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8"/>
  </p:notesMasterIdLst>
  <p:handoutMasterIdLst>
    <p:handoutMasterId r:id="rId49"/>
  </p:handoutMasterIdLst>
  <p:sldIdLst>
    <p:sldId id="283" r:id="rId2"/>
    <p:sldId id="284" r:id="rId3"/>
    <p:sldId id="285" r:id="rId4"/>
    <p:sldId id="286" r:id="rId5"/>
    <p:sldId id="287" r:id="rId6"/>
    <p:sldId id="288" r:id="rId7"/>
    <p:sldId id="289" r:id="rId8"/>
    <p:sldId id="290" r:id="rId9"/>
    <p:sldId id="291" r:id="rId10"/>
    <p:sldId id="292" r:id="rId11"/>
    <p:sldId id="293" r:id="rId12"/>
    <p:sldId id="294" r:id="rId13"/>
    <p:sldId id="295" r:id="rId14"/>
    <p:sldId id="296" r:id="rId15"/>
    <p:sldId id="297" r:id="rId16"/>
    <p:sldId id="298" r:id="rId17"/>
    <p:sldId id="299" r:id="rId18"/>
    <p:sldId id="300" r:id="rId19"/>
    <p:sldId id="301" r:id="rId20"/>
    <p:sldId id="302" r:id="rId21"/>
    <p:sldId id="303" r:id="rId22"/>
    <p:sldId id="304" r:id="rId23"/>
    <p:sldId id="305" r:id="rId24"/>
    <p:sldId id="306" r:id="rId25"/>
    <p:sldId id="307" r:id="rId26"/>
    <p:sldId id="308" r:id="rId27"/>
    <p:sldId id="309" r:id="rId28"/>
    <p:sldId id="310" r:id="rId29"/>
    <p:sldId id="311" r:id="rId30"/>
    <p:sldId id="312" r:id="rId31"/>
    <p:sldId id="313" r:id="rId32"/>
    <p:sldId id="314" r:id="rId33"/>
    <p:sldId id="315" r:id="rId34"/>
    <p:sldId id="316" r:id="rId35"/>
    <p:sldId id="317" r:id="rId36"/>
    <p:sldId id="318" r:id="rId37"/>
    <p:sldId id="319" r:id="rId38"/>
    <p:sldId id="320" r:id="rId39"/>
    <p:sldId id="321" r:id="rId40"/>
    <p:sldId id="322" r:id="rId41"/>
    <p:sldId id="323" r:id="rId42"/>
    <p:sldId id="324" r:id="rId43"/>
    <p:sldId id="325" r:id="rId44"/>
    <p:sldId id="328" r:id="rId45"/>
    <p:sldId id="329" r:id="rId46"/>
    <p:sldId id="330" r:id="rId47"/>
  </p:sldIdLst>
  <p:sldSz cx="12192000" cy="6858000"/>
  <p:notesSz cx="6858000" cy="9144000"/>
  <p:embeddedFontLst>
    <p:embeddedFont>
      <p:font typeface="Wingdings 2" panose="05020102010507070707" pitchFamily="18" charset="2"/>
      <p:regular r:id="rId50"/>
    </p:embeddedFont>
    <p:embeddedFont>
      <p:font typeface="Calibri" panose="020F0502020204030204" pitchFamily="34" charset="0"/>
      <p:regular r:id="rId51"/>
      <p:bold r:id="rId52"/>
      <p:italic r:id="rId53"/>
      <p:boldItalic r:id="rId54"/>
    </p:embeddedFont>
    <p:embeddedFont>
      <p:font typeface="Cambria Math" panose="02040503050406030204" pitchFamily="18" charset="0"/>
      <p:regular r:id="rId55"/>
    </p:embeddedFont>
    <p:embeddedFont>
      <p:font typeface="Roboto Condensed Light" panose="02000000000000000000" pitchFamily="2" charset="0"/>
      <p:regular r:id="rId56"/>
      <p:italic r:id="rId57"/>
    </p:embeddedFont>
    <p:embeddedFont>
      <p:font typeface="Wingdings 3" panose="05040102010807070707" pitchFamily="18" charset="2"/>
      <p:regular r:id="rId58"/>
    </p:embeddedFont>
    <p:embeddedFont>
      <p:font typeface="Roboto Condensed" panose="02000000000000000000" pitchFamily="2" charset="0"/>
      <p:regular r:id="rId59"/>
      <p:bold r:id="rId60"/>
      <p:italic r:id="rId61"/>
      <p:boldItalic r:id="rId62"/>
    </p:embeddedFont>
    <p:embeddedFont>
      <p:font typeface="Segoe UI Black" panose="020B0A02040204020203" pitchFamily="34" charset="0"/>
      <p:bold r:id="rId63"/>
      <p:boldItalic r:id="rId6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WlUDp0Ukyg6DgxU4s9OQ+Q==" hashData="R8cbkl6I8cisbrdfnqcZWPoAJZI8No1mXwHaWo9Q+CU60VB8F+RvlEXzZdZ1VxUywfj31E8fOCH5cEiTP8j7dg=="/>
  <p:extLst>
    <p:ext uri="{521415D9-36F7-43E2-AB2F-B90AF26B5E84}">
      <p14:sectionLst xmlns:p14="http://schemas.microsoft.com/office/powerpoint/2010/main">
        <p14:section name="Default Section" id="{24355FF4-2E5E-47B1-86AE-50A7AD4A3696}">
          <p14:sldIdLst>
            <p14:sldId id="283"/>
            <p14:sldId id="284"/>
          </p14:sldIdLst>
        </p14:section>
        <p14:section name="General Register Organization" id="{AFACB997-4946-4089-BA7E-D3D0B9177EF2}">
          <p14:sldIdLst>
            <p14:sldId id="285"/>
            <p14:sldId id="286"/>
            <p14:sldId id="287"/>
            <p14:sldId id="288"/>
          </p14:sldIdLst>
        </p14:section>
        <p14:section name="Stack Organization" id="{179D7A0B-02FB-4407-8524-1189B0813EFF}">
          <p14:sldIdLst>
            <p14:sldId id="289"/>
            <p14:sldId id="290"/>
            <p14:sldId id="291"/>
            <p14:sldId id="292"/>
            <p14:sldId id="293"/>
            <p14:sldId id="294"/>
            <p14:sldId id="295"/>
            <p14:sldId id="296"/>
          </p14:sldIdLst>
        </p14:section>
        <p14:section name="Instruction Format" id="{2CB3211B-564C-4D9B-9E16-3B8995B3A98E}">
          <p14:sldIdLst>
            <p14:sldId id="297"/>
            <p14:sldId id="298"/>
            <p14:sldId id="299"/>
            <p14:sldId id="300"/>
            <p14:sldId id="301"/>
            <p14:sldId id="302"/>
            <p14:sldId id="303"/>
          </p14:sldIdLst>
        </p14:section>
        <p14:section name="Addressing Modes" id="{6F1D61FF-85FF-47D3-AAF4-522C6A445075}">
          <p14:sldIdLst>
            <p14:sldId id="304"/>
            <p14:sldId id="305"/>
            <p14:sldId id="306"/>
            <p14:sldId id="307"/>
            <p14:sldId id="308"/>
            <p14:sldId id="309"/>
            <p14:sldId id="310"/>
            <p14:sldId id="311"/>
          </p14:sldIdLst>
        </p14:section>
        <p14:section name="Data transfer and manipulation" id="{147686E6-6165-4051-ADA7-F6BC9D29529C}">
          <p14:sldIdLst>
            <p14:sldId id="312"/>
            <p14:sldId id="313"/>
            <p14:sldId id="314"/>
          </p14:sldIdLst>
        </p14:section>
        <p14:section name="Program Control" id="{5DDCDAAC-E299-4236-B69D-CE6FE0A3ED82}">
          <p14:sldIdLst>
            <p14:sldId id="315"/>
            <p14:sldId id="316"/>
            <p14:sldId id="317"/>
            <p14:sldId id="318"/>
            <p14:sldId id="319"/>
            <p14:sldId id="320"/>
            <p14:sldId id="321"/>
            <p14:sldId id="322"/>
            <p14:sldId id="323"/>
          </p14:sldIdLst>
        </p14:section>
        <p14:section name="RISC" id="{8EEFC804-F1CB-4498-B6BF-E13840D2A5BA}">
          <p14:sldIdLst>
            <p14:sldId id="324"/>
            <p14:sldId id="325"/>
          </p14:sldIdLst>
        </p14:section>
        <p14:section name="CISC" id="{508465FB-0755-4A38-9CCC-9BA14B401433}">
          <p14:sldIdLst>
            <p14:sldId id="328"/>
            <p14:sldId id="329"/>
            <p14:sldId id="33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0233"/>
    <a:srgbClr val="301B92"/>
    <a:srgbClr val="D81A60"/>
    <a:srgbClr val="ED524F"/>
    <a:srgbClr val="673BB7"/>
    <a:srgbClr val="607D8B"/>
    <a:srgbClr val="B71B1C"/>
    <a:srgbClr val="F54337"/>
    <a:srgbClr val="890E4F"/>
    <a:srgbClr val="EA1E6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68" autoAdjust="0"/>
    <p:restoredTop sz="94660"/>
  </p:normalViewPr>
  <p:slideViewPr>
    <p:cSldViewPr snapToGrid="0">
      <p:cViewPr varScale="1">
        <p:scale>
          <a:sx n="87" d="100"/>
          <a:sy n="87" d="100"/>
        </p:scale>
        <p:origin x="557" y="58"/>
      </p:cViewPr>
      <p:guideLst/>
    </p:cSldViewPr>
  </p:slideViewPr>
  <p:notesTextViewPr>
    <p:cViewPr>
      <p:scale>
        <a:sx n="1" d="1"/>
        <a:sy n="1" d="1"/>
      </p:scale>
      <p:origin x="0" y="0"/>
    </p:cViewPr>
  </p:notesTextViewPr>
  <p:notesViewPr>
    <p:cSldViewPr snapToGrid="0">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1.fntdata"/><Relationship Id="rId55" Type="http://schemas.openxmlformats.org/officeDocument/2006/relationships/font" Target="fonts/font6.fntdata"/><Relationship Id="rId63" Type="http://schemas.openxmlformats.org/officeDocument/2006/relationships/font" Target="fonts/font14.fntdata"/><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4.fntdata"/><Relationship Id="rId58" Type="http://schemas.openxmlformats.org/officeDocument/2006/relationships/font" Target="fonts/font9.fntdata"/><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font" Target="fonts/font12.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font" Target="fonts/font7.fntdata"/><Relationship Id="rId64" Type="http://schemas.openxmlformats.org/officeDocument/2006/relationships/font" Target="fonts/font15.fntdata"/><Relationship Id="rId8" Type="http://schemas.openxmlformats.org/officeDocument/2006/relationships/slide" Target="slides/slide7.xml"/><Relationship Id="rId51" Type="http://schemas.openxmlformats.org/officeDocument/2006/relationships/font" Target="fonts/font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0.fntdata"/><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5.fntdata"/><Relationship Id="rId62"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57" Type="http://schemas.openxmlformats.org/officeDocument/2006/relationships/font" Target="fonts/font8.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 Id="rId60" Type="http://schemas.openxmlformats.org/officeDocument/2006/relationships/font" Target="fonts/font11.fntdata"/><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40691E0-E0E7-464F-892B-71ACC2518A4D}" type="datetimeFigureOut">
              <a:rPr lang="en-US" smtClean="0"/>
              <a:t>1/12/2025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53689D-5810-4E66-9D5F-1657D824CFAB}" type="slidenum">
              <a:rPr lang="en-US" smtClean="0"/>
              <a:t>‹#›</a:t>
            </a:fld>
            <a:endParaRPr lang="en-US"/>
          </a:p>
        </p:txBody>
      </p:sp>
    </p:spTree>
    <p:extLst>
      <p:ext uri="{BB962C8B-B14F-4D97-AF65-F5344CB8AC3E}">
        <p14:creationId xmlns:p14="http://schemas.microsoft.com/office/powerpoint/2010/main" val="9870960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1/12/2025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C79BDEF-6165-4E72-B1A6-6E8034CEC248}" type="slidenum">
              <a:rPr lang="en-US" smtClean="0"/>
              <a:t>2</a:t>
            </a:fld>
            <a:endParaRPr lang="en-US"/>
          </a:p>
        </p:txBody>
      </p:sp>
    </p:spTree>
    <p:extLst>
      <p:ext uri="{BB962C8B-B14F-4D97-AF65-F5344CB8AC3E}">
        <p14:creationId xmlns:p14="http://schemas.microsoft.com/office/powerpoint/2010/main" val="2955302257"/>
      </p:ext>
    </p:extLst>
  </p:cSld>
  <p:clrMapOvr>
    <a:masterClrMapping/>
  </p:clrMapOvr>
</p:notes>
</file>

<file path=ppt/slideLayouts/_rels/slideLayout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jpeg"/></Relationships>
</file>

<file path=ppt/slideLayouts/_rels/slideLayout10.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jpeg"/></Relationships>
</file>

<file path=ppt/slideLayouts/_rels/slideLayout1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jpeg"/></Relationships>
</file>

<file path=ppt/slideLayouts/_rels/slideLayout1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jpeg"/></Relationships>
</file>

<file path=ppt/slideLayouts/_rels/slideLayout1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jpeg"/></Relationships>
</file>

<file path=ppt/slideLayouts/_rels/slideLayout14.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jpeg"/></Relationships>
</file>

<file path=ppt/slideLayouts/_rels/slideLayout15.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jpeg"/></Relationships>
</file>

<file path=ppt/slideLayouts/_rels/slideLayout16.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jpeg"/></Relationships>
</file>

<file path=ppt/slideLayouts/_rels/slideLayout17.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jpeg"/></Relationships>
</file>

<file path=ppt/slideLayouts/_rels/slideLayout18.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8.png"/><Relationship Id="rId5" Type="http://schemas.openxmlformats.org/officeDocument/2006/relationships/image" Target="../media/image4.png"/><Relationship Id="rId10" Type="http://schemas.openxmlformats.org/officeDocument/2006/relationships/image" Target="../media/image7.jpeg"/><Relationship Id="rId4" Type="http://schemas.openxmlformats.org/officeDocument/2006/relationships/image" Target="../media/image3.png"/><Relationship Id="rId9" Type="http://schemas.openxmlformats.org/officeDocument/2006/relationships/image" Target="../media/image11.jpeg"/></Relationships>
</file>

<file path=ppt/slideLayouts/_rels/slideLayout19.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8.png"/><Relationship Id="rId4" Type="http://schemas.microsoft.com/office/2007/relationships/hdphoto" Target="../media/hdphoto2.wdp"/></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jpe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3918060" cy="338554"/>
          </a:xfrm>
          <a:prstGeom prst="rect">
            <a:avLst/>
          </a:prstGeom>
          <a:noFill/>
        </p:spPr>
        <p:txBody>
          <a:bodyPr wrap="none" rtlCol="0">
            <a:spAutoFit/>
          </a:bodyPr>
          <a:lstStyle/>
          <a:p>
            <a:r>
              <a:rPr lang="en-US" sz="1600" dirty="0" err="1" smtClean="0"/>
              <a:t>Darshan</a:t>
            </a:r>
            <a:r>
              <a:rPr lang="en-US" sz="1600" dirty="0" smtClean="0"/>
              <a:t> Institute of Engineering &amp; Technology</a:t>
            </a:r>
            <a:endParaRPr lang="en-US" sz="1600" dirty="0"/>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0" name="Picture 29">
            <a:extLst>
              <a:ext uri="{FF2B5EF4-FFF2-40B4-BE49-F238E27FC236}">
                <a16:creationId xmlns:a16="http://schemas.microsoft.com/office/drawing/2014/main" id="{E75253BA-841C-4898-BAAF-3A16D7F9433E}"/>
              </a:ext>
            </a:extLst>
          </p:cNvPr>
          <p:cNvPicPr>
            <a:picLocks noChangeAspect="1"/>
          </p:cNvPicPr>
          <p:nvPr userDrawn="1"/>
        </p:nvPicPr>
        <p:blipFill>
          <a:blip r:embed="rId10" cstate="hq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id="{5F55812D-505A-4B1A-9EB5-16DCD08F2B82}"/>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21" name="Picture 20">
            <a:extLst>
              <a:ext uri="{FF2B5EF4-FFF2-40B4-BE49-F238E27FC236}">
                <a16:creationId xmlns:a16="http://schemas.microsoft.com/office/drawing/2014/main" id="{8DCFBA18-DBB7-4232-9BDC-C0D95AE93AF0}"/>
              </a:ext>
            </a:extLst>
          </p:cNvPr>
          <p:cNvPicPr>
            <a:picLocks noChangeAspect="1"/>
          </p:cNvPicPr>
          <p:nvPr userDrawn="1"/>
        </p:nvPicPr>
        <p:blipFill>
          <a:blip r:embed="rId10" cstate="hq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764570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6570A8-081D-45CE-A0DD-F78F5EDB0F9B}"/>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5E75AD4F-9BB9-4005-AB78-4A6D388A4CD6}"/>
              </a:ext>
            </a:extLst>
          </p:cNvPr>
          <p:cNvPicPr>
            <a:picLocks noChangeAspect="1"/>
          </p:cNvPicPr>
          <p:nvPr userDrawn="1"/>
        </p:nvPicPr>
        <p:blipFill>
          <a:blip r:embed="rId10" cstate="hq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7850339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4964C355-848F-46E4-BB2A-EA2EE69FEBA2}"/>
              </a:ext>
            </a:extLst>
          </p:cNvPr>
          <p:cNvPicPr>
            <a:picLocks noChangeAspect="1"/>
          </p:cNvPicPr>
          <p:nvPr userDrawn="1"/>
        </p:nvPicPr>
        <p:blipFill>
          <a:blip r:embed="rId10" cstate="hq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6158597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036D56FE-CA91-4481-9096-27448303AC20}"/>
              </a:ext>
            </a:extLst>
          </p:cNvPr>
          <p:cNvPicPr>
            <a:picLocks noChangeAspect="1"/>
          </p:cNvPicPr>
          <p:nvPr userDrawn="1"/>
        </p:nvPicPr>
        <p:blipFill>
          <a:blip r:embed="rId10" cstate="hq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27316259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B45C91-0DA6-4973-9AEA-FF1388508ACC}"/>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A561853C-B15A-4153-A982-7E7EB1213BCE}"/>
              </a:ext>
            </a:extLst>
          </p:cNvPr>
          <p:cNvPicPr>
            <a:picLocks noChangeAspect="1"/>
          </p:cNvPicPr>
          <p:nvPr userDrawn="1"/>
        </p:nvPicPr>
        <p:blipFill>
          <a:blip r:embed="rId10" cstate="hq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37518816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7E386D9D-B92A-4F40-9089-A1FD00CD387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B976521A-C815-4A64-A047-CE405ED0E59A}"/>
              </a:ext>
            </a:extLst>
          </p:cNvPr>
          <p:cNvPicPr>
            <a:picLocks noChangeAspect="1"/>
          </p:cNvPicPr>
          <p:nvPr userDrawn="1"/>
        </p:nvPicPr>
        <p:blipFill>
          <a:blip r:embed="rId10" cstate="hq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18065262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BE300026-40E8-4FB1-998A-9CEB5F7A1B8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631765DD-2E04-4EE4-AFB7-43E328823E61}"/>
              </a:ext>
            </a:extLst>
          </p:cNvPr>
          <p:cNvPicPr>
            <a:picLocks noChangeAspect="1"/>
          </p:cNvPicPr>
          <p:nvPr userDrawn="1"/>
        </p:nvPicPr>
        <p:blipFill>
          <a:blip r:embed="rId10" cstate="hq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40122809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1018DFAF-9B15-4199-9C36-C730A2CE6C5E}"/>
              </a:ext>
            </a:extLst>
          </p:cNvPr>
          <p:cNvPicPr>
            <a:picLocks noChangeAspect="1"/>
          </p:cNvPicPr>
          <p:nvPr userDrawn="1"/>
        </p:nvPicPr>
        <p:blipFill>
          <a:blip r:embed="rId10" cstate="hq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25328075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id="{77B7B864-C091-4493-B14B-F5B61B586EED}"/>
              </a:ext>
            </a:extLst>
          </p:cNvPr>
          <p:cNvPicPr>
            <a:picLocks noChangeAspect="1"/>
          </p:cNvPicPr>
          <p:nvPr userDrawn="1"/>
        </p:nvPicPr>
        <p:blipFill>
          <a:blip r:embed="rId9"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5" name="Picture 34">
            <a:extLst>
              <a:ext uri="{FF2B5EF4-FFF2-40B4-BE49-F238E27FC236}">
                <a16:creationId xmlns:a16="http://schemas.microsoft.com/office/drawing/2014/main" id="{744A518A-BE68-4048-BDCB-77578CB57230}"/>
              </a:ext>
            </a:extLst>
          </p:cNvPr>
          <p:cNvPicPr>
            <a:picLocks noChangeAspect="1"/>
          </p:cNvPicPr>
          <p:nvPr userDrawn="1"/>
        </p:nvPicPr>
        <p:blipFill>
          <a:blip r:embed="rId11" cstate="hq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37651319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2F1AAAC-C051-4A31-837B-4A9977722A4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C248CBD5-99BA-4017-857A-5ED400F43651}"/>
              </a:ext>
            </a:extLst>
          </p:cNvPr>
          <p:cNvPicPr>
            <a:picLocks noChangeAspect="1"/>
          </p:cNvPicPr>
          <p:nvPr userDrawn="1"/>
        </p:nvPicPr>
        <p:blipFill>
          <a:blip r:embed="rId10" cstate="hq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1170502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619E228D-B2BD-4EFA-9FE9-86D81DDC600E}"/>
              </a:ext>
            </a:extLst>
          </p:cNvPr>
          <p:cNvGrpSpPr/>
          <p:nvPr userDrawn="1"/>
        </p:nvGrpSpPr>
        <p:grpSpPr>
          <a:xfrm>
            <a:off x="10721797" y="6047527"/>
            <a:ext cx="1339023" cy="407045"/>
            <a:chOff x="10721798" y="852808"/>
            <a:chExt cx="1339023" cy="407045"/>
          </a:xfrm>
        </p:grpSpPr>
        <p:pic>
          <p:nvPicPr>
            <p:cNvPr id="25" name="Picture 24">
              <a:extLst>
                <a:ext uri="{FF2B5EF4-FFF2-40B4-BE49-F238E27FC236}">
                  <a16:creationId xmlns:a16="http://schemas.microsoft.com/office/drawing/2014/main" id="{60ED7292-9BDD-4D31-8064-11177842F8C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6" name="Rectangle 25">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Vishal Kansagara</a:t>
            </a: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3730869" y="6752534"/>
            <a:ext cx="4481146" cy="149428"/>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#2101CS602 (CSA)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3 -Central Processing Unit</a:t>
            </a:r>
          </a:p>
          <a:p>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027612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Title and Content - Logo on B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Vishal</a:t>
            </a:r>
            <a:r>
              <a:rPr lang="en-US" baseline="0"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baseline="0"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Kansagara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1" y="863444"/>
            <a:ext cx="11933000" cy="5635677"/>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1" name="Footer Placeholder 2">
            <a:extLst>
              <a:ext uri="{FF2B5EF4-FFF2-40B4-BE49-F238E27FC236}">
                <a16:creationId xmlns:a16="http://schemas.microsoft.com/office/drawing/2014/main" id="{BF2BE79E-EA17-4AB9-8CB5-714A52A6B2F5}"/>
              </a:ext>
            </a:extLst>
          </p:cNvPr>
          <p:cNvSpPr txBox="1">
            <a:spLocks/>
          </p:cNvSpPr>
          <p:nvPr userDrawn="1"/>
        </p:nvSpPr>
        <p:spPr>
          <a:xfrm>
            <a:off x="3730869" y="6752534"/>
            <a:ext cx="4481146" cy="149428"/>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#2101CS602 (CSA)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3 -Central Processing Unit</a:t>
            </a:r>
          </a:p>
          <a:p>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1611654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AE04132C-088A-4457-A3C3-1DC6427585FC}"/>
              </a:ext>
            </a:extLst>
          </p:cNvPr>
          <p:cNvGrpSpPr/>
          <p:nvPr userDrawn="1"/>
        </p:nvGrpSpPr>
        <p:grpSpPr>
          <a:xfrm>
            <a:off x="131179" y="6047527"/>
            <a:ext cx="1339023" cy="407045"/>
            <a:chOff x="10721798" y="852808"/>
            <a:chExt cx="1339023" cy="407045"/>
          </a:xfrm>
        </p:grpSpPr>
        <p:pic>
          <p:nvPicPr>
            <p:cNvPr id="25" name="Picture 24">
              <a:extLst>
                <a:ext uri="{FF2B5EF4-FFF2-40B4-BE49-F238E27FC236}">
                  <a16:creationId xmlns:a16="http://schemas.microsoft.com/office/drawing/2014/main" id="{B49C31A0-0173-45C3-B715-F73A797EA64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6" name="Rectangle 25">
              <a:extLst>
                <a:ext uri="{FF2B5EF4-FFF2-40B4-BE49-F238E27FC236}">
                  <a16:creationId xmlns:a16="http://schemas.microsoft.com/office/drawing/2014/main" id="{26EB3A16-1B2C-44F3-A559-3929B9A2E162}"/>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Vishal Kansagara</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Footer Placeholder 2">
            <a:extLst>
              <a:ext uri="{FF2B5EF4-FFF2-40B4-BE49-F238E27FC236}">
                <a16:creationId xmlns:a16="http://schemas.microsoft.com/office/drawing/2014/main" id="{BF2BE79E-EA17-4AB9-8CB5-714A52A6B2F5}"/>
              </a:ext>
            </a:extLst>
          </p:cNvPr>
          <p:cNvSpPr txBox="1">
            <a:spLocks/>
          </p:cNvSpPr>
          <p:nvPr userDrawn="1"/>
        </p:nvSpPr>
        <p:spPr>
          <a:xfrm>
            <a:off x="3730869" y="6752534"/>
            <a:ext cx="4481146" cy="149428"/>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#2101CS602 (CSA)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3 -Central Processing Unit</a:t>
            </a:r>
          </a:p>
          <a:p>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346862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8" name="Freeform 17">
            <a:extLst>
              <a:ext uri="{FF2B5EF4-FFF2-40B4-BE49-F238E27FC236}">
                <a16:creationId xmlns:a16="http://schemas.microsoft.com/office/drawing/2014/main"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10" name="Group 9">
            <a:extLst>
              <a:ext uri="{FF2B5EF4-FFF2-40B4-BE49-F238E27FC236}">
                <a16:creationId xmlns:a16="http://schemas.microsoft.com/office/drawing/2014/main" id="{AE04132C-088A-4457-A3C3-1DC6427585FC}"/>
              </a:ext>
            </a:extLst>
          </p:cNvPr>
          <p:cNvGrpSpPr/>
          <p:nvPr userDrawn="1"/>
        </p:nvGrpSpPr>
        <p:grpSpPr>
          <a:xfrm>
            <a:off x="10677938" y="6350844"/>
            <a:ext cx="1339023" cy="407045"/>
            <a:chOff x="10721798" y="852808"/>
            <a:chExt cx="1339023" cy="407045"/>
          </a:xfrm>
        </p:grpSpPr>
        <p:pic>
          <p:nvPicPr>
            <p:cNvPr id="15" name="Picture 14">
              <a:extLst>
                <a:ext uri="{FF2B5EF4-FFF2-40B4-BE49-F238E27FC236}">
                  <a16:creationId xmlns:a16="http://schemas.microsoft.com/office/drawing/2014/main" id="{B49C31A0-0173-45C3-B715-F73A797EA642}"/>
                </a:ext>
              </a:extLst>
            </p:cNvPr>
            <p:cNvPicPr>
              <a:picLocks noChangeAspect="1"/>
            </p:cNvPicPr>
            <p:nvPr userDrawn="1"/>
          </p:nvPicPr>
          <p:blipFill>
            <a:blip r:embed="rId5"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6" name="Rectangle 15">
              <a:extLst>
                <a:ext uri="{FF2B5EF4-FFF2-40B4-BE49-F238E27FC236}">
                  <a16:creationId xmlns:a16="http://schemas.microsoft.com/office/drawing/2014/main" id="{26EB3A16-1B2C-44F3-A559-3929B9A2E162}"/>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01692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Vishal Kansagara</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1AA5C57A-F840-488A-AACF-E658D398FCEC}"/>
              </a:ext>
            </a:extLst>
          </p:cNvPr>
          <p:cNvGrpSpPr/>
          <p:nvPr userDrawn="1"/>
        </p:nvGrpSpPr>
        <p:grpSpPr>
          <a:xfrm>
            <a:off x="10304203" y="212531"/>
            <a:ext cx="1649043" cy="501287"/>
            <a:chOff x="10721798" y="852808"/>
            <a:chExt cx="1339023" cy="407045"/>
          </a:xfrm>
        </p:grpSpPr>
        <p:pic>
          <p:nvPicPr>
            <p:cNvPr id="15" name="Picture 14">
              <a:extLst>
                <a:ext uri="{FF2B5EF4-FFF2-40B4-BE49-F238E27FC236}">
                  <a16:creationId xmlns:a16="http://schemas.microsoft.com/office/drawing/2014/main" id="{1B8F12B0-F30C-4955-8E3F-625C9D2A74C4}"/>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8508BA0B-FE99-4953-98B0-D2708C070068}"/>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ooter Placeholder 2">
            <a:extLst>
              <a:ext uri="{FF2B5EF4-FFF2-40B4-BE49-F238E27FC236}">
                <a16:creationId xmlns:a16="http://schemas.microsoft.com/office/drawing/2014/main" id="{BF2BE79E-EA17-4AB9-8CB5-714A52A6B2F5}"/>
              </a:ext>
            </a:extLst>
          </p:cNvPr>
          <p:cNvSpPr txBox="1">
            <a:spLocks/>
          </p:cNvSpPr>
          <p:nvPr userDrawn="1"/>
        </p:nvSpPr>
        <p:spPr>
          <a:xfrm>
            <a:off x="3730869" y="6752534"/>
            <a:ext cx="4481146" cy="149428"/>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#2101CS602 (CSA)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3 -Central Processing Unit</a:t>
            </a:r>
          </a:p>
          <a:p>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2971972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Vishal Kansagara</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8FD38B6F-D549-4D28-B5DA-3AF636652084}"/>
              </a:ext>
            </a:extLst>
          </p:cNvPr>
          <p:cNvGrpSpPr/>
          <p:nvPr userDrawn="1"/>
        </p:nvGrpSpPr>
        <p:grpSpPr>
          <a:xfrm>
            <a:off x="10357991" y="5976558"/>
            <a:ext cx="1649043" cy="501287"/>
            <a:chOff x="10721798" y="852808"/>
            <a:chExt cx="1339023" cy="407045"/>
          </a:xfrm>
        </p:grpSpPr>
        <p:pic>
          <p:nvPicPr>
            <p:cNvPr id="15" name="Picture 14">
              <a:extLst>
                <a:ext uri="{FF2B5EF4-FFF2-40B4-BE49-F238E27FC236}">
                  <a16:creationId xmlns:a16="http://schemas.microsoft.com/office/drawing/2014/main" id="{538C9597-8AB6-41B2-8903-FB3D0B47ADD5}"/>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ooter Placeholder 2">
            <a:extLst>
              <a:ext uri="{FF2B5EF4-FFF2-40B4-BE49-F238E27FC236}">
                <a16:creationId xmlns:a16="http://schemas.microsoft.com/office/drawing/2014/main" id="{BF2BE79E-EA17-4AB9-8CB5-714A52A6B2F5}"/>
              </a:ext>
            </a:extLst>
          </p:cNvPr>
          <p:cNvSpPr txBox="1">
            <a:spLocks/>
          </p:cNvSpPr>
          <p:nvPr userDrawn="1"/>
        </p:nvSpPr>
        <p:spPr>
          <a:xfrm>
            <a:off x="3730869" y="6752534"/>
            <a:ext cx="4481146" cy="149428"/>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#2101CS602 (CSA)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3 -Central Processing Unit</a:t>
            </a:r>
          </a:p>
          <a:p>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3206247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id="{4A8E0F54-DC01-449D-B951-DC7CBAFD9546}"/>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0" name="Picture 29">
            <a:extLst>
              <a:ext uri="{FF2B5EF4-FFF2-40B4-BE49-F238E27FC236}">
                <a16:creationId xmlns:a16="http://schemas.microsoft.com/office/drawing/2014/main" id="{65C24A8B-C009-4A74-9481-67BB67CA49B0}"/>
              </a:ext>
            </a:extLst>
          </p:cNvPr>
          <p:cNvPicPr>
            <a:picLocks noChangeAspect="1"/>
          </p:cNvPicPr>
          <p:nvPr userDrawn="1"/>
        </p:nvPicPr>
        <p:blipFill>
          <a:blip r:embed="rId10" cstate="hq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2708880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1/12/2025</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87" r:id="rId2"/>
    <p:sldLayoutId id="2147483688" r:id="rId3"/>
    <p:sldLayoutId id="2147483671" r:id="rId4"/>
    <p:sldLayoutId id="2147483672" r:id="rId5"/>
    <p:sldLayoutId id="2147483689" r:id="rId6"/>
    <p:sldLayoutId id="2147483673" r:id="rId7"/>
    <p:sldLayoutId id="2147483691" r:id="rId8"/>
    <p:sldLayoutId id="2147483674" r:id="rId9"/>
    <p:sldLayoutId id="2147483676" r:id="rId10"/>
    <p:sldLayoutId id="2147483677" r:id="rId11"/>
    <p:sldLayoutId id="2147483678" r:id="rId12"/>
    <p:sldLayoutId id="2147483679" r:id="rId13"/>
    <p:sldLayoutId id="2147483681" r:id="rId14"/>
    <p:sldLayoutId id="2147483683" r:id="rId15"/>
    <p:sldLayoutId id="2147483682" r:id="rId16"/>
    <p:sldLayoutId id="2147483684" r:id="rId17"/>
    <p:sldLayoutId id="2147483685" r:id="rId18"/>
    <p:sldLayoutId id="2147483686" r:id="rId19"/>
    <p:sldLayoutId id="2147483692"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NULL"/><Relationship Id="rId1" Type="http://schemas.openxmlformats.org/officeDocument/2006/relationships/slideLayout" Target="../slideLayouts/slideLayout20.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A5353-D4D5-43D7-A039-6CFC6871D64F}"/>
              </a:ext>
            </a:extLst>
          </p:cNvPr>
          <p:cNvSpPr>
            <a:spLocks noGrp="1"/>
          </p:cNvSpPr>
          <p:nvPr>
            <p:ph type="ctrTitle"/>
          </p:nvPr>
        </p:nvSpPr>
        <p:spPr/>
        <p:txBody>
          <a:bodyPr/>
          <a:lstStyle/>
          <a:p>
            <a:r>
              <a:rPr lang="en-US" sz="4000" b="0" dirty="0" smtClean="0">
                <a:latin typeface="Roboto Condensed Light" panose="02000000000000000000" pitchFamily="2" charset="0"/>
                <a:ea typeface="Roboto Condensed Light" panose="02000000000000000000" pitchFamily="2" charset="0"/>
              </a:rPr>
              <a:t>Unit-3</a:t>
            </a:r>
            <a:r>
              <a:rPr lang="en-US" sz="4800" dirty="0" smtClean="0"/>
              <a:t> </a:t>
            </a:r>
            <a:r>
              <a:rPr lang="en-US" sz="4800" dirty="0"/>
              <a:t/>
            </a:r>
            <a:br>
              <a:rPr lang="en-US" sz="4800" dirty="0"/>
            </a:br>
            <a:r>
              <a:rPr lang="en-IN" sz="4800" dirty="0"/>
              <a:t>Central Processing </a:t>
            </a:r>
            <a:r>
              <a:rPr lang="en-IN" sz="4800" dirty="0" smtClean="0"/>
              <a:t>Unit</a:t>
            </a:r>
            <a:endParaRPr lang="en-US" dirty="0"/>
          </a:p>
        </p:txBody>
      </p:sp>
      <p:sp>
        <p:nvSpPr>
          <p:cNvPr id="3" name="Text Placeholder 2">
            <a:extLst>
              <a:ext uri="{FF2B5EF4-FFF2-40B4-BE49-F238E27FC236}">
                <a16:creationId xmlns:a16="http://schemas.microsoft.com/office/drawing/2014/main" id="{E4D4005A-4647-4086-9144-7BCC7DFEFB1B}"/>
              </a:ext>
            </a:extLst>
          </p:cNvPr>
          <p:cNvSpPr>
            <a:spLocks noGrp="1"/>
          </p:cNvSpPr>
          <p:nvPr>
            <p:ph type="body" sz="quarter" idx="11"/>
          </p:nvPr>
        </p:nvSpPr>
        <p:spPr/>
        <p:txBody>
          <a:bodyPr/>
          <a:lstStyle/>
          <a:p>
            <a:r>
              <a:rPr lang="en-US" dirty="0"/>
              <a:t>Vishal.kansagara@darshan.ac.in</a:t>
            </a:r>
          </a:p>
        </p:txBody>
      </p:sp>
      <p:sp>
        <p:nvSpPr>
          <p:cNvPr id="4" name="Text Placeholder 3">
            <a:extLst>
              <a:ext uri="{FF2B5EF4-FFF2-40B4-BE49-F238E27FC236}">
                <a16:creationId xmlns:a16="http://schemas.microsoft.com/office/drawing/2014/main" id="{6F817D43-889A-4049-ACFD-9B3B648B6A91}"/>
              </a:ext>
            </a:extLst>
          </p:cNvPr>
          <p:cNvSpPr>
            <a:spLocks noGrp="1"/>
          </p:cNvSpPr>
          <p:nvPr>
            <p:ph type="body" sz="quarter" idx="12"/>
          </p:nvPr>
        </p:nvSpPr>
        <p:spPr/>
        <p:txBody>
          <a:bodyPr/>
          <a:lstStyle/>
          <a:p>
            <a:r>
              <a:rPr lang="en-US"/>
              <a:t>8200601076</a:t>
            </a:r>
            <a:endParaRPr lang="en-US" dirty="0"/>
          </a:p>
        </p:txBody>
      </p:sp>
      <p:sp>
        <p:nvSpPr>
          <p:cNvPr id="5" name="Text Placeholder 4">
            <a:extLst>
              <a:ext uri="{FF2B5EF4-FFF2-40B4-BE49-F238E27FC236}">
                <a16:creationId xmlns:a16="http://schemas.microsoft.com/office/drawing/2014/main" id="{B786D614-6447-4787-8025-9C902A1B7344}"/>
              </a:ext>
            </a:extLst>
          </p:cNvPr>
          <p:cNvSpPr>
            <a:spLocks noGrp="1"/>
          </p:cNvSpPr>
          <p:nvPr>
            <p:ph type="body" sz="quarter" idx="13"/>
          </p:nvPr>
        </p:nvSpPr>
        <p:spPr/>
        <p:txBody>
          <a:bodyPr/>
          <a:lstStyle/>
          <a:p>
            <a:r>
              <a:rPr lang="en-US" dirty="0"/>
              <a:t>Computer Engineering Department</a:t>
            </a:r>
          </a:p>
        </p:txBody>
      </p:sp>
      <p:sp>
        <p:nvSpPr>
          <p:cNvPr id="6" name="Text Placeholder 5">
            <a:extLst>
              <a:ext uri="{FF2B5EF4-FFF2-40B4-BE49-F238E27FC236}">
                <a16:creationId xmlns:a16="http://schemas.microsoft.com/office/drawing/2014/main" id="{1F7AB9BC-FE08-46B2-A19C-803CB5DF0CD1}"/>
              </a:ext>
            </a:extLst>
          </p:cNvPr>
          <p:cNvSpPr>
            <a:spLocks noGrp="1"/>
          </p:cNvSpPr>
          <p:nvPr>
            <p:ph type="body" sz="quarter" idx="14"/>
          </p:nvPr>
        </p:nvSpPr>
        <p:spPr/>
        <p:txBody>
          <a:bodyPr/>
          <a:lstStyle/>
          <a:p>
            <a:r>
              <a:rPr lang="en-US" dirty="0"/>
              <a:t>Prof. Vishal Kansagara</a:t>
            </a:r>
          </a:p>
        </p:txBody>
      </p:sp>
      <p:sp>
        <p:nvSpPr>
          <p:cNvPr id="1027" name="Text Placeholder 1026">
            <a:extLst>
              <a:ext uri="{FF2B5EF4-FFF2-40B4-BE49-F238E27FC236}">
                <a16:creationId xmlns:a16="http://schemas.microsoft.com/office/drawing/2014/main" id="{D1F0AA94-EAF3-4868-942A-0125EFC5C764}"/>
              </a:ext>
            </a:extLst>
          </p:cNvPr>
          <p:cNvSpPr>
            <a:spLocks noGrp="1"/>
          </p:cNvSpPr>
          <p:nvPr>
            <p:ph type="body" sz="quarter" idx="16"/>
          </p:nvPr>
        </p:nvSpPr>
        <p:spPr/>
        <p:txBody>
          <a:bodyPr/>
          <a:lstStyle/>
          <a:p>
            <a:r>
              <a:rPr lang="en-US" b="1" dirty="0"/>
              <a:t>Computer System </a:t>
            </a:r>
            <a:r>
              <a:rPr lang="en-US" b="1" dirty="0" smtClean="0"/>
              <a:t>Architecture</a:t>
            </a:r>
            <a:r>
              <a:rPr lang="en-US" dirty="0" smtClean="0">
                <a:latin typeface="Roboto Condensed Light" panose="02000000000000000000" pitchFamily="2" charset="0"/>
                <a:ea typeface="Roboto Condensed Light" panose="02000000000000000000" pitchFamily="2" charset="0"/>
              </a:rPr>
              <a:t>(CSA</a:t>
            </a:r>
            <a:r>
              <a:rPr lang="en-US" dirty="0">
                <a:latin typeface="Roboto Condensed Light" panose="02000000000000000000" pitchFamily="2" charset="0"/>
                <a:ea typeface="Roboto Condensed Light" panose="02000000000000000000" pitchFamily="2" charset="0"/>
              </a:rPr>
              <a:t>)</a:t>
            </a:r>
          </a:p>
          <a:p>
            <a:r>
              <a:rPr lang="en-US" dirty="0" smtClean="0">
                <a:latin typeface="Roboto Condensed Light" panose="02000000000000000000" pitchFamily="2" charset="0"/>
                <a:ea typeface="Roboto Condensed Light" panose="02000000000000000000" pitchFamily="2" charset="0"/>
              </a:rPr>
              <a:t>DU </a:t>
            </a:r>
            <a:r>
              <a:rPr lang="en-US" dirty="0">
                <a:latin typeface="Roboto Condensed Light" panose="02000000000000000000" pitchFamily="2" charset="0"/>
                <a:ea typeface="Roboto Condensed Light" panose="02000000000000000000" pitchFamily="2" charset="0"/>
              </a:rPr>
              <a:t># </a:t>
            </a:r>
            <a:r>
              <a:rPr lang="en-US" dirty="0"/>
              <a:t>2101CS602</a:t>
            </a:r>
            <a:endParaRPr lang="en-US" dirty="0">
              <a:latin typeface="Roboto Condensed Light" panose="02000000000000000000" pitchFamily="2" charset="0"/>
              <a:ea typeface="Roboto Condensed Light" panose="02000000000000000000" pitchFamily="2" charset="0"/>
            </a:endParaRPr>
          </a:p>
        </p:txBody>
      </p:sp>
      <p:sp>
        <p:nvSpPr>
          <p:cNvPr id="11" name="AutoShape 3">
            <a:extLst>
              <a:ext uri="{FF2B5EF4-FFF2-40B4-BE49-F238E27FC236}">
                <a16:creationId xmlns:a16="http://schemas.microsoft.com/office/drawing/2014/main" id="{3D1B70E7-2396-452E-A00A-D1D4AA1E56DF}"/>
              </a:ext>
            </a:extLst>
          </p:cNvPr>
          <p:cNvSpPr>
            <a:spLocks noChangeAspect="1" noChangeArrowheads="1" noTextEdit="1"/>
          </p:cNvSpPr>
          <p:nvPr/>
        </p:nvSpPr>
        <p:spPr bwMode="auto">
          <a:xfrm>
            <a:off x="5573676" y="-3055324"/>
            <a:ext cx="7721600" cy="1457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4" name="Picture Placeholder 13">
            <a:extLst>
              <a:ext uri="{FF2B5EF4-FFF2-40B4-BE49-F238E27FC236}">
                <a16:creationId xmlns:a16="http://schemas.microsoft.com/office/drawing/2014/main" id="{541F03FC-382E-D12F-1455-C7E583E79AC9}"/>
              </a:ext>
            </a:extLst>
          </p:cNvPr>
          <p:cNvPicPr>
            <a:picLocks noGrp="1" noChangeAspect="1"/>
          </p:cNvPicPr>
          <p:nvPr>
            <p:ph type="pic" sz="quarter" idx="10"/>
          </p:nvPr>
        </p:nvPicPr>
        <p:blipFill>
          <a:blip r:embed="rId2" cstate="hqprint">
            <a:extLst>
              <a:ext uri="{28A0092B-C50C-407E-A947-70E740481C1C}">
                <a14:useLocalDpi xmlns:a14="http://schemas.microsoft.com/office/drawing/2010/main" val="0"/>
              </a:ext>
            </a:extLst>
          </a:blip>
          <a:stretch>
            <a:fillRect/>
          </a:stretch>
        </p:blipFill>
        <p:spPr>
          <a:xfrm>
            <a:off x="353569" y="5211251"/>
            <a:ext cx="1353599" cy="1353599"/>
          </a:xfrm>
        </p:spPr>
      </p:pic>
    </p:spTree>
    <p:extLst>
      <p:ext uri="{BB962C8B-B14F-4D97-AF65-F5344CB8AC3E}">
        <p14:creationId xmlns:p14="http://schemas.microsoft.com/office/powerpoint/2010/main" val="6610019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03542-3A8F-4AE1-8B7F-8A7089405DF5}"/>
              </a:ext>
            </a:extLst>
          </p:cNvPr>
          <p:cNvSpPr>
            <a:spLocks noGrp="1"/>
          </p:cNvSpPr>
          <p:nvPr>
            <p:ph type="title"/>
          </p:nvPr>
        </p:nvSpPr>
        <p:spPr/>
        <p:txBody>
          <a:bodyPr/>
          <a:lstStyle/>
          <a:p>
            <a:r>
              <a:rPr lang="en-US" dirty="0"/>
              <a:t>Register Stack</a:t>
            </a:r>
            <a:endParaRPr lang="en-IN" dirty="0"/>
          </a:p>
        </p:txBody>
      </p:sp>
      <p:sp>
        <p:nvSpPr>
          <p:cNvPr id="3" name="Content Placeholder 2">
            <a:extLst>
              <a:ext uri="{FF2B5EF4-FFF2-40B4-BE49-F238E27FC236}">
                <a16:creationId xmlns:a16="http://schemas.microsoft.com/office/drawing/2014/main" id="{25437B5C-CE36-4D93-8F9C-F767F9F789D8}"/>
              </a:ext>
            </a:extLst>
          </p:cNvPr>
          <p:cNvSpPr>
            <a:spLocks noGrp="1"/>
          </p:cNvSpPr>
          <p:nvPr>
            <p:ph idx="1"/>
          </p:nvPr>
        </p:nvSpPr>
        <p:spPr>
          <a:xfrm>
            <a:off x="131180" y="863444"/>
            <a:ext cx="11915046" cy="4195573"/>
          </a:xfrm>
        </p:spPr>
        <p:txBody>
          <a:bodyPr/>
          <a:lstStyle/>
          <a:p>
            <a:pPr algn="just"/>
            <a:r>
              <a:rPr lang="en-US" dirty="0"/>
              <a:t>A stack can be placed in a portion of a large memory or it can be organized as a collection of a finite number of memory words or registers. Figure shows the organization of a 64-word register stack. </a:t>
            </a:r>
          </a:p>
          <a:p>
            <a:pPr algn="just"/>
            <a:r>
              <a:rPr lang="en-US" dirty="0"/>
              <a:t>The stack pointer register SP contains a binary number whose value is equal to the address of the word that is currently on top of the stack.</a:t>
            </a:r>
          </a:p>
          <a:p>
            <a:pPr algn="just"/>
            <a:r>
              <a:rPr lang="en-US" dirty="0"/>
              <a:t>In a 64-word stack, the stack pointer contains 6 bits because 2</a:t>
            </a:r>
            <a:r>
              <a:rPr lang="en-US" baseline="30000" dirty="0"/>
              <a:t>6</a:t>
            </a:r>
            <a:r>
              <a:rPr lang="en-US" dirty="0"/>
              <a:t> = 64. </a:t>
            </a:r>
          </a:p>
          <a:p>
            <a:pPr algn="just"/>
            <a:r>
              <a:rPr lang="en-US" dirty="0"/>
              <a:t>Since SP has only six bits, it cannot exceed a number greater than 63 (111111 in binary).</a:t>
            </a:r>
          </a:p>
          <a:p>
            <a:pPr algn="just"/>
            <a:r>
              <a:rPr lang="en-US" dirty="0"/>
              <a:t>The one-bit register FULL is set to 1 when the stack is full, and the one-bit register EMTY is set to 1 when the stack is empty of items. </a:t>
            </a:r>
          </a:p>
          <a:p>
            <a:pPr algn="just"/>
            <a:r>
              <a:rPr lang="en-US" dirty="0"/>
              <a:t>DR is the data register that holds the binary data to be written into or read out of the stack.</a:t>
            </a:r>
          </a:p>
          <a:p>
            <a:endParaRPr lang="en-IN" dirty="0"/>
          </a:p>
        </p:txBody>
      </p:sp>
    </p:spTree>
    <p:extLst>
      <p:ext uri="{BB962C8B-B14F-4D97-AF65-F5344CB8AC3E}">
        <p14:creationId xmlns:p14="http://schemas.microsoft.com/office/powerpoint/2010/main" val="1743748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7251C-949F-4F55-91CD-74482CFDC2A3}"/>
              </a:ext>
            </a:extLst>
          </p:cNvPr>
          <p:cNvSpPr>
            <a:spLocks noGrp="1"/>
          </p:cNvSpPr>
          <p:nvPr>
            <p:ph type="title"/>
          </p:nvPr>
        </p:nvSpPr>
        <p:spPr/>
        <p:txBody>
          <a:bodyPr/>
          <a:lstStyle/>
          <a:p>
            <a:r>
              <a:rPr lang="en-US" dirty="0"/>
              <a:t>Memory Stack</a:t>
            </a:r>
            <a:endParaRPr lang="en-IN" dirty="0"/>
          </a:p>
        </p:txBody>
      </p:sp>
      <p:sp>
        <p:nvSpPr>
          <p:cNvPr id="4" name="Content Placeholder 2">
            <a:extLst>
              <a:ext uri="{FF2B5EF4-FFF2-40B4-BE49-F238E27FC236}">
                <a16:creationId xmlns:a16="http://schemas.microsoft.com/office/drawing/2014/main" id="{8762F02C-A2F9-42E8-A13C-87CDBFA063EF}"/>
              </a:ext>
            </a:extLst>
          </p:cNvPr>
          <p:cNvSpPr txBox="1">
            <a:spLocks/>
          </p:cNvSpPr>
          <p:nvPr/>
        </p:nvSpPr>
        <p:spPr>
          <a:xfrm>
            <a:off x="150744" y="923330"/>
            <a:ext cx="2705100" cy="533400"/>
          </a:xfrm>
          <a:prstGeom prst="rect">
            <a:avLst/>
          </a:prstGeom>
        </p:spPr>
        <p:txBody>
          <a:bodyPr vert="horz" lIns="91440" tIns="45720" rIns="91440" bIns="45720" rtlCol="0">
            <a:norm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PUSH Operation</a:t>
            </a:r>
          </a:p>
          <a:p>
            <a:pPr marL="0" indent="0">
              <a:buFont typeface="Wingdings 3" panose="05040102010807070707" pitchFamily="18" charset="2"/>
              <a:buNone/>
            </a:pPr>
            <a:endParaRPr lang="en-US" b="1" dirty="0"/>
          </a:p>
        </p:txBody>
      </p:sp>
      <p:sp>
        <p:nvSpPr>
          <p:cNvPr id="5" name="Rectangle 4">
            <a:extLst>
              <a:ext uri="{FF2B5EF4-FFF2-40B4-BE49-F238E27FC236}">
                <a16:creationId xmlns:a16="http://schemas.microsoft.com/office/drawing/2014/main" id="{2D58F778-6FAF-4FD4-9981-0FB716C83205}"/>
              </a:ext>
            </a:extLst>
          </p:cNvPr>
          <p:cNvSpPr/>
          <p:nvPr/>
        </p:nvSpPr>
        <p:spPr>
          <a:xfrm>
            <a:off x="493644" y="1456730"/>
            <a:ext cx="1692965" cy="461665"/>
          </a:xfrm>
          <a:prstGeom prst="rect">
            <a:avLst/>
          </a:prstGeom>
        </p:spPr>
        <p:txBody>
          <a:bodyPr wrap="square">
            <a:spAutoFit/>
          </a:bodyPr>
          <a:lstStyle/>
          <a:p>
            <a:pPr algn="just"/>
            <a:r>
              <a:rPr lang="en-US" sz="2400" dirty="0"/>
              <a:t>SP </a:t>
            </a:r>
            <a:r>
              <a:rPr lang="en-US" sz="2400" dirty="0">
                <a:latin typeface="Cambria Math" panose="02040503050406030204" pitchFamily="18" charset="0"/>
                <a:ea typeface="Cambria Math" panose="02040503050406030204" pitchFamily="18" charset="0"/>
              </a:rPr>
              <a:t>← </a:t>
            </a:r>
            <a:r>
              <a:rPr lang="en-US" sz="2400" dirty="0"/>
              <a:t>SP - 1</a:t>
            </a:r>
          </a:p>
        </p:txBody>
      </p:sp>
      <p:sp>
        <p:nvSpPr>
          <p:cNvPr id="6" name="Rectangle 5">
            <a:extLst>
              <a:ext uri="{FF2B5EF4-FFF2-40B4-BE49-F238E27FC236}">
                <a16:creationId xmlns:a16="http://schemas.microsoft.com/office/drawing/2014/main" id="{ADDA2D87-DC95-4787-84F7-8C0B5B39536A}"/>
              </a:ext>
            </a:extLst>
          </p:cNvPr>
          <p:cNvSpPr/>
          <p:nvPr/>
        </p:nvSpPr>
        <p:spPr>
          <a:xfrm>
            <a:off x="493644" y="1985665"/>
            <a:ext cx="1762539" cy="461665"/>
          </a:xfrm>
          <a:prstGeom prst="rect">
            <a:avLst/>
          </a:prstGeom>
        </p:spPr>
        <p:txBody>
          <a:bodyPr wrap="square">
            <a:spAutoFit/>
          </a:bodyPr>
          <a:lstStyle/>
          <a:p>
            <a:pPr algn="just"/>
            <a:r>
              <a:rPr lang="en-US" sz="2400" dirty="0"/>
              <a:t>M[SP] </a:t>
            </a:r>
            <a:r>
              <a:rPr lang="en-US" sz="2400" dirty="0">
                <a:latin typeface="Cambria Math" panose="02040503050406030204" pitchFamily="18" charset="0"/>
                <a:ea typeface="Cambria Math" panose="02040503050406030204" pitchFamily="18" charset="0"/>
              </a:rPr>
              <a:t>← </a:t>
            </a:r>
            <a:r>
              <a:rPr lang="en-US" sz="2400" dirty="0"/>
              <a:t>DR</a:t>
            </a:r>
          </a:p>
        </p:txBody>
      </p:sp>
      <p:sp>
        <p:nvSpPr>
          <p:cNvPr id="8" name="Rectangle 7">
            <a:extLst>
              <a:ext uri="{FF2B5EF4-FFF2-40B4-BE49-F238E27FC236}">
                <a16:creationId xmlns:a16="http://schemas.microsoft.com/office/drawing/2014/main" id="{475A248B-2639-4E6B-AFE7-8DED26F326B1}"/>
              </a:ext>
            </a:extLst>
          </p:cNvPr>
          <p:cNvSpPr/>
          <p:nvPr/>
        </p:nvSpPr>
        <p:spPr>
          <a:xfrm>
            <a:off x="493644" y="3362740"/>
            <a:ext cx="1762539" cy="461665"/>
          </a:xfrm>
          <a:prstGeom prst="rect">
            <a:avLst/>
          </a:prstGeom>
        </p:spPr>
        <p:txBody>
          <a:bodyPr wrap="square">
            <a:spAutoFit/>
          </a:bodyPr>
          <a:lstStyle/>
          <a:p>
            <a:pPr algn="just"/>
            <a:r>
              <a:rPr lang="en-US" sz="2400" dirty="0"/>
              <a:t>DR </a:t>
            </a:r>
            <a:r>
              <a:rPr lang="en-US" sz="2400" dirty="0">
                <a:latin typeface="Cambria Math" panose="02040503050406030204" pitchFamily="18" charset="0"/>
                <a:ea typeface="Cambria Math" panose="02040503050406030204" pitchFamily="18" charset="0"/>
              </a:rPr>
              <a:t>← </a:t>
            </a:r>
            <a:r>
              <a:rPr lang="en-US" sz="2400" dirty="0"/>
              <a:t>M[SP]</a:t>
            </a:r>
          </a:p>
        </p:txBody>
      </p:sp>
      <p:sp>
        <p:nvSpPr>
          <p:cNvPr id="9" name="Rectangle 8">
            <a:extLst>
              <a:ext uri="{FF2B5EF4-FFF2-40B4-BE49-F238E27FC236}">
                <a16:creationId xmlns:a16="http://schemas.microsoft.com/office/drawing/2014/main" id="{E14E6453-98D6-49DA-AD51-6C4A3B3CC563}"/>
              </a:ext>
            </a:extLst>
          </p:cNvPr>
          <p:cNvSpPr/>
          <p:nvPr/>
        </p:nvSpPr>
        <p:spPr>
          <a:xfrm>
            <a:off x="493644" y="3891675"/>
            <a:ext cx="1842052" cy="461665"/>
          </a:xfrm>
          <a:prstGeom prst="rect">
            <a:avLst/>
          </a:prstGeom>
        </p:spPr>
        <p:txBody>
          <a:bodyPr wrap="square">
            <a:spAutoFit/>
          </a:bodyPr>
          <a:lstStyle/>
          <a:p>
            <a:pPr algn="just"/>
            <a:r>
              <a:rPr lang="en-US" sz="2400" dirty="0"/>
              <a:t>SP </a:t>
            </a:r>
            <a:r>
              <a:rPr lang="en-US" sz="2400" dirty="0">
                <a:latin typeface="Cambria Math" panose="02040503050406030204" pitchFamily="18" charset="0"/>
                <a:ea typeface="Cambria Math" panose="02040503050406030204" pitchFamily="18" charset="0"/>
              </a:rPr>
              <a:t>← </a:t>
            </a:r>
            <a:r>
              <a:rPr lang="en-US" sz="2400" dirty="0"/>
              <a:t>SP + 1</a:t>
            </a:r>
          </a:p>
        </p:txBody>
      </p:sp>
      <p:sp>
        <p:nvSpPr>
          <p:cNvPr id="10" name="Content Placeholder 2">
            <a:extLst>
              <a:ext uri="{FF2B5EF4-FFF2-40B4-BE49-F238E27FC236}">
                <a16:creationId xmlns:a16="http://schemas.microsoft.com/office/drawing/2014/main" id="{D8530263-5576-443E-A82C-4C7BE9ABA321}"/>
              </a:ext>
            </a:extLst>
          </p:cNvPr>
          <p:cNvSpPr txBox="1">
            <a:spLocks/>
          </p:cNvSpPr>
          <p:nvPr/>
        </p:nvSpPr>
        <p:spPr>
          <a:xfrm>
            <a:off x="150744" y="2762070"/>
            <a:ext cx="2294282" cy="533400"/>
          </a:xfrm>
          <a:prstGeom prst="rect">
            <a:avLst/>
          </a:prstGeom>
        </p:spPr>
        <p:txBody>
          <a:bodyPr vert="horz" lIns="91440" tIns="45720" rIns="91440" bIns="45720" rtlCol="0">
            <a:norm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POP Operation</a:t>
            </a:r>
          </a:p>
          <a:p>
            <a:pPr marL="0" indent="0">
              <a:buFont typeface="Wingdings 3" panose="05040102010807070707" pitchFamily="18" charset="2"/>
              <a:buNone/>
            </a:pPr>
            <a:endParaRPr lang="en-US" b="1" dirty="0"/>
          </a:p>
        </p:txBody>
      </p:sp>
      <p:sp>
        <p:nvSpPr>
          <p:cNvPr id="11" name="Rectangle 10">
            <a:extLst>
              <a:ext uri="{FF2B5EF4-FFF2-40B4-BE49-F238E27FC236}">
                <a16:creationId xmlns:a16="http://schemas.microsoft.com/office/drawing/2014/main" id="{1995B861-C60A-4E27-8DDA-A4D4CA150278}"/>
              </a:ext>
            </a:extLst>
          </p:cNvPr>
          <p:cNvSpPr/>
          <p:nvPr/>
        </p:nvSpPr>
        <p:spPr>
          <a:xfrm>
            <a:off x="7286198" y="1294784"/>
            <a:ext cx="3124200" cy="41148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2" name="Rectangle 11">
            <a:extLst>
              <a:ext uri="{FF2B5EF4-FFF2-40B4-BE49-F238E27FC236}">
                <a16:creationId xmlns:a16="http://schemas.microsoft.com/office/drawing/2014/main" id="{CB74E0CD-F3EA-4776-8BB4-3DC8AC78E470}"/>
              </a:ext>
            </a:extLst>
          </p:cNvPr>
          <p:cNvSpPr/>
          <p:nvPr/>
        </p:nvSpPr>
        <p:spPr>
          <a:xfrm>
            <a:off x="7286198" y="1287682"/>
            <a:ext cx="3124200" cy="63911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Program</a:t>
            </a:r>
          </a:p>
          <a:p>
            <a:pPr algn="ctr"/>
            <a:r>
              <a:rPr lang="en-US" dirty="0">
                <a:solidFill>
                  <a:schemeClr val="tx1"/>
                </a:solidFill>
              </a:rPr>
              <a:t>(instructions)</a:t>
            </a:r>
          </a:p>
        </p:txBody>
      </p:sp>
      <p:sp>
        <p:nvSpPr>
          <p:cNvPr id="13" name="Rectangle 12">
            <a:extLst>
              <a:ext uri="{FF2B5EF4-FFF2-40B4-BE49-F238E27FC236}">
                <a16:creationId xmlns:a16="http://schemas.microsoft.com/office/drawing/2014/main" id="{150F632C-9EF8-4F6C-B804-BA07F27E788A}"/>
              </a:ext>
            </a:extLst>
          </p:cNvPr>
          <p:cNvSpPr/>
          <p:nvPr/>
        </p:nvSpPr>
        <p:spPr>
          <a:xfrm>
            <a:off x="7286198" y="1928998"/>
            <a:ext cx="3124200" cy="6342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a:p>
            <a:pPr algn="ctr"/>
            <a:r>
              <a:rPr lang="en-US" dirty="0">
                <a:solidFill>
                  <a:schemeClr val="tx1"/>
                </a:solidFill>
              </a:rPr>
              <a:t>(operands)</a:t>
            </a:r>
          </a:p>
        </p:txBody>
      </p:sp>
      <p:sp>
        <p:nvSpPr>
          <p:cNvPr id="14" name="Rectangle 13">
            <a:extLst>
              <a:ext uri="{FF2B5EF4-FFF2-40B4-BE49-F238E27FC236}">
                <a16:creationId xmlns:a16="http://schemas.microsoft.com/office/drawing/2014/main" id="{28655117-48E6-408B-8E58-414052CAC9FD}"/>
              </a:ext>
            </a:extLst>
          </p:cNvPr>
          <p:cNvSpPr/>
          <p:nvPr/>
        </p:nvSpPr>
        <p:spPr>
          <a:xfrm>
            <a:off x="7286198" y="2563290"/>
            <a:ext cx="3124200" cy="6342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Stack</a:t>
            </a:r>
          </a:p>
        </p:txBody>
      </p:sp>
      <p:sp>
        <p:nvSpPr>
          <p:cNvPr id="15" name="Rectangle 14">
            <a:extLst>
              <a:ext uri="{FF2B5EF4-FFF2-40B4-BE49-F238E27FC236}">
                <a16:creationId xmlns:a16="http://schemas.microsoft.com/office/drawing/2014/main" id="{C5D2F4BD-909A-417E-8B47-E394E3F5A267}"/>
              </a:ext>
            </a:extLst>
          </p:cNvPr>
          <p:cNvSpPr/>
          <p:nvPr/>
        </p:nvSpPr>
        <p:spPr>
          <a:xfrm>
            <a:off x="7286198" y="3199784"/>
            <a:ext cx="3124200" cy="44375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16" name="Rectangle 15">
            <a:extLst>
              <a:ext uri="{FF2B5EF4-FFF2-40B4-BE49-F238E27FC236}">
                <a16:creationId xmlns:a16="http://schemas.microsoft.com/office/drawing/2014/main" id="{99403C9E-4E11-4288-8DA2-E5D254E9FE64}"/>
              </a:ext>
            </a:extLst>
          </p:cNvPr>
          <p:cNvSpPr/>
          <p:nvPr/>
        </p:nvSpPr>
        <p:spPr>
          <a:xfrm>
            <a:off x="7286198" y="3643537"/>
            <a:ext cx="3124200" cy="43323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17" name="Rectangle 16">
            <a:extLst>
              <a:ext uri="{FF2B5EF4-FFF2-40B4-BE49-F238E27FC236}">
                <a16:creationId xmlns:a16="http://schemas.microsoft.com/office/drawing/2014/main" id="{EA230AD0-812C-4D1C-92F4-E1928719F72A}"/>
              </a:ext>
            </a:extLst>
          </p:cNvPr>
          <p:cNvSpPr/>
          <p:nvPr/>
        </p:nvSpPr>
        <p:spPr>
          <a:xfrm>
            <a:off x="7286197" y="4078325"/>
            <a:ext cx="3124201" cy="43323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18" name="Rectangle 17">
            <a:extLst>
              <a:ext uri="{FF2B5EF4-FFF2-40B4-BE49-F238E27FC236}">
                <a16:creationId xmlns:a16="http://schemas.microsoft.com/office/drawing/2014/main" id="{0560E4D6-C8E6-4912-A04B-1B04637F1465}"/>
              </a:ext>
            </a:extLst>
          </p:cNvPr>
          <p:cNvSpPr/>
          <p:nvPr/>
        </p:nvSpPr>
        <p:spPr>
          <a:xfrm>
            <a:off x="7286199" y="4511555"/>
            <a:ext cx="3124200" cy="43030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19" name="Rectangle 18">
            <a:extLst>
              <a:ext uri="{FF2B5EF4-FFF2-40B4-BE49-F238E27FC236}">
                <a16:creationId xmlns:a16="http://schemas.microsoft.com/office/drawing/2014/main" id="{51A951B7-CD36-4421-A564-65AC97551A23}"/>
              </a:ext>
            </a:extLst>
          </p:cNvPr>
          <p:cNvSpPr/>
          <p:nvPr/>
        </p:nvSpPr>
        <p:spPr>
          <a:xfrm>
            <a:off x="7295163" y="5859377"/>
            <a:ext cx="3115235" cy="43323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DR</a:t>
            </a:r>
          </a:p>
        </p:txBody>
      </p:sp>
      <p:sp>
        <p:nvSpPr>
          <p:cNvPr id="20" name="TextBox 19">
            <a:extLst>
              <a:ext uri="{FF2B5EF4-FFF2-40B4-BE49-F238E27FC236}">
                <a16:creationId xmlns:a16="http://schemas.microsoft.com/office/drawing/2014/main" id="{2A5A8F72-9C42-4AD3-89F3-32A39CD5D034}"/>
              </a:ext>
            </a:extLst>
          </p:cNvPr>
          <p:cNvSpPr txBox="1"/>
          <p:nvPr/>
        </p:nvSpPr>
        <p:spPr>
          <a:xfrm>
            <a:off x="10428327" y="1263409"/>
            <a:ext cx="652743" cy="369332"/>
          </a:xfrm>
          <a:prstGeom prst="rect">
            <a:avLst/>
          </a:prstGeom>
          <a:noFill/>
        </p:spPr>
        <p:txBody>
          <a:bodyPr wrap="none" rtlCol="0">
            <a:spAutoFit/>
          </a:bodyPr>
          <a:lstStyle/>
          <a:p>
            <a:r>
              <a:rPr lang="en-US" dirty="0"/>
              <a:t>1000</a:t>
            </a:r>
          </a:p>
        </p:txBody>
      </p:sp>
      <p:sp>
        <p:nvSpPr>
          <p:cNvPr id="21" name="TextBox 20">
            <a:extLst>
              <a:ext uri="{FF2B5EF4-FFF2-40B4-BE49-F238E27FC236}">
                <a16:creationId xmlns:a16="http://schemas.microsoft.com/office/drawing/2014/main" id="{062EC7C2-5ADD-4BA7-AB44-2BEEC8549571}"/>
              </a:ext>
            </a:extLst>
          </p:cNvPr>
          <p:cNvSpPr txBox="1"/>
          <p:nvPr/>
        </p:nvSpPr>
        <p:spPr>
          <a:xfrm>
            <a:off x="10428327" y="806209"/>
            <a:ext cx="946093" cy="369332"/>
          </a:xfrm>
          <a:prstGeom prst="rect">
            <a:avLst/>
          </a:prstGeom>
          <a:noFill/>
        </p:spPr>
        <p:txBody>
          <a:bodyPr wrap="none" rtlCol="0">
            <a:spAutoFit/>
          </a:bodyPr>
          <a:lstStyle/>
          <a:p>
            <a:r>
              <a:rPr lang="en-US" dirty="0"/>
              <a:t>Address</a:t>
            </a:r>
          </a:p>
        </p:txBody>
      </p:sp>
      <p:cxnSp>
        <p:nvCxnSpPr>
          <p:cNvPr id="22" name="Straight Arrow Connector 21">
            <a:extLst>
              <a:ext uri="{FF2B5EF4-FFF2-40B4-BE49-F238E27FC236}">
                <a16:creationId xmlns:a16="http://schemas.microsoft.com/office/drawing/2014/main" id="{D98665F6-DACF-4E16-8584-2BDBB708BD0B}"/>
              </a:ext>
            </a:extLst>
          </p:cNvPr>
          <p:cNvCxnSpPr/>
          <p:nvPr/>
        </p:nvCxnSpPr>
        <p:spPr>
          <a:xfrm>
            <a:off x="10614063" y="1117226"/>
            <a:ext cx="0" cy="21364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4070429-D337-46DC-88BC-E7B40F6325CC}"/>
              </a:ext>
            </a:extLst>
          </p:cNvPr>
          <p:cNvSpPr txBox="1"/>
          <p:nvPr/>
        </p:nvSpPr>
        <p:spPr>
          <a:xfrm>
            <a:off x="10428327" y="1849920"/>
            <a:ext cx="652743" cy="369332"/>
          </a:xfrm>
          <a:prstGeom prst="rect">
            <a:avLst/>
          </a:prstGeom>
          <a:noFill/>
        </p:spPr>
        <p:txBody>
          <a:bodyPr wrap="none" rtlCol="0">
            <a:spAutoFit/>
          </a:bodyPr>
          <a:lstStyle/>
          <a:p>
            <a:r>
              <a:rPr lang="en-US" dirty="0"/>
              <a:t>2000</a:t>
            </a:r>
          </a:p>
        </p:txBody>
      </p:sp>
      <p:sp>
        <p:nvSpPr>
          <p:cNvPr id="24" name="TextBox 23">
            <a:extLst>
              <a:ext uri="{FF2B5EF4-FFF2-40B4-BE49-F238E27FC236}">
                <a16:creationId xmlns:a16="http://schemas.microsoft.com/office/drawing/2014/main" id="{4FE207D0-73D0-44ED-9314-6E623E01012A}"/>
              </a:ext>
            </a:extLst>
          </p:cNvPr>
          <p:cNvSpPr txBox="1"/>
          <p:nvPr/>
        </p:nvSpPr>
        <p:spPr>
          <a:xfrm>
            <a:off x="10428327" y="2511104"/>
            <a:ext cx="652743" cy="369332"/>
          </a:xfrm>
          <a:prstGeom prst="rect">
            <a:avLst/>
          </a:prstGeom>
          <a:noFill/>
        </p:spPr>
        <p:txBody>
          <a:bodyPr wrap="none" rtlCol="0">
            <a:spAutoFit/>
          </a:bodyPr>
          <a:lstStyle/>
          <a:p>
            <a:r>
              <a:rPr lang="en-US" dirty="0"/>
              <a:t>3000</a:t>
            </a:r>
          </a:p>
        </p:txBody>
      </p:sp>
      <p:sp>
        <p:nvSpPr>
          <p:cNvPr id="25" name="TextBox 24">
            <a:extLst>
              <a:ext uri="{FF2B5EF4-FFF2-40B4-BE49-F238E27FC236}">
                <a16:creationId xmlns:a16="http://schemas.microsoft.com/office/drawing/2014/main" id="{38DFB1AF-045B-47BB-ADFA-74EBB1BAB966}"/>
              </a:ext>
            </a:extLst>
          </p:cNvPr>
          <p:cNvSpPr txBox="1"/>
          <p:nvPr/>
        </p:nvSpPr>
        <p:spPr>
          <a:xfrm>
            <a:off x="10429459" y="3236994"/>
            <a:ext cx="652743" cy="369332"/>
          </a:xfrm>
          <a:prstGeom prst="rect">
            <a:avLst/>
          </a:prstGeom>
          <a:noFill/>
        </p:spPr>
        <p:txBody>
          <a:bodyPr wrap="none" rtlCol="0">
            <a:spAutoFit/>
          </a:bodyPr>
          <a:lstStyle/>
          <a:p>
            <a:r>
              <a:rPr lang="en-US" dirty="0"/>
              <a:t>3997</a:t>
            </a:r>
          </a:p>
        </p:txBody>
      </p:sp>
      <p:sp>
        <p:nvSpPr>
          <p:cNvPr id="26" name="TextBox 25">
            <a:extLst>
              <a:ext uri="{FF2B5EF4-FFF2-40B4-BE49-F238E27FC236}">
                <a16:creationId xmlns:a16="http://schemas.microsoft.com/office/drawing/2014/main" id="{C95003BD-BAE6-496A-8028-0297B748E64C}"/>
              </a:ext>
            </a:extLst>
          </p:cNvPr>
          <p:cNvSpPr txBox="1"/>
          <p:nvPr/>
        </p:nvSpPr>
        <p:spPr>
          <a:xfrm>
            <a:off x="10428327" y="3694194"/>
            <a:ext cx="652743" cy="369332"/>
          </a:xfrm>
          <a:prstGeom prst="rect">
            <a:avLst/>
          </a:prstGeom>
          <a:noFill/>
        </p:spPr>
        <p:txBody>
          <a:bodyPr wrap="none" rtlCol="0">
            <a:spAutoFit/>
          </a:bodyPr>
          <a:lstStyle/>
          <a:p>
            <a:r>
              <a:rPr lang="en-US" dirty="0"/>
              <a:t>3998</a:t>
            </a:r>
          </a:p>
        </p:txBody>
      </p:sp>
      <p:sp>
        <p:nvSpPr>
          <p:cNvPr id="27" name="TextBox 26">
            <a:extLst>
              <a:ext uri="{FF2B5EF4-FFF2-40B4-BE49-F238E27FC236}">
                <a16:creationId xmlns:a16="http://schemas.microsoft.com/office/drawing/2014/main" id="{A2F807CE-F626-40BE-88C3-7EF2BADF132E}"/>
              </a:ext>
            </a:extLst>
          </p:cNvPr>
          <p:cNvSpPr txBox="1"/>
          <p:nvPr/>
        </p:nvSpPr>
        <p:spPr>
          <a:xfrm>
            <a:off x="10429459" y="4145782"/>
            <a:ext cx="652743" cy="369332"/>
          </a:xfrm>
          <a:prstGeom prst="rect">
            <a:avLst/>
          </a:prstGeom>
          <a:noFill/>
        </p:spPr>
        <p:txBody>
          <a:bodyPr wrap="none" rtlCol="0">
            <a:spAutoFit/>
          </a:bodyPr>
          <a:lstStyle/>
          <a:p>
            <a:r>
              <a:rPr lang="en-US" dirty="0"/>
              <a:t>3999</a:t>
            </a:r>
          </a:p>
        </p:txBody>
      </p:sp>
      <p:sp>
        <p:nvSpPr>
          <p:cNvPr id="28" name="TextBox 27">
            <a:extLst>
              <a:ext uri="{FF2B5EF4-FFF2-40B4-BE49-F238E27FC236}">
                <a16:creationId xmlns:a16="http://schemas.microsoft.com/office/drawing/2014/main" id="{459D3CFC-8ABD-4DE2-BEA6-0AB5DC3C16D0}"/>
              </a:ext>
            </a:extLst>
          </p:cNvPr>
          <p:cNvSpPr txBox="1"/>
          <p:nvPr/>
        </p:nvSpPr>
        <p:spPr>
          <a:xfrm>
            <a:off x="10428327" y="4566901"/>
            <a:ext cx="652743" cy="369332"/>
          </a:xfrm>
          <a:prstGeom prst="rect">
            <a:avLst/>
          </a:prstGeom>
          <a:noFill/>
        </p:spPr>
        <p:txBody>
          <a:bodyPr wrap="none" rtlCol="0">
            <a:spAutoFit/>
          </a:bodyPr>
          <a:lstStyle/>
          <a:p>
            <a:r>
              <a:rPr lang="en-US" dirty="0"/>
              <a:t>4000</a:t>
            </a:r>
          </a:p>
        </p:txBody>
      </p:sp>
      <p:sp>
        <p:nvSpPr>
          <p:cNvPr id="29" name="TextBox 28">
            <a:extLst>
              <a:ext uri="{FF2B5EF4-FFF2-40B4-BE49-F238E27FC236}">
                <a16:creationId xmlns:a16="http://schemas.microsoft.com/office/drawing/2014/main" id="{5BCEE882-49C9-4167-A461-DFAA18D79F05}"/>
              </a:ext>
            </a:extLst>
          </p:cNvPr>
          <p:cNvSpPr txBox="1"/>
          <p:nvPr/>
        </p:nvSpPr>
        <p:spPr>
          <a:xfrm>
            <a:off x="10428327" y="4997207"/>
            <a:ext cx="652743" cy="369332"/>
          </a:xfrm>
          <a:prstGeom prst="rect">
            <a:avLst/>
          </a:prstGeom>
          <a:noFill/>
        </p:spPr>
        <p:txBody>
          <a:bodyPr wrap="none" rtlCol="0">
            <a:spAutoFit/>
          </a:bodyPr>
          <a:lstStyle/>
          <a:p>
            <a:r>
              <a:rPr lang="en-US" dirty="0"/>
              <a:t>4001</a:t>
            </a:r>
          </a:p>
        </p:txBody>
      </p:sp>
      <p:sp>
        <p:nvSpPr>
          <p:cNvPr id="30" name="Rectangle 29">
            <a:extLst>
              <a:ext uri="{FF2B5EF4-FFF2-40B4-BE49-F238E27FC236}">
                <a16:creationId xmlns:a16="http://schemas.microsoft.com/office/drawing/2014/main" id="{EC9CE462-063F-4108-9487-5F94233CCB61}"/>
              </a:ext>
            </a:extLst>
          </p:cNvPr>
          <p:cNvSpPr/>
          <p:nvPr/>
        </p:nvSpPr>
        <p:spPr>
          <a:xfrm>
            <a:off x="4586052" y="1339607"/>
            <a:ext cx="1095014" cy="3254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PC</a:t>
            </a:r>
          </a:p>
        </p:txBody>
      </p:sp>
      <p:cxnSp>
        <p:nvCxnSpPr>
          <p:cNvPr id="31" name="Straight Arrow Connector 30">
            <a:extLst>
              <a:ext uri="{FF2B5EF4-FFF2-40B4-BE49-F238E27FC236}">
                <a16:creationId xmlns:a16="http://schemas.microsoft.com/office/drawing/2014/main" id="{BB6571C4-7384-4E3B-AD30-1C75D8543992}"/>
              </a:ext>
            </a:extLst>
          </p:cNvPr>
          <p:cNvCxnSpPr>
            <a:stCxn id="30" idx="3"/>
          </p:cNvCxnSpPr>
          <p:nvPr/>
        </p:nvCxnSpPr>
        <p:spPr>
          <a:xfrm>
            <a:off x="5681066" y="1502353"/>
            <a:ext cx="1624193"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59D1DA54-CC4B-42DC-8D9E-BC666355BB87}"/>
              </a:ext>
            </a:extLst>
          </p:cNvPr>
          <p:cNvSpPr/>
          <p:nvPr/>
        </p:nvSpPr>
        <p:spPr>
          <a:xfrm>
            <a:off x="4586052" y="1879770"/>
            <a:ext cx="1095014" cy="3254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AR</a:t>
            </a:r>
            <a:endParaRPr lang="en-US" dirty="0">
              <a:solidFill>
                <a:schemeClr val="tx1"/>
              </a:solidFill>
            </a:endParaRPr>
          </a:p>
        </p:txBody>
      </p:sp>
      <p:cxnSp>
        <p:nvCxnSpPr>
          <p:cNvPr id="33" name="Straight Arrow Connector 32">
            <a:extLst>
              <a:ext uri="{FF2B5EF4-FFF2-40B4-BE49-F238E27FC236}">
                <a16:creationId xmlns:a16="http://schemas.microsoft.com/office/drawing/2014/main" id="{B0B8DBD5-9F2F-4DFD-849D-E9A7C3D4578E}"/>
              </a:ext>
            </a:extLst>
          </p:cNvPr>
          <p:cNvCxnSpPr>
            <a:stCxn id="32" idx="3"/>
          </p:cNvCxnSpPr>
          <p:nvPr/>
        </p:nvCxnSpPr>
        <p:spPr>
          <a:xfrm>
            <a:off x="5681066" y="2042516"/>
            <a:ext cx="1624193"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6E760FAD-EEB2-46F9-BE77-E797F87C70DB}"/>
              </a:ext>
            </a:extLst>
          </p:cNvPr>
          <p:cNvSpPr/>
          <p:nvPr/>
        </p:nvSpPr>
        <p:spPr>
          <a:xfrm>
            <a:off x="4586052" y="3681115"/>
            <a:ext cx="1095014" cy="3254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a:t>
            </a:r>
          </a:p>
        </p:txBody>
      </p:sp>
      <p:cxnSp>
        <p:nvCxnSpPr>
          <p:cNvPr id="35" name="Straight Arrow Connector 34">
            <a:extLst>
              <a:ext uri="{FF2B5EF4-FFF2-40B4-BE49-F238E27FC236}">
                <a16:creationId xmlns:a16="http://schemas.microsoft.com/office/drawing/2014/main" id="{F40598F3-74F6-47A8-8BFF-C47B5E320074}"/>
              </a:ext>
            </a:extLst>
          </p:cNvPr>
          <p:cNvCxnSpPr>
            <a:stCxn id="34" idx="3"/>
          </p:cNvCxnSpPr>
          <p:nvPr/>
        </p:nvCxnSpPr>
        <p:spPr>
          <a:xfrm>
            <a:off x="5681066" y="3843861"/>
            <a:ext cx="1624193"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4547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xEl>
                                              <p:pRg st="0" end="0"/>
                                            </p:txEl>
                                          </p:spTgt>
                                        </p:tgtEl>
                                        <p:attrNameLst>
                                          <p:attrName>style.visibility</p:attrName>
                                        </p:attrNameLst>
                                      </p:cBhvr>
                                      <p:to>
                                        <p:strVal val="visible"/>
                                      </p:to>
                                    </p:set>
                                    <p:animEffect transition="in" filter="fade">
                                      <p:cBhvr>
                                        <p:cTn id="22" dur="500"/>
                                        <p:tgtEl>
                                          <p:spTgt spid="1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P spid="6" grpId="0"/>
      <p:bldP spid="8" grpId="0"/>
      <p:bldP spid="9" grpId="0"/>
      <p:bldP spid="1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93B9C-D1A7-4CD9-885F-F82D9E65244D}"/>
              </a:ext>
            </a:extLst>
          </p:cNvPr>
          <p:cNvSpPr>
            <a:spLocks noGrp="1"/>
          </p:cNvSpPr>
          <p:nvPr>
            <p:ph type="title"/>
          </p:nvPr>
        </p:nvSpPr>
        <p:spPr/>
        <p:txBody>
          <a:bodyPr/>
          <a:lstStyle/>
          <a:p>
            <a:r>
              <a:rPr lang="en-US" dirty="0"/>
              <a:t>Memory Stack</a:t>
            </a:r>
            <a:endParaRPr lang="en-IN" dirty="0"/>
          </a:p>
        </p:txBody>
      </p:sp>
      <p:sp>
        <p:nvSpPr>
          <p:cNvPr id="3" name="Content Placeholder 2">
            <a:extLst>
              <a:ext uri="{FF2B5EF4-FFF2-40B4-BE49-F238E27FC236}">
                <a16:creationId xmlns:a16="http://schemas.microsoft.com/office/drawing/2014/main" id="{636B8B2B-8826-41DC-9D7C-50FF6F5FED1A}"/>
              </a:ext>
            </a:extLst>
          </p:cNvPr>
          <p:cNvSpPr>
            <a:spLocks noGrp="1"/>
          </p:cNvSpPr>
          <p:nvPr>
            <p:ph idx="1"/>
          </p:nvPr>
        </p:nvSpPr>
        <p:spPr/>
        <p:txBody>
          <a:bodyPr/>
          <a:lstStyle/>
          <a:p>
            <a:pPr algn="just"/>
            <a:r>
              <a:rPr lang="en-US" dirty="0"/>
              <a:t>The implementation of a stack in the CPU is done by assigning a portion of memory to a stack operation and using a processor register as a stack pointer. </a:t>
            </a:r>
          </a:p>
          <a:p>
            <a:pPr algn="just"/>
            <a:r>
              <a:rPr lang="en-US" dirty="0"/>
              <a:t>Figure shows a portion of computer memory partitioned into three segments: program, data, and stack. </a:t>
            </a:r>
          </a:p>
          <a:p>
            <a:pPr algn="just"/>
            <a:r>
              <a:rPr lang="en-US" dirty="0"/>
              <a:t>The program counter PC points at the address of the next instruction in the program which is used during the fetch phase to read an instruction.</a:t>
            </a:r>
          </a:p>
          <a:p>
            <a:pPr algn="just"/>
            <a:r>
              <a:rPr lang="en-US" dirty="0"/>
              <a:t>The address registers AR points at an array of data which is used during the execute phase to read an operand.</a:t>
            </a:r>
          </a:p>
          <a:p>
            <a:pPr algn="just"/>
            <a:r>
              <a:rPr lang="en-US" dirty="0"/>
              <a:t>The stack pointer SP points at the top of the stack which is used to push or pop items into or from the stack.</a:t>
            </a:r>
          </a:p>
          <a:p>
            <a:pPr algn="just"/>
            <a:r>
              <a:rPr lang="en-US" dirty="0"/>
              <a:t>We assume that the items in the stack communicate with a data register DR. </a:t>
            </a:r>
          </a:p>
          <a:p>
            <a:endParaRPr lang="en-IN" dirty="0"/>
          </a:p>
        </p:txBody>
      </p:sp>
    </p:spTree>
    <p:extLst>
      <p:ext uri="{BB962C8B-B14F-4D97-AF65-F5344CB8AC3E}">
        <p14:creationId xmlns:p14="http://schemas.microsoft.com/office/powerpoint/2010/main" val="1675949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93495-2219-4F17-862A-DA613B884CB1}"/>
              </a:ext>
            </a:extLst>
          </p:cNvPr>
          <p:cNvSpPr>
            <a:spLocks noGrp="1"/>
          </p:cNvSpPr>
          <p:nvPr>
            <p:ph type="title"/>
          </p:nvPr>
        </p:nvSpPr>
        <p:spPr/>
        <p:txBody>
          <a:bodyPr/>
          <a:lstStyle/>
          <a:p>
            <a:r>
              <a:rPr lang="en-US" dirty="0"/>
              <a:t>Reverse Polish Notation</a:t>
            </a:r>
            <a:endParaRPr lang="en-IN" dirty="0"/>
          </a:p>
        </p:txBody>
      </p:sp>
      <p:sp>
        <p:nvSpPr>
          <p:cNvPr id="3" name="Content Placeholder 2">
            <a:extLst>
              <a:ext uri="{FF2B5EF4-FFF2-40B4-BE49-F238E27FC236}">
                <a16:creationId xmlns:a16="http://schemas.microsoft.com/office/drawing/2014/main" id="{2CFAE38C-95E3-41C0-8B60-298E1153B0CE}"/>
              </a:ext>
            </a:extLst>
          </p:cNvPr>
          <p:cNvSpPr>
            <a:spLocks noGrp="1"/>
          </p:cNvSpPr>
          <p:nvPr>
            <p:ph idx="1"/>
          </p:nvPr>
        </p:nvSpPr>
        <p:spPr>
          <a:xfrm>
            <a:off x="131180" y="863445"/>
            <a:ext cx="11929641" cy="1680972"/>
          </a:xfrm>
        </p:spPr>
        <p:txBody>
          <a:bodyPr/>
          <a:lstStyle/>
          <a:p>
            <a:pPr algn="just"/>
            <a:r>
              <a:rPr lang="en-US" dirty="0"/>
              <a:t>The common mathematical method of writing arithmetic expressions imposes difficulties when evaluated by a computer.</a:t>
            </a:r>
          </a:p>
          <a:p>
            <a:pPr algn="just"/>
            <a:r>
              <a:rPr lang="en-US" dirty="0"/>
              <a:t>The Polish mathematician Lukasiewicz showed that arithmetic expressions can be represented in prefix notation as well as postfix notation.</a:t>
            </a:r>
          </a:p>
          <a:p>
            <a:endParaRPr lang="en-IN" dirty="0"/>
          </a:p>
        </p:txBody>
      </p:sp>
      <p:sp>
        <p:nvSpPr>
          <p:cNvPr id="4" name="Rectangle 3">
            <a:extLst>
              <a:ext uri="{FF2B5EF4-FFF2-40B4-BE49-F238E27FC236}">
                <a16:creationId xmlns:a16="http://schemas.microsoft.com/office/drawing/2014/main" id="{94D49CFD-FC48-465C-A757-36F8B6CD67FD}"/>
              </a:ext>
            </a:extLst>
          </p:cNvPr>
          <p:cNvSpPr/>
          <p:nvPr/>
        </p:nvSpPr>
        <p:spPr>
          <a:xfrm>
            <a:off x="2020956" y="3785657"/>
            <a:ext cx="990600" cy="461665"/>
          </a:xfrm>
          <a:prstGeom prst="rect">
            <a:avLst/>
          </a:prstGeom>
        </p:spPr>
        <p:txBody>
          <a:bodyPr wrap="square">
            <a:spAutoFit/>
          </a:bodyPr>
          <a:lstStyle/>
          <a:p>
            <a:pPr algn="ctr"/>
            <a:r>
              <a:rPr lang="en-US" sz="2400" i="1" dirty="0"/>
              <a:t>A </a:t>
            </a:r>
            <a:r>
              <a:rPr lang="en-US" sz="2400" dirty="0"/>
              <a:t>+</a:t>
            </a:r>
            <a:r>
              <a:rPr lang="en-US" sz="2400" i="1" dirty="0"/>
              <a:t> B</a:t>
            </a:r>
          </a:p>
        </p:txBody>
      </p:sp>
      <p:sp>
        <p:nvSpPr>
          <p:cNvPr id="5" name="Rectangle 4">
            <a:extLst>
              <a:ext uri="{FF2B5EF4-FFF2-40B4-BE49-F238E27FC236}">
                <a16:creationId xmlns:a16="http://schemas.microsoft.com/office/drawing/2014/main" id="{CA0F5A19-23CD-4E78-AC36-8B066D908408}"/>
              </a:ext>
            </a:extLst>
          </p:cNvPr>
          <p:cNvSpPr/>
          <p:nvPr/>
        </p:nvSpPr>
        <p:spPr>
          <a:xfrm>
            <a:off x="4989293" y="3785656"/>
            <a:ext cx="990600" cy="461665"/>
          </a:xfrm>
          <a:prstGeom prst="rect">
            <a:avLst/>
          </a:prstGeom>
        </p:spPr>
        <p:txBody>
          <a:bodyPr wrap="square">
            <a:spAutoFit/>
          </a:bodyPr>
          <a:lstStyle/>
          <a:p>
            <a:pPr algn="ctr"/>
            <a:r>
              <a:rPr lang="en-US" sz="2400" dirty="0"/>
              <a:t>+ </a:t>
            </a:r>
            <a:r>
              <a:rPr lang="en-US" sz="2400" i="1" dirty="0"/>
              <a:t>AB</a:t>
            </a:r>
          </a:p>
        </p:txBody>
      </p:sp>
      <p:sp>
        <p:nvSpPr>
          <p:cNvPr id="6" name="Rectangle 5">
            <a:extLst>
              <a:ext uri="{FF2B5EF4-FFF2-40B4-BE49-F238E27FC236}">
                <a16:creationId xmlns:a16="http://schemas.microsoft.com/office/drawing/2014/main" id="{188C17AE-3DAC-4D05-A80B-821712DD86C6}"/>
              </a:ext>
            </a:extLst>
          </p:cNvPr>
          <p:cNvSpPr/>
          <p:nvPr/>
        </p:nvSpPr>
        <p:spPr>
          <a:xfrm>
            <a:off x="8381923" y="3785656"/>
            <a:ext cx="990600" cy="461665"/>
          </a:xfrm>
          <a:prstGeom prst="rect">
            <a:avLst/>
          </a:prstGeom>
        </p:spPr>
        <p:txBody>
          <a:bodyPr wrap="square">
            <a:spAutoFit/>
          </a:bodyPr>
          <a:lstStyle/>
          <a:p>
            <a:pPr algn="ctr"/>
            <a:r>
              <a:rPr lang="en-US" sz="2400" i="1" dirty="0"/>
              <a:t>AB </a:t>
            </a:r>
            <a:r>
              <a:rPr lang="en-US" sz="2400" dirty="0"/>
              <a:t>+</a:t>
            </a:r>
          </a:p>
        </p:txBody>
      </p:sp>
      <p:sp>
        <p:nvSpPr>
          <p:cNvPr id="7" name="Rectangle 6">
            <a:extLst>
              <a:ext uri="{FF2B5EF4-FFF2-40B4-BE49-F238E27FC236}">
                <a16:creationId xmlns:a16="http://schemas.microsoft.com/office/drawing/2014/main" id="{A372945B-4225-44D4-9C6B-7309C4571316}"/>
              </a:ext>
            </a:extLst>
          </p:cNvPr>
          <p:cNvSpPr/>
          <p:nvPr/>
        </p:nvSpPr>
        <p:spPr>
          <a:xfrm>
            <a:off x="2106918" y="3176057"/>
            <a:ext cx="818677" cy="461665"/>
          </a:xfrm>
          <a:prstGeom prst="rect">
            <a:avLst/>
          </a:prstGeom>
        </p:spPr>
        <p:txBody>
          <a:bodyPr wrap="square">
            <a:spAutoFit/>
          </a:bodyPr>
          <a:lstStyle/>
          <a:p>
            <a:pPr algn="ctr"/>
            <a:r>
              <a:rPr lang="en-US" sz="2400" dirty="0"/>
              <a:t>Infix</a:t>
            </a:r>
          </a:p>
        </p:txBody>
      </p:sp>
      <p:sp>
        <p:nvSpPr>
          <p:cNvPr id="8" name="Rectangle 7">
            <a:extLst>
              <a:ext uri="{FF2B5EF4-FFF2-40B4-BE49-F238E27FC236}">
                <a16:creationId xmlns:a16="http://schemas.microsoft.com/office/drawing/2014/main" id="{C51E8614-9FB0-4AE4-AC7C-C774EC05C328}"/>
              </a:ext>
            </a:extLst>
          </p:cNvPr>
          <p:cNvSpPr/>
          <p:nvPr/>
        </p:nvSpPr>
        <p:spPr>
          <a:xfrm>
            <a:off x="4459356" y="3176057"/>
            <a:ext cx="2050473" cy="461665"/>
          </a:xfrm>
          <a:prstGeom prst="rect">
            <a:avLst/>
          </a:prstGeom>
        </p:spPr>
        <p:txBody>
          <a:bodyPr wrap="square">
            <a:spAutoFit/>
          </a:bodyPr>
          <a:lstStyle/>
          <a:p>
            <a:pPr algn="ctr"/>
            <a:r>
              <a:rPr lang="en-US" sz="2400" dirty="0"/>
              <a:t>Prefix or Polish</a:t>
            </a:r>
          </a:p>
        </p:txBody>
      </p:sp>
      <p:sp>
        <p:nvSpPr>
          <p:cNvPr id="9" name="Rectangle 8">
            <a:extLst>
              <a:ext uri="{FF2B5EF4-FFF2-40B4-BE49-F238E27FC236}">
                <a16:creationId xmlns:a16="http://schemas.microsoft.com/office/drawing/2014/main" id="{8E375445-3DFB-4A6E-80A4-A5150A4BE115}"/>
              </a:ext>
            </a:extLst>
          </p:cNvPr>
          <p:cNvSpPr/>
          <p:nvPr/>
        </p:nvSpPr>
        <p:spPr>
          <a:xfrm>
            <a:off x="7278755" y="3176057"/>
            <a:ext cx="3196937" cy="461665"/>
          </a:xfrm>
          <a:prstGeom prst="rect">
            <a:avLst/>
          </a:prstGeom>
        </p:spPr>
        <p:txBody>
          <a:bodyPr wrap="square">
            <a:spAutoFit/>
          </a:bodyPr>
          <a:lstStyle/>
          <a:p>
            <a:pPr algn="ctr"/>
            <a:r>
              <a:rPr lang="en-US" sz="2400" dirty="0"/>
              <a:t>Postfix or Reverse Polish</a:t>
            </a:r>
          </a:p>
        </p:txBody>
      </p:sp>
      <p:sp>
        <p:nvSpPr>
          <p:cNvPr id="10" name="Rectangle 9">
            <a:extLst>
              <a:ext uri="{FF2B5EF4-FFF2-40B4-BE49-F238E27FC236}">
                <a16:creationId xmlns:a16="http://schemas.microsoft.com/office/drawing/2014/main" id="{0BEF761F-9F02-4801-AD40-661A71956C59}"/>
              </a:ext>
            </a:extLst>
          </p:cNvPr>
          <p:cNvSpPr/>
          <p:nvPr/>
        </p:nvSpPr>
        <p:spPr>
          <a:xfrm>
            <a:off x="1973095" y="4856922"/>
            <a:ext cx="1905000" cy="461665"/>
          </a:xfrm>
          <a:prstGeom prst="rect">
            <a:avLst/>
          </a:prstGeom>
        </p:spPr>
        <p:txBody>
          <a:bodyPr wrap="square">
            <a:spAutoFit/>
          </a:bodyPr>
          <a:lstStyle/>
          <a:p>
            <a:pPr algn="ctr"/>
            <a:r>
              <a:rPr lang="en-US" sz="2400" i="1" dirty="0"/>
              <a:t>A * B + C * D</a:t>
            </a:r>
          </a:p>
        </p:txBody>
      </p:sp>
      <p:sp>
        <p:nvSpPr>
          <p:cNvPr id="11" name="Rectangle 10">
            <a:extLst>
              <a:ext uri="{FF2B5EF4-FFF2-40B4-BE49-F238E27FC236}">
                <a16:creationId xmlns:a16="http://schemas.microsoft.com/office/drawing/2014/main" id="{2E68F3A1-88E9-4798-A574-7C8311B3765C}"/>
              </a:ext>
            </a:extLst>
          </p:cNvPr>
          <p:cNvSpPr/>
          <p:nvPr/>
        </p:nvSpPr>
        <p:spPr>
          <a:xfrm>
            <a:off x="5221356" y="4856921"/>
            <a:ext cx="1905000" cy="461665"/>
          </a:xfrm>
          <a:prstGeom prst="rect">
            <a:avLst/>
          </a:prstGeom>
        </p:spPr>
        <p:txBody>
          <a:bodyPr wrap="square">
            <a:spAutoFit/>
          </a:bodyPr>
          <a:lstStyle/>
          <a:p>
            <a:pPr algn="ctr"/>
            <a:r>
              <a:rPr lang="en-US" sz="2400" i="1" dirty="0"/>
              <a:t>AB * CD * +</a:t>
            </a:r>
          </a:p>
        </p:txBody>
      </p:sp>
      <p:sp>
        <p:nvSpPr>
          <p:cNvPr id="12" name="Rectangle 11">
            <a:extLst>
              <a:ext uri="{FF2B5EF4-FFF2-40B4-BE49-F238E27FC236}">
                <a16:creationId xmlns:a16="http://schemas.microsoft.com/office/drawing/2014/main" id="{477B8C49-1FB3-45C8-B577-948E7D3410B3}"/>
              </a:ext>
            </a:extLst>
          </p:cNvPr>
          <p:cNvSpPr/>
          <p:nvPr/>
        </p:nvSpPr>
        <p:spPr>
          <a:xfrm>
            <a:off x="5181333" y="5323067"/>
            <a:ext cx="1985045" cy="461665"/>
          </a:xfrm>
          <a:prstGeom prst="rect">
            <a:avLst/>
          </a:prstGeom>
        </p:spPr>
        <p:txBody>
          <a:bodyPr wrap="square">
            <a:spAutoFit/>
          </a:bodyPr>
          <a:lstStyle/>
          <a:p>
            <a:pPr algn="ctr"/>
            <a:r>
              <a:rPr lang="en-US" sz="2400" dirty="0"/>
              <a:t>Reverse Polish</a:t>
            </a:r>
          </a:p>
        </p:txBody>
      </p:sp>
      <p:cxnSp>
        <p:nvCxnSpPr>
          <p:cNvPr id="13" name="Straight Arrow Connector 12">
            <a:extLst>
              <a:ext uri="{FF2B5EF4-FFF2-40B4-BE49-F238E27FC236}">
                <a16:creationId xmlns:a16="http://schemas.microsoft.com/office/drawing/2014/main" id="{5693D85B-0DC6-4858-B73E-E1809B973F93}"/>
              </a:ext>
            </a:extLst>
          </p:cNvPr>
          <p:cNvCxnSpPr>
            <a:stCxn id="10" idx="3"/>
            <a:endCxn id="11" idx="1"/>
          </p:cNvCxnSpPr>
          <p:nvPr/>
        </p:nvCxnSpPr>
        <p:spPr>
          <a:xfrm flipV="1">
            <a:off x="3878095" y="5087754"/>
            <a:ext cx="1343261" cy="1"/>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678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fade">
                                      <p:cBhvr>
                                        <p:cTn id="57" dur="500"/>
                                        <p:tgtEl>
                                          <p:spTgt spid="1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fade">
                                      <p:cBhvr>
                                        <p:cTn id="6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7" grpId="0"/>
      <p:bldP spid="8" grpId="0"/>
      <p:bldP spid="9" grpId="0"/>
      <p:bldP spid="10" grpId="0"/>
      <p:bldP spid="11"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52EE0-EBAF-4F5A-A3CF-A4BE89076470}"/>
              </a:ext>
            </a:extLst>
          </p:cNvPr>
          <p:cNvSpPr>
            <a:spLocks noGrp="1"/>
          </p:cNvSpPr>
          <p:nvPr>
            <p:ph type="title"/>
          </p:nvPr>
        </p:nvSpPr>
        <p:spPr/>
        <p:txBody>
          <a:bodyPr/>
          <a:lstStyle/>
          <a:p>
            <a:r>
              <a:rPr lang="en-US" dirty="0"/>
              <a:t>Evaluation of Arithmetic Expression</a:t>
            </a:r>
            <a:endParaRPr lang="en-IN" dirty="0"/>
          </a:p>
        </p:txBody>
      </p:sp>
      <p:sp>
        <p:nvSpPr>
          <p:cNvPr id="4" name="Rectangle 3">
            <a:extLst>
              <a:ext uri="{FF2B5EF4-FFF2-40B4-BE49-F238E27FC236}">
                <a16:creationId xmlns:a16="http://schemas.microsoft.com/office/drawing/2014/main" id="{4C6FD98D-C66B-4799-8E92-54993D7264B3}"/>
              </a:ext>
            </a:extLst>
          </p:cNvPr>
          <p:cNvSpPr/>
          <p:nvPr/>
        </p:nvSpPr>
        <p:spPr>
          <a:xfrm>
            <a:off x="2402907" y="1242081"/>
            <a:ext cx="2462544" cy="523220"/>
          </a:xfrm>
          <a:prstGeom prst="rect">
            <a:avLst/>
          </a:prstGeom>
        </p:spPr>
        <p:txBody>
          <a:bodyPr wrap="square">
            <a:spAutoFit/>
          </a:bodyPr>
          <a:lstStyle/>
          <a:p>
            <a:pPr algn="ctr"/>
            <a:r>
              <a:rPr lang="en-US" sz="2800" dirty="0"/>
              <a:t>(3 * 4) + (5 * 6)</a:t>
            </a:r>
          </a:p>
        </p:txBody>
      </p:sp>
      <p:sp>
        <p:nvSpPr>
          <p:cNvPr id="5" name="Rectangle 4">
            <a:extLst>
              <a:ext uri="{FF2B5EF4-FFF2-40B4-BE49-F238E27FC236}">
                <a16:creationId xmlns:a16="http://schemas.microsoft.com/office/drawing/2014/main" id="{AB40176F-175A-4076-9F74-F6B600F52009}"/>
              </a:ext>
            </a:extLst>
          </p:cNvPr>
          <p:cNvSpPr/>
          <p:nvPr/>
        </p:nvSpPr>
        <p:spPr>
          <a:xfrm>
            <a:off x="5625546" y="1242081"/>
            <a:ext cx="2035161" cy="523220"/>
          </a:xfrm>
          <a:prstGeom prst="rect">
            <a:avLst/>
          </a:prstGeom>
        </p:spPr>
        <p:txBody>
          <a:bodyPr wrap="square">
            <a:spAutoFit/>
          </a:bodyPr>
          <a:lstStyle/>
          <a:p>
            <a:pPr algn="ctr"/>
            <a:r>
              <a:rPr lang="en-US" sz="2800" dirty="0"/>
              <a:t>3 4 * 5 6 * +</a:t>
            </a:r>
          </a:p>
        </p:txBody>
      </p:sp>
      <p:cxnSp>
        <p:nvCxnSpPr>
          <p:cNvPr id="6" name="Straight Arrow Connector 5">
            <a:extLst>
              <a:ext uri="{FF2B5EF4-FFF2-40B4-BE49-F238E27FC236}">
                <a16:creationId xmlns:a16="http://schemas.microsoft.com/office/drawing/2014/main" id="{F7A9EB53-DC69-49EB-850D-C20738FBC8AB}"/>
              </a:ext>
            </a:extLst>
          </p:cNvPr>
          <p:cNvCxnSpPr>
            <a:stCxn id="4" idx="3"/>
            <a:endCxn id="5" idx="1"/>
          </p:cNvCxnSpPr>
          <p:nvPr/>
        </p:nvCxnSpPr>
        <p:spPr>
          <a:xfrm>
            <a:off x="4865451" y="1503691"/>
            <a:ext cx="760095"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graphicFrame>
        <p:nvGraphicFramePr>
          <p:cNvPr id="7" name="Table 6">
            <a:extLst>
              <a:ext uri="{FF2B5EF4-FFF2-40B4-BE49-F238E27FC236}">
                <a16:creationId xmlns:a16="http://schemas.microsoft.com/office/drawing/2014/main" id="{787024A3-DF7D-4599-9993-863F1AF68FC8}"/>
              </a:ext>
            </a:extLst>
          </p:cNvPr>
          <p:cNvGraphicFramePr>
            <a:graphicFrameLocks noGrp="1"/>
          </p:cNvGraphicFramePr>
          <p:nvPr>
            <p:extLst/>
          </p:nvPr>
        </p:nvGraphicFramePr>
        <p:xfrm>
          <a:off x="983976" y="2476500"/>
          <a:ext cx="914400" cy="1905000"/>
        </p:xfrm>
        <a:graphic>
          <a:graphicData uri="http://schemas.openxmlformats.org/drawingml/2006/table">
            <a:tbl>
              <a:tblPr>
                <a:tableStyleId>{5C22544A-7EE6-4342-B048-85BDC9FD1C3A}</a:tableStyleId>
              </a:tblPr>
              <a:tblGrid>
                <a:gridCol w="914400">
                  <a:extLst>
                    <a:ext uri="{9D8B030D-6E8A-4147-A177-3AD203B41FA5}">
                      <a16:colId xmlns:a16="http://schemas.microsoft.com/office/drawing/2014/main" val="20000"/>
                    </a:ext>
                  </a:extLst>
                </a:gridCol>
              </a:tblGrid>
              <a:tr h="47625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7625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7625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76250">
                <a:tc>
                  <a:txBody>
                    <a:bodyPr/>
                    <a:lstStyle/>
                    <a:p>
                      <a:pPr algn="ctr"/>
                      <a:r>
                        <a:rPr lang="en-US"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8" name="Table 7">
            <a:extLst>
              <a:ext uri="{FF2B5EF4-FFF2-40B4-BE49-F238E27FC236}">
                <a16:creationId xmlns:a16="http://schemas.microsoft.com/office/drawing/2014/main" id="{85D91AAA-E504-41D6-8E44-F154B6185477}"/>
              </a:ext>
            </a:extLst>
          </p:cNvPr>
          <p:cNvGraphicFramePr>
            <a:graphicFrameLocks noGrp="1"/>
          </p:cNvGraphicFramePr>
          <p:nvPr>
            <p:extLst/>
          </p:nvPr>
        </p:nvGraphicFramePr>
        <p:xfrm>
          <a:off x="2575187" y="2476500"/>
          <a:ext cx="914400" cy="1905000"/>
        </p:xfrm>
        <a:graphic>
          <a:graphicData uri="http://schemas.openxmlformats.org/drawingml/2006/table">
            <a:tbl>
              <a:tblPr>
                <a:tableStyleId>{5C22544A-7EE6-4342-B048-85BDC9FD1C3A}</a:tableStyleId>
              </a:tblPr>
              <a:tblGrid>
                <a:gridCol w="914400">
                  <a:extLst>
                    <a:ext uri="{9D8B030D-6E8A-4147-A177-3AD203B41FA5}">
                      <a16:colId xmlns:a16="http://schemas.microsoft.com/office/drawing/2014/main" val="20000"/>
                    </a:ext>
                  </a:extLst>
                </a:gridCol>
              </a:tblGrid>
              <a:tr h="47625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7625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76250">
                <a:tc>
                  <a:txBody>
                    <a:bodyPr/>
                    <a:lstStyle/>
                    <a:p>
                      <a:pPr algn="ctr"/>
                      <a:r>
                        <a:rPr lang="en-US" dirty="0"/>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76250">
                <a:tc>
                  <a:txBody>
                    <a:bodyPr/>
                    <a:lstStyle/>
                    <a:p>
                      <a:pPr algn="ctr"/>
                      <a:r>
                        <a:rPr lang="en-US"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9" name="Table 8">
            <a:extLst>
              <a:ext uri="{FF2B5EF4-FFF2-40B4-BE49-F238E27FC236}">
                <a16:creationId xmlns:a16="http://schemas.microsoft.com/office/drawing/2014/main" id="{923FD704-205E-4A63-8EE4-0ADF048FE30E}"/>
              </a:ext>
            </a:extLst>
          </p:cNvPr>
          <p:cNvGraphicFramePr>
            <a:graphicFrameLocks noGrp="1"/>
          </p:cNvGraphicFramePr>
          <p:nvPr>
            <p:extLst/>
          </p:nvPr>
        </p:nvGraphicFramePr>
        <p:xfrm>
          <a:off x="4103910" y="2476500"/>
          <a:ext cx="914400" cy="1905000"/>
        </p:xfrm>
        <a:graphic>
          <a:graphicData uri="http://schemas.openxmlformats.org/drawingml/2006/table">
            <a:tbl>
              <a:tblPr>
                <a:tableStyleId>{5C22544A-7EE6-4342-B048-85BDC9FD1C3A}</a:tableStyleId>
              </a:tblPr>
              <a:tblGrid>
                <a:gridCol w="914400">
                  <a:extLst>
                    <a:ext uri="{9D8B030D-6E8A-4147-A177-3AD203B41FA5}">
                      <a16:colId xmlns:a16="http://schemas.microsoft.com/office/drawing/2014/main" val="20000"/>
                    </a:ext>
                  </a:extLst>
                </a:gridCol>
              </a:tblGrid>
              <a:tr h="47625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7625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7625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76250">
                <a:tc>
                  <a:txBody>
                    <a:bodyPr/>
                    <a:lstStyle/>
                    <a:p>
                      <a:pPr algn="ctr"/>
                      <a:r>
                        <a:rPr lang="en-US" dirty="0"/>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10" name="Table 9">
            <a:extLst>
              <a:ext uri="{FF2B5EF4-FFF2-40B4-BE49-F238E27FC236}">
                <a16:creationId xmlns:a16="http://schemas.microsoft.com/office/drawing/2014/main" id="{39F77FEB-5625-4F8B-A5FB-52157CB43FA9}"/>
              </a:ext>
            </a:extLst>
          </p:cNvPr>
          <p:cNvGraphicFramePr>
            <a:graphicFrameLocks noGrp="1"/>
          </p:cNvGraphicFramePr>
          <p:nvPr>
            <p:extLst/>
          </p:nvPr>
        </p:nvGraphicFramePr>
        <p:xfrm>
          <a:off x="5625546" y="2476500"/>
          <a:ext cx="914400" cy="1905000"/>
        </p:xfrm>
        <a:graphic>
          <a:graphicData uri="http://schemas.openxmlformats.org/drawingml/2006/table">
            <a:tbl>
              <a:tblPr>
                <a:tableStyleId>{5C22544A-7EE6-4342-B048-85BDC9FD1C3A}</a:tableStyleId>
              </a:tblPr>
              <a:tblGrid>
                <a:gridCol w="914400">
                  <a:extLst>
                    <a:ext uri="{9D8B030D-6E8A-4147-A177-3AD203B41FA5}">
                      <a16:colId xmlns:a16="http://schemas.microsoft.com/office/drawing/2014/main" val="20000"/>
                    </a:ext>
                  </a:extLst>
                </a:gridCol>
              </a:tblGrid>
              <a:tr h="47625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7625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76250">
                <a:tc>
                  <a:txBody>
                    <a:bodyPr/>
                    <a:lstStyle/>
                    <a:p>
                      <a:pPr algn="ctr"/>
                      <a:r>
                        <a:rPr lang="en-US" dirty="0"/>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76250">
                <a:tc>
                  <a:txBody>
                    <a:bodyPr/>
                    <a:lstStyle/>
                    <a:p>
                      <a:pPr algn="ctr"/>
                      <a:r>
                        <a:rPr lang="en-US" dirty="0"/>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11" name="Table 10">
            <a:extLst>
              <a:ext uri="{FF2B5EF4-FFF2-40B4-BE49-F238E27FC236}">
                <a16:creationId xmlns:a16="http://schemas.microsoft.com/office/drawing/2014/main" id="{E9189E0B-5D5E-4731-918C-4B096703649D}"/>
              </a:ext>
            </a:extLst>
          </p:cNvPr>
          <p:cNvGraphicFramePr>
            <a:graphicFrameLocks noGrp="1"/>
          </p:cNvGraphicFramePr>
          <p:nvPr>
            <p:extLst/>
          </p:nvPr>
        </p:nvGraphicFramePr>
        <p:xfrm>
          <a:off x="7167074" y="2476500"/>
          <a:ext cx="914400" cy="1905000"/>
        </p:xfrm>
        <a:graphic>
          <a:graphicData uri="http://schemas.openxmlformats.org/drawingml/2006/table">
            <a:tbl>
              <a:tblPr>
                <a:tableStyleId>{5C22544A-7EE6-4342-B048-85BDC9FD1C3A}</a:tableStyleId>
              </a:tblPr>
              <a:tblGrid>
                <a:gridCol w="914400">
                  <a:extLst>
                    <a:ext uri="{9D8B030D-6E8A-4147-A177-3AD203B41FA5}">
                      <a16:colId xmlns:a16="http://schemas.microsoft.com/office/drawing/2014/main" val="20000"/>
                    </a:ext>
                  </a:extLst>
                </a:gridCol>
              </a:tblGrid>
              <a:tr h="47625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76250">
                <a:tc>
                  <a:txBody>
                    <a:bodyPr/>
                    <a:lstStyle/>
                    <a:p>
                      <a:pPr algn="ctr"/>
                      <a:r>
                        <a:rPr lang="en-US" dirty="0"/>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76250">
                <a:tc>
                  <a:txBody>
                    <a:bodyPr/>
                    <a:lstStyle/>
                    <a:p>
                      <a:pPr algn="ctr"/>
                      <a:r>
                        <a:rPr lang="en-US" dirty="0"/>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76250">
                <a:tc>
                  <a:txBody>
                    <a:bodyPr/>
                    <a:lstStyle/>
                    <a:p>
                      <a:pPr algn="ctr"/>
                      <a:r>
                        <a:rPr lang="en-US" dirty="0"/>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12" name="Table 11">
            <a:extLst>
              <a:ext uri="{FF2B5EF4-FFF2-40B4-BE49-F238E27FC236}">
                <a16:creationId xmlns:a16="http://schemas.microsoft.com/office/drawing/2014/main" id="{5A90368C-EB9D-4B08-B65F-F8BC969A308B}"/>
              </a:ext>
            </a:extLst>
          </p:cNvPr>
          <p:cNvGraphicFramePr>
            <a:graphicFrameLocks noGrp="1"/>
          </p:cNvGraphicFramePr>
          <p:nvPr>
            <p:extLst/>
          </p:nvPr>
        </p:nvGraphicFramePr>
        <p:xfrm>
          <a:off x="8708588" y="2476500"/>
          <a:ext cx="914400" cy="1905000"/>
        </p:xfrm>
        <a:graphic>
          <a:graphicData uri="http://schemas.openxmlformats.org/drawingml/2006/table">
            <a:tbl>
              <a:tblPr>
                <a:tableStyleId>{5C22544A-7EE6-4342-B048-85BDC9FD1C3A}</a:tableStyleId>
              </a:tblPr>
              <a:tblGrid>
                <a:gridCol w="914400">
                  <a:extLst>
                    <a:ext uri="{9D8B030D-6E8A-4147-A177-3AD203B41FA5}">
                      <a16:colId xmlns:a16="http://schemas.microsoft.com/office/drawing/2014/main" val="20000"/>
                    </a:ext>
                  </a:extLst>
                </a:gridCol>
              </a:tblGrid>
              <a:tr h="47625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7625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76250">
                <a:tc>
                  <a:txBody>
                    <a:bodyPr/>
                    <a:lstStyle/>
                    <a:p>
                      <a:pPr algn="ctr"/>
                      <a:r>
                        <a:rPr lang="en-US" dirty="0"/>
                        <a:t>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76250">
                <a:tc>
                  <a:txBody>
                    <a:bodyPr/>
                    <a:lstStyle/>
                    <a:p>
                      <a:pPr algn="ctr"/>
                      <a:r>
                        <a:rPr lang="en-US" dirty="0"/>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13" name="Table 12">
            <a:extLst>
              <a:ext uri="{FF2B5EF4-FFF2-40B4-BE49-F238E27FC236}">
                <a16:creationId xmlns:a16="http://schemas.microsoft.com/office/drawing/2014/main" id="{C9DEDEA6-A337-44CD-9F83-5B298124C495}"/>
              </a:ext>
            </a:extLst>
          </p:cNvPr>
          <p:cNvGraphicFramePr>
            <a:graphicFrameLocks noGrp="1"/>
          </p:cNvGraphicFramePr>
          <p:nvPr>
            <p:extLst/>
          </p:nvPr>
        </p:nvGraphicFramePr>
        <p:xfrm>
          <a:off x="10269983" y="2476500"/>
          <a:ext cx="914400" cy="1905000"/>
        </p:xfrm>
        <a:graphic>
          <a:graphicData uri="http://schemas.openxmlformats.org/drawingml/2006/table">
            <a:tbl>
              <a:tblPr>
                <a:tableStyleId>{5C22544A-7EE6-4342-B048-85BDC9FD1C3A}</a:tableStyleId>
              </a:tblPr>
              <a:tblGrid>
                <a:gridCol w="914400">
                  <a:extLst>
                    <a:ext uri="{9D8B030D-6E8A-4147-A177-3AD203B41FA5}">
                      <a16:colId xmlns:a16="http://schemas.microsoft.com/office/drawing/2014/main" val="20000"/>
                    </a:ext>
                  </a:extLst>
                </a:gridCol>
              </a:tblGrid>
              <a:tr h="47625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7625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7625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76250">
                <a:tc>
                  <a:txBody>
                    <a:bodyPr/>
                    <a:lstStyle/>
                    <a:p>
                      <a:pPr algn="ctr"/>
                      <a:r>
                        <a:rPr lang="en-US" dirty="0"/>
                        <a:t>42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14" name="TextBox 13">
            <a:extLst>
              <a:ext uri="{FF2B5EF4-FFF2-40B4-BE49-F238E27FC236}">
                <a16:creationId xmlns:a16="http://schemas.microsoft.com/office/drawing/2014/main" id="{41889F4F-83B3-44A5-8DEF-74D300CF0EFA}"/>
              </a:ext>
            </a:extLst>
          </p:cNvPr>
          <p:cNvSpPr txBox="1"/>
          <p:nvPr/>
        </p:nvSpPr>
        <p:spPr>
          <a:xfrm>
            <a:off x="1290333" y="4457700"/>
            <a:ext cx="301686" cy="369332"/>
          </a:xfrm>
          <a:prstGeom prst="rect">
            <a:avLst/>
          </a:prstGeom>
          <a:noFill/>
        </p:spPr>
        <p:txBody>
          <a:bodyPr wrap="none" rtlCol="0">
            <a:spAutoFit/>
          </a:bodyPr>
          <a:lstStyle/>
          <a:p>
            <a:r>
              <a:rPr lang="en-US" dirty="0"/>
              <a:t>3</a:t>
            </a:r>
          </a:p>
        </p:txBody>
      </p:sp>
      <p:sp>
        <p:nvSpPr>
          <p:cNvPr id="15" name="TextBox 14">
            <a:extLst>
              <a:ext uri="{FF2B5EF4-FFF2-40B4-BE49-F238E27FC236}">
                <a16:creationId xmlns:a16="http://schemas.microsoft.com/office/drawing/2014/main" id="{5C3FABEE-9387-4897-8F11-282A37671203}"/>
              </a:ext>
            </a:extLst>
          </p:cNvPr>
          <p:cNvSpPr txBox="1"/>
          <p:nvPr/>
        </p:nvSpPr>
        <p:spPr>
          <a:xfrm>
            <a:off x="2881544" y="4457700"/>
            <a:ext cx="301686" cy="369332"/>
          </a:xfrm>
          <a:prstGeom prst="rect">
            <a:avLst/>
          </a:prstGeom>
          <a:noFill/>
        </p:spPr>
        <p:txBody>
          <a:bodyPr wrap="none" rtlCol="0">
            <a:spAutoFit/>
          </a:bodyPr>
          <a:lstStyle/>
          <a:p>
            <a:r>
              <a:rPr lang="en-US" dirty="0"/>
              <a:t>4</a:t>
            </a:r>
          </a:p>
        </p:txBody>
      </p:sp>
      <p:sp>
        <p:nvSpPr>
          <p:cNvPr id="16" name="TextBox 15">
            <a:extLst>
              <a:ext uri="{FF2B5EF4-FFF2-40B4-BE49-F238E27FC236}">
                <a16:creationId xmlns:a16="http://schemas.microsoft.com/office/drawing/2014/main" id="{604ED27E-6D34-4464-9B6D-E4DAD8AA6651}"/>
              </a:ext>
            </a:extLst>
          </p:cNvPr>
          <p:cNvSpPr txBox="1"/>
          <p:nvPr/>
        </p:nvSpPr>
        <p:spPr>
          <a:xfrm>
            <a:off x="4410267" y="4457700"/>
            <a:ext cx="301686" cy="369332"/>
          </a:xfrm>
          <a:prstGeom prst="rect">
            <a:avLst/>
          </a:prstGeom>
          <a:noFill/>
        </p:spPr>
        <p:txBody>
          <a:bodyPr wrap="none" rtlCol="0">
            <a:spAutoFit/>
          </a:bodyPr>
          <a:lstStyle/>
          <a:p>
            <a:r>
              <a:rPr lang="en-US" dirty="0"/>
              <a:t>*</a:t>
            </a:r>
          </a:p>
        </p:txBody>
      </p:sp>
      <p:sp>
        <p:nvSpPr>
          <p:cNvPr id="17" name="TextBox 16">
            <a:extLst>
              <a:ext uri="{FF2B5EF4-FFF2-40B4-BE49-F238E27FC236}">
                <a16:creationId xmlns:a16="http://schemas.microsoft.com/office/drawing/2014/main" id="{967D5475-DEBF-423E-A073-9044335908A6}"/>
              </a:ext>
            </a:extLst>
          </p:cNvPr>
          <p:cNvSpPr txBox="1"/>
          <p:nvPr/>
        </p:nvSpPr>
        <p:spPr>
          <a:xfrm>
            <a:off x="5931903" y="4457700"/>
            <a:ext cx="301686" cy="369332"/>
          </a:xfrm>
          <a:prstGeom prst="rect">
            <a:avLst/>
          </a:prstGeom>
          <a:noFill/>
        </p:spPr>
        <p:txBody>
          <a:bodyPr wrap="none" rtlCol="0">
            <a:spAutoFit/>
          </a:bodyPr>
          <a:lstStyle/>
          <a:p>
            <a:r>
              <a:rPr lang="en-US" dirty="0"/>
              <a:t>5</a:t>
            </a:r>
          </a:p>
        </p:txBody>
      </p:sp>
      <p:sp>
        <p:nvSpPr>
          <p:cNvPr id="18" name="TextBox 17">
            <a:extLst>
              <a:ext uri="{FF2B5EF4-FFF2-40B4-BE49-F238E27FC236}">
                <a16:creationId xmlns:a16="http://schemas.microsoft.com/office/drawing/2014/main" id="{016CC1C9-14CC-4195-A3EA-48F5E7F7AF00}"/>
              </a:ext>
            </a:extLst>
          </p:cNvPr>
          <p:cNvSpPr txBox="1"/>
          <p:nvPr/>
        </p:nvSpPr>
        <p:spPr>
          <a:xfrm>
            <a:off x="7473431" y="4457700"/>
            <a:ext cx="301686" cy="369332"/>
          </a:xfrm>
          <a:prstGeom prst="rect">
            <a:avLst/>
          </a:prstGeom>
          <a:noFill/>
        </p:spPr>
        <p:txBody>
          <a:bodyPr wrap="none" rtlCol="0">
            <a:spAutoFit/>
          </a:bodyPr>
          <a:lstStyle/>
          <a:p>
            <a:r>
              <a:rPr lang="en-US" dirty="0"/>
              <a:t>6</a:t>
            </a:r>
          </a:p>
        </p:txBody>
      </p:sp>
      <p:sp>
        <p:nvSpPr>
          <p:cNvPr id="19" name="TextBox 18">
            <a:extLst>
              <a:ext uri="{FF2B5EF4-FFF2-40B4-BE49-F238E27FC236}">
                <a16:creationId xmlns:a16="http://schemas.microsoft.com/office/drawing/2014/main" id="{B9E41957-4DBA-425B-8E40-A97B7A4A9A66}"/>
              </a:ext>
            </a:extLst>
          </p:cNvPr>
          <p:cNvSpPr txBox="1"/>
          <p:nvPr/>
        </p:nvSpPr>
        <p:spPr>
          <a:xfrm>
            <a:off x="9014945" y="4457700"/>
            <a:ext cx="301686" cy="369332"/>
          </a:xfrm>
          <a:prstGeom prst="rect">
            <a:avLst/>
          </a:prstGeom>
          <a:noFill/>
        </p:spPr>
        <p:txBody>
          <a:bodyPr wrap="none" rtlCol="0">
            <a:spAutoFit/>
          </a:bodyPr>
          <a:lstStyle/>
          <a:p>
            <a:r>
              <a:rPr lang="en-US" dirty="0"/>
              <a:t>*</a:t>
            </a:r>
          </a:p>
        </p:txBody>
      </p:sp>
      <p:sp>
        <p:nvSpPr>
          <p:cNvPr id="20" name="TextBox 19">
            <a:extLst>
              <a:ext uri="{FF2B5EF4-FFF2-40B4-BE49-F238E27FC236}">
                <a16:creationId xmlns:a16="http://schemas.microsoft.com/office/drawing/2014/main" id="{6ADBA69C-F28F-4E4F-8C74-5AF418A87ADB}"/>
              </a:ext>
            </a:extLst>
          </p:cNvPr>
          <p:cNvSpPr txBox="1"/>
          <p:nvPr/>
        </p:nvSpPr>
        <p:spPr>
          <a:xfrm>
            <a:off x="10576340" y="4457700"/>
            <a:ext cx="301686" cy="369332"/>
          </a:xfrm>
          <a:prstGeom prst="rect">
            <a:avLst/>
          </a:prstGeom>
          <a:noFill/>
        </p:spPr>
        <p:txBody>
          <a:bodyPr wrap="none" rtlCol="0">
            <a:spAutoFit/>
          </a:bodyPr>
          <a:lstStyle/>
          <a:p>
            <a:r>
              <a:rPr lang="en-US" dirty="0"/>
              <a:t>+</a:t>
            </a:r>
          </a:p>
        </p:txBody>
      </p:sp>
      <p:cxnSp>
        <p:nvCxnSpPr>
          <p:cNvPr id="21" name="Straight Arrow Connector 20">
            <a:extLst>
              <a:ext uri="{FF2B5EF4-FFF2-40B4-BE49-F238E27FC236}">
                <a16:creationId xmlns:a16="http://schemas.microsoft.com/office/drawing/2014/main" id="{4FAD5E80-6F27-4F2A-B8C0-E29C4BB1F340}"/>
              </a:ext>
            </a:extLst>
          </p:cNvPr>
          <p:cNvCxnSpPr>
            <a:stCxn id="5" idx="3"/>
            <a:endCxn id="22" idx="1"/>
          </p:cNvCxnSpPr>
          <p:nvPr/>
        </p:nvCxnSpPr>
        <p:spPr>
          <a:xfrm>
            <a:off x="7660707" y="1503691"/>
            <a:ext cx="555640"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8E4AAE51-DD48-4BB9-BE58-6E31292C986D}"/>
              </a:ext>
            </a:extLst>
          </p:cNvPr>
          <p:cNvSpPr/>
          <p:nvPr/>
        </p:nvSpPr>
        <p:spPr>
          <a:xfrm>
            <a:off x="8216347" y="1242081"/>
            <a:ext cx="685800" cy="523220"/>
          </a:xfrm>
          <a:prstGeom prst="rect">
            <a:avLst/>
          </a:prstGeom>
        </p:spPr>
        <p:txBody>
          <a:bodyPr wrap="square">
            <a:spAutoFit/>
          </a:bodyPr>
          <a:lstStyle/>
          <a:p>
            <a:pPr algn="ctr"/>
            <a:r>
              <a:rPr lang="en-US" sz="2800" dirty="0"/>
              <a:t>42</a:t>
            </a:r>
          </a:p>
        </p:txBody>
      </p:sp>
      <p:cxnSp>
        <p:nvCxnSpPr>
          <p:cNvPr id="35" name="Straight Arrow Connector 34">
            <a:extLst>
              <a:ext uri="{FF2B5EF4-FFF2-40B4-BE49-F238E27FC236}">
                <a16:creationId xmlns:a16="http://schemas.microsoft.com/office/drawing/2014/main" id="{3CCAD079-3129-4F07-9077-51E15B13D6A5}"/>
              </a:ext>
            </a:extLst>
          </p:cNvPr>
          <p:cNvCxnSpPr>
            <a:cxnSpLocks/>
          </p:cNvCxnSpPr>
          <p:nvPr/>
        </p:nvCxnSpPr>
        <p:spPr>
          <a:xfrm>
            <a:off x="590276" y="4127500"/>
            <a:ext cx="393700"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552874B-508E-4560-930D-BB7A3F04B52F}"/>
              </a:ext>
            </a:extLst>
          </p:cNvPr>
          <p:cNvCxnSpPr>
            <a:cxnSpLocks/>
          </p:cNvCxnSpPr>
          <p:nvPr/>
        </p:nvCxnSpPr>
        <p:spPr>
          <a:xfrm>
            <a:off x="2327569" y="3670300"/>
            <a:ext cx="244457"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A4E4412-8A93-4FAF-8C7C-7280167B6D73}"/>
              </a:ext>
            </a:extLst>
          </p:cNvPr>
          <p:cNvCxnSpPr>
            <a:cxnSpLocks/>
          </p:cNvCxnSpPr>
          <p:nvPr/>
        </p:nvCxnSpPr>
        <p:spPr>
          <a:xfrm>
            <a:off x="3859453" y="4140200"/>
            <a:ext cx="244457"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007DE1A-EF4F-4996-8455-93F9BC9AD593}"/>
              </a:ext>
            </a:extLst>
          </p:cNvPr>
          <p:cNvCxnSpPr>
            <a:cxnSpLocks/>
          </p:cNvCxnSpPr>
          <p:nvPr/>
        </p:nvCxnSpPr>
        <p:spPr>
          <a:xfrm>
            <a:off x="5381089" y="3670300"/>
            <a:ext cx="244457"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1367E8E6-D8CA-4A4F-8284-4C3DA9B199DD}"/>
              </a:ext>
            </a:extLst>
          </p:cNvPr>
          <p:cNvCxnSpPr>
            <a:cxnSpLocks/>
          </p:cNvCxnSpPr>
          <p:nvPr/>
        </p:nvCxnSpPr>
        <p:spPr>
          <a:xfrm>
            <a:off x="6922617" y="3181350"/>
            <a:ext cx="244457"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7073594-7338-4A7C-A0BC-4753955E4299}"/>
              </a:ext>
            </a:extLst>
          </p:cNvPr>
          <p:cNvCxnSpPr>
            <a:cxnSpLocks/>
          </p:cNvCxnSpPr>
          <p:nvPr/>
        </p:nvCxnSpPr>
        <p:spPr>
          <a:xfrm>
            <a:off x="8464131" y="3670300"/>
            <a:ext cx="244457"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331F606-9DF5-475D-BAF7-7CD1FAA090C3}"/>
              </a:ext>
            </a:extLst>
          </p:cNvPr>
          <p:cNvCxnSpPr>
            <a:cxnSpLocks/>
          </p:cNvCxnSpPr>
          <p:nvPr/>
        </p:nvCxnSpPr>
        <p:spPr>
          <a:xfrm>
            <a:off x="10025526" y="4152900"/>
            <a:ext cx="244457" cy="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201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nodeType="with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fade">
                                      <p:cBhvr>
                                        <p:cTn id="26" dur="500"/>
                                        <p:tgtEl>
                                          <p:spTgt spid="3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10" presetClass="entr" presetSubtype="0" fill="hold" nodeType="with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500"/>
                                        <p:tgtEl>
                                          <p:spTgt spid="3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fade">
                                      <p:cBhvr>
                                        <p:cTn id="45" dur="500"/>
                                        <p:tgtEl>
                                          <p:spTgt spid="16"/>
                                        </p:tgtEl>
                                      </p:cBhvr>
                                    </p:animEffect>
                                  </p:childTnLst>
                                </p:cTn>
                              </p:par>
                              <p:par>
                                <p:cTn id="46" presetID="10" presetClass="entr" presetSubtype="0" fill="hold" nodeType="with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fade">
                                      <p:cBhvr>
                                        <p:cTn id="48" dur="500"/>
                                        <p:tgtEl>
                                          <p:spTgt spid="37"/>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fade">
                                      <p:cBhvr>
                                        <p:cTn id="53" dur="500"/>
                                        <p:tgtEl>
                                          <p:spTgt spid="10"/>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500"/>
                                        <p:tgtEl>
                                          <p:spTgt spid="17"/>
                                        </p:tgtEl>
                                      </p:cBhvr>
                                    </p:animEffect>
                                  </p:childTnLst>
                                </p:cTn>
                              </p:par>
                              <p:par>
                                <p:cTn id="57" presetID="10" presetClass="entr" presetSubtype="0" fill="hold" nodeType="withEffect">
                                  <p:stCondLst>
                                    <p:cond delay="0"/>
                                  </p:stCondLst>
                                  <p:childTnLst>
                                    <p:set>
                                      <p:cBhvr>
                                        <p:cTn id="58" dur="1" fill="hold">
                                          <p:stCondLst>
                                            <p:cond delay="0"/>
                                          </p:stCondLst>
                                        </p:cTn>
                                        <p:tgtEl>
                                          <p:spTgt spid="38"/>
                                        </p:tgtEl>
                                        <p:attrNameLst>
                                          <p:attrName>style.visibility</p:attrName>
                                        </p:attrNameLst>
                                      </p:cBhvr>
                                      <p:to>
                                        <p:strVal val="visible"/>
                                      </p:to>
                                    </p:set>
                                    <p:animEffect transition="in" filter="fade">
                                      <p:cBhvr>
                                        <p:cTn id="59" dur="500"/>
                                        <p:tgtEl>
                                          <p:spTgt spid="38"/>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11"/>
                                        </p:tgtEl>
                                        <p:attrNameLst>
                                          <p:attrName>style.visibility</p:attrName>
                                        </p:attrNameLst>
                                      </p:cBhvr>
                                      <p:to>
                                        <p:strVal val="visible"/>
                                      </p:to>
                                    </p:set>
                                    <p:animEffect transition="in" filter="fade">
                                      <p:cBhvr>
                                        <p:cTn id="64" dur="500"/>
                                        <p:tgtEl>
                                          <p:spTgt spid="11"/>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fade">
                                      <p:cBhvr>
                                        <p:cTn id="67" dur="500"/>
                                        <p:tgtEl>
                                          <p:spTgt spid="18"/>
                                        </p:tgtEl>
                                      </p:cBhvr>
                                    </p:animEffect>
                                  </p:childTnLst>
                                </p:cTn>
                              </p:par>
                              <p:par>
                                <p:cTn id="68" presetID="10" presetClass="entr" presetSubtype="0" fill="hold" nodeType="withEffect">
                                  <p:stCondLst>
                                    <p:cond delay="0"/>
                                  </p:stCondLst>
                                  <p:childTnLst>
                                    <p:set>
                                      <p:cBhvr>
                                        <p:cTn id="69" dur="1" fill="hold">
                                          <p:stCondLst>
                                            <p:cond delay="0"/>
                                          </p:stCondLst>
                                        </p:cTn>
                                        <p:tgtEl>
                                          <p:spTgt spid="39"/>
                                        </p:tgtEl>
                                        <p:attrNameLst>
                                          <p:attrName>style.visibility</p:attrName>
                                        </p:attrNameLst>
                                      </p:cBhvr>
                                      <p:to>
                                        <p:strVal val="visible"/>
                                      </p:to>
                                    </p:set>
                                    <p:animEffect transition="in" filter="fade">
                                      <p:cBhvr>
                                        <p:cTn id="70" dur="500"/>
                                        <p:tgtEl>
                                          <p:spTgt spid="39"/>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12"/>
                                        </p:tgtEl>
                                        <p:attrNameLst>
                                          <p:attrName>style.visibility</p:attrName>
                                        </p:attrNameLst>
                                      </p:cBhvr>
                                      <p:to>
                                        <p:strVal val="visible"/>
                                      </p:to>
                                    </p:set>
                                    <p:animEffect transition="in" filter="fade">
                                      <p:cBhvr>
                                        <p:cTn id="75" dur="500"/>
                                        <p:tgtEl>
                                          <p:spTgt spid="12"/>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9"/>
                                        </p:tgtEl>
                                        <p:attrNameLst>
                                          <p:attrName>style.visibility</p:attrName>
                                        </p:attrNameLst>
                                      </p:cBhvr>
                                      <p:to>
                                        <p:strVal val="visible"/>
                                      </p:to>
                                    </p:set>
                                    <p:animEffect transition="in" filter="fade">
                                      <p:cBhvr>
                                        <p:cTn id="78" dur="500"/>
                                        <p:tgtEl>
                                          <p:spTgt spid="19"/>
                                        </p:tgtEl>
                                      </p:cBhvr>
                                    </p:animEffect>
                                  </p:childTnLst>
                                </p:cTn>
                              </p:par>
                              <p:par>
                                <p:cTn id="79" presetID="10" presetClass="entr" presetSubtype="0" fill="hold" nodeType="withEffect">
                                  <p:stCondLst>
                                    <p:cond delay="0"/>
                                  </p:stCondLst>
                                  <p:childTnLst>
                                    <p:set>
                                      <p:cBhvr>
                                        <p:cTn id="80" dur="1" fill="hold">
                                          <p:stCondLst>
                                            <p:cond delay="0"/>
                                          </p:stCondLst>
                                        </p:cTn>
                                        <p:tgtEl>
                                          <p:spTgt spid="40"/>
                                        </p:tgtEl>
                                        <p:attrNameLst>
                                          <p:attrName>style.visibility</p:attrName>
                                        </p:attrNameLst>
                                      </p:cBhvr>
                                      <p:to>
                                        <p:strVal val="visible"/>
                                      </p:to>
                                    </p:set>
                                    <p:animEffect transition="in" filter="fade">
                                      <p:cBhvr>
                                        <p:cTn id="81" dur="500"/>
                                        <p:tgtEl>
                                          <p:spTgt spid="40"/>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13"/>
                                        </p:tgtEl>
                                        <p:attrNameLst>
                                          <p:attrName>style.visibility</p:attrName>
                                        </p:attrNameLst>
                                      </p:cBhvr>
                                      <p:to>
                                        <p:strVal val="visible"/>
                                      </p:to>
                                    </p:set>
                                    <p:animEffect transition="in" filter="fade">
                                      <p:cBhvr>
                                        <p:cTn id="86" dur="500"/>
                                        <p:tgtEl>
                                          <p:spTgt spid="13"/>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20"/>
                                        </p:tgtEl>
                                        <p:attrNameLst>
                                          <p:attrName>style.visibility</p:attrName>
                                        </p:attrNameLst>
                                      </p:cBhvr>
                                      <p:to>
                                        <p:strVal val="visible"/>
                                      </p:to>
                                    </p:set>
                                    <p:animEffect transition="in" filter="fade">
                                      <p:cBhvr>
                                        <p:cTn id="89" dur="500"/>
                                        <p:tgtEl>
                                          <p:spTgt spid="20"/>
                                        </p:tgtEl>
                                      </p:cBhvr>
                                    </p:animEffect>
                                  </p:childTnLst>
                                </p:cTn>
                              </p:par>
                              <p:par>
                                <p:cTn id="90" presetID="10" presetClass="entr" presetSubtype="0" fill="hold" nodeType="withEffect">
                                  <p:stCondLst>
                                    <p:cond delay="0"/>
                                  </p:stCondLst>
                                  <p:childTnLst>
                                    <p:set>
                                      <p:cBhvr>
                                        <p:cTn id="91" dur="1" fill="hold">
                                          <p:stCondLst>
                                            <p:cond delay="0"/>
                                          </p:stCondLst>
                                        </p:cTn>
                                        <p:tgtEl>
                                          <p:spTgt spid="41"/>
                                        </p:tgtEl>
                                        <p:attrNameLst>
                                          <p:attrName>style.visibility</p:attrName>
                                        </p:attrNameLst>
                                      </p:cBhvr>
                                      <p:to>
                                        <p:strVal val="visible"/>
                                      </p:to>
                                    </p:set>
                                    <p:animEffect transition="in" filter="fade">
                                      <p:cBhvr>
                                        <p:cTn id="92" dur="500"/>
                                        <p:tgtEl>
                                          <p:spTgt spid="41"/>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21"/>
                                        </p:tgtEl>
                                        <p:attrNameLst>
                                          <p:attrName>style.visibility</p:attrName>
                                        </p:attrNameLst>
                                      </p:cBhvr>
                                      <p:to>
                                        <p:strVal val="visible"/>
                                      </p:to>
                                    </p:set>
                                    <p:animEffect transition="in" filter="fade">
                                      <p:cBhvr>
                                        <p:cTn id="97" dur="500"/>
                                        <p:tgtEl>
                                          <p:spTgt spid="21"/>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22"/>
                                        </p:tgtEl>
                                        <p:attrNameLst>
                                          <p:attrName>style.visibility</p:attrName>
                                        </p:attrNameLst>
                                      </p:cBhvr>
                                      <p:to>
                                        <p:strVal val="visible"/>
                                      </p:to>
                                    </p:set>
                                    <p:animEffect transition="in" filter="fade">
                                      <p:cBhvr>
                                        <p:cTn id="10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4" grpId="0"/>
      <p:bldP spid="15" grpId="0"/>
      <p:bldP spid="16" grpId="0"/>
      <p:bldP spid="17" grpId="0"/>
      <p:bldP spid="18" grpId="0"/>
      <p:bldP spid="19" grpId="0"/>
      <p:bldP spid="20" grpId="0"/>
      <p:bldP spid="2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normAutofit/>
          </a:bodyPr>
          <a:lstStyle/>
          <a:p>
            <a:r>
              <a:rPr lang="en-US" dirty="0">
                <a:gradFill flip="none" rotWithShape="1">
                  <a:gsLst>
                    <a:gs pos="10000">
                      <a:srgbClr val="273238"/>
                    </a:gs>
                    <a:gs pos="100000">
                      <a:srgbClr val="607D8B"/>
                    </a:gs>
                  </a:gsLst>
                  <a:lin ang="0" scaled="1"/>
                  <a:tileRect/>
                </a:gradFill>
              </a:rPr>
              <a:t>Instruction format</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 - 3</a:t>
            </a:r>
          </a:p>
        </p:txBody>
      </p:sp>
    </p:spTree>
    <p:extLst>
      <p:ext uri="{BB962C8B-B14F-4D97-AF65-F5344CB8AC3E}">
        <p14:creationId xmlns:p14="http://schemas.microsoft.com/office/powerpoint/2010/main" val="3323238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C830E0-7F8E-49A6-87CA-C22FE67BB34E}"/>
              </a:ext>
            </a:extLst>
          </p:cNvPr>
          <p:cNvSpPr>
            <a:spLocks noGrp="1"/>
          </p:cNvSpPr>
          <p:nvPr>
            <p:ph type="title"/>
          </p:nvPr>
        </p:nvSpPr>
        <p:spPr/>
        <p:txBody>
          <a:bodyPr/>
          <a:lstStyle/>
          <a:p>
            <a:r>
              <a:rPr lang="en-US" dirty="0"/>
              <a:t>Instruction Formats</a:t>
            </a:r>
            <a:endParaRPr lang="en-IN" dirty="0"/>
          </a:p>
        </p:txBody>
      </p:sp>
      <p:sp>
        <p:nvSpPr>
          <p:cNvPr id="5" name="Content Placeholder 4">
            <a:extLst>
              <a:ext uri="{FF2B5EF4-FFF2-40B4-BE49-F238E27FC236}">
                <a16:creationId xmlns:a16="http://schemas.microsoft.com/office/drawing/2014/main" id="{4B37C32E-EA8D-4238-9564-4780D25A7EA9}"/>
              </a:ext>
            </a:extLst>
          </p:cNvPr>
          <p:cNvSpPr>
            <a:spLocks noGrp="1"/>
          </p:cNvSpPr>
          <p:nvPr>
            <p:ph idx="1"/>
          </p:nvPr>
        </p:nvSpPr>
        <p:spPr>
          <a:xfrm>
            <a:off x="131180" y="863445"/>
            <a:ext cx="11929641" cy="3400442"/>
          </a:xfrm>
        </p:spPr>
        <p:txBody>
          <a:bodyPr/>
          <a:lstStyle/>
          <a:p>
            <a:r>
              <a:rPr lang="en-US" dirty="0"/>
              <a:t>Instructions are categorized into different formats with respect to the operand fields in the instructions.</a:t>
            </a:r>
          </a:p>
          <a:p>
            <a:pPr marL="312718" indent="-457200">
              <a:buFont typeface="+mj-lt"/>
              <a:buAutoNum type="arabicPeriod"/>
            </a:pPr>
            <a:r>
              <a:rPr lang="en-US" dirty="0"/>
              <a:t>Three Address Instructions</a:t>
            </a:r>
          </a:p>
          <a:p>
            <a:pPr marL="312718" indent="-457200">
              <a:buFont typeface="+mj-lt"/>
              <a:buAutoNum type="arabicPeriod"/>
            </a:pPr>
            <a:r>
              <a:rPr lang="en-US" dirty="0"/>
              <a:t>Two Address Instruction</a:t>
            </a:r>
          </a:p>
          <a:p>
            <a:pPr marL="312718" indent="-457200">
              <a:buFont typeface="+mj-lt"/>
              <a:buAutoNum type="arabicPeriod"/>
            </a:pPr>
            <a:r>
              <a:rPr lang="en-US" dirty="0"/>
              <a:t>One Address Instruction</a:t>
            </a:r>
          </a:p>
          <a:p>
            <a:pPr marL="312718" indent="-457200">
              <a:buFont typeface="+mj-lt"/>
              <a:buAutoNum type="arabicPeriod"/>
            </a:pPr>
            <a:r>
              <a:rPr lang="en-US" dirty="0"/>
              <a:t>Zero Address Instruction</a:t>
            </a:r>
          </a:p>
          <a:p>
            <a:pPr marL="312718" indent="-457200">
              <a:buFont typeface="+mj-lt"/>
              <a:buAutoNum type="arabicPeriod"/>
            </a:pPr>
            <a:r>
              <a:rPr lang="en-US" dirty="0"/>
              <a:t>RISC Instructions</a:t>
            </a:r>
          </a:p>
          <a:p>
            <a:endParaRPr lang="en-IN" dirty="0"/>
          </a:p>
        </p:txBody>
      </p:sp>
    </p:spTree>
    <p:extLst>
      <p:ext uri="{BB962C8B-B14F-4D97-AF65-F5344CB8AC3E}">
        <p14:creationId xmlns:p14="http://schemas.microsoft.com/office/powerpoint/2010/main" val="3043864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63514-E3D5-41D4-A1A7-966079A55844}"/>
              </a:ext>
            </a:extLst>
          </p:cNvPr>
          <p:cNvSpPr>
            <a:spLocks noGrp="1"/>
          </p:cNvSpPr>
          <p:nvPr>
            <p:ph type="title"/>
          </p:nvPr>
        </p:nvSpPr>
        <p:spPr/>
        <p:txBody>
          <a:bodyPr/>
          <a:lstStyle/>
          <a:p>
            <a:r>
              <a:rPr lang="en-US" dirty="0"/>
              <a:t>Three Address Instruction</a:t>
            </a:r>
            <a:endParaRPr lang="en-IN" dirty="0"/>
          </a:p>
        </p:txBody>
      </p:sp>
      <p:sp>
        <p:nvSpPr>
          <p:cNvPr id="3" name="Content Placeholder 2">
            <a:extLst>
              <a:ext uri="{FF2B5EF4-FFF2-40B4-BE49-F238E27FC236}">
                <a16:creationId xmlns:a16="http://schemas.microsoft.com/office/drawing/2014/main" id="{92FABFA6-DD5E-49BE-98FF-CB21A3790E7B}"/>
              </a:ext>
            </a:extLst>
          </p:cNvPr>
          <p:cNvSpPr>
            <a:spLocks noGrp="1"/>
          </p:cNvSpPr>
          <p:nvPr>
            <p:ph idx="1"/>
          </p:nvPr>
        </p:nvSpPr>
        <p:spPr>
          <a:xfrm>
            <a:off x="131180" y="863444"/>
            <a:ext cx="11929641" cy="4404295"/>
          </a:xfrm>
        </p:spPr>
        <p:txBody>
          <a:bodyPr/>
          <a:lstStyle/>
          <a:p>
            <a:pPr algn="just"/>
            <a:r>
              <a:rPr lang="en-US" dirty="0"/>
              <a:t>Computers with three-address instruction formats can use each address field to specify either a processor register or a memory operand.</a:t>
            </a:r>
          </a:p>
          <a:p>
            <a:pPr algn="just"/>
            <a:r>
              <a:rPr lang="en-US" dirty="0"/>
              <a:t>The program in assembly language that evaluates </a:t>
            </a:r>
            <a:r>
              <a:rPr lang="en-US" dirty="0">
                <a:solidFill>
                  <a:schemeClr val="accent6"/>
                </a:solidFill>
              </a:rPr>
              <a:t>X = (A + B) * (C + D)</a:t>
            </a:r>
            <a:r>
              <a:rPr lang="en-US" dirty="0"/>
              <a:t> is shown below.</a:t>
            </a:r>
          </a:p>
          <a:p>
            <a:pPr algn="just"/>
            <a:endParaRPr lang="en-US" dirty="0"/>
          </a:p>
          <a:p>
            <a:pPr algn="just"/>
            <a:endParaRPr lang="en-US" dirty="0"/>
          </a:p>
          <a:p>
            <a:pPr algn="just"/>
            <a:endParaRPr lang="en-US" dirty="0"/>
          </a:p>
          <a:p>
            <a:pPr algn="just"/>
            <a:r>
              <a:rPr lang="en-US" dirty="0"/>
              <a:t>The advantage of three-address format is that it results in short programs when evaluating arithmetic expressions.</a:t>
            </a:r>
          </a:p>
          <a:p>
            <a:pPr algn="just"/>
            <a:r>
              <a:rPr lang="en-US" dirty="0"/>
              <a:t>The disadvantage is that the binary-coded instructions require too many bits to specify three addresses.</a:t>
            </a:r>
          </a:p>
          <a:p>
            <a:endParaRPr lang="en-IN" dirty="0"/>
          </a:p>
        </p:txBody>
      </p:sp>
      <p:sp>
        <p:nvSpPr>
          <p:cNvPr id="4" name="TextBox 3">
            <a:extLst>
              <a:ext uri="{FF2B5EF4-FFF2-40B4-BE49-F238E27FC236}">
                <a16:creationId xmlns:a16="http://schemas.microsoft.com/office/drawing/2014/main" id="{283BC38F-49CE-4C16-B64D-D359FF8AF07F}"/>
              </a:ext>
            </a:extLst>
          </p:cNvPr>
          <p:cNvSpPr txBox="1"/>
          <p:nvPr/>
        </p:nvSpPr>
        <p:spPr>
          <a:xfrm>
            <a:off x="3018182" y="2174124"/>
            <a:ext cx="2582758" cy="461665"/>
          </a:xfrm>
          <a:prstGeom prst="rect">
            <a:avLst/>
          </a:prstGeom>
          <a:noFill/>
        </p:spPr>
        <p:txBody>
          <a:bodyPr wrap="none" rtlCol="0">
            <a:spAutoFit/>
          </a:bodyPr>
          <a:lstStyle/>
          <a:p>
            <a:r>
              <a:rPr lang="en-US" sz="2400" b="1" dirty="0">
                <a:solidFill>
                  <a:schemeClr val="tx2"/>
                </a:solidFill>
                <a:latin typeface="Courier New" panose="02070309020205020404" pitchFamily="49" charset="0"/>
                <a:cs typeface="Courier New" panose="02070309020205020404" pitchFamily="49" charset="0"/>
              </a:rPr>
              <a:t>ADD	R1, A, B</a:t>
            </a:r>
          </a:p>
        </p:txBody>
      </p:sp>
      <p:sp>
        <p:nvSpPr>
          <p:cNvPr id="5" name="TextBox 4">
            <a:extLst>
              <a:ext uri="{FF2B5EF4-FFF2-40B4-BE49-F238E27FC236}">
                <a16:creationId xmlns:a16="http://schemas.microsoft.com/office/drawing/2014/main" id="{21D37DA9-39F7-4EBB-A368-90547D3A0802}"/>
              </a:ext>
            </a:extLst>
          </p:cNvPr>
          <p:cNvSpPr txBox="1"/>
          <p:nvPr/>
        </p:nvSpPr>
        <p:spPr>
          <a:xfrm>
            <a:off x="5913782" y="2174124"/>
            <a:ext cx="2600392" cy="461665"/>
          </a:xfrm>
          <a:prstGeom prst="rect">
            <a:avLst/>
          </a:prstGeom>
          <a:noFill/>
        </p:spPr>
        <p:txBody>
          <a:bodyPr wrap="none" rtlCol="0">
            <a:spAutoFit/>
          </a:bodyPr>
          <a:lstStyle/>
          <a:p>
            <a:r>
              <a:rPr lang="en-US" sz="2400" b="1" dirty="0">
                <a:solidFill>
                  <a:schemeClr val="tx2"/>
                </a:solidFill>
                <a:latin typeface="Courier New" panose="02070309020205020404" pitchFamily="49" charset="0"/>
                <a:cs typeface="Courier New" panose="02070309020205020404" pitchFamily="49" charset="0"/>
              </a:rPr>
              <a:t>R1</a:t>
            </a:r>
            <a:r>
              <a:rPr lang="en-US" sz="2400" b="1" dirty="0">
                <a:solidFill>
                  <a:schemeClr val="tx2"/>
                </a:solidFill>
                <a:latin typeface="Cambria Math" panose="02040503050406030204" pitchFamily="18" charset="0"/>
                <a:ea typeface="Cambria Math" panose="02040503050406030204" pitchFamily="18" charset="0"/>
                <a:cs typeface="Courier New" panose="02070309020205020404" pitchFamily="49" charset="0"/>
              </a:rPr>
              <a:t>← </a:t>
            </a:r>
            <a:r>
              <a:rPr lang="en-US" sz="2400" b="1" dirty="0">
                <a:solidFill>
                  <a:schemeClr val="tx2"/>
                </a:solidFill>
                <a:latin typeface="Courier New" panose="02070309020205020404" pitchFamily="49" charset="0"/>
                <a:cs typeface="Courier New" panose="02070309020205020404" pitchFamily="49" charset="0"/>
              </a:rPr>
              <a:t>M[A]+</a:t>
            </a:r>
            <a:r>
              <a:rPr lang="en-US" sz="2400" b="1" dirty="0">
                <a:solidFill>
                  <a:schemeClr val="tx2"/>
                </a:solidFill>
                <a:latin typeface="Cambria Math" panose="02040503050406030204" pitchFamily="18" charset="0"/>
                <a:ea typeface="Cambria Math" panose="02040503050406030204" pitchFamily="18" charset="0"/>
                <a:cs typeface="Courier New" panose="02070309020205020404" pitchFamily="49" charset="0"/>
              </a:rPr>
              <a:t> </a:t>
            </a:r>
            <a:r>
              <a:rPr lang="en-US" sz="2400" b="1" dirty="0">
                <a:solidFill>
                  <a:schemeClr val="tx2"/>
                </a:solidFill>
                <a:latin typeface="Courier New" panose="02070309020205020404" pitchFamily="49" charset="0"/>
                <a:cs typeface="Courier New" panose="02070309020205020404" pitchFamily="49" charset="0"/>
              </a:rPr>
              <a:t>M[B]</a:t>
            </a:r>
          </a:p>
        </p:txBody>
      </p:sp>
      <p:sp>
        <p:nvSpPr>
          <p:cNvPr id="6" name="TextBox 5">
            <a:extLst>
              <a:ext uri="{FF2B5EF4-FFF2-40B4-BE49-F238E27FC236}">
                <a16:creationId xmlns:a16="http://schemas.microsoft.com/office/drawing/2014/main" id="{BD5CAD22-E210-48AC-8DB1-4AB928BBBC49}"/>
              </a:ext>
            </a:extLst>
          </p:cNvPr>
          <p:cNvSpPr txBox="1"/>
          <p:nvPr/>
        </p:nvSpPr>
        <p:spPr>
          <a:xfrm>
            <a:off x="3018182" y="2510732"/>
            <a:ext cx="2582758" cy="461665"/>
          </a:xfrm>
          <a:prstGeom prst="rect">
            <a:avLst/>
          </a:prstGeom>
          <a:noFill/>
        </p:spPr>
        <p:txBody>
          <a:bodyPr wrap="none" rtlCol="0">
            <a:spAutoFit/>
          </a:bodyPr>
          <a:lstStyle/>
          <a:p>
            <a:r>
              <a:rPr lang="en-US" sz="2400" b="1" dirty="0">
                <a:solidFill>
                  <a:schemeClr val="tx2"/>
                </a:solidFill>
                <a:latin typeface="Courier New" panose="02070309020205020404" pitchFamily="49" charset="0"/>
                <a:cs typeface="Courier New" panose="02070309020205020404" pitchFamily="49" charset="0"/>
              </a:rPr>
              <a:t>ADD	R2, C, D</a:t>
            </a:r>
          </a:p>
        </p:txBody>
      </p:sp>
      <p:sp>
        <p:nvSpPr>
          <p:cNvPr id="7" name="TextBox 6">
            <a:extLst>
              <a:ext uri="{FF2B5EF4-FFF2-40B4-BE49-F238E27FC236}">
                <a16:creationId xmlns:a16="http://schemas.microsoft.com/office/drawing/2014/main" id="{3B285D07-71FB-42CA-91F3-0BEF5598FC87}"/>
              </a:ext>
            </a:extLst>
          </p:cNvPr>
          <p:cNvSpPr txBox="1"/>
          <p:nvPr/>
        </p:nvSpPr>
        <p:spPr>
          <a:xfrm>
            <a:off x="5913782" y="2510732"/>
            <a:ext cx="2600392" cy="461665"/>
          </a:xfrm>
          <a:prstGeom prst="rect">
            <a:avLst/>
          </a:prstGeom>
          <a:noFill/>
        </p:spPr>
        <p:txBody>
          <a:bodyPr wrap="none" rtlCol="0">
            <a:spAutoFit/>
          </a:bodyPr>
          <a:lstStyle/>
          <a:p>
            <a:r>
              <a:rPr lang="en-US" sz="2400" b="1" dirty="0">
                <a:solidFill>
                  <a:schemeClr val="tx2"/>
                </a:solidFill>
                <a:latin typeface="Courier New" panose="02070309020205020404" pitchFamily="49" charset="0"/>
                <a:cs typeface="Courier New" panose="02070309020205020404" pitchFamily="49" charset="0"/>
              </a:rPr>
              <a:t>R2</a:t>
            </a:r>
            <a:r>
              <a:rPr lang="en-US" sz="2400" b="1" dirty="0">
                <a:solidFill>
                  <a:schemeClr val="tx2"/>
                </a:solidFill>
                <a:latin typeface="Cambria Math" panose="02040503050406030204" pitchFamily="18" charset="0"/>
                <a:ea typeface="Cambria Math" panose="02040503050406030204" pitchFamily="18" charset="0"/>
                <a:cs typeface="Courier New" panose="02070309020205020404" pitchFamily="49" charset="0"/>
              </a:rPr>
              <a:t>← </a:t>
            </a:r>
            <a:r>
              <a:rPr lang="en-US" sz="2400" b="1" dirty="0">
                <a:solidFill>
                  <a:schemeClr val="tx2"/>
                </a:solidFill>
                <a:latin typeface="Courier New" panose="02070309020205020404" pitchFamily="49" charset="0"/>
                <a:cs typeface="Courier New" panose="02070309020205020404" pitchFamily="49" charset="0"/>
              </a:rPr>
              <a:t>M[C]+</a:t>
            </a:r>
            <a:r>
              <a:rPr lang="en-US" sz="2400" b="1" dirty="0">
                <a:solidFill>
                  <a:schemeClr val="tx2"/>
                </a:solidFill>
                <a:latin typeface="Cambria Math" panose="02040503050406030204" pitchFamily="18" charset="0"/>
                <a:ea typeface="Cambria Math" panose="02040503050406030204" pitchFamily="18" charset="0"/>
                <a:cs typeface="Courier New" panose="02070309020205020404" pitchFamily="49" charset="0"/>
              </a:rPr>
              <a:t> </a:t>
            </a:r>
            <a:r>
              <a:rPr lang="en-US" sz="2400" b="1" dirty="0">
                <a:solidFill>
                  <a:schemeClr val="tx2"/>
                </a:solidFill>
                <a:latin typeface="Courier New" panose="02070309020205020404" pitchFamily="49" charset="0"/>
                <a:cs typeface="Courier New" panose="02070309020205020404" pitchFamily="49" charset="0"/>
              </a:rPr>
              <a:t>M[D]</a:t>
            </a:r>
          </a:p>
        </p:txBody>
      </p:sp>
      <p:sp>
        <p:nvSpPr>
          <p:cNvPr id="8" name="TextBox 7">
            <a:extLst>
              <a:ext uri="{FF2B5EF4-FFF2-40B4-BE49-F238E27FC236}">
                <a16:creationId xmlns:a16="http://schemas.microsoft.com/office/drawing/2014/main" id="{FD2CB819-D10C-4571-ACAE-7638D2D43683}"/>
              </a:ext>
            </a:extLst>
          </p:cNvPr>
          <p:cNvSpPr txBox="1"/>
          <p:nvPr/>
        </p:nvSpPr>
        <p:spPr>
          <a:xfrm>
            <a:off x="3018182" y="2847340"/>
            <a:ext cx="2767104" cy="461665"/>
          </a:xfrm>
          <a:prstGeom prst="rect">
            <a:avLst/>
          </a:prstGeom>
          <a:noFill/>
        </p:spPr>
        <p:txBody>
          <a:bodyPr wrap="none" rtlCol="0">
            <a:spAutoFit/>
          </a:bodyPr>
          <a:lstStyle/>
          <a:p>
            <a:r>
              <a:rPr lang="en-US" sz="2400" b="1" dirty="0">
                <a:solidFill>
                  <a:schemeClr val="tx2"/>
                </a:solidFill>
                <a:latin typeface="Courier New" panose="02070309020205020404" pitchFamily="49" charset="0"/>
                <a:cs typeface="Courier New" panose="02070309020205020404" pitchFamily="49" charset="0"/>
              </a:rPr>
              <a:t>MUL	X, R1, R2</a:t>
            </a:r>
          </a:p>
        </p:txBody>
      </p:sp>
      <p:sp>
        <p:nvSpPr>
          <p:cNvPr id="9" name="TextBox 8">
            <a:extLst>
              <a:ext uri="{FF2B5EF4-FFF2-40B4-BE49-F238E27FC236}">
                <a16:creationId xmlns:a16="http://schemas.microsoft.com/office/drawing/2014/main" id="{7E3B682A-6057-457A-AD33-A9E9B2A3686E}"/>
              </a:ext>
            </a:extLst>
          </p:cNvPr>
          <p:cNvSpPr txBox="1"/>
          <p:nvPr/>
        </p:nvSpPr>
        <p:spPr>
          <a:xfrm>
            <a:off x="5913782" y="2847340"/>
            <a:ext cx="2533066" cy="461665"/>
          </a:xfrm>
          <a:prstGeom prst="rect">
            <a:avLst/>
          </a:prstGeom>
          <a:noFill/>
        </p:spPr>
        <p:txBody>
          <a:bodyPr wrap="none" rtlCol="0">
            <a:spAutoFit/>
          </a:bodyPr>
          <a:lstStyle/>
          <a:p>
            <a:r>
              <a:rPr lang="en-US" sz="2400" b="1" dirty="0">
                <a:solidFill>
                  <a:schemeClr val="tx2"/>
                </a:solidFill>
                <a:latin typeface="Courier New" panose="02070309020205020404" pitchFamily="49" charset="0"/>
                <a:cs typeface="Courier New" panose="02070309020205020404" pitchFamily="49" charset="0"/>
              </a:rPr>
              <a:t>M[X]</a:t>
            </a:r>
            <a:r>
              <a:rPr lang="en-US" sz="2400" b="1" dirty="0">
                <a:solidFill>
                  <a:schemeClr val="tx2"/>
                </a:solidFill>
                <a:latin typeface="Cambria Math" panose="02040503050406030204" pitchFamily="18" charset="0"/>
                <a:ea typeface="Cambria Math" panose="02040503050406030204" pitchFamily="18" charset="0"/>
                <a:cs typeface="Courier New" panose="02070309020205020404" pitchFamily="49" charset="0"/>
              </a:rPr>
              <a:t>← </a:t>
            </a:r>
            <a:r>
              <a:rPr lang="en-US" sz="2400" b="1" dirty="0">
                <a:solidFill>
                  <a:schemeClr val="tx2"/>
                </a:solidFill>
                <a:latin typeface="Courier New" panose="02070309020205020404" pitchFamily="49" charset="0"/>
                <a:cs typeface="Courier New" panose="02070309020205020404" pitchFamily="49" charset="0"/>
              </a:rPr>
              <a:t>R1 * R2</a:t>
            </a:r>
          </a:p>
        </p:txBody>
      </p:sp>
    </p:spTree>
    <p:extLst>
      <p:ext uri="{BB962C8B-B14F-4D97-AF65-F5344CB8AC3E}">
        <p14:creationId xmlns:p14="http://schemas.microsoft.com/office/powerpoint/2010/main" val="2937576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fade">
                                      <p:cBhvr>
                                        <p:cTn id="41" dur="500"/>
                                        <p:tgtEl>
                                          <p:spTgt spid="3">
                                            <p:txEl>
                                              <p:pRg st="5" end="5"/>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6" end="6"/>
                                            </p:txEl>
                                          </p:spTgt>
                                        </p:tgtEl>
                                        <p:attrNameLst>
                                          <p:attrName>style.visibility</p:attrName>
                                        </p:attrNameLst>
                                      </p:cBhvr>
                                      <p:to>
                                        <p:strVal val="visible"/>
                                      </p:to>
                                    </p:set>
                                    <p:animEffect transition="in" filter="fade">
                                      <p:cBhvr>
                                        <p:cTn id="4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3427E-0CC0-4186-85EB-3D79A2FFA7E6}"/>
              </a:ext>
            </a:extLst>
          </p:cNvPr>
          <p:cNvSpPr>
            <a:spLocks noGrp="1"/>
          </p:cNvSpPr>
          <p:nvPr>
            <p:ph type="title"/>
          </p:nvPr>
        </p:nvSpPr>
        <p:spPr/>
        <p:txBody>
          <a:bodyPr/>
          <a:lstStyle/>
          <a:p>
            <a:r>
              <a:rPr lang="en-US" dirty="0"/>
              <a:t>Two Address Instruction</a:t>
            </a:r>
            <a:endParaRPr lang="en-IN" dirty="0"/>
          </a:p>
        </p:txBody>
      </p:sp>
      <p:sp>
        <p:nvSpPr>
          <p:cNvPr id="3" name="Content Placeholder 2">
            <a:extLst>
              <a:ext uri="{FF2B5EF4-FFF2-40B4-BE49-F238E27FC236}">
                <a16:creationId xmlns:a16="http://schemas.microsoft.com/office/drawing/2014/main" id="{7973B785-375D-4D4A-96A9-69A41627D557}"/>
              </a:ext>
            </a:extLst>
          </p:cNvPr>
          <p:cNvSpPr>
            <a:spLocks noGrp="1"/>
          </p:cNvSpPr>
          <p:nvPr>
            <p:ph idx="1"/>
          </p:nvPr>
        </p:nvSpPr>
        <p:spPr>
          <a:xfrm>
            <a:off x="131180" y="863444"/>
            <a:ext cx="11929641" cy="1462313"/>
          </a:xfrm>
        </p:spPr>
        <p:txBody>
          <a:bodyPr/>
          <a:lstStyle/>
          <a:p>
            <a:pPr algn="just"/>
            <a:r>
              <a:rPr lang="en-US" dirty="0"/>
              <a:t>Two address instructions are the most common in commercial computers. Here again each address field can specify either a processor register or a memory word. </a:t>
            </a:r>
          </a:p>
          <a:p>
            <a:pPr algn="just"/>
            <a:r>
              <a:rPr lang="en-US" dirty="0"/>
              <a:t>The program to evaluate </a:t>
            </a:r>
            <a:r>
              <a:rPr lang="en-US" dirty="0">
                <a:solidFill>
                  <a:schemeClr val="accent6"/>
                </a:solidFill>
              </a:rPr>
              <a:t>X = (A + B) * (C + D) </a:t>
            </a:r>
            <a:r>
              <a:rPr lang="en-US" dirty="0"/>
              <a:t>is as follows:</a:t>
            </a:r>
          </a:p>
          <a:p>
            <a:endParaRPr lang="en-IN" dirty="0"/>
          </a:p>
        </p:txBody>
      </p:sp>
      <p:sp>
        <p:nvSpPr>
          <p:cNvPr id="4" name="TextBox 3">
            <a:extLst>
              <a:ext uri="{FF2B5EF4-FFF2-40B4-BE49-F238E27FC236}">
                <a16:creationId xmlns:a16="http://schemas.microsoft.com/office/drawing/2014/main" id="{7FEAE28A-BB59-481A-B815-C899DFA52885}"/>
              </a:ext>
            </a:extLst>
          </p:cNvPr>
          <p:cNvSpPr txBox="1"/>
          <p:nvPr/>
        </p:nvSpPr>
        <p:spPr>
          <a:xfrm>
            <a:off x="3306418" y="2592967"/>
            <a:ext cx="2029723" cy="461665"/>
          </a:xfrm>
          <a:prstGeom prst="rect">
            <a:avLst/>
          </a:prstGeom>
          <a:noFill/>
        </p:spPr>
        <p:txBody>
          <a:bodyPr wrap="none" rtlCol="0">
            <a:spAutoFit/>
          </a:bodyPr>
          <a:lstStyle/>
          <a:p>
            <a:r>
              <a:rPr lang="en-US" sz="2400" b="1" dirty="0">
                <a:solidFill>
                  <a:schemeClr val="tx2"/>
                </a:solidFill>
                <a:latin typeface="Courier New" panose="02070309020205020404" pitchFamily="49" charset="0"/>
                <a:cs typeface="Courier New" panose="02070309020205020404" pitchFamily="49" charset="0"/>
              </a:rPr>
              <a:t>MOV	R1, A</a:t>
            </a:r>
          </a:p>
        </p:txBody>
      </p:sp>
      <p:sp>
        <p:nvSpPr>
          <p:cNvPr id="5" name="TextBox 4">
            <a:extLst>
              <a:ext uri="{FF2B5EF4-FFF2-40B4-BE49-F238E27FC236}">
                <a16:creationId xmlns:a16="http://schemas.microsoft.com/office/drawing/2014/main" id="{9384C906-3A13-42D1-98CD-24DC4523CD93}"/>
              </a:ext>
            </a:extLst>
          </p:cNvPr>
          <p:cNvSpPr txBox="1"/>
          <p:nvPr/>
        </p:nvSpPr>
        <p:spPr>
          <a:xfrm>
            <a:off x="6202018" y="2592967"/>
            <a:ext cx="1611339" cy="461665"/>
          </a:xfrm>
          <a:prstGeom prst="rect">
            <a:avLst/>
          </a:prstGeom>
          <a:noFill/>
        </p:spPr>
        <p:txBody>
          <a:bodyPr wrap="none" rtlCol="0">
            <a:spAutoFit/>
          </a:bodyPr>
          <a:lstStyle/>
          <a:p>
            <a:r>
              <a:rPr lang="en-US" sz="2400" b="1" dirty="0">
                <a:solidFill>
                  <a:schemeClr val="tx2"/>
                </a:solidFill>
                <a:latin typeface="Courier New" panose="02070309020205020404" pitchFamily="49" charset="0"/>
                <a:cs typeface="Courier New" panose="02070309020205020404" pitchFamily="49" charset="0"/>
              </a:rPr>
              <a:t>R1</a:t>
            </a:r>
            <a:r>
              <a:rPr lang="en-US" sz="2400" b="1" dirty="0">
                <a:solidFill>
                  <a:schemeClr val="tx2"/>
                </a:solidFill>
                <a:latin typeface="Cambria Math" panose="02040503050406030204" pitchFamily="18" charset="0"/>
                <a:ea typeface="Cambria Math" panose="02040503050406030204" pitchFamily="18" charset="0"/>
                <a:cs typeface="Courier New" panose="02070309020205020404" pitchFamily="49" charset="0"/>
              </a:rPr>
              <a:t>← </a:t>
            </a:r>
            <a:r>
              <a:rPr lang="en-US" sz="2400" b="1" dirty="0">
                <a:solidFill>
                  <a:schemeClr val="tx2"/>
                </a:solidFill>
                <a:latin typeface="Courier New" panose="02070309020205020404" pitchFamily="49" charset="0"/>
                <a:cs typeface="Courier New" panose="02070309020205020404" pitchFamily="49" charset="0"/>
              </a:rPr>
              <a:t>M[A]</a:t>
            </a:r>
          </a:p>
        </p:txBody>
      </p:sp>
      <p:sp>
        <p:nvSpPr>
          <p:cNvPr id="6" name="TextBox 5">
            <a:extLst>
              <a:ext uri="{FF2B5EF4-FFF2-40B4-BE49-F238E27FC236}">
                <a16:creationId xmlns:a16="http://schemas.microsoft.com/office/drawing/2014/main" id="{168C6E0B-7DC7-49B1-9A20-8A0F6EA0AA01}"/>
              </a:ext>
            </a:extLst>
          </p:cNvPr>
          <p:cNvSpPr txBox="1"/>
          <p:nvPr/>
        </p:nvSpPr>
        <p:spPr>
          <a:xfrm>
            <a:off x="3306418" y="2949453"/>
            <a:ext cx="2029723" cy="461665"/>
          </a:xfrm>
          <a:prstGeom prst="rect">
            <a:avLst/>
          </a:prstGeom>
          <a:noFill/>
        </p:spPr>
        <p:txBody>
          <a:bodyPr wrap="none" rtlCol="0">
            <a:spAutoFit/>
          </a:bodyPr>
          <a:lstStyle/>
          <a:p>
            <a:r>
              <a:rPr lang="en-US" sz="2400" b="1" dirty="0">
                <a:solidFill>
                  <a:schemeClr val="tx2"/>
                </a:solidFill>
                <a:latin typeface="Courier New" panose="02070309020205020404" pitchFamily="49" charset="0"/>
                <a:cs typeface="Courier New" panose="02070309020205020404" pitchFamily="49" charset="0"/>
              </a:rPr>
              <a:t>ADD	R1, B</a:t>
            </a:r>
          </a:p>
        </p:txBody>
      </p:sp>
      <p:sp>
        <p:nvSpPr>
          <p:cNvPr id="7" name="TextBox 6">
            <a:extLst>
              <a:ext uri="{FF2B5EF4-FFF2-40B4-BE49-F238E27FC236}">
                <a16:creationId xmlns:a16="http://schemas.microsoft.com/office/drawing/2014/main" id="{E9D5BB7D-7467-43CA-9AFA-F9AA643C7AAD}"/>
              </a:ext>
            </a:extLst>
          </p:cNvPr>
          <p:cNvSpPr txBox="1"/>
          <p:nvPr/>
        </p:nvSpPr>
        <p:spPr>
          <a:xfrm>
            <a:off x="6202018" y="2949453"/>
            <a:ext cx="2231701" cy="461665"/>
          </a:xfrm>
          <a:prstGeom prst="rect">
            <a:avLst/>
          </a:prstGeom>
          <a:noFill/>
        </p:spPr>
        <p:txBody>
          <a:bodyPr wrap="none" rtlCol="0">
            <a:spAutoFit/>
          </a:bodyPr>
          <a:lstStyle/>
          <a:p>
            <a:r>
              <a:rPr lang="en-US" sz="2400" b="1" dirty="0">
                <a:solidFill>
                  <a:schemeClr val="tx2"/>
                </a:solidFill>
                <a:latin typeface="Courier New" panose="02070309020205020404" pitchFamily="49" charset="0"/>
                <a:cs typeface="Courier New" panose="02070309020205020404" pitchFamily="49" charset="0"/>
              </a:rPr>
              <a:t>R1</a:t>
            </a:r>
            <a:r>
              <a:rPr lang="en-US" sz="2400" b="1" dirty="0">
                <a:solidFill>
                  <a:schemeClr val="tx2"/>
                </a:solidFill>
                <a:latin typeface="Cambria Math" panose="02040503050406030204" pitchFamily="18" charset="0"/>
                <a:ea typeface="Cambria Math" panose="02040503050406030204" pitchFamily="18" charset="0"/>
                <a:cs typeface="Courier New" panose="02070309020205020404" pitchFamily="49" charset="0"/>
              </a:rPr>
              <a:t>← </a:t>
            </a:r>
            <a:r>
              <a:rPr lang="en-US" sz="2400" b="1" dirty="0">
                <a:solidFill>
                  <a:schemeClr val="tx2"/>
                </a:solidFill>
                <a:latin typeface="Courier New" panose="02070309020205020404" pitchFamily="49" charset="0"/>
                <a:cs typeface="Courier New" panose="02070309020205020404" pitchFamily="49" charset="0"/>
              </a:rPr>
              <a:t>R1+</a:t>
            </a:r>
            <a:r>
              <a:rPr lang="en-US" sz="2400" b="1" dirty="0">
                <a:solidFill>
                  <a:schemeClr val="tx2"/>
                </a:solidFill>
                <a:latin typeface="Cambria Math" panose="02040503050406030204" pitchFamily="18" charset="0"/>
                <a:ea typeface="Cambria Math" panose="02040503050406030204" pitchFamily="18" charset="0"/>
                <a:cs typeface="Courier New" panose="02070309020205020404" pitchFamily="49" charset="0"/>
              </a:rPr>
              <a:t> </a:t>
            </a:r>
            <a:r>
              <a:rPr lang="en-US" sz="2400" b="1" dirty="0">
                <a:solidFill>
                  <a:schemeClr val="tx2"/>
                </a:solidFill>
                <a:latin typeface="Courier New" panose="02070309020205020404" pitchFamily="49" charset="0"/>
                <a:cs typeface="Courier New" panose="02070309020205020404" pitchFamily="49" charset="0"/>
              </a:rPr>
              <a:t>M[B]</a:t>
            </a:r>
          </a:p>
        </p:txBody>
      </p:sp>
      <p:sp>
        <p:nvSpPr>
          <p:cNvPr id="8" name="TextBox 7">
            <a:extLst>
              <a:ext uri="{FF2B5EF4-FFF2-40B4-BE49-F238E27FC236}">
                <a16:creationId xmlns:a16="http://schemas.microsoft.com/office/drawing/2014/main" id="{553EE388-4419-4BE7-A279-BC616809EA49}"/>
              </a:ext>
            </a:extLst>
          </p:cNvPr>
          <p:cNvSpPr txBox="1"/>
          <p:nvPr/>
        </p:nvSpPr>
        <p:spPr>
          <a:xfrm>
            <a:off x="3306418" y="3318641"/>
            <a:ext cx="2029723" cy="461665"/>
          </a:xfrm>
          <a:prstGeom prst="rect">
            <a:avLst/>
          </a:prstGeom>
          <a:noFill/>
        </p:spPr>
        <p:txBody>
          <a:bodyPr wrap="none" rtlCol="0">
            <a:spAutoFit/>
          </a:bodyPr>
          <a:lstStyle/>
          <a:p>
            <a:r>
              <a:rPr lang="en-US" sz="2400" b="1" dirty="0">
                <a:solidFill>
                  <a:schemeClr val="tx2"/>
                </a:solidFill>
                <a:latin typeface="Courier New" panose="02070309020205020404" pitchFamily="49" charset="0"/>
                <a:cs typeface="Courier New" panose="02070309020205020404" pitchFamily="49" charset="0"/>
              </a:rPr>
              <a:t>MOV	R2, C</a:t>
            </a:r>
          </a:p>
        </p:txBody>
      </p:sp>
      <p:sp>
        <p:nvSpPr>
          <p:cNvPr id="9" name="TextBox 8">
            <a:extLst>
              <a:ext uri="{FF2B5EF4-FFF2-40B4-BE49-F238E27FC236}">
                <a16:creationId xmlns:a16="http://schemas.microsoft.com/office/drawing/2014/main" id="{9E4D84D1-C984-41FC-BE8E-81E876F7BEFA}"/>
              </a:ext>
            </a:extLst>
          </p:cNvPr>
          <p:cNvSpPr txBox="1"/>
          <p:nvPr/>
        </p:nvSpPr>
        <p:spPr>
          <a:xfrm>
            <a:off x="6202018" y="3318641"/>
            <a:ext cx="1611339" cy="461665"/>
          </a:xfrm>
          <a:prstGeom prst="rect">
            <a:avLst/>
          </a:prstGeom>
          <a:noFill/>
        </p:spPr>
        <p:txBody>
          <a:bodyPr wrap="none" rtlCol="0">
            <a:spAutoFit/>
          </a:bodyPr>
          <a:lstStyle/>
          <a:p>
            <a:r>
              <a:rPr lang="en-US" sz="2400" b="1" dirty="0">
                <a:solidFill>
                  <a:schemeClr val="tx2"/>
                </a:solidFill>
                <a:latin typeface="Courier New" panose="02070309020205020404" pitchFamily="49" charset="0"/>
                <a:cs typeface="Courier New" panose="02070309020205020404" pitchFamily="49" charset="0"/>
              </a:rPr>
              <a:t>R2</a:t>
            </a:r>
            <a:r>
              <a:rPr lang="en-US" sz="2400" b="1" dirty="0">
                <a:solidFill>
                  <a:schemeClr val="tx2"/>
                </a:solidFill>
                <a:latin typeface="Cambria Math" panose="02040503050406030204" pitchFamily="18" charset="0"/>
                <a:ea typeface="Cambria Math" panose="02040503050406030204" pitchFamily="18" charset="0"/>
                <a:cs typeface="Courier New" panose="02070309020205020404" pitchFamily="49" charset="0"/>
              </a:rPr>
              <a:t>← </a:t>
            </a:r>
            <a:r>
              <a:rPr lang="en-US" sz="2400" b="1" dirty="0">
                <a:solidFill>
                  <a:schemeClr val="tx2"/>
                </a:solidFill>
                <a:latin typeface="Courier New" panose="02070309020205020404" pitchFamily="49" charset="0"/>
                <a:cs typeface="Courier New" panose="02070309020205020404" pitchFamily="49" charset="0"/>
              </a:rPr>
              <a:t>M[C]</a:t>
            </a:r>
          </a:p>
        </p:txBody>
      </p:sp>
      <p:sp>
        <p:nvSpPr>
          <p:cNvPr id="10" name="TextBox 9">
            <a:extLst>
              <a:ext uri="{FF2B5EF4-FFF2-40B4-BE49-F238E27FC236}">
                <a16:creationId xmlns:a16="http://schemas.microsoft.com/office/drawing/2014/main" id="{3FF5E083-9264-4694-9EDE-48C39C05F2E7}"/>
              </a:ext>
            </a:extLst>
          </p:cNvPr>
          <p:cNvSpPr txBox="1"/>
          <p:nvPr/>
        </p:nvSpPr>
        <p:spPr>
          <a:xfrm>
            <a:off x="3306418" y="3675127"/>
            <a:ext cx="2029723" cy="461665"/>
          </a:xfrm>
          <a:prstGeom prst="rect">
            <a:avLst/>
          </a:prstGeom>
          <a:noFill/>
        </p:spPr>
        <p:txBody>
          <a:bodyPr wrap="none" rtlCol="0">
            <a:spAutoFit/>
          </a:bodyPr>
          <a:lstStyle/>
          <a:p>
            <a:r>
              <a:rPr lang="en-US" sz="2400" b="1" dirty="0">
                <a:solidFill>
                  <a:schemeClr val="tx2"/>
                </a:solidFill>
                <a:latin typeface="Courier New" panose="02070309020205020404" pitchFamily="49" charset="0"/>
                <a:cs typeface="Courier New" panose="02070309020205020404" pitchFamily="49" charset="0"/>
              </a:rPr>
              <a:t>ADD	R2, D</a:t>
            </a:r>
          </a:p>
        </p:txBody>
      </p:sp>
      <p:sp>
        <p:nvSpPr>
          <p:cNvPr id="11" name="TextBox 10">
            <a:extLst>
              <a:ext uri="{FF2B5EF4-FFF2-40B4-BE49-F238E27FC236}">
                <a16:creationId xmlns:a16="http://schemas.microsoft.com/office/drawing/2014/main" id="{4EFC7988-EB63-4EF8-A678-131D519A40CF}"/>
              </a:ext>
            </a:extLst>
          </p:cNvPr>
          <p:cNvSpPr txBox="1"/>
          <p:nvPr/>
        </p:nvSpPr>
        <p:spPr>
          <a:xfrm>
            <a:off x="6202018" y="3675127"/>
            <a:ext cx="2231701" cy="461665"/>
          </a:xfrm>
          <a:prstGeom prst="rect">
            <a:avLst/>
          </a:prstGeom>
          <a:noFill/>
        </p:spPr>
        <p:txBody>
          <a:bodyPr wrap="none" rtlCol="0">
            <a:spAutoFit/>
          </a:bodyPr>
          <a:lstStyle/>
          <a:p>
            <a:r>
              <a:rPr lang="en-US" sz="2400" b="1" dirty="0">
                <a:solidFill>
                  <a:schemeClr val="tx2"/>
                </a:solidFill>
                <a:latin typeface="Courier New" panose="02070309020205020404" pitchFamily="49" charset="0"/>
                <a:cs typeface="Courier New" panose="02070309020205020404" pitchFamily="49" charset="0"/>
              </a:rPr>
              <a:t>R2</a:t>
            </a:r>
            <a:r>
              <a:rPr lang="en-US" sz="2400" b="1" dirty="0">
                <a:solidFill>
                  <a:schemeClr val="tx2"/>
                </a:solidFill>
                <a:latin typeface="Cambria Math" panose="02040503050406030204" pitchFamily="18" charset="0"/>
                <a:ea typeface="Cambria Math" panose="02040503050406030204" pitchFamily="18" charset="0"/>
                <a:cs typeface="Courier New" panose="02070309020205020404" pitchFamily="49" charset="0"/>
              </a:rPr>
              <a:t>← </a:t>
            </a:r>
            <a:r>
              <a:rPr lang="en-US" sz="2400" b="1" dirty="0">
                <a:solidFill>
                  <a:schemeClr val="tx2"/>
                </a:solidFill>
                <a:latin typeface="Courier New" panose="02070309020205020404" pitchFamily="49" charset="0"/>
                <a:cs typeface="Courier New" panose="02070309020205020404" pitchFamily="49" charset="0"/>
              </a:rPr>
              <a:t>R2+</a:t>
            </a:r>
            <a:r>
              <a:rPr lang="en-US" sz="2400" b="1" dirty="0">
                <a:solidFill>
                  <a:schemeClr val="tx2"/>
                </a:solidFill>
                <a:latin typeface="Cambria Math" panose="02040503050406030204" pitchFamily="18" charset="0"/>
                <a:ea typeface="Cambria Math" panose="02040503050406030204" pitchFamily="18" charset="0"/>
                <a:cs typeface="Courier New" panose="02070309020205020404" pitchFamily="49" charset="0"/>
              </a:rPr>
              <a:t> </a:t>
            </a:r>
            <a:r>
              <a:rPr lang="en-US" sz="2400" b="1" dirty="0">
                <a:solidFill>
                  <a:schemeClr val="tx2"/>
                </a:solidFill>
                <a:latin typeface="Courier New" panose="02070309020205020404" pitchFamily="49" charset="0"/>
                <a:cs typeface="Courier New" panose="02070309020205020404" pitchFamily="49" charset="0"/>
              </a:rPr>
              <a:t>M[D]</a:t>
            </a:r>
          </a:p>
        </p:txBody>
      </p:sp>
      <p:sp>
        <p:nvSpPr>
          <p:cNvPr id="12" name="TextBox 11">
            <a:extLst>
              <a:ext uri="{FF2B5EF4-FFF2-40B4-BE49-F238E27FC236}">
                <a16:creationId xmlns:a16="http://schemas.microsoft.com/office/drawing/2014/main" id="{77D8B905-703A-4398-BE76-94EC85E957CA}"/>
              </a:ext>
            </a:extLst>
          </p:cNvPr>
          <p:cNvSpPr txBox="1"/>
          <p:nvPr/>
        </p:nvSpPr>
        <p:spPr>
          <a:xfrm>
            <a:off x="3306418" y="4044315"/>
            <a:ext cx="2214068" cy="461665"/>
          </a:xfrm>
          <a:prstGeom prst="rect">
            <a:avLst/>
          </a:prstGeom>
          <a:noFill/>
        </p:spPr>
        <p:txBody>
          <a:bodyPr wrap="none" rtlCol="0">
            <a:spAutoFit/>
          </a:bodyPr>
          <a:lstStyle/>
          <a:p>
            <a:r>
              <a:rPr lang="en-US" sz="2400" b="1" dirty="0">
                <a:solidFill>
                  <a:schemeClr val="tx2"/>
                </a:solidFill>
                <a:latin typeface="Courier New" panose="02070309020205020404" pitchFamily="49" charset="0"/>
                <a:cs typeface="Courier New" panose="02070309020205020404" pitchFamily="49" charset="0"/>
              </a:rPr>
              <a:t>MUL	R1, R2</a:t>
            </a:r>
          </a:p>
        </p:txBody>
      </p:sp>
      <p:sp>
        <p:nvSpPr>
          <p:cNvPr id="13" name="TextBox 12">
            <a:extLst>
              <a:ext uri="{FF2B5EF4-FFF2-40B4-BE49-F238E27FC236}">
                <a16:creationId xmlns:a16="http://schemas.microsoft.com/office/drawing/2014/main" id="{E72822F7-C392-44AF-9B20-F2A1E9B9966B}"/>
              </a:ext>
            </a:extLst>
          </p:cNvPr>
          <p:cNvSpPr txBox="1"/>
          <p:nvPr/>
        </p:nvSpPr>
        <p:spPr>
          <a:xfrm>
            <a:off x="6202018" y="4044315"/>
            <a:ext cx="2164375" cy="461665"/>
          </a:xfrm>
          <a:prstGeom prst="rect">
            <a:avLst/>
          </a:prstGeom>
          <a:noFill/>
        </p:spPr>
        <p:txBody>
          <a:bodyPr wrap="none" rtlCol="0">
            <a:spAutoFit/>
          </a:bodyPr>
          <a:lstStyle/>
          <a:p>
            <a:r>
              <a:rPr lang="en-US" sz="2400" b="1" dirty="0">
                <a:solidFill>
                  <a:schemeClr val="tx2"/>
                </a:solidFill>
                <a:latin typeface="Courier New" panose="02070309020205020404" pitchFamily="49" charset="0"/>
                <a:cs typeface="Courier New" panose="02070309020205020404" pitchFamily="49" charset="0"/>
              </a:rPr>
              <a:t>R1</a:t>
            </a:r>
            <a:r>
              <a:rPr lang="en-US" sz="2400" b="1" dirty="0">
                <a:solidFill>
                  <a:schemeClr val="tx2"/>
                </a:solidFill>
                <a:latin typeface="Cambria Math" panose="02040503050406030204" pitchFamily="18" charset="0"/>
                <a:ea typeface="Cambria Math" panose="02040503050406030204" pitchFamily="18" charset="0"/>
                <a:cs typeface="Courier New" panose="02070309020205020404" pitchFamily="49" charset="0"/>
              </a:rPr>
              <a:t>← </a:t>
            </a:r>
            <a:r>
              <a:rPr lang="en-US" sz="2400" b="1" dirty="0">
                <a:solidFill>
                  <a:schemeClr val="tx2"/>
                </a:solidFill>
                <a:latin typeface="Courier New" panose="02070309020205020404" pitchFamily="49" charset="0"/>
                <a:cs typeface="Courier New" panose="02070309020205020404" pitchFamily="49" charset="0"/>
              </a:rPr>
              <a:t>R1 * R2</a:t>
            </a:r>
          </a:p>
        </p:txBody>
      </p:sp>
      <p:sp>
        <p:nvSpPr>
          <p:cNvPr id="14" name="TextBox 13">
            <a:extLst>
              <a:ext uri="{FF2B5EF4-FFF2-40B4-BE49-F238E27FC236}">
                <a16:creationId xmlns:a16="http://schemas.microsoft.com/office/drawing/2014/main" id="{2F664FB7-03CD-4CC1-A50D-435D937B2606}"/>
              </a:ext>
            </a:extLst>
          </p:cNvPr>
          <p:cNvSpPr txBox="1"/>
          <p:nvPr/>
        </p:nvSpPr>
        <p:spPr>
          <a:xfrm>
            <a:off x="6202018" y="4400801"/>
            <a:ext cx="1611339" cy="461665"/>
          </a:xfrm>
          <a:prstGeom prst="rect">
            <a:avLst/>
          </a:prstGeom>
          <a:noFill/>
        </p:spPr>
        <p:txBody>
          <a:bodyPr wrap="none" rtlCol="0">
            <a:spAutoFit/>
          </a:bodyPr>
          <a:lstStyle/>
          <a:p>
            <a:r>
              <a:rPr lang="en-US" sz="2400" b="1" dirty="0">
                <a:solidFill>
                  <a:schemeClr val="tx2"/>
                </a:solidFill>
                <a:latin typeface="Courier New" panose="02070309020205020404" pitchFamily="49" charset="0"/>
                <a:cs typeface="Courier New" panose="02070309020205020404" pitchFamily="49" charset="0"/>
              </a:rPr>
              <a:t>M[X]</a:t>
            </a:r>
            <a:r>
              <a:rPr lang="en-US" sz="2400" b="1" dirty="0">
                <a:solidFill>
                  <a:schemeClr val="tx2"/>
                </a:solidFill>
                <a:latin typeface="Cambria Math" panose="02040503050406030204" pitchFamily="18" charset="0"/>
                <a:ea typeface="Cambria Math" panose="02040503050406030204" pitchFamily="18" charset="0"/>
                <a:cs typeface="Courier New" panose="02070309020205020404" pitchFamily="49" charset="0"/>
              </a:rPr>
              <a:t>← </a:t>
            </a:r>
            <a:r>
              <a:rPr lang="en-US" sz="2400" b="1" dirty="0">
                <a:solidFill>
                  <a:schemeClr val="tx2"/>
                </a:solidFill>
                <a:latin typeface="Courier New" panose="02070309020205020404" pitchFamily="49" charset="0"/>
                <a:cs typeface="Courier New" panose="02070309020205020404" pitchFamily="49" charset="0"/>
              </a:rPr>
              <a:t>R1</a:t>
            </a:r>
          </a:p>
        </p:txBody>
      </p:sp>
      <p:sp>
        <p:nvSpPr>
          <p:cNvPr id="15" name="TextBox 14">
            <a:extLst>
              <a:ext uri="{FF2B5EF4-FFF2-40B4-BE49-F238E27FC236}">
                <a16:creationId xmlns:a16="http://schemas.microsoft.com/office/drawing/2014/main" id="{12BC2115-16B9-4EDE-B2C7-F97A7643A16F}"/>
              </a:ext>
            </a:extLst>
          </p:cNvPr>
          <p:cNvSpPr txBox="1"/>
          <p:nvPr/>
        </p:nvSpPr>
        <p:spPr>
          <a:xfrm>
            <a:off x="3306417" y="4400801"/>
            <a:ext cx="2029723" cy="461665"/>
          </a:xfrm>
          <a:prstGeom prst="rect">
            <a:avLst/>
          </a:prstGeom>
          <a:noFill/>
        </p:spPr>
        <p:txBody>
          <a:bodyPr wrap="none" rtlCol="0">
            <a:spAutoFit/>
          </a:bodyPr>
          <a:lstStyle/>
          <a:p>
            <a:r>
              <a:rPr lang="en-US" sz="2400" b="1" dirty="0">
                <a:solidFill>
                  <a:schemeClr val="tx2"/>
                </a:solidFill>
                <a:latin typeface="Courier New" panose="02070309020205020404" pitchFamily="49" charset="0"/>
                <a:cs typeface="Courier New" panose="02070309020205020404" pitchFamily="49" charset="0"/>
              </a:rPr>
              <a:t>MOV	X, R1</a:t>
            </a:r>
          </a:p>
        </p:txBody>
      </p:sp>
    </p:spTree>
    <p:extLst>
      <p:ext uri="{BB962C8B-B14F-4D97-AF65-F5344CB8AC3E}">
        <p14:creationId xmlns:p14="http://schemas.microsoft.com/office/powerpoint/2010/main" val="292175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500"/>
                                        <p:tgtEl>
                                          <p:spTgt spid="1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500"/>
                                        <p:tgtEl>
                                          <p:spTgt spid="15"/>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4"/>
                                        </p:tgtEl>
                                        <p:attrNameLst>
                                          <p:attrName>style.visibility</p:attrName>
                                        </p:attrNameLst>
                                      </p:cBhvr>
                                      <p:to>
                                        <p:strVal val="visible"/>
                                      </p:to>
                                    </p:set>
                                    <p:animEffect transition="in" filter="fade">
                                      <p:cBhvr>
                                        <p:cTn id="6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7" grpId="0"/>
      <p:bldP spid="8" grpId="0"/>
      <p:bldP spid="9" grpId="0"/>
      <p:bldP spid="10" grpId="0"/>
      <p:bldP spid="11" grpId="0"/>
      <p:bldP spid="12" grpId="0"/>
      <p:bldP spid="13" grpId="0"/>
      <p:bldP spid="14" grpId="0"/>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AE9BF-F297-45C8-8E29-5824F2B32A08}"/>
              </a:ext>
            </a:extLst>
          </p:cNvPr>
          <p:cNvSpPr>
            <a:spLocks noGrp="1"/>
          </p:cNvSpPr>
          <p:nvPr>
            <p:ph type="title"/>
          </p:nvPr>
        </p:nvSpPr>
        <p:spPr/>
        <p:txBody>
          <a:bodyPr/>
          <a:lstStyle/>
          <a:p>
            <a:r>
              <a:rPr lang="en-US" dirty="0"/>
              <a:t>One Address Instruction</a:t>
            </a:r>
            <a:endParaRPr lang="en-IN" dirty="0"/>
          </a:p>
        </p:txBody>
      </p:sp>
      <p:sp>
        <p:nvSpPr>
          <p:cNvPr id="3" name="Content Placeholder 2">
            <a:extLst>
              <a:ext uri="{FF2B5EF4-FFF2-40B4-BE49-F238E27FC236}">
                <a16:creationId xmlns:a16="http://schemas.microsoft.com/office/drawing/2014/main" id="{4F3E025F-C887-4450-89C8-66AC35F85496}"/>
              </a:ext>
            </a:extLst>
          </p:cNvPr>
          <p:cNvSpPr>
            <a:spLocks noGrp="1"/>
          </p:cNvSpPr>
          <p:nvPr>
            <p:ph idx="1"/>
          </p:nvPr>
        </p:nvSpPr>
        <p:spPr>
          <a:xfrm>
            <a:off x="131180" y="863445"/>
            <a:ext cx="11929641" cy="2267382"/>
          </a:xfrm>
        </p:spPr>
        <p:txBody>
          <a:bodyPr/>
          <a:lstStyle/>
          <a:p>
            <a:pPr algn="just"/>
            <a:r>
              <a:rPr lang="en-US" dirty="0"/>
              <a:t>One address instructions use an implied accumulator (AC) register for all data manipulation.</a:t>
            </a:r>
          </a:p>
          <a:p>
            <a:pPr algn="just"/>
            <a:r>
              <a:rPr lang="en-US" dirty="0"/>
              <a:t>For multiplication and </a:t>
            </a:r>
            <a:r>
              <a:rPr lang="en-US"/>
              <a:t>division there </a:t>
            </a:r>
            <a:r>
              <a:rPr lang="en-US" dirty="0"/>
              <a:t>is a need for a second register.</a:t>
            </a:r>
          </a:p>
          <a:p>
            <a:pPr algn="just"/>
            <a:r>
              <a:rPr lang="en-US" dirty="0"/>
              <a:t>However, here we will neglect the second register and assume that the AC contains the result of all operations. </a:t>
            </a:r>
          </a:p>
          <a:p>
            <a:pPr algn="just"/>
            <a:r>
              <a:rPr lang="en-US" dirty="0"/>
              <a:t>The program to evaluate </a:t>
            </a:r>
            <a:r>
              <a:rPr lang="en-US" dirty="0">
                <a:solidFill>
                  <a:schemeClr val="accent6"/>
                </a:solidFill>
              </a:rPr>
              <a:t>X = (A + B) * (C + D)</a:t>
            </a:r>
            <a:r>
              <a:rPr lang="en-US" dirty="0"/>
              <a:t> is</a:t>
            </a:r>
          </a:p>
          <a:p>
            <a:endParaRPr lang="en-IN" dirty="0"/>
          </a:p>
        </p:txBody>
      </p:sp>
      <p:sp>
        <p:nvSpPr>
          <p:cNvPr id="19" name="TextBox 18">
            <a:extLst>
              <a:ext uri="{FF2B5EF4-FFF2-40B4-BE49-F238E27FC236}">
                <a16:creationId xmlns:a16="http://schemas.microsoft.com/office/drawing/2014/main" id="{6F264B65-E8AC-4F5C-9C48-7201F7E06A00}"/>
              </a:ext>
            </a:extLst>
          </p:cNvPr>
          <p:cNvSpPr txBox="1"/>
          <p:nvPr/>
        </p:nvSpPr>
        <p:spPr>
          <a:xfrm>
            <a:off x="3727852" y="3283071"/>
            <a:ext cx="1476686" cy="461665"/>
          </a:xfrm>
          <a:prstGeom prst="rect">
            <a:avLst/>
          </a:prstGeom>
          <a:noFill/>
        </p:spPr>
        <p:txBody>
          <a:bodyPr wrap="none" rtlCol="0">
            <a:spAutoFit/>
          </a:bodyPr>
          <a:lstStyle/>
          <a:p>
            <a:r>
              <a:rPr lang="en-US" sz="2400" b="1" dirty="0">
                <a:solidFill>
                  <a:schemeClr val="tx2"/>
                </a:solidFill>
                <a:latin typeface="Courier New" panose="02070309020205020404" pitchFamily="49" charset="0"/>
                <a:cs typeface="Courier New" panose="02070309020205020404" pitchFamily="49" charset="0"/>
              </a:rPr>
              <a:t>LOAD	 A</a:t>
            </a:r>
          </a:p>
        </p:txBody>
      </p:sp>
      <p:sp>
        <p:nvSpPr>
          <p:cNvPr id="20" name="TextBox 19">
            <a:extLst>
              <a:ext uri="{FF2B5EF4-FFF2-40B4-BE49-F238E27FC236}">
                <a16:creationId xmlns:a16="http://schemas.microsoft.com/office/drawing/2014/main" id="{B853E350-C155-4178-907D-BED60FB22E08}"/>
              </a:ext>
            </a:extLst>
          </p:cNvPr>
          <p:cNvSpPr txBox="1"/>
          <p:nvPr/>
        </p:nvSpPr>
        <p:spPr>
          <a:xfrm>
            <a:off x="5904136" y="3283071"/>
            <a:ext cx="1611339" cy="461665"/>
          </a:xfrm>
          <a:prstGeom prst="rect">
            <a:avLst/>
          </a:prstGeom>
          <a:noFill/>
        </p:spPr>
        <p:txBody>
          <a:bodyPr wrap="none" rtlCol="0">
            <a:spAutoFit/>
          </a:bodyPr>
          <a:lstStyle/>
          <a:p>
            <a:r>
              <a:rPr lang="en-US" sz="2400" b="1" dirty="0">
                <a:solidFill>
                  <a:schemeClr val="tx2"/>
                </a:solidFill>
                <a:latin typeface="Courier New" panose="02070309020205020404" pitchFamily="49" charset="0"/>
                <a:cs typeface="Courier New" panose="02070309020205020404" pitchFamily="49" charset="0"/>
              </a:rPr>
              <a:t>AC</a:t>
            </a:r>
            <a:r>
              <a:rPr lang="en-US" sz="2400" b="1" dirty="0">
                <a:solidFill>
                  <a:schemeClr val="tx2"/>
                </a:solidFill>
                <a:latin typeface="Cambria Math" panose="02040503050406030204" pitchFamily="18" charset="0"/>
                <a:ea typeface="Cambria Math" panose="02040503050406030204" pitchFamily="18" charset="0"/>
                <a:cs typeface="Courier New" panose="02070309020205020404" pitchFamily="49" charset="0"/>
              </a:rPr>
              <a:t>← </a:t>
            </a:r>
            <a:r>
              <a:rPr lang="en-US" sz="2400" b="1" dirty="0">
                <a:solidFill>
                  <a:schemeClr val="tx2"/>
                </a:solidFill>
                <a:latin typeface="Courier New" panose="02070309020205020404" pitchFamily="49" charset="0"/>
                <a:cs typeface="Courier New" panose="02070309020205020404" pitchFamily="49" charset="0"/>
              </a:rPr>
              <a:t>M[A]</a:t>
            </a:r>
          </a:p>
        </p:txBody>
      </p:sp>
      <p:sp>
        <p:nvSpPr>
          <p:cNvPr id="21" name="TextBox 20">
            <a:extLst>
              <a:ext uri="{FF2B5EF4-FFF2-40B4-BE49-F238E27FC236}">
                <a16:creationId xmlns:a16="http://schemas.microsoft.com/office/drawing/2014/main" id="{822158B0-941E-4004-A4F2-8F833D6D6E64}"/>
              </a:ext>
            </a:extLst>
          </p:cNvPr>
          <p:cNvSpPr txBox="1"/>
          <p:nvPr/>
        </p:nvSpPr>
        <p:spPr>
          <a:xfrm>
            <a:off x="3748124" y="3646737"/>
            <a:ext cx="1476686" cy="461665"/>
          </a:xfrm>
          <a:prstGeom prst="rect">
            <a:avLst/>
          </a:prstGeom>
          <a:noFill/>
        </p:spPr>
        <p:txBody>
          <a:bodyPr wrap="none" rtlCol="0">
            <a:spAutoFit/>
          </a:bodyPr>
          <a:lstStyle/>
          <a:p>
            <a:r>
              <a:rPr lang="en-US" sz="2400" b="1" dirty="0">
                <a:solidFill>
                  <a:schemeClr val="tx2"/>
                </a:solidFill>
                <a:latin typeface="Courier New" panose="02070309020205020404" pitchFamily="49" charset="0"/>
                <a:cs typeface="Courier New" panose="02070309020205020404" pitchFamily="49" charset="0"/>
              </a:rPr>
              <a:t>ADD	 B</a:t>
            </a:r>
          </a:p>
        </p:txBody>
      </p:sp>
      <p:sp>
        <p:nvSpPr>
          <p:cNvPr id="22" name="TextBox 21">
            <a:extLst>
              <a:ext uri="{FF2B5EF4-FFF2-40B4-BE49-F238E27FC236}">
                <a16:creationId xmlns:a16="http://schemas.microsoft.com/office/drawing/2014/main" id="{AEBEEC58-CE8F-4C22-954C-83C171A7C2E8}"/>
              </a:ext>
            </a:extLst>
          </p:cNvPr>
          <p:cNvSpPr txBox="1"/>
          <p:nvPr/>
        </p:nvSpPr>
        <p:spPr>
          <a:xfrm>
            <a:off x="5924408" y="3646737"/>
            <a:ext cx="2164375" cy="461665"/>
          </a:xfrm>
          <a:prstGeom prst="rect">
            <a:avLst/>
          </a:prstGeom>
          <a:noFill/>
        </p:spPr>
        <p:txBody>
          <a:bodyPr wrap="none" rtlCol="0">
            <a:spAutoFit/>
          </a:bodyPr>
          <a:lstStyle/>
          <a:p>
            <a:r>
              <a:rPr lang="en-US" sz="2400" b="1" dirty="0">
                <a:solidFill>
                  <a:schemeClr val="tx2"/>
                </a:solidFill>
                <a:latin typeface="Courier New" panose="02070309020205020404" pitchFamily="49" charset="0"/>
                <a:cs typeface="Courier New" panose="02070309020205020404" pitchFamily="49" charset="0"/>
              </a:rPr>
              <a:t>AC</a:t>
            </a:r>
            <a:r>
              <a:rPr lang="en-US" sz="2400" b="1" dirty="0">
                <a:solidFill>
                  <a:schemeClr val="tx2"/>
                </a:solidFill>
                <a:latin typeface="Cambria Math" panose="02040503050406030204" pitchFamily="18" charset="0"/>
                <a:ea typeface="Cambria Math" panose="02040503050406030204" pitchFamily="18" charset="0"/>
                <a:cs typeface="Courier New" panose="02070309020205020404" pitchFamily="49" charset="0"/>
              </a:rPr>
              <a:t>← </a:t>
            </a:r>
            <a:r>
              <a:rPr lang="en-US" sz="2400" b="1" dirty="0">
                <a:solidFill>
                  <a:schemeClr val="tx2"/>
                </a:solidFill>
                <a:latin typeface="Courier New" panose="02070309020205020404" pitchFamily="49" charset="0"/>
                <a:cs typeface="Courier New" panose="02070309020205020404" pitchFamily="49" charset="0"/>
              </a:rPr>
              <a:t>AC+M[B]</a:t>
            </a:r>
          </a:p>
        </p:txBody>
      </p:sp>
      <p:sp>
        <p:nvSpPr>
          <p:cNvPr id="23" name="TextBox 22">
            <a:extLst>
              <a:ext uri="{FF2B5EF4-FFF2-40B4-BE49-F238E27FC236}">
                <a16:creationId xmlns:a16="http://schemas.microsoft.com/office/drawing/2014/main" id="{0296C43F-ABDF-469C-BCF6-FC5D20CE77C0}"/>
              </a:ext>
            </a:extLst>
          </p:cNvPr>
          <p:cNvSpPr txBox="1"/>
          <p:nvPr/>
        </p:nvSpPr>
        <p:spPr>
          <a:xfrm>
            <a:off x="3734677" y="3991293"/>
            <a:ext cx="1476686" cy="461665"/>
          </a:xfrm>
          <a:prstGeom prst="rect">
            <a:avLst/>
          </a:prstGeom>
          <a:noFill/>
        </p:spPr>
        <p:txBody>
          <a:bodyPr wrap="none" rtlCol="0">
            <a:spAutoFit/>
          </a:bodyPr>
          <a:lstStyle/>
          <a:p>
            <a:r>
              <a:rPr lang="en-US" sz="2400" b="1" dirty="0">
                <a:solidFill>
                  <a:schemeClr val="tx2"/>
                </a:solidFill>
                <a:latin typeface="Courier New" panose="02070309020205020404" pitchFamily="49" charset="0"/>
                <a:cs typeface="Courier New" panose="02070309020205020404" pitchFamily="49" charset="0"/>
              </a:rPr>
              <a:t>STORE	 T</a:t>
            </a:r>
          </a:p>
        </p:txBody>
      </p:sp>
      <p:sp>
        <p:nvSpPr>
          <p:cNvPr id="24" name="TextBox 23">
            <a:extLst>
              <a:ext uri="{FF2B5EF4-FFF2-40B4-BE49-F238E27FC236}">
                <a16:creationId xmlns:a16="http://schemas.microsoft.com/office/drawing/2014/main" id="{446109B5-E73C-471F-9EF3-1E89CC01A0D9}"/>
              </a:ext>
            </a:extLst>
          </p:cNvPr>
          <p:cNvSpPr txBox="1"/>
          <p:nvPr/>
        </p:nvSpPr>
        <p:spPr>
          <a:xfrm>
            <a:off x="5910961" y="3991293"/>
            <a:ext cx="1544012" cy="461665"/>
          </a:xfrm>
          <a:prstGeom prst="rect">
            <a:avLst/>
          </a:prstGeom>
          <a:noFill/>
        </p:spPr>
        <p:txBody>
          <a:bodyPr wrap="none" rtlCol="0">
            <a:spAutoFit/>
          </a:bodyPr>
          <a:lstStyle/>
          <a:p>
            <a:r>
              <a:rPr lang="en-US" sz="2400" b="1" dirty="0">
                <a:solidFill>
                  <a:schemeClr val="tx2"/>
                </a:solidFill>
                <a:latin typeface="Courier New" panose="02070309020205020404" pitchFamily="49" charset="0"/>
                <a:cs typeface="Courier New" panose="02070309020205020404" pitchFamily="49" charset="0"/>
              </a:rPr>
              <a:t>M[T]</a:t>
            </a:r>
            <a:r>
              <a:rPr lang="en-US" sz="2400" b="1" dirty="0">
                <a:solidFill>
                  <a:schemeClr val="tx2"/>
                </a:solidFill>
                <a:latin typeface="Cambria Math" panose="02040503050406030204" pitchFamily="18" charset="0"/>
                <a:ea typeface="Cambria Math" panose="02040503050406030204" pitchFamily="18" charset="0"/>
                <a:cs typeface="Courier New" panose="02070309020205020404" pitchFamily="49" charset="0"/>
              </a:rPr>
              <a:t>←</a:t>
            </a:r>
            <a:r>
              <a:rPr lang="en-US" sz="2400" b="1" dirty="0">
                <a:solidFill>
                  <a:schemeClr val="tx2"/>
                </a:solidFill>
                <a:latin typeface="Courier New" panose="02070309020205020404" pitchFamily="49" charset="0"/>
                <a:cs typeface="Courier New" panose="02070309020205020404" pitchFamily="49" charset="0"/>
              </a:rPr>
              <a:t>AC</a:t>
            </a:r>
          </a:p>
        </p:txBody>
      </p:sp>
      <p:sp>
        <p:nvSpPr>
          <p:cNvPr id="25" name="TextBox 24">
            <a:extLst>
              <a:ext uri="{FF2B5EF4-FFF2-40B4-BE49-F238E27FC236}">
                <a16:creationId xmlns:a16="http://schemas.microsoft.com/office/drawing/2014/main" id="{7679607D-50DD-4D8B-9BF3-E28A030573B9}"/>
              </a:ext>
            </a:extLst>
          </p:cNvPr>
          <p:cNvSpPr txBox="1"/>
          <p:nvPr/>
        </p:nvSpPr>
        <p:spPr>
          <a:xfrm>
            <a:off x="3720548" y="4330186"/>
            <a:ext cx="1476686" cy="461665"/>
          </a:xfrm>
          <a:prstGeom prst="rect">
            <a:avLst/>
          </a:prstGeom>
          <a:noFill/>
        </p:spPr>
        <p:txBody>
          <a:bodyPr wrap="none" rtlCol="0">
            <a:spAutoFit/>
          </a:bodyPr>
          <a:lstStyle/>
          <a:p>
            <a:r>
              <a:rPr lang="en-US" sz="2400" b="1" dirty="0">
                <a:solidFill>
                  <a:schemeClr val="tx2"/>
                </a:solidFill>
                <a:latin typeface="Courier New" panose="02070309020205020404" pitchFamily="49" charset="0"/>
                <a:cs typeface="Courier New" panose="02070309020205020404" pitchFamily="49" charset="0"/>
              </a:rPr>
              <a:t>LOAD	 C</a:t>
            </a:r>
          </a:p>
        </p:txBody>
      </p:sp>
      <p:sp>
        <p:nvSpPr>
          <p:cNvPr id="26" name="TextBox 25">
            <a:extLst>
              <a:ext uri="{FF2B5EF4-FFF2-40B4-BE49-F238E27FC236}">
                <a16:creationId xmlns:a16="http://schemas.microsoft.com/office/drawing/2014/main" id="{459152DA-5007-4029-908C-E5968925532A}"/>
              </a:ext>
            </a:extLst>
          </p:cNvPr>
          <p:cNvSpPr txBox="1"/>
          <p:nvPr/>
        </p:nvSpPr>
        <p:spPr>
          <a:xfrm>
            <a:off x="5896832" y="4330186"/>
            <a:ext cx="1611339" cy="461665"/>
          </a:xfrm>
          <a:prstGeom prst="rect">
            <a:avLst/>
          </a:prstGeom>
          <a:noFill/>
        </p:spPr>
        <p:txBody>
          <a:bodyPr wrap="none" rtlCol="0">
            <a:spAutoFit/>
          </a:bodyPr>
          <a:lstStyle/>
          <a:p>
            <a:r>
              <a:rPr lang="en-US" sz="2400" b="1" dirty="0">
                <a:solidFill>
                  <a:schemeClr val="tx2"/>
                </a:solidFill>
                <a:latin typeface="Courier New" panose="02070309020205020404" pitchFamily="49" charset="0"/>
                <a:cs typeface="Courier New" panose="02070309020205020404" pitchFamily="49" charset="0"/>
              </a:rPr>
              <a:t>AC</a:t>
            </a:r>
            <a:r>
              <a:rPr lang="en-US" sz="2400" b="1" dirty="0">
                <a:solidFill>
                  <a:schemeClr val="tx2"/>
                </a:solidFill>
                <a:latin typeface="Cambria Math" panose="02040503050406030204" pitchFamily="18" charset="0"/>
                <a:ea typeface="Cambria Math" panose="02040503050406030204" pitchFamily="18" charset="0"/>
                <a:cs typeface="Courier New" panose="02070309020205020404" pitchFamily="49" charset="0"/>
              </a:rPr>
              <a:t>← </a:t>
            </a:r>
            <a:r>
              <a:rPr lang="en-US" sz="2400" b="1" dirty="0">
                <a:solidFill>
                  <a:schemeClr val="tx2"/>
                </a:solidFill>
                <a:latin typeface="Courier New" panose="02070309020205020404" pitchFamily="49" charset="0"/>
                <a:cs typeface="Courier New" panose="02070309020205020404" pitchFamily="49" charset="0"/>
              </a:rPr>
              <a:t>M[C]</a:t>
            </a:r>
          </a:p>
        </p:txBody>
      </p:sp>
      <p:sp>
        <p:nvSpPr>
          <p:cNvPr id="27" name="TextBox 26">
            <a:extLst>
              <a:ext uri="{FF2B5EF4-FFF2-40B4-BE49-F238E27FC236}">
                <a16:creationId xmlns:a16="http://schemas.microsoft.com/office/drawing/2014/main" id="{D3F55D20-B0BF-4091-BDA2-E0B2C81A5266}"/>
              </a:ext>
            </a:extLst>
          </p:cNvPr>
          <p:cNvSpPr txBox="1"/>
          <p:nvPr/>
        </p:nvSpPr>
        <p:spPr>
          <a:xfrm>
            <a:off x="3751943" y="4670466"/>
            <a:ext cx="1476686" cy="461665"/>
          </a:xfrm>
          <a:prstGeom prst="rect">
            <a:avLst/>
          </a:prstGeom>
          <a:noFill/>
        </p:spPr>
        <p:txBody>
          <a:bodyPr wrap="none" rtlCol="0">
            <a:spAutoFit/>
          </a:bodyPr>
          <a:lstStyle/>
          <a:p>
            <a:r>
              <a:rPr lang="en-US" sz="2400" b="1" dirty="0">
                <a:solidFill>
                  <a:schemeClr val="tx2"/>
                </a:solidFill>
                <a:latin typeface="Courier New" panose="02070309020205020404" pitchFamily="49" charset="0"/>
                <a:cs typeface="Courier New" panose="02070309020205020404" pitchFamily="49" charset="0"/>
              </a:rPr>
              <a:t>ADD	 D</a:t>
            </a:r>
          </a:p>
        </p:txBody>
      </p:sp>
      <p:sp>
        <p:nvSpPr>
          <p:cNvPr id="28" name="TextBox 27">
            <a:extLst>
              <a:ext uri="{FF2B5EF4-FFF2-40B4-BE49-F238E27FC236}">
                <a16:creationId xmlns:a16="http://schemas.microsoft.com/office/drawing/2014/main" id="{A9D75DBE-8E85-4ED5-AE87-68E3DF2D96A5}"/>
              </a:ext>
            </a:extLst>
          </p:cNvPr>
          <p:cNvSpPr txBox="1"/>
          <p:nvPr/>
        </p:nvSpPr>
        <p:spPr>
          <a:xfrm>
            <a:off x="5928227" y="4670466"/>
            <a:ext cx="2164375" cy="461665"/>
          </a:xfrm>
          <a:prstGeom prst="rect">
            <a:avLst/>
          </a:prstGeom>
          <a:noFill/>
        </p:spPr>
        <p:txBody>
          <a:bodyPr wrap="none" rtlCol="0">
            <a:spAutoFit/>
          </a:bodyPr>
          <a:lstStyle/>
          <a:p>
            <a:r>
              <a:rPr lang="en-US" sz="2400" b="1" dirty="0">
                <a:solidFill>
                  <a:schemeClr val="tx2"/>
                </a:solidFill>
                <a:latin typeface="Courier New" panose="02070309020205020404" pitchFamily="49" charset="0"/>
                <a:cs typeface="Courier New" panose="02070309020205020404" pitchFamily="49" charset="0"/>
              </a:rPr>
              <a:t>AC</a:t>
            </a:r>
            <a:r>
              <a:rPr lang="en-US" sz="2400" b="1" dirty="0">
                <a:solidFill>
                  <a:schemeClr val="tx2"/>
                </a:solidFill>
                <a:latin typeface="Cambria Math" panose="02040503050406030204" pitchFamily="18" charset="0"/>
                <a:ea typeface="Cambria Math" panose="02040503050406030204" pitchFamily="18" charset="0"/>
                <a:cs typeface="Courier New" panose="02070309020205020404" pitchFamily="49" charset="0"/>
              </a:rPr>
              <a:t>← </a:t>
            </a:r>
            <a:r>
              <a:rPr lang="en-US" sz="2400" b="1" dirty="0">
                <a:solidFill>
                  <a:schemeClr val="tx2"/>
                </a:solidFill>
                <a:latin typeface="Courier New" panose="02070309020205020404" pitchFamily="49" charset="0"/>
                <a:cs typeface="Courier New" panose="02070309020205020404" pitchFamily="49" charset="0"/>
              </a:rPr>
              <a:t>AC+M[D]</a:t>
            </a:r>
          </a:p>
        </p:txBody>
      </p:sp>
      <p:sp>
        <p:nvSpPr>
          <p:cNvPr id="29" name="TextBox 28">
            <a:extLst>
              <a:ext uri="{FF2B5EF4-FFF2-40B4-BE49-F238E27FC236}">
                <a16:creationId xmlns:a16="http://schemas.microsoft.com/office/drawing/2014/main" id="{4E688522-268A-46D3-8554-6CA83765984E}"/>
              </a:ext>
            </a:extLst>
          </p:cNvPr>
          <p:cNvSpPr txBox="1"/>
          <p:nvPr/>
        </p:nvSpPr>
        <p:spPr>
          <a:xfrm>
            <a:off x="3757089" y="5015022"/>
            <a:ext cx="1476686" cy="461665"/>
          </a:xfrm>
          <a:prstGeom prst="rect">
            <a:avLst/>
          </a:prstGeom>
          <a:noFill/>
        </p:spPr>
        <p:txBody>
          <a:bodyPr wrap="none" rtlCol="0">
            <a:spAutoFit/>
          </a:bodyPr>
          <a:lstStyle/>
          <a:p>
            <a:r>
              <a:rPr lang="en-US" sz="2400" b="1" dirty="0">
                <a:solidFill>
                  <a:schemeClr val="tx2"/>
                </a:solidFill>
                <a:latin typeface="Courier New" panose="02070309020205020404" pitchFamily="49" charset="0"/>
                <a:cs typeface="Courier New" panose="02070309020205020404" pitchFamily="49" charset="0"/>
              </a:rPr>
              <a:t>MUL	 T</a:t>
            </a:r>
          </a:p>
        </p:txBody>
      </p:sp>
      <p:sp>
        <p:nvSpPr>
          <p:cNvPr id="30" name="TextBox 29">
            <a:extLst>
              <a:ext uri="{FF2B5EF4-FFF2-40B4-BE49-F238E27FC236}">
                <a16:creationId xmlns:a16="http://schemas.microsoft.com/office/drawing/2014/main" id="{91E7C978-AE39-44DC-9281-8665C2E27CCA}"/>
              </a:ext>
            </a:extLst>
          </p:cNvPr>
          <p:cNvSpPr txBox="1"/>
          <p:nvPr/>
        </p:nvSpPr>
        <p:spPr>
          <a:xfrm>
            <a:off x="5933373" y="5015022"/>
            <a:ext cx="2164375" cy="461665"/>
          </a:xfrm>
          <a:prstGeom prst="rect">
            <a:avLst/>
          </a:prstGeom>
          <a:noFill/>
        </p:spPr>
        <p:txBody>
          <a:bodyPr wrap="none" rtlCol="0">
            <a:spAutoFit/>
          </a:bodyPr>
          <a:lstStyle/>
          <a:p>
            <a:r>
              <a:rPr lang="en-US" sz="2400" b="1" dirty="0">
                <a:solidFill>
                  <a:schemeClr val="tx2"/>
                </a:solidFill>
                <a:latin typeface="Courier New" panose="02070309020205020404" pitchFamily="49" charset="0"/>
                <a:cs typeface="Courier New" panose="02070309020205020404" pitchFamily="49" charset="0"/>
              </a:rPr>
              <a:t>AC</a:t>
            </a:r>
            <a:r>
              <a:rPr lang="en-US" sz="2400" b="1" dirty="0">
                <a:solidFill>
                  <a:schemeClr val="tx2"/>
                </a:solidFill>
                <a:latin typeface="Cambria Math" panose="02040503050406030204" pitchFamily="18" charset="0"/>
                <a:ea typeface="Cambria Math" panose="02040503050406030204" pitchFamily="18" charset="0"/>
                <a:cs typeface="Courier New" panose="02070309020205020404" pitchFamily="49" charset="0"/>
              </a:rPr>
              <a:t>← </a:t>
            </a:r>
            <a:r>
              <a:rPr lang="en-US" sz="2400" b="1" dirty="0">
                <a:solidFill>
                  <a:schemeClr val="tx2"/>
                </a:solidFill>
                <a:latin typeface="Courier New" panose="02070309020205020404" pitchFamily="49" charset="0"/>
                <a:cs typeface="Courier New" panose="02070309020205020404" pitchFamily="49" charset="0"/>
              </a:rPr>
              <a:t>AC*M[T]</a:t>
            </a:r>
          </a:p>
        </p:txBody>
      </p:sp>
      <p:sp>
        <p:nvSpPr>
          <p:cNvPr id="31" name="TextBox 30">
            <a:extLst>
              <a:ext uri="{FF2B5EF4-FFF2-40B4-BE49-F238E27FC236}">
                <a16:creationId xmlns:a16="http://schemas.microsoft.com/office/drawing/2014/main" id="{2EFFBA59-B06B-4DFE-98F4-669F087DA537}"/>
              </a:ext>
            </a:extLst>
          </p:cNvPr>
          <p:cNvSpPr txBox="1"/>
          <p:nvPr/>
        </p:nvSpPr>
        <p:spPr>
          <a:xfrm>
            <a:off x="3731831" y="5353915"/>
            <a:ext cx="1476686" cy="461665"/>
          </a:xfrm>
          <a:prstGeom prst="rect">
            <a:avLst/>
          </a:prstGeom>
          <a:noFill/>
        </p:spPr>
        <p:txBody>
          <a:bodyPr wrap="none" rtlCol="0">
            <a:spAutoFit/>
          </a:bodyPr>
          <a:lstStyle/>
          <a:p>
            <a:r>
              <a:rPr lang="en-US" sz="2400" b="1" dirty="0">
                <a:solidFill>
                  <a:schemeClr val="tx2"/>
                </a:solidFill>
                <a:latin typeface="Courier New" panose="02070309020205020404" pitchFamily="49" charset="0"/>
                <a:cs typeface="Courier New" panose="02070309020205020404" pitchFamily="49" charset="0"/>
              </a:rPr>
              <a:t>STORE	 X</a:t>
            </a:r>
          </a:p>
        </p:txBody>
      </p:sp>
      <p:sp>
        <p:nvSpPr>
          <p:cNvPr id="32" name="TextBox 31">
            <a:extLst>
              <a:ext uri="{FF2B5EF4-FFF2-40B4-BE49-F238E27FC236}">
                <a16:creationId xmlns:a16="http://schemas.microsoft.com/office/drawing/2014/main" id="{9794AF0B-F281-4924-93A3-0116A47AF684}"/>
              </a:ext>
            </a:extLst>
          </p:cNvPr>
          <p:cNvSpPr txBox="1"/>
          <p:nvPr/>
        </p:nvSpPr>
        <p:spPr>
          <a:xfrm>
            <a:off x="5908115" y="5353915"/>
            <a:ext cx="1544012" cy="461665"/>
          </a:xfrm>
          <a:prstGeom prst="rect">
            <a:avLst/>
          </a:prstGeom>
          <a:noFill/>
        </p:spPr>
        <p:txBody>
          <a:bodyPr wrap="none" rtlCol="0">
            <a:spAutoFit/>
          </a:bodyPr>
          <a:lstStyle/>
          <a:p>
            <a:r>
              <a:rPr lang="en-US" sz="2400" b="1" dirty="0">
                <a:solidFill>
                  <a:schemeClr val="tx2"/>
                </a:solidFill>
                <a:latin typeface="Courier New" panose="02070309020205020404" pitchFamily="49" charset="0"/>
                <a:cs typeface="Courier New" panose="02070309020205020404" pitchFamily="49" charset="0"/>
              </a:rPr>
              <a:t>M[X]</a:t>
            </a:r>
            <a:r>
              <a:rPr lang="en-US" sz="2400" b="1" dirty="0">
                <a:solidFill>
                  <a:schemeClr val="tx2"/>
                </a:solidFill>
                <a:latin typeface="Cambria Math" panose="02040503050406030204" pitchFamily="18" charset="0"/>
                <a:ea typeface="Cambria Math" panose="02040503050406030204" pitchFamily="18" charset="0"/>
                <a:cs typeface="Courier New" panose="02070309020205020404" pitchFamily="49" charset="0"/>
              </a:rPr>
              <a:t>←</a:t>
            </a:r>
            <a:r>
              <a:rPr lang="en-US" sz="2400" b="1" dirty="0">
                <a:solidFill>
                  <a:schemeClr val="tx2"/>
                </a:solidFill>
                <a:latin typeface="Courier New" panose="02070309020205020404" pitchFamily="49" charset="0"/>
                <a:cs typeface="Courier New" panose="02070309020205020404" pitchFamily="49" charset="0"/>
              </a:rPr>
              <a:t>AC</a:t>
            </a:r>
          </a:p>
        </p:txBody>
      </p:sp>
    </p:spTree>
    <p:extLst>
      <p:ext uri="{BB962C8B-B14F-4D97-AF65-F5344CB8AC3E}">
        <p14:creationId xmlns:p14="http://schemas.microsoft.com/office/powerpoint/2010/main" val="1204670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500"/>
                                        <p:tgtEl>
                                          <p:spTgt spid="2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500"/>
                                        <p:tgtEl>
                                          <p:spTgt spid="24"/>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fade">
                                      <p:cBhvr>
                                        <p:cTn id="51" dur="500"/>
                                        <p:tgtEl>
                                          <p:spTgt spid="2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fade">
                                      <p:cBhvr>
                                        <p:cTn id="54" dur="500"/>
                                        <p:tgtEl>
                                          <p:spTgt spid="26"/>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fade">
                                      <p:cBhvr>
                                        <p:cTn id="59" dur="500"/>
                                        <p:tgtEl>
                                          <p:spTgt spid="2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fade">
                                      <p:cBhvr>
                                        <p:cTn id="62" dur="500"/>
                                        <p:tgtEl>
                                          <p:spTgt spid="28"/>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9"/>
                                        </p:tgtEl>
                                        <p:attrNameLst>
                                          <p:attrName>style.visibility</p:attrName>
                                        </p:attrNameLst>
                                      </p:cBhvr>
                                      <p:to>
                                        <p:strVal val="visible"/>
                                      </p:to>
                                    </p:set>
                                    <p:animEffect transition="in" filter="fade">
                                      <p:cBhvr>
                                        <p:cTn id="67" dur="500"/>
                                        <p:tgtEl>
                                          <p:spTgt spid="29"/>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0"/>
                                        </p:tgtEl>
                                        <p:attrNameLst>
                                          <p:attrName>style.visibility</p:attrName>
                                        </p:attrNameLst>
                                      </p:cBhvr>
                                      <p:to>
                                        <p:strVal val="visible"/>
                                      </p:to>
                                    </p:set>
                                    <p:animEffect transition="in" filter="fade">
                                      <p:cBhvr>
                                        <p:cTn id="70" dur="500"/>
                                        <p:tgtEl>
                                          <p:spTgt spid="30"/>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31"/>
                                        </p:tgtEl>
                                        <p:attrNameLst>
                                          <p:attrName>style.visibility</p:attrName>
                                        </p:attrNameLst>
                                      </p:cBhvr>
                                      <p:to>
                                        <p:strVal val="visible"/>
                                      </p:to>
                                    </p:set>
                                    <p:animEffect transition="in" filter="fade">
                                      <p:cBhvr>
                                        <p:cTn id="75" dur="500"/>
                                        <p:tgtEl>
                                          <p:spTgt spid="31"/>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2"/>
                                        </p:tgtEl>
                                        <p:attrNameLst>
                                          <p:attrName>style.visibility</p:attrName>
                                        </p:attrNameLst>
                                      </p:cBhvr>
                                      <p:to>
                                        <p:strVal val="visible"/>
                                      </p:to>
                                    </p:set>
                                    <p:animEffect transition="in" filter="fade">
                                      <p:cBhvr>
                                        <p:cTn id="7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A925EF2-D58F-4AC0-ACED-F747CC08D69F}"/>
              </a:ext>
            </a:extLst>
          </p:cNvPr>
          <p:cNvCxnSpPr>
            <a:cxnSpLocks/>
          </p:cNvCxnSpPr>
          <p:nvPr/>
        </p:nvCxnSpPr>
        <p:spPr>
          <a:xfrm>
            <a:off x="1191446" y="5063613"/>
            <a:ext cx="0" cy="17943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id="{F34260FD-CAA3-43A0-977C-7E4B57013872}"/>
              </a:ext>
            </a:extLst>
          </p:cNvPr>
          <p:cNvCxnSpPr>
            <a:cxnSpLocks/>
          </p:cNvCxnSpPr>
          <p:nvPr/>
        </p:nvCxnSpPr>
        <p:spPr>
          <a:xfrm>
            <a:off x="1191446" y="1157468"/>
            <a:ext cx="0" cy="39240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A2F9A4-6988-4274-8384-12496EC9D59D}"/>
              </a:ext>
            </a:extLst>
          </p:cNvPr>
          <p:cNvSpPr txBox="1"/>
          <p:nvPr/>
        </p:nvSpPr>
        <p:spPr>
          <a:xfrm>
            <a:off x="1458964" y="669714"/>
            <a:ext cx="5958682" cy="3416320"/>
          </a:xfrm>
          <a:prstGeom prst="rect">
            <a:avLst/>
          </a:prstGeom>
          <a:noFill/>
        </p:spPr>
        <p:txBody>
          <a:bodyPr wrap="none" rtlCol="0">
            <a:spAutoFit/>
          </a:bodyPr>
          <a:lstStyle/>
          <a:p>
            <a:r>
              <a:rPr lang="en-US" sz="2400" b="1" dirty="0"/>
              <a:t>Outline</a:t>
            </a:r>
          </a:p>
          <a:p>
            <a:pPr marL="742950" lvl="1" indent="-285750">
              <a:buFont typeface="Arial" panose="020B0604020202020204" pitchFamily="34" charset="0"/>
              <a:buChar char="•"/>
            </a:pPr>
            <a:r>
              <a:rPr lang="en-US" sz="2400" dirty="0">
                <a:solidFill>
                  <a:schemeClr val="bg1">
                    <a:lumMod val="50000"/>
                  </a:schemeClr>
                </a:solidFill>
              </a:rPr>
              <a:t>General Register Organization</a:t>
            </a:r>
          </a:p>
          <a:p>
            <a:pPr marL="742950" lvl="1" indent="-285750">
              <a:buFont typeface="Arial" panose="020B0604020202020204" pitchFamily="34" charset="0"/>
              <a:buChar char="•"/>
            </a:pPr>
            <a:r>
              <a:rPr lang="en-US" sz="2400" dirty="0">
                <a:solidFill>
                  <a:schemeClr val="bg1">
                    <a:lumMod val="50000"/>
                  </a:schemeClr>
                </a:solidFill>
              </a:rPr>
              <a:t>Stack Organization</a:t>
            </a:r>
          </a:p>
          <a:p>
            <a:pPr marL="742950" lvl="1" indent="-285750">
              <a:buFont typeface="Arial" panose="020B0604020202020204" pitchFamily="34" charset="0"/>
              <a:buChar char="•"/>
            </a:pPr>
            <a:r>
              <a:rPr lang="en-US" sz="2400" dirty="0">
                <a:solidFill>
                  <a:schemeClr val="bg1">
                    <a:lumMod val="50000"/>
                  </a:schemeClr>
                </a:solidFill>
              </a:rPr>
              <a:t>Instruction format</a:t>
            </a:r>
          </a:p>
          <a:p>
            <a:pPr marL="742950" lvl="1" indent="-285750">
              <a:buFont typeface="Arial" panose="020B0604020202020204" pitchFamily="34" charset="0"/>
              <a:buChar char="•"/>
            </a:pPr>
            <a:r>
              <a:rPr lang="en-US" sz="2400" dirty="0">
                <a:solidFill>
                  <a:schemeClr val="bg1">
                    <a:lumMod val="50000"/>
                  </a:schemeClr>
                </a:solidFill>
              </a:rPr>
              <a:t>Addressing Modes</a:t>
            </a:r>
          </a:p>
          <a:p>
            <a:pPr marL="742950" lvl="1" indent="-285750">
              <a:buFont typeface="Arial" panose="020B0604020202020204" pitchFamily="34" charset="0"/>
              <a:buChar char="•"/>
            </a:pPr>
            <a:r>
              <a:rPr lang="en-US" sz="2400" dirty="0">
                <a:solidFill>
                  <a:schemeClr val="bg1">
                    <a:lumMod val="50000"/>
                  </a:schemeClr>
                </a:solidFill>
              </a:rPr>
              <a:t>Data transfer and manipulation</a:t>
            </a:r>
          </a:p>
          <a:p>
            <a:pPr marL="742950" lvl="1" indent="-285750">
              <a:buFont typeface="Arial" panose="020B0604020202020204" pitchFamily="34" charset="0"/>
              <a:buChar char="•"/>
            </a:pPr>
            <a:r>
              <a:rPr lang="en-US" sz="2400" dirty="0">
                <a:solidFill>
                  <a:schemeClr val="bg1">
                    <a:lumMod val="50000"/>
                  </a:schemeClr>
                </a:solidFill>
              </a:rPr>
              <a:t>Program Control</a:t>
            </a:r>
          </a:p>
          <a:p>
            <a:pPr marL="742950" lvl="1" indent="-285750">
              <a:buFont typeface="Arial" panose="020B0604020202020204" pitchFamily="34" charset="0"/>
              <a:buChar char="•"/>
            </a:pPr>
            <a:r>
              <a:rPr lang="en-US" sz="2400" dirty="0">
                <a:solidFill>
                  <a:schemeClr val="bg1">
                    <a:lumMod val="50000"/>
                  </a:schemeClr>
                </a:solidFill>
              </a:rPr>
              <a:t>Reduced Instruction Set Computer (RISC)</a:t>
            </a:r>
          </a:p>
          <a:p>
            <a:pPr marL="742950" lvl="1" indent="-285750">
              <a:buFont typeface="Arial" panose="020B0604020202020204" pitchFamily="34" charset="0"/>
              <a:buChar char="•"/>
            </a:pPr>
            <a:r>
              <a:rPr lang="en-US" sz="2400" dirty="0">
                <a:solidFill>
                  <a:schemeClr val="bg1">
                    <a:lumMod val="50000"/>
                  </a:schemeClr>
                </a:solidFill>
              </a:rPr>
              <a:t>Complex Instruction Set Computer (CISC</a:t>
            </a:r>
            <a:r>
              <a:rPr lang="en-US" sz="2400" dirty="0" smtClean="0">
                <a:solidFill>
                  <a:schemeClr val="bg1">
                    <a:lumMod val="50000"/>
                  </a:schemeClr>
                </a:solidFill>
              </a:rPr>
              <a:t>)</a:t>
            </a:r>
            <a:endParaRPr lang="en-US" sz="2400" dirty="0">
              <a:solidFill>
                <a:schemeClr val="bg1">
                  <a:lumMod val="50000"/>
                </a:schemeClr>
              </a:solidFill>
            </a:endParaRPr>
          </a:p>
        </p:txBody>
      </p:sp>
    </p:spTree>
    <p:extLst>
      <p:ext uri="{BB962C8B-B14F-4D97-AF65-F5344CB8AC3E}">
        <p14:creationId xmlns:p14="http://schemas.microsoft.com/office/powerpoint/2010/main" val="3998331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par>
                          <p:cTn id="20" fill="hold">
                            <p:stCondLst>
                              <p:cond delay="1000"/>
                            </p:stCondLst>
                            <p:childTnLst>
                              <p:par>
                                <p:cTn id="21" presetID="22" presetClass="entr" presetSubtype="1"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par>
                          <p:cTn id="24" fill="hold">
                            <p:stCondLst>
                              <p:cond delay="1500"/>
                            </p:stCondLst>
                            <p:childTnLst>
                              <p:par>
                                <p:cTn id="25" presetID="22" presetClass="entr" presetSubtype="1"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4D4EE-7933-488A-9C6C-E871DA466AF3}"/>
              </a:ext>
            </a:extLst>
          </p:cNvPr>
          <p:cNvSpPr>
            <a:spLocks noGrp="1"/>
          </p:cNvSpPr>
          <p:nvPr>
            <p:ph type="title"/>
          </p:nvPr>
        </p:nvSpPr>
        <p:spPr/>
        <p:txBody>
          <a:bodyPr/>
          <a:lstStyle/>
          <a:p>
            <a:r>
              <a:rPr lang="en-US" dirty="0"/>
              <a:t>Zero Address Instruction</a:t>
            </a:r>
            <a:endParaRPr lang="en-IN" dirty="0"/>
          </a:p>
        </p:txBody>
      </p:sp>
      <p:sp>
        <p:nvSpPr>
          <p:cNvPr id="3" name="Content Placeholder 2">
            <a:extLst>
              <a:ext uri="{FF2B5EF4-FFF2-40B4-BE49-F238E27FC236}">
                <a16:creationId xmlns:a16="http://schemas.microsoft.com/office/drawing/2014/main" id="{DCBD89EF-7261-4631-B11E-065BB4E6C0BB}"/>
              </a:ext>
            </a:extLst>
          </p:cNvPr>
          <p:cNvSpPr>
            <a:spLocks noGrp="1"/>
          </p:cNvSpPr>
          <p:nvPr>
            <p:ph idx="1"/>
          </p:nvPr>
        </p:nvSpPr>
        <p:spPr>
          <a:xfrm>
            <a:off x="131180" y="863445"/>
            <a:ext cx="11929641" cy="2565556"/>
          </a:xfrm>
        </p:spPr>
        <p:txBody>
          <a:bodyPr/>
          <a:lstStyle/>
          <a:p>
            <a:pPr algn="just"/>
            <a:r>
              <a:rPr lang="en-US" dirty="0"/>
              <a:t>A stack-organized computer does not use an address field for the instructions ADD and MUL.</a:t>
            </a:r>
          </a:p>
          <a:p>
            <a:pPr algn="just"/>
            <a:r>
              <a:rPr lang="en-US" dirty="0"/>
              <a:t>The PUSH and POP instructions, however, need an address field to specify the operand that communicates with the stack. </a:t>
            </a:r>
          </a:p>
          <a:p>
            <a:pPr algn="just"/>
            <a:r>
              <a:rPr lang="en-US" dirty="0"/>
              <a:t>The program to evaluate </a:t>
            </a:r>
            <a:r>
              <a:rPr lang="en-US" dirty="0">
                <a:solidFill>
                  <a:schemeClr val="accent6"/>
                </a:solidFill>
              </a:rPr>
              <a:t>X = (A + B) * (C + D)</a:t>
            </a:r>
            <a:r>
              <a:rPr lang="en-US" dirty="0"/>
              <a:t> will be written for a stack-organized computer.</a:t>
            </a:r>
          </a:p>
          <a:p>
            <a:pPr algn="just"/>
            <a:r>
              <a:rPr lang="en-US" dirty="0"/>
              <a:t>To evaluate arithmetic expressions in a stack computer, it is necessary to convert the expression into reverse polish notation.</a:t>
            </a:r>
          </a:p>
        </p:txBody>
      </p:sp>
      <p:sp>
        <p:nvSpPr>
          <p:cNvPr id="4" name="TextBox 3">
            <a:extLst>
              <a:ext uri="{FF2B5EF4-FFF2-40B4-BE49-F238E27FC236}">
                <a16:creationId xmlns:a16="http://schemas.microsoft.com/office/drawing/2014/main" id="{E50F7E57-7953-4D5A-8720-2AB6D210BB79}"/>
              </a:ext>
            </a:extLst>
          </p:cNvPr>
          <p:cNvSpPr txBox="1"/>
          <p:nvPr/>
        </p:nvSpPr>
        <p:spPr>
          <a:xfrm>
            <a:off x="3806687" y="3467093"/>
            <a:ext cx="1292341" cy="461665"/>
          </a:xfrm>
          <a:prstGeom prst="rect">
            <a:avLst/>
          </a:prstGeom>
          <a:noFill/>
        </p:spPr>
        <p:txBody>
          <a:bodyPr wrap="none" rtlCol="0">
            <a:spAutoFit/>
          </a:bodyPr>
          <a:lstStyle/>
          <a:p>
            <a:r>
              <a:rPr lang="en-US" sz="2400" b="1" dirty="0">
                <a:solidFill>
                  <a:schemeClr val="tx2"/>
                </a:solidFill>
                <a:latin typeface="Courier New" panose="02070309020205020404" pitchFamily="49" charset="0"/>
                <a:cs typeface="Courier New" panose="02070309020205020404" pitchFamily="49" charset="0"/>
              </a:rPr>
              <a:t>PUSH	A</a:t>
            </a:r>
          </a:p>
        </p:txBody>
      </p:sp>
      <p:sp>
        <p:nvSpPr>
          <p:cNvPr id="5" name="TextBox 4">
            <a:extLst>
              <a:ext uri="{FF2B5EF4-FFF2-40B4-BE49-F238E27FC236}">
                <a16:creationId xmlns:a16="http://schemas.microsoft.com/office/drawing/2014/main" id="{D68BC9C4-E29C-4D11-B54C-EEDE74C6639B}"/>
              </a:ext>
            </a:extLst>
          </p:cNvPr>
          <p:cNvSpPr txBox="1"/>
          <p:nvPr/>
        </p:nvSpPr>
        <p:spPr>
          <a:xfrm>
            <a:off x="5982971" y="3467093"/>
            <a:ext cx="1800493" cy="461665"/>
          </a:xfrm>
          <a:prstGeom prst="rect">
            <a:avLst/>
          </a:prstGeom>
          <a:noFill/>
        </p:spPr>
        <p:txBody>
          <a:bodyPr wrap="none" rtlCol="0">
            <a:spAutoFit/>
          </a:bodyPr>
          <a:lstStyle/>
          <a:p>
            <a:r>
              <a:rPr lang="en-US" sz="2400" b="1" dirty="0">
                <a:solidFill>
                  <a:schemeClr val="tx2"/>
                </a:solidFill>
                <a:latin typeface="Courier New" panose="02070309020205020404" pitchFamily="49" charset="0"/>
                <a:cs typeface="Courier New" panose="02070309020205020404" pitchFamily="49" charset="0"/>
              </a:rPr>
              <a:t>TOS</a:t>
            </a:r>
            <a:r>
              <a:rPr lang="en-US" sz="2400" b="1" dirty="0">
                <a:solidFill>
                  <a:schemeClr val="tx2"/>
                </a:solidFill>
                <a:latin typeface="Cambria Math" panose="02040503050406030204" pitchFamily="18" charset="0"/>
                <a:ea typeface="Cambria Math" panose="02040503050406030204" pitchFamily="18" charset="0"/>
                <a:cs typeface="Courier New" panose="02070309020205020404" pitchFamily="49" charset="0"/>
              </a:rPr>
              <a:t>← </a:t>
            </a:r>
            <a:r>
              <a:rPr lang="en-US" sz="2400" b="1" dirty="0">
                <a:solidFill>
                  <a:schemeClr val="tx2"/>
                </a:solidFill>
                <a:latin typeface="Courier New" panose="02070309020205020404" pitchFamily="49" charset="0"/>
                <a:cs typeface="Courier New" panose="02070309020205020404" pitchFamily="49" charset="0"/>
              </a:rPr>
              <a:t>M[A]</a:t>
            </a:r>
          </a:p>
        </p:txBody>
      </p:sp>
      <p:sp>
        <p:nvSpPr>
          <p:cNvPr id="6" name="TextBox 5">
            <a:extLst>
              <a:ext uri="{FF2B5EF4-FFF2-40B4-BE49-F238E27FC236}">
                <a16:creationId xmlns:a16="http://schemas.microsoft.com/office/drawing/2014/main" id="{FAF05130-3BE5-4A8A-AD21-4174FE40D13B}"/>
              </a:ext>
            </a:extLst>
          </p:cNvPr>
          <p:cNvSpPr txBox="1"/>
          <p:nvPr/>
        </p:nvSpPr>
        <p:spPr>
          <a:xfrm>
            <a:off x="3806687" y="3782600"/>
            <a:ext cx="1292341" cy="461665"/>
          </a:xfrm>
          <a:prstGeom prst="rect">
            <a:avLst/>
          </a:prstGeom>
          <a:noFill/>
        </p:spPr>
        <p:txBody>
          <a:bodyPr wrap="none" rtlCol="0">
            <a:spAutoFit/>
          </a:bodyPr>
          <a:lstStyle/>
          <a:p>
            <a:r>
              <a:rPr lang="en-US" sz="2400" b="1" dirty="0">
                <a:solidFill>
                  <a:schemeClr val="tx2"/>
                </a:solidFill>
                <a:latin typeface="Courier New" panose="02070309020205020404" pitchFamily="49" charset="0"/>
                <a:cs typeface="Courier New" panose="02070309020205020404" pitchFamily="49" charset="0"/>
              </a:rPr>
              <a:t>PUSH	B</a:t>
            </a:r>
          </a:p>
        </p:txBody>
      </p:sp>
      <p:sp>
        <p:nvSpPr>
          <p:cNvPr id="7" name="TextBox 6">
            <a:extLst>
              <a:ext uri="{FF2B5EF4-FFF2-40B4-BE49-F238E27FC236}">
                <a16:creationId xmlns:a16="http://schemas.microsoft.com/office/drawing/2014/main" id="{C454F23F-5DAF-4722-9EEB-583C18B51E19}"/>
              </a:ext>
            </a:extLst>
          </p:cNvPr>
          <p:cNvSpPr txBox="1"/>
          <p:nvPr/>
        </p:nvSpPr>
        <p:spPr>
          <a:xfrm>
            <a:off x="5982971" y="3782600"/>
            <a:ext cx="1800493" cy="461665"/>
          </a:xfrm>
          <a:prstGeom prst="rect">
            <a:avLst/>
          </a:prstGeom>
          <a:noFill/>
        </p:spPr>
        <p:txBody>
          <a:bodyPr wrap="none" rtlCol="0">
            <a:spAutoFit/>
          </a:bodyPr>
          <a:lstStyle/>
          <a:p>
            <a:r>
              <a:rPr lang="en-US" sz="2400" b="1" dirty="0">
                <a:solidFill>
                  <a:schemeClr val="tx2"/>
                </a:solidFill>
                <a:latin typeface="Courier New" panose="02070309020205020404" pitchFamily="49" charset="0"/>
                <a:cs typeface="Courier New" panose="02070309020205020404" pitchFamily="49" charset="0"/>
              </a:rPr>
              <a:t>TOS</a:t>
            </a:r>
            <a:r>
              <a:rPr lang="en-US" sz="2400" b="1" dirty="0">
                <a:solidFill>
                  <a:schemeClr val="tx2"/>
                </a:solidFill>
                <a:latin typeface="Cambria Math" panose="02040503050406030204" pitchFamily="18" charset="0"/>
                <a:ea typeface="Cambria Math" panose="02040503050406030204" pitchFamily="18" charset="0"/>
                <a:cs typeface="Courier New" panose="02070309020205020404" pitchFamily="49" charset="0"/>
              </a:rPr>
              <a:t>← </a:t>
            </a:r>
            <a:r>
              <a:rPr lang="en-US" sz="2400" b="1" dirty="0">
                <a:solidFill>
                  <a:schemeClr val="tx2"/>
                </a:solidFill>
                <a:latin typeface="Courier New" panose="02070309020205020404" pitchFamily="49" charset="0"/>
                <a:cs typeface="Courier New" panose="02070309020205020404" pitchFamily="49" charset="0"/>
              </a:rPr>
              <a:t>M[B]</a:t>
            </a:r>
          </a:p>
        </p:txBody>
      </p:sp>
      <p:sp>
        <p:nvSpPr>
          <p:cNvPr id="8" name="TextBox 7">
            <a:extLst>
              <a:ext uri="{FF2B5EF4-FFF2-40B4-BE49-F238E27FC236}">
                <a16:creationId xmlns:a16="http://schemas.microsoft.com/office/drawing/2014/main" id="{BA2C6C9C-58E0-412F-9BB5-B373C3BFA393}"/>
              </a:ext>
            </a:extLst>
          </p:cNvPr>
          <p:cNvSpPr txBox="1"/>
          <p:nvPr/>
        </p:nvSpPr>
        <p:spPr>
          <a:xfrm>
            <a:off x="3816626" y="4107278"/>
            <a:ext cx="737702" cy="461665"/>
          </a:xfrm>
          <a:prstGeom prst="rect">
            <a:avLst/>
          </a:prstGeom>
          <a:noFill/>
        </p:spPr>
        <p:txBody>
          <a:bodyPr wrap="none" rtlCol="0">
            <a:spAutoFit/>
          </a:bodyPr>
          <a:lstStyle/>
          <a:p>
            <a:r>
              <a:rPr lang="en-US" sz="2400" b="1" dirty="0">
                <a:solidFill>
                  <a:schemeClr val="tx2"/>
                </a:solidFill>
                <a:latin typeface="Courier New" panose="02070309020205020404" pitchFamily="49" charset="0"/>
                <a:cs typeface="Courier New" panose="02070309020205020404" pitchFamily="49" charset="0"/>
              </a:rPr>
              <a:t>ADD</a:t>
            </a:r>
          </a:p>
        </p:txBody>
      </p:sp>
      <p:sp>
        <p:nvSpPr>
          <p:cNvPr id="9" name="TextBox 8">
            <a:extLst>
              <a:ext uri="{FF2B5EF4-FFF2-40B4-BE49-F238E27FC236}">
                <a16:creationId xmlns:a16="http://schemas.microsoft.com/office/drawing/2014/main" id="{38AC695E-3530-49D3-8EDC-59C37C945C28}"/>
              </a:ext>
            </a:extLst>
          </p:cNvPr>
          <p:cNvSpPr txBox="1"/>
          <p:nvPr/>
        </p:nvSpPr>
        <p:spPr>
          <a:xfrm>
            <a:off x="5982971" y="4107278"/>
            <a:ext cx="1917513" cy="461665"/>
          </a:xfrm>
          <a:prstGeom prst="rect">
            <a:avLst/>
          </a:prstGeom>
          <a:noFill/>
        </p:spPr>
        <p:txBody>
          <a:bodyPr wrap="none" rtlCol="0">
            <a:spAutoFit/>
          </a:bodyPr>
          <a:lstStyle/>
          <a:p>
            <a:r>
              <a:rPr lang="en-US" sz="2400" b="1" dirty="0">
                <a:solidFill>
                  <a:schemeClr val="tx2"/>
                </a:solidFill>
                <a:latin typeface="Courier New" panose="02070309020205020404" pitchFamily="49" charset="0"/>
                <a:cs typeface="Courier New" panose="02070309020205020404" pitchFamily="49" charset="0"/>
              </a:rPr>
              <a:t>TOS</a:t>
            </a:r>
            <a:r>
              <a:rPr lang="en-US" sz="2400" b="1" dirty="0">
                <a:solidFill>
                  <a:schemeClr val="tx2"/>
                </a:solidFill>
                <a:latin typeface="Cambria Math" panose="02040503050406030204" pitchFamily="18" charset="0"/>
                <a:ea typeface="Cambria Math" panose="02040503050406030204" pitchFamily="18" charset="0"/>
                <a:cs typeface="Courier New" panose="02070309020205020404" pitchFamily="49" charset="0"/>
              </a:rPr>
              <a:t>←</a:t>
            </a:r>
            <a:r>
              <a:rPr lang="en-US" sz="2400" b="1" dirty="0">
                <a:solidFill>
                  <a:schemeClr val="tx2"/>
                </a:solidFill>
                <a:latin typeface="Courier New" panose="02070309020205020404" pitchFamily="49" charset="0"/>
                <a:cs typeface="Courier New" panose="02070309020205020404" pitchFamily="49" charset="0"/>
              </a:rPr>
              <a:t>(A+B)</a:t>
            </a:r>
          </a:p>
        </p:txBody>
      </p:sp>
      <p:sp>
        <p:nvSpPr>
          <p:cNvPr id="10" name="TextBox 9">
            <a:extLst>
              <a:ext uri="{FF2B5EF4-FFF2-40B4-BE49-F238E27FC236}">
                <a16:creationId xmlns:a16="http://schemas.microsoft.com/office/drawing/2014/main" id="{6F2E8487-A061-4DC4-9CAB-0D6323C023B3}"/>
              </a:ext>
            </a:extLst>
          </p:cNvPr>
          <p:cNvSpPr txBox="1"/>
          <p:nvPr/>
        </p:nvSpPr>
        <p:spPr>
          <a:xfrm>
            <a:off x="3806687" y="4441516"/>
            <a:ext cx="1292341" cy="461665"/>
          </a:xfrm>
          <a:prstGeom prst="rect">
            <a:avLst/>
          </a:prstGeom>
          <a:noFill/>
        </p:spPr>
        <p:txBody>
          <a:bodyPr wrap="none" rtlCol="0">
            <a:spAutoFit/>
          </a:bodyPr>
          <a:lstStyle/>
          <a:p>
            <a:r>
              <a:rPr lang="en-US" sz="2400" b="1" dirty="0">
                <a:solidFill>
                  <a:schemeClr val="tx2"/>
                </a:solidFill>
                <a:latin typeface="Courier New" panose="02070309020205020404" pitchFamily="49" charset="0"/>
                <a:cs typeface="Courier New" panose="02070309020205020404" pitchFamily="49" charset="0"/>
              </a:rPr>
              <a:t>PUSH	C</a:t>
            </a:r>
          </a:p>
        </p:txBody>
      </p:sp>
      <p:sp>
        <p:nvSpPr>
          <p:cNvPr id="11" name="TextBox 10">
            <a:extLst>
              <a:ext uri="{FF2B5EF4-FFF2-40B4-BE49-F238E27FC236}">
                <a16:creationId xmlns:a16="http://schemas.microsoft.com/office/drawing/2014/main" id="{DE66F106-7DD0-456D-ADEA-24AA44D1D6B3}"/>
              </a:ext>
            </a:extLst>
          </p:cNvPr>
          <p:cNvSpPr txBox="1"/>
          <p:nvPr/>
        </p:nvSpPr>
        <p:spPr>
          <a:xfrm>
            <a:off x="5982971" y="4441516"/>
            <a:ext cx="1800493" cy="461665"/>
          </a:xfrm>
          <a:prstGeom prst="rect">
            <a:avLst/>
          </a:prstGeom>
          <a:noFill/>
        </p:spPr>
        <p:txBody>
          <a:bodyPr wrap="none" rtlCol="0">
            <a:spAutoFit/>
          </a:bodyPr>
          <a:lstStyle/>
          <a:p>
            <a:r>
              <a:rPr lang="en-US" sz="2400" b="1" dirty="0">
                <a:solidFill>
                  <a:schemeClr val="tx2"/>
                </a:solidFill>
                <a:latin typeface="Courier New" panose="02070309020205020404" pitchFamily="49" charset="0"/>
                <a:cs typeface="Courier New" panose="02070309020205020404" pitchFamily="49" charset="0"/>
              </a:rPr>
              <a:t>TOS</a:t>
            </a:r>
            <a:r>
              <a:rPr lang="en-US" sz="2400" b="1" dirty="0">
                <a:solidFill>
                  <a:schemeClr val="tx2"/>
                </a:solidFill>
                <a:latin typeface="Cambria Math" panose="02040503050406030204" pitchFamily="18" charset="0"/>
                <a:ea typeface="Cambria Math" panose="02040503050406030204" pitchFamily="18" charset="0"/>
                <a:cs typeface="Courier New" panose="02070309020205020404" pitchFamily="49" charset="0"/>
              </a:rPr>
              <a:t>← </a:t>
            </a:r>
            <a:r>
              <a:rPr lang="en-US" sz="2400" b="1" dirty="0">
                <a:solidFill>
                  <a:schemeClr val="tx2"/>
                </a:solidFill>
                <a:latin typeface="Courier New" panose="02070309020205020404" pitchFamily="49" charset="0"/>
                <a:cs typeface="Courier New" panose="02070309020205020404" pitchFamily="49" charset="0"/>
              </a:rPr>
              <a:t>M[C]</a:t>
            </a:r>
          </a:p>
        </p:txBody>
      </p:sp>
      <p:sp>
        <p:nvSpPr>
          <p:cNvPr id="12" name="TextBox 11">
            <a:extLst>
              <a:ext uri="{FF2B5EF4-FFF2-40B4-BE49-F238E27FC236}">
                <a16:creationId xmlns:a16="http://schemas.microsoft.com/office/drawing/2014/main" id="{F344C102-6D27-48A1-B869-A937336027C8}"/>
              </a:ext>
            </a:extLst>
          </p:cNvPr>
          <p:cNvSpPr txBox="1"/>
          <p:nvPr/>
        </p:nvSpPr>
        <p:spPr>
          <a:xfrm>
            <a:off x="3806687" y="4757023"/>
            <a:ext cx="1292341" cy="461665"/>
          </a:xfrm>
          <a:prstGeom prst="rect">
            <a:avLst/>
          </a:prstGeom>
          <a:noFill/>
        </p:spPr>
        <p:txBody>
          <a:bodyPr wrap="none" rtlCol="0">
            <a:spAutoFit/>
          </a:bodyPr>
          <a:lstStyle/>
          <a:p>
            <a:r>
              <a:rPr lang="en-US" sz="2400" b="1" dirty="0">
                <a:solidFill>
                  <a:schemeClr val="tx2"/>
                </a:solidFill>
                <a:latin typeface="Courier New" panose="02070309020205020404" pitchFamily="49" charset="0"/>
                <a:cs typeface="Courier New" panose="02070309020205020404" pitchFamily="49" charset="0"/>
              </a:rPr>
              <a:t>PUSH	D</a:t>
            </a:r>
          </a:p>
        </p:txBody>
      </p:sp>
      <p:sp>
        <p:nvSpPr>
          <p:cNvPr id="13" name="TextBox 12">
            <a:extLst>
              <a:ext uri="{FF2B5EF4-FFF2-40B4-BE49-F238E27FC236}">
                <a16:creationId xmlns:a16="http://schemas.microsoft.com/office/drawing/2014/main" id="{79F97F81-4118-4749-8186-75D0C27E2359}"/>
              </a:ext>
            </a:extLst>
          </p:cNvPr>
          <p:cNvSpPr txBox="1"/>
          <p:nvPr/>
        </p:nvSpPr>
        <p:spPr>
          <a:xfrm>
            <a:off x="5982971" y="4757023"/>
            <a:ext cx="1800493" cy="461665"/>
          </a:xfrm>
          <a:prstGeom prst="rect">
            <a:avLst/>
          </a:prstGeom>
          <a:noFill/>
        </p:spPr>
        <p:txBody>
          <a:bodyPr wrap="none" rtlCol="0">
            <a:spAutoFit/>
          </a:bodyPr>
          <a:lstStyle/>
          <a:p>
            <a:r>
              <a:rPr lang="en-US" sz="2400" b="1" dirty="0">
                <a:solidFill>
                  <a:schemeClr val="tx2"/>
                </a:solidFill>
                <a:latin typeface="Courier New" panose="02070309020205020404" pitchFamily="49" charset="0"/>
                <a:cs typeface="Courier New" panose="02070309020205020404" pitchFamily="49" charset="0"/>
              </a:rPr>
              <a:t>TOS</a:t>
            </a:r>
            <a:r>
              <a:rPr lang="en-US" sz="2400" b="1" dirty="0">
                <a:solidFill>
                  <a:schemeClr val="tx2"/>
                </a:solidFill>
                <a:latin typeface="Cambria Math" panose="02040503050406030204" pitchFamily="18" charset="0"/>
                <a:ea typeface="Cambria Math" panose="02040503050406030204" pitchFamily="18" charset="0"/>
                <a:cs typeface="Courier New" panose="02070309020205020404" pitchFamily="49" charset="0"/>
              </a:rPr>
              <a:t>← </a:t>
            </a:r>
            <a:r>
              <a:rPr lang="en-US" sz="2400" b="1" dirty="0">
                <a:solidFill>
                  <a:schemeClr val="tx2"/>
                </a:solidFill>
                <a:latin typeface="Courier New" panose="02070309020205020404" pitchFamily="49" charset="0"/>
                <a:cs typeface="Courier New" panose="02070309020205020404" pitchFamily="49" charset="0"/>
              </a:rPr>
              <a:t>M[D]</a:t>
            </a:r>
          </a:p>
        </p:txBody>
      </p:sp>
      <p:sp>
        <p:nvSpPr>
          <p:cNvPr id="14" name="TextBox 13">
            <a:extLst>
              <a:ext uri="{FF2B5EF4-FFF2-40B4-BE49-F238E27FC236}">
                <a16:creationId xmlns:a16="http://schemas.microsoft.com/office/drawing/2014/main" id="{7B8DA8CE-4EEA-4D16-B30A-F4DE6B33D390}"/>
              </a:ext>
            </a:extLst>
          </p:cNvPr>
          <p:cNvSpPr txBox="1"/>
          <p:nvPr/>
        </p:nvSpPr>
        <p:spPr>
          <a:xfrm>
            <a:off x="3806687" y="5091640"/>
            <a:ext cx="737702" cy="461665"/>
          </a:xfrm>
          <a:prstGeom prst="rect">
            <a:avLst/>
          </a:prstGeom>
          <a:noFill/>
        </p:spPr>
        <p:txBody>
          <a:bodyPr wrap="none" rtlCol="0">
            <a:spAutoFit/>
          </a:bodyPr>
          <a:lstStyle/>
          <a:p>
            <a:r>
              <a:rPr lang="en-US" sz="2400" b="1" dirty="0">
                <a:solidFill>
                  <a:schemeClr val="tx2"/>
                </a:solidFill>
                <a:latin typeface="Courier New" panose="02070309020205020404" pitchFamily="49" charset="0"/>
                <a:cs typeface="Courier New" panose="02070309020205020404" pitchFamily="49" charset="0"/>
              </a:rPr>
              <a:t>ADD</a:t>
            </a:r>
          </a:p>
        </p:txBody>
      </p:sp>
      <p:sp>
        <p:nvSpPr>
          <p:cNvPr id="15" name="TextBox 14">
            <a:extLst>
              <a:ext uri="{FF2B5EF4-FFF2-40B4-BE49-F238E27FC236}">
                <a16:creationId xmlns:a16="http://schemas.microsoft.com/office/drawing/2014/main" id="{205DB1B8-D06D-4267-BBBE-9434B36F0E4A}"/>
              </a:ext>
            </a:extLst>
          </p:cNvPr>
          <p:cNvSpPr txBox="1"/>
          <p:nvPr/>
        </p:nvSpPr>
        <p:spPr>
          <a:xfrm>
            <a:off x="5982971" y="5091640"/>
            <a:ext cx="1917513" cy="461665"/>
          </a:xfrm>
          <a:prstGeom prst="rect">
            <a:avLst/>
          </a:prstGeom>
          <a:noFill/>
        </p:spPr>
        <p:txBody>
          <a:bodyPr wrap="none" rtlCol="0">
            <a:spAutoFit/>
          </a:bodyPr>
          <a:lstStyle/>
          <a:p>
            <a:r>
              <a:rPr lang="en-US" sz="2400" b="1" dirty="0">
                <a:solidFill>
                  <a:schemeClr val="tx2"/>
                </a:solidFill>
                <a:latin typeface="Courier New" panose="02070309020205020404" pitchFamily="49" charset="0"/>
                <a:cs typeface="Courier New" panose="02070309020205020404" pitchFamily="49" charset="0"/>
              </a:rPr>
              <a:t>TOS</a:t>
            </a:r>
            <a:r>
              <a:rPr lang="en-US" sz="2400" b="1" dirty="0">
                <a:solidFill>
                  <a:schemeClr val="tx2"/>
                </a:solidFill>
                <a:latin typeface="Cambria Math" panose="02040503050406030204" pitchFamily="18" charset="0"/>
                <a:ea typeface="Cambria Math" panose="02040503050406030204" pitchFamily="18" charset="0"/>
                <a:cs typeface="Courier New" panose="02070309020205020404" pitchFamily="49" charset="0"/>
              </a:rPr>
              <a:t>←</a:t>
            </a:r>
            <a:r>
              <a:rPr lang="en-US" sz="2400" b="1" dirty="0">
                <a:solidFill>
                  <a:schemeClr val="tx2"/>
                </a:solidFill>
                <a:latin typeface="Courier New" panose="02070309020205020404" pitchFamily="49" charset="0"/>
                <a:cs typeface="Courier New" panose="02070309020205020404" pitchFamily="49" charset="0"/>
              </a:rPr>
              <a:t>(C+D)</a:t>
            </a:r>
          </a:p>
        </p:txBody>
      </p:sp>
      <p:sp>
        <p:nvSpPr>
          <p:cNvPr id="16" name="TextBox 15">
            <a:extLst>
              <a:ext uri="{FF2B5EF4-FFF2-40B4-BE49-F238E27FC236}">
                <a16:creationId xmlns:a16="http://schemas.microsoft.com/office/drawing/2014/main" id="{074D180E-0BA1-4608-9349-1B566EA71ABE}"/>
              </a:ext>
            </a:extLst>
          </p:cNvPr>
          <p:cNvSpPr txBox="1"/>
          <p:nvPr/>
        </p:nvSpPr>
        <p:spPr>
          <a:xfrm>
            <a:off x="3816626" y="5445367"/>
            <a:ext cx="737702" cy="461665"/>
          </a:xfrm>
          <a:prstGeom prst="rect">
            <a:avLst/>
          </a:prstGeom>
          <a:noFill/>
        </p:spPr>
        <p:txBody>
          <a:bodyPr wrap="none" rtlCol="0">
            <a:spAutoFit/>
          </a:bodyPr>
          <a:lstStyle/>
          <a:p>
            <a:r>
              <a:rPr lang="en-US" sz="2400" b="1" dirty="0">
                <a:solidFill>
                  <a:schemeClr val="tx2"/>
                </a:solidFill>
                <a:latin typeface="Courier New" panose="02070309020205020404" pitchFamily="49" charset="0"/>
                <a:cs typeface="Courier New" panose="02070309020205020404" pitchFamily="49" charset="0"/>
              </a:rPr>
              <a:t>MUL</a:t>
            </a:r>
          </a:p>
        </p:txBody>
      </p:sp>
      <p:sp>
        <p:nvSpPr>
          <p:cNvPr id="17" name="TextBox 16">
            <a:extLst>
              <a:ext uri="{FF2B5EF4-FFF2-40B4-BE49-F238E27FC236}">
                <a16:creationId xmlns:a16="http://schemas.microsoft.com/office/drawing/2014/main" id="{39E504D0-9FAD-4530-9896-5B66566BC66A}"/>
              </a:ext>
            </a:extLst>
          </p:cNvPr>
          <p:cNvSpPr txBox="1"/>
          <p:nvPr/>
        </p:nvSpPr>
        <p:spPr>
          <a:xfrm>
            <a:off x="5982971" y="5445367"/>
            <a:ext cx="3023585" cy="461665"/>
          </a:xfrm>
          <a:prstGeom prst="rect">
            <a:avLst/>
          </a:prstGeom>
          <a:noFill/>
        </p:spPr>
        <p:txBody>
          <a:bodyPr wrap="none" rtlCol="0">
            <a:spAutoFit/>
          </a:bodyPr>
          <a:lstStyle/>
          <a:p>
            <a:r>
              <a:rPr lang="en-US" sz="2400" b="1" dirty="0">
                <a:solidFill>
                  <a:schemeClr val="tx2"/>
                </a:solidFill>
                <a:latin typeface="Courier New" panose="02070309020205020404" pitchFamily="49" charset="0"/>
                <a:cs typeface="Courier New" panose="02070309020205020404" pitchFamily="49" charset="0"/>
              </a:rPr>
              <a:t>TOS</a:t>
            </a:r>
            <a:r>
              <a:rPr lang="en-US" sz="2400" b="1" dirty="0">
                <a:solidFill>
                  <a:schemeClr val="tx2"/>
                </a:solidFill>
                <a:latin typeface="Cambria Math" panose="02040503050406030204" pitchFamily="18" charset="0"/>
                <a:ea typeface="Cambria Math" panose="02040503050406030204" pitchFamily="18" charset="0"/>
                <a:cs typeface="Courier New" panose="02070309020205020404" pitchFamily="49" charset="0"/>
              </a:rPr>
              <a:t>←</a:t>
            </a:r>
            <a:r>
              <a:rPr lang="en-US" sz="2400" b="1" dirty="0">
                <a:solidFill>
                  <a:schemeClr val="tx2"/>
                </a:solidFill>
                <a:latin typeface="Courier New" panose="02070309020205020404" pitchFamily="49" charset="0"/>
                <a:cs typeface="Courier New" panose="02070309020205020404" pitchFamily="49" charset="0"/>
              </a:rPr>
              <a:t>(C+D)*(A+B)</a:t>
            </a:r>
          </a:p>
        </p:txBody>
      </p:sp>
      <p:sp>
        <p:nvSpPr>
          <p:cNvPr id="18" name="TextBox 17">
            <a:extLst>
              <a:ext uri="{FF2B5EF4-FFF2-40B4-BE49-F238E27FC236}">
                <a16:creationId xmlns:a16="http://schemas.microsoft.com/office/drawing/2014/main" id="{085E0683-F863-4365-98BC-660E2B811847}"/>
              </a:ext>
            </a:extLst>
          </p:cNvPr>
          <p:cNvSpPr txBox="1"/>
          <p:nvPr/>
        </p:nvSpPr>
        <p:spPr>
          <a:xfrm>
            <a:off x="3786809" y="5783286"/>
            <a:ext cx="1292341" cy="461665"/>
          </a:xfrm>
          <a:prstGeom prst="rect">
            <a:avLst/>
          </a:prstGeom>
          <a:noFill/>
        </p:spPr>
        <p:txBody>
          <a:bodyPr wrap="none" rtlCol="0">
            <a:spAutoFit/>
          </a:bodyPr>
          <a:lstStyle/>
          <a:p>
            <a:r>
              <a:rPr lang="en-US" sz="2400" b="1" dirty="0">
                <a:solidFill>
                  <a:schemeClr val="tx2"/>
                </a:solidFill>
                <a:latin typeface="Courier New" panose="02070309020205020404" pitchFamily="49" charset="0"/>
                <a:cs typeface="Courier New" panose="02070309020205020404" pitchFamily="49" charset="0"/>
              </a:rPr>
              <a:t>POP	X</a:t>
            </a:r>
          </a:p>
        </p:txBody>
      </p:sp>
      <p:sp>
        <p:nvSpPr>
          <p:cNvPr id="19" name="TextBox 18">
            <a:extLst>
              <a:ext uri="{FF2B5EF4-FFF2-40B4-BE49-F238E27FC236}">
                <a16:creationId xmlns:a16="http://schemas.microsoft.com/office/drawing/2014/main" id="{96932D59-082C-4D1A-9BE1-48165C99DDD8}"/>
              </a:ext>
            </a:extLst>
          </p:cNvPr>
          <p:cNvSpPr txBox="1"/>
          <p:nvPr/>
        </p:nvSpPr>
        <p:spPr>
          <a:xfrm>
            <a:off x="5982971" y="5783286"/>
            <a:ext cx="1867819" cy="461665"/>
          </a:xfrm>
          <a:prstGeom prst="rect">
            <a:avLst/>
          </a:prstGeom>
          <a:noFill/>
        </p:spPr>
        <p:txBody>
          <a:bodyPr wrap="none" rtlCol="0">
            <a:spAutoFit/>
          </a:bodyPr>
          <a:lstStyle/>
          <a:p>
            <a:r>
              <a:rPr lang="en-US" sz="2400" b="1" dirty="0">
                <a:solidFill>
                  <a:schemeClr val="tx2"/>
                </a:solidFill>
                <a:latin typeface="Courier New" panose="02070309020205020404" pitchFamily="49" charset="0"/>
                <a:cs typeface="Courier New" panose="02070309020205020404" pitchFamily="49" charset="0"/>
              </a:rPr>
              <a:t>M[X]</a:t>
            </a:r>
            <a:r>
              <a:rPr lang="en-US" sz="2400" b="1" dirty="0">
                <a:solidFill>
                  <a:schemeClr val="tx2"/>
                </a:solidFill>
                <a:latin typeface="Cambria Math" panose="02040503050406030204" pitchFamily="18" charset="0"/>
                <a:ea typeface="Cambria Math" panose="02040503050406030204" pitchFamily="18" charset="0"/>
                <a:cs typeface="Courier New" panose="02070309020205020404" pitchFamily="49" charset="0"/>
              </a:rPr>
              <a:t> ← </a:t>
            </a:r>
            <a:r>
              <a:rPr lang="en-US" sz="2400" b="1" dirty="0">
                <a:solidFill>
                  <a:schemeClr val="tx2"/>
                </a:solidFill>
                <a:latin typeface="Courier New" panose="02070309020205020404" pitchFamily="49" charset="0"/>
                <a:cs typeface="Courier New" panose="02070309020205020404" pitchFamily="49" charset="0"/>
              </a:rPr>
              <a:t>TOS</a:t>
            </a:r>
          </a:p>
        </p:txBody>
      </p:sp>
    </p:spTree>
    <p:extLst>
      <p:ext uri="{BB962C8B-B14F-4D97-AF65-F5344CB8AC3E}">
        <p14:creationId xmlns:p14="http://schemas.microsoft.com/office/powerpoint/2010/main" val="3423976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500"/>
                                        <p:tgtEl>
                                          <p:spTgt spid="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500"/>
                                        <p:tgtEl>
                                          <p:spTgt spid="9"/>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fade">
                                      <p:cBhvr>
                                        <p:cTn id="51" dur="500"/>
                                        <p:tgtEl>
                                          <p:spTgt spid="1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500"/>
                                        <p:tgtEl>
                                          <p:spTgt spid="11"/>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fade">
                                      <p:cBhvr>
                                        <p:cTn id="59" dur="500"/>
                                        <p:tgtEl>
                                          <p:spTgt spid="12"/>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fade">
                                      <p:cBhvr>
                                        <p:cTn id="62" dur="500"/>
                                        <p:tgtEl>
                                          <p:spTgt spid="13"/>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fade">
                                      <p:cBhvr>
                                        <p:cTn id="67" dur="500"/>
                                        <p:tgtEl>
                                          <p:spTgt spid="14"/>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5"/>
                                        </p:tgtEl>
                                        <p:attrNameLst>
                                          <p:attrName>style.visibility</p:attrName>
                                        </p:attrNameLst>
                                      </p:cBhvr>
                                      <p:to>
                                        <p:strVal val="visible"/>
                                      </p:to>
                                    </p:set>
                                    <p:animEffect transition="in" filter="fade">
                                      <p:cBhvr>
                                        <p:cTn id="70" dur="500"/>
                                        <p:tgtEl>
                                          <p:spTgt spid="15"/>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6"/>
                                        </p:tgtEl>
                                        <p:attrNameLst>
                                          <p:attrName>style.visibility</p:attrName>
                                        </p:attrNameLst>
                                      </p:cBhvr>
                                      <p:to>
                                        <p:strVal val="visible"/>
                                      </p:to>
                                    </p:set>
                                    <p:animEffect transition="in" filter="fade">
                                      <p:cBhvr>
                                        <p:cTn id="75" dur="500"/>
                                        <p:tgtEl>
                                          <p:spTgt spid="16"/>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7"/>
                                        </p:tgtEl>
                                        <p:attrNameLst>
                                          <p:attrName>style.visibility</p:attrName>
                                        </p:attrNameLst>
                                      </p:cBhvr>
                                      <p:to>
                                        <p:strVal val="visible"/>
                                      </p:to>
                                    </p:set>
                                    <p:animEffect transition="in" filter="fade">
                                      <p:cBhvr>
                                        <p:cTn id="78" dur="500"/>
                                        <p:tgtEl>
                                          <p:spTgt spid="17"/>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18"/>
                                        </p:tgtEl>
                                        <p:attrNameLst>
                                          <p:attrName>style.visibility</p:attrName>
                                        </p:attrNameLst>
                                      </p:cBhvr>
                                      <p:to>
                                        <p:strVal val="visible"/>
                                      </p:to>
                                    </p:set>
                                    <p:animEffect transition="in" filter="fade">
                                      <p:cBhvr>
                                        <p:cTn id="83" dur="500"/>
                                        <p:tgtEl>
                                          <p:spTgt spid="18"/>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9"/>
                                        </p:tgtEl>
                                        <p:attrNameLst>
                                          <p:attrName>style.visibility</p:attrName>
                                        </p:attrNameLst>
                                      </p:cBhvr>
                                      <p:to>
                                        <p:strVal val="visible"/>
                                      </p:to>
                                    </p:set>
                                    <p:animEffect transition="in" filter="fade">
                                      <p:cBhvr>
                                        <p:cTn id="8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ED166-609A-4F0F-8D64-59DBA9FBD8B2}"/>
              </a:ext>
            </a:extLst>
          </p:cNvPr>
          <p:cNvSpPr>
            <a:spLocks noGrp="1"/>
          </p:cNvSpPr>
          <p:nvPr>
            <p:ph type="title"/>
          </p:nvPr>
        </p:nvSpPr>
        <p:spPr/>
        <p:txBody>
          <a:bodyPr/>
          <a:lstStyle/>
          <a:p>
            <a:r>
              <a:rPr lang="en-US" dirty="0"/>
              <a:t>RISC Instruction</a:t>
            </a:r>
            <a:endParaRPr lang="en-IN" dirty="0"/>
          </a:p>
        </p:txBody>
      </p:sp>
      <p:sp>
        <p:nvSpPr>
          <p:cNvPr id="3" name="Content Placeholder 2">
            <a:extLst>
              <a:ext uri="{FF2B5EF4-FFF2-40B4-BE49-F238E27FC236}">
                <a16:creationId xmlns:a16="http://schemas.microsoft.com/office/drawing/2014/main" id="{14F0502C-4BF8-47A9-9989-F517F240ED77}"/>
              </a:ext>
            </a:extLst>
          </p:cNvPr>
          <p:cNvSpPr>
            <a:spLocks noGrp="1"/>
          </p:cNvSpPr>
          <p:nvPr>
            <p:ph idx="1"/>
          </p:nvPr>
        </p:nvSpPr>
        <p:spPr>
          <a:xfrm>
            <a:off x="131180" y="863445"/>
            <a:ext cx="11929641" cy="2913426"/>
          </a:xfrm>
        </p:spPr>
        <p:txBody>
          <a:bodyPr/>
          <a:lstStyle/>
          <a:p>
            <a:pPr algn="just"/>
            <a:r>
              <a:rPr lang="en-US" dirty="0"/>
              <a:t>The instruction set of a typical RISC processor is restricted to the use of load and store instructions when communicating between memory and CPU.</a:t>
            </a:r>
          </a:p>
          <a:p>
            <a:pPr algn="just"/>
            <a:r>
              <a:rPr lang="en-US" dirty="0"/>
              <a:t>All other instructions are executed within the registers of the CPU without referring to memory.</a:t>
            </a:r>
          </a:p>
          <a:p>
            <a:pPr algn="just"/>
            <a:r>
              <a:rPr lang="en-US" dirty="0"/>
              <a:t>A program for a RISC type CPU consists of LOAD and STORE instructions that have one memory and one register address, and computational-type instructions that have three addresses with all three specifying processor registers.</a:t>
            </a:r>
          </a:p>
          <a:p>
            <a:pPr algn="just"/>
            <a:r>
              <a:rPr lang="en-US" dirty="0"/>
              <a:t>The following is a program to evaluate </a:t>
            </a:r>
            <a:r>
              <a:rPr lang="en-US" dirty="0">
                <a:solidFill>
                  <a:schemeClr val="accent6"/>
                </a:solidFill>
              </a:rPr>
              <a:t>X = (A + B) * (C + D)</a:t>
            </a:r>
          </a:p>
        </p:txBody>
      </p:sp>
      <p:sp>
        <p:nvSpPr>
          <p:cNvPr id="4" name="TextBox 3">
            <a:extLst>
              <a:ext uri="{FF2B5EF4-FFF2-40B4-BE49-F238E27FC236}">
                <a16:creationId xmlns:a16="http://schemas.microsoft.com/office/drawing/2014/main" id="{D2400AED-4C2F-41E7-80DB-91D20A803902}"/>
              </a:ext>
            </a:extLst>
          </p:cNvPr>
          <p:cNvSpPr txBox="1"/>
          <p:nvPr/>
        </p:nvSpPr>
        <p:spPr>
          <a:xfrm>
            <a:off x="3474705" y="3747054"/>
            <a:ext cx="2029723" cy="461665"/>
          </a:xfrm>
          <a:prstGeom prst="rect">
            <a:avLst/>
          </a:prstGeom>
          <a:noFill/>
        </p:spPr>
        <p:txBody>
          <a:bodyPr wrap="none" rtlCol="0">
            <a:spAutoFit/>
          </a:bodyPr>
          <a:lstStyle/>
          <a:p>
            <a:r>
              <a:rPr lang="en-US" sz="2400" b="1" dirty="0">
                <a:solidFill>
                  <a:schemeClr val="tx2"/>
                </a:solidFill>
                <a:latin typeface="Courier New" panose="02070309020205020404" pitchFamily="49" charset="0"/>
                <a:cs typeface="Courier New" panose="02070309020205020404" pitchFamily="49" charset="0"/>
              </a:rPr>
              <a:t>LOAD	R1, A</a:t>
            </a:r>
          </a:p>
        </p:txBody>
      </p:sp>
      <p:sp>
        <p:nvSpPr>
          <p:cNvPr id="5" name="TextBox 4">
            <a:extLst>
              <a:ext uri="{FF2B5EF4-FFF2-40B4-BE49-F238E27FC236}">
                <a16:creationId xmlns:a16="http://schemas.microsoft.com/office/drawing/2014/main" id="{46D58198-83E2-45D9-ACB6-D6F3370702F2}"/>
              </a:ext>
            </a:extLst>
          </p:cNvPr>
          <p:cNvSpPr txBox="1"/>
          <p:nvPr/>
        </p:nvSpPr>
        <p:spPr>
          <a:xfrm>
            <a:off x="6837444" y="3747054"/>
            <a:ext cx="1611339" cy="461665"/>
          </a:xfrm>
          <a:prstGeom prst="rect">
            <a:avLst/>
          </a:prstGeom>
          <a:noFill/>
        </p:spPr>
        <p:txBody>
          <a:bodyPr wrap="none" rtlCol="0">
            <a:spAutoFit/>
          </a:bodyPr>
          <a:lstStyle/>
          <a:p>
            <a:r>
              <a:rPr lang="en-US" sz="2400" b="1" dirty="0">
                <a:solidFill>
                  <a:schemeClr val="tx2"/>
                </a:solidFill>
                <a:latin typeface="Courier New" panose="02070309020205020404" pitchFamily="49" charset="0"/>
                <a:cs typeface="Courier New" panose="02070309020205020404" pitchFamily="49" charset="0"/>
              </a:rPr>
              <a:t>R1</a:t>
            </a:r>
            <a:r>
              <a:rPr lang="en-US" sz="2400" b="1" dirty="0">
                <a:solidFill>
                  <a:schemeClr val="tx2"/>
                </a:solidFill>
                <a:latin typeface="Cambria Math" panose="02040503050406030204" pitchFamily="18" charset="0"/>
                <a:ea typeface="Cambria Math" panose="02040503050406030204" pitchFamily="18" charset="0"/>
                <a:cs typeface="Courier New" panose="02070309020205020404" pitchFamily="49" charset="0"/>
              </a:rPr>
              <a:t>← </a:t>
            </a:r>
            <a:r>
              <a:rPr lang="en-US" sz="2400" b="1" dirty="0">
                <a:solidFill>
                  <a:schemeClr val="tx2"/>
                </a:solidFill>
                <a:latin typeface="Courier New" panose="02070309020205020404" pitchFamily="49" charset="0"/>
                <a:cs typeface="Courier New" panose="02070309020205020404" pitchFamily="49" charset="0"/>
              </a:rPr>
              <a:t>M[A]</a:t>
            </a:r>
          </a:p>
        </p:txBody>
      </p:sp>
      <p:sp>
        <p:nvSpPr>
          <p:cNvPr id="6" name="TextBox 5">
            <a:extLst>
              <a:ext uri="{FF2B5EF4-FFF2-40B4-BE49-F238E27FC236}">
                <a16:creationId xmlns:a16="http://schemas.microsoft.com/office/drawing/2014/main" id="{AF436472-89EB-4DC5-9239-7998A8A376E1}"/>
              </a:ext>
            </a:extLst>
          </p:cNvPr>
          <p:cNvSpPr txBox="1"/>
          <p:nvPr/>
        </p:nvSpPr>
        <p:spPr>
          <a:xfrm>
            <a:off x="3482009" y="4071732"/>
            <a:ext cx="2029723" cy="461665"/>
          </a:xfrm>
          <a:prstGeom prst="rect">
            <a:avLst/>
          </a:prstGeom>
          <a:noFill/>
        </p:spPr>
        <p:txBody>
          <a:bodyPr wrap="none" rtlCol="0">
            <a:spAutoFit/>
          </a:bodyPr>
          <a:lstStyle/>
          <a:p>
            <a:r>
              <a:rPr lang="en-US" sz="2400" b="1" dirty="0">
                <a:solidFill>
                  <a:schemeClr val="tx2"/>
                </a:solidFill>
                <a:latin typeface="Courier New" panose="02070309020205020404" pitchFamily="49" charset="0"/>
                <a:cs typeface="Courier New" panose="02070309020205020404" pitchFamily="49" charset="0"/>
              </a:rPr>
              <a:t>LOAD	R2, B</a:t>
            </a:r>
          </a:p>
        </p:txBody>
      </p:sp>
      <p:sp>
        <p:nvSpPr>
          <p:cNvPr id="7" name="TextBox 6">
            <a:extLst>
              <a:ext uri="{FF2B5EF4-FFF2-40B4-BE49-F238E27FC236}">
                <a16:creationId xmlns:a16="http://schemas.microsoft.com/office/drawing/2014/main" id="{3654BF36-7EC7-4DE1-9E00-DF6AD9DE1E8F}"/>
              </a:ext>
            </a:extLst>
          </p:cNvPr>
          <p:cNvSpPr txBox="1"/>
          <p:nvPr/>
        </p:nvSpPr>
        <p:spPr>
          <a:xfrm>
            <a:off x="6844748" y="4071732"/>
            <a:ext cx="1611339" cy="461665"/>
          </a:xfrm>
          <a:prstGeom prst="rect">
            <a:avLst/>
          </a:prstGeom>
          <a:noFill/>
        </p:spPr>
        <p:txBody>
          <a:bodyPr wrap="none" rtlCol="0">
            <a:spAutoFit/>
          </a:bodyPr>
          <a:lstStyle/>
          <a:p>
            <a:r>
              <a:rPr lang="en-US" sz="2400" b="1" dirty="0">
                <a:solidFill>
                  <a:schemeClr val="tx2"/>
                </a:solidFill>
                <a:latin typeface="Courier New" panose="02070309020205020404" pitchFamily="49" charset="0"/>
                <a:cs typeface="Courier New" panose="02070309020205020404" pitchFamily="49" charset="0"/>
              </a:rPr>
              <a:t>R2</a:t>
            </a:r>
            <a:r>
              <a:rPr lang="en-US" sz="2400" b="1" dirty="0">
                <a:solidFill>
                  <a:schemeClr val="tx2"/>
                </a:solidFill>
                <a:latin typeface="Cambria Math" panose="02040503050406030204" pitchFamily="18" charset="0"/>
                <a:ea typeface="Cambria Math" panose="02040503050406030204" pitchFamily="18" charset="0"/>
                <a:cs typeface="Courier New" panose="02070309020205020404" pitchFamily="49" charset="0"/>
              </a:rPr>
              <a:t>← </a:t>
            </a:r>
            <a:r>
              <a:rPr lang="en-US" sz="2400" b="1" dirty="0">
                <a:solidFill>
                  <a:schemeClr val="tx2"/>
                </a:solidFill>
                <a:latin typeface="Courier New" panose="02070309020205020404" pitchFamily="49" charset="0"/>
                <a:cs typeface="Courier New" panose="02070309020205020404" pitchFamily="49" charset="0"/>
              </a:rPr>
              <a:t>M[B]</a:t>
            </a:r>
          </a:p>
        </p:txBody>
      </p:sp>
      <p:sp>
        <p:nvSpPr>
          <p:cNvPr id="8" name="TextBox 7">
            <a:extLst>
              <a:ext uri="{FF2B5EF4-FFF2-40B4-BE49-F238E27FC236}">
                <a16:creationId xmlns:a16="http://schemas.microsoft.com/office/drawing/2014/main" id="{A6EB1DB9-4154-4C2C-993C-4153FBE8BB9C}"/>
              </a:ext>
            </a:extLst>
          </p:cNvPr>
          <p:cNvSpPr txBox="1"/>
          <p:nvPr/>
        </p:nvSpPr>
        <p:spPr>
          <a:xfrm>
            <a:off x="3482009" y="4396410"/>
            <a:ext cx="2029723" cy="461665"/>
          </a:xfrm>
          <a:prstGeom prst="rect">
            <a:avLst/>
          </a:prstGeom>
          <a:noFill/>
        </p:spPr>
        <p:txBody>
          <a:bodyPr wrap="none" rtlCol="0">
            <a:spAutoFit/>
          </a:bodyPr>
          <a:lstStyle/>
          <a:p>
            <a:r>
              <a:rPr lang="en-US" sz="2400" b="1" dirty="0">
                <a:solidFill>
                  <a:schemeClr val="tx2"/>
                </a:solidFill>
                <a:latin typeface="Courier New" panose="02070309020205020404" pitchFamily="49" charset="0"/>
                <a:cs typeface="Courier New" panose="02070309020205020404" pitchFamily="49" charset="0"/>
              </a:rPr>
              <a:t>LOAD	R3, C</a:t>
            </a:r>
          </a:p>
        </p:txBody>
      </p:sp>
      <p:sp>
        <p:nvSpPr>
          <p:cNvPr id="9" name="TextBox 8">
            <a:extLst>
              <a:ext uri="{FF2B5EF4-FFF2-40B4-BE49-F238E27FC236}">
                <a16:creationId xmlns:a16="http://schemas.microsoft.com/office/drawing/2014/main" id="{092E1CCC-8F89-405F-ABB7-668F164D8C2C}"/>
              </a:ext>
            </a:extLst>
          </p:cNvPr>
          <p:cNvSpPr txBox="1"/>
          <p:nvPr/>
        </p:nvSpPr>
        <p:spPr>
          <a:xfrm>
            <a:off x="6844748" y="4396410"/>
            <a:ext cx="1611339" cy="461665"/>
          </a:xfrm>
          <a:prstGeom prst="rect">
            <a:avLst/>
          </a:prstGeom>
          <a:noFill/>
        </p:spPr>
        <p:txBody>
          <a:bodyPr wrap="none" rtlCol="0">
            <a:spAutoFit/>
          </a:bodyPr>
          <a:lstStyle/>
          <a:p>
            <a:r>
              <a:rPr lang="en-US" sz="2400" b="1" dirty="0">
                <a:solidFill>
                  <a:schemeClr val="tx2"/>
                </a:solidFill>
                <a:latin typeface="Courier New" panose="02070309020205020404" pitchFamily="49" charset="0"/>
                <a:cs typeface="Courier New" panose="02070309020205020404" pitchFamily="49" charset="0"/>
              </a:rPr>
              <a:t>R3</a:t>
            </a:r>
            <a:r>
              <a:rPr lang="en-US" sz="2400" b="1" dirty="0">
                <a:solidFill>
                  <a:schemeClr val="tx2"/>
                </a:solidFill>
                <a:latin typeface="Cambria Math" panose="02040503050406030204" pitchFamily="18" charset="0"/>
                <a:ea typeface="Cambria Math" panose="02040503050406030204" pitchFamily="18" charset="0"/>
                <a:cs typeface="Courier New" panose="02070309020205020404" pitchFamily="49" charset="0"/>
              </a:rPr>
              <a:t>← </a:t>
            </a:r>
            <a:r>
              <a:rPr lang="en-US" sz="2400" b="1" dirty="0">
                <a:solidFill>
                  <a:schemeClr val="tx2"/>
                </a:solidFill>
                <a:latin typeface="Courier New" panose="02070309020205020404" pitchFamily="49" charset="0"/>
                <a:cs typeface="Courier New" panose="02070309020205020404" pitchFamily="49" charset="0"/>
              </a:rPr>
              <a:t>M[C]</a:t>
            </a:r>
          </a:p>
        </p:txBody>
      </p:sp>
      <p:sp>
        <p:nvSpPr>
          <p:cNvPr id="10" name="TextBox 9">
            <a:extLst>
              <a:ext uri="{FF2B5EF4-FFF2-40B4-BE49-F238E27FC236}">
                <a16:creationId xmlns:a16="http://schemas.microsoft.com/office/drawing/2014/main" id="{7CD9A4A0-F42A-422B-B68D-83868D6DF6D1}"/>
              </a:ext>
            </a:extLst>
          </p:cNvPr>
          <p:cNvSpPr txBox="1"/>
          <p:nvPr/>
        </p:nvSpPr>
        <p:spPr>
          <a:xfrm>
            <a:off x="3482009" y="4721088"/>
            <a:ext cx="2029723" cy="461665"/>
          </a:xfrm>
          <a:prstGeom prst="rect">
            <a:avLst/>
          </a:prstGeom>
          <a:noFill/>
        </p:spPr>
        <p:txBody>
          <a:bodyPr wrap="none" rtlCol="0">
            <a:spAutoFit/>
          </a:bodyPr>
          <a:lstStyle/>
          <a:p>
            <a:r>
              <a:rPr lang="en-US" sz="2400" b="1" dirty="0">
                <a:solidFill>
                  <a:schemeClr val="tx2"/>
                </a:solidFill>
                <a:latin typeface="Courier New" panose="02070309020205020404" pitchFamily="49" charset="0"/>
                <a:cs typeface="Courier New" panose="02070309020205020404" pitchFamily="49" charset="0"/>
              </a:rPr>
              <a:t>LOAD	R4, D</a:t>
            </a:r>
          </a:p>
        </p:txBody>
      </p:sp>
      <p:sp>
        <p:nvSpPr>
          <p:cNvPr id="11" name="TextBox 10">
            <a:extLst>
              <a:ext uri="{FF2B5EF4-FFF2-40B4-BE49-F238E27FC236}">
                <a16:creationId xmlns:a16="http://schemas.microsoft.com/office/drawing/2014/main" id="{0BF4E526-CEEF-42F2-8683-B4812A8C45CA}"/>
              </a:ext>
            </a:extLst>
          </p:cNvPr>
          <p:cNvSpPr txBox="1"/>
          <p:nvPr/>
        </p:nvSpPr>
        <p:spPr>
          <a:xfrm>
            <a:off x="6844748" y="4721088"/>
            <a:ext cx="1611339" cy="461665"/>
          </a:xfrm>
          <a:prstGeom prst="rect">
            <a:avLst/>
          </a:prstGeom>
          <a:noFill/>
        </p:spPr>
        <p:txBody>
          <a:bodyPr wrap="none" rtlCol="0">
            <a:spAutoFit/>
          </a:bodyPr>
          <a:lstStyle/>
          <a:p>
            <a:r>
              <a:rPr lang="en-US" sz="2400" b="1" dirty="0">
                <a:solidFill>
                  <a:schemeClr val="tx2"/>
                </a:solidFill>
                <a:latin typeface="Courier New" panose="02070309020205020404" pitchFamily="49" charset="0"/>
                <a:cs typeface="Courier New" panose="02070309020205020404" pitchFamily="49" charset="0"/>
              </a:rPr>
              <a:t>R4</a:t>
            </a:r>
            <a:r>
              <a:rPr lang="en-US" sz="2400" b="1" dirty="0">
                <a:solidFill>
                  <a:schemeClr val="tx2"/>
                </a:solidFill>
                <a:latin typeface="Cambria Math" panose="02040503050406030204" pitchFamily="18" charset="0"/>
                <a:ea typeface="Cambria Math" panose="02040503050406030204" pitchFamily="18" charset="0"/>
                <a:cs typeface="Courier New" panose="02070309020205020404" pitchFamily="49" charset="0"/>
              </a:rPr>
              <a:t>← </a:t>
            </a:r>
            <a:r>
              <a:rPr lang="en-US" sz="2400" b="1" dirty="0">
                <a:solidFill>
                  <a:schemeClr val="tx2"/>
                </a:solidFill>
                <a:latin typeface="Courier New" panose="02070309020205020404" pitchFamily="49" charset="0"/>
                <a:cs typeface="Courier New" panose="02070309020205020404" pitchFamily="49" charset="0"/>
              </a:rPr>
              <a:t>M[D]</a:t>
            </a:r>
          </a:p>
        </p:txBody>
      </p:sp>
      <p:sp>
        <p:nvSpPr>
          <p:cNvPr id="12" name="TextBox 11">
            <a:extLst>
              <a:ext uri="{FF2B5EF4-FFF2-40B4-BE49-F238E27FC236}">
                <a16:creationId xmlns:a16="http://schemas.microsoft.com/office/drawing/2014/main" id="{6DAA87EE-6165-4639-9BD4-E28701AF97D3}"/>
              </a:ext>
            </a:extLst>
          </p:cNvPr>
          <p:cNvSpPr txBox="1"/>
          <p:nvPr/>
        </p:nvSpPr>
        <p:spPr>
          <a:xfrm>
            <a:off x="3482009" y="5045766"/>
            <a:ext cx="2951449" cy="461665"/>
          </a:xfrm>
          <a:prstGeom prst="rect">
            <a:avLst/>
          </a:prstGeom>
          <a:noFill/>
        </p:spPr>
        <p:txBody>
          <a:bodyPr wrap="none" rtlCol="0">
            <a:spAutoFit/>
          </a:bodyPr>
          <a:lstStyle/>
          <a:p>
            <a:r>
              <a:rPr lang="en-US" sz="2400" b="1" dirty="0">
                <a:solidFill>
                  <a:schemeClr val="tx2"/>
                </a:solidFill>
                <a:latin typeface="Courier New" panose="02070309020205020404" pitchFamily="49" charset="0"/>
                <a:cs typeface="Courier New" panose="02070309020205020404" pitchFamily="49" charset="0"/>
              </a:rPr>
              <a:t>ADD	R1, R1, R2</a:t>
            </a:r>
          </a:p>
        </p:txBody>
      </p:sp>
      <p:sp>
        <p:nvSpPr>
          <p:cNvPr id="13" name="TextBox 12">
            <a:extLst>
              <a:ext uri="{FF2B5EF4-FFF2-40B4-BE49-F238E27FC236}">
                <a16:creationId xmlns:a16="http://schemas.microsoft.com/office/drawing/2014/main" id="{F5FA9759-9441-415B-B464-CFC538DE3E23}"/>
              </a:ext>
            </a:extLst>
          </p:cNvPr>
          <p:cNvSpPr txBox="1"/>
          <p:nvPr/>
        </p:nvSpPr>
        <p:spPr>
          <a:xfrm>
            <a:off x="6844748" y="5045766"/>
            <a:ext cx="1795684" cy="461665"/>
          </a:xfrm>
          <a:prstGeom prst="rect">
            <a:avLst/>
          </a:prstGeom>
          <a:noFill/>
        </p:spPr>
        <p:txBody>
          <a:bodyPr wrap="none" rtlCol="0">
            <a:spAutoFit/>
          </a:bodyPr>
          <a:lstStyle/>
          <a:p>
            <a:r>
              <a:rPr lang="en-US" sz="2400" b="1" dirty="0">
                <a:solidFill>
                  <a:schemeClr val="tx2"/>
                </a:solidFill>
                <a:latin typeface="Courier New" panose="02070309020205020404" pitchFamily="49" charset="0"/>
                <a:cs typeface="Courier New" panose="02070309020205020404" pitchFamily="49" charset="0"/>
              </a:rPr>
              <a:t>R1</a:t>
            </a:r>
            <a:r>
              <a:rPr lang="en-US" sz="2400" b="1" dirty="0">
                <a:solidFill>
                  <a:schemeClr val="tx2"/>
                </a:solidFill>
                <a:latin typeface="Cambria Math" panose="02040503050406030204" pitchFamily="18" charset="0"/>
                <a:ea typeface="Cambria Math" panose="02040503050406030204" pitchFamily="18" charset="0"/>
                <a:cs typeface="Courier New" panose="02070309020205020404" pitchFamily="49" charset="0"/>
              </a:rPr>
              <a:t>← </a:t>
            </a:r>
            <a:r>
              <a:rPr lang="en-US" sz="2400" b="1" dirty="0">
                <a:solidFill>
                  <a:schemeClr val="tx2"/>
                </a:solidFill>
                <a:latin typeface="Courier New" panose="02070309020205020404" pitchFamily="49" charset="0"/>
                <a:cs typeface="Courier New" panose="02070309020205020404" pitchFamily="49" charset="0"/>
              </a:rPr>
              <a:t>R1+R2</a:t>
            </a:r>
          </a:p>
        </p:txBody>
      </p:sp>
      <p:sp>
        <p:nvSpPr>
          <p:cNvPr id="14" name="TextBox 13">
            <a:extLst>
              <a:ext uri="{FF2B5EF4-FFF2-40B4-BE49-F238E27FC236}">
                <a16:creationId xmlns:a16="http://schemas.microsoft.com/office/drawing/2014/main" id="{2ADF0F78-64DF-4290-A4BD-D0ECA4E48D72}"/>
              </a:ext>
            </a:extLst>
          </p:cNvPr>
          <p:cNvSpPr txBox="1"/>
          <p:nvPr/>
        </p:nvSpPr>
        <p:spPr>
          <a:xfrm>
            <a:off x="3482009" y="5370444"/>
            <a:ext cx="2951449" cy="461665"/>
          </a:xfrm>
          <a:prstGeom prst="rect">
            <a:avLst/>
          </a:prstGeom>
          <a:noFill/>
        </p:spPr>
        <p:txBody>
          <a:bodyPr wrap="none" rtlCol="0">
            <a:spAutoFit/>
          </a:bodyPr>
          <a:lstStyle/>
          <a:p>
            <a:r>
              <a:rPr lang="en-US" sz="2400" b="1" dirty="0">
                <a:solidFill>
                  <a:schemeClr val="tx2"/>
                </a:solidFill>
                <a:latin typeface="Courier New" panose="02070309020205020404" pitchFamily="49" charset="0"/>
                <a:cs typeface="Courier New" panose="02070309020205020404" pitchFamily="49" charset="0"/>
              </a:rPr>
              <a:t>ADD	R3, R3, R4</a:t>
            </a:r>
          </a:p>
        </p:txBody>
      </p:sp>
      <p:sp>
        <p:nvSpPr>
          <p:cNvPr id="15" name="TextBox 14">
            <a:extLst>
              <a:ext uri="{FF2B5EF4-FFF2-40B4-BE49-F238E27FC236}">
                <a16:creationId xmlns:a16="http://schemas.microsoft.com/office/drawing/2014/main" id="{B22B2082-8C2E-4C6B-BB30-6851B934C8A4}"/>
              </a:ext>
            </a:extLst>
          </p:cNvPr>
          <p:cNvSpPr txBox="1"/>
          <p:nvPr/>
        </p:nvSpPr>
        <p:spPr>
          <a:xfrm>
            <a:off x="6844748" y="5370444"/>
            <a:ext cx="1795684" cy="461665"/>
          </a:xfrm>
          <a:prstGeom prst="rect">
            <a:avLst/>
          </a:prstGeom>
          <a:noFill/>
        </p:spPr>
        <p:txBody>
          <a:bodyPr wrap="none" rtlCol="0">
            <a:spAutoFit/>
          </a:bodyPr>
          <a:lstStyle/>
          <a:p>
            <a:r>
              <a:rPr lang="en-US" sz="2400" b="1" dirty="0">
                <a:solidFill>
                  <a:schemeClr val="tx2"/>
                </a:solidFill>
                <a:latin typeface="Courier New" panose="02070309020205020404" pitchFamily="49" charset="0"/>
                <a:cs typeface="Courier New" panose="02070309020205020404" pitchFamily="49" charset="0"/>
              </a:rPr>
              <a:t>R3</a:t>
            </a:r>
            <a:r>
              <a:rPr lang="en-US" sz="2400" b="1" dirty="0">
                <a:solidFill>
                  <a:schemeClr val="tx2"/>
                </a:solidFill>
                <a:latin typeface="Cambria Math" panose="02040503050406030204" pitchFamily="18" charset="0"/>
                <a:ea typeface="Cambria Math" panose="02040503050406030204" pitchFamily="18" charset="0"/>
                <a:cs typeface="Courier New" panose="02070309020205020404" pitchFamily="49" charset="0"/>
              </a:rPr>
              <a:t>← </a:t>
            </a:r>
            <a:r>
              <a:rPr lang="en-US" sz="2400" b="1" dirty="0">
                <a:solidFill>
                  <a:schemeClr val="tx2"/>
                </a:solidFill>
                <a:latin typeface="Courier New" panose="02070309020205020404" pitchFamily="49" charset="0"/>
                <a:cs typeface="Courier New" panose="02070309020205020404" pitchFamily="49" charset="0"/>
              </a:rPr>
              <a:t>R3+R4</a:t>
            </a:r>
          </a:p>
        </p:txBody>
      </p:sp>
      <p:sp>
        <p:nvSpPr>
          <p:cNvPr id="16" name="TextBox 15">
            <a:extLst>
              <a:ext uri="{FF2B5EF4-FFF2-40B4-BE49-F238E27FC236}">
                <a16:creationId xmlns:a16="http://schemas.microsoft.com/office/drawing/2014/main" id="{5AE73FA9-F9F5-425D-9BBF-84D734D5E684}"/>
              </a:ext>
            </a:extLst>
          </p:cNvPr>
          <p:cNvSpPr txBox="1"/>
          <p:nvPr/>
        </p:nvSpPr>
        <p:spPr>
          <a:xfrm>
            <a:off x="3483156" y="5695122"/>
            <a:ext cx="2951449" cy="461665"/>
          </a:xfrm>
          <a:prstGeom prst="rect">
            <a:avLst/>
          </a:prstGeom>
          <a:noFill/>
        </p:spPr>
        <p:txBody>
          <a:bodyPr wrap="none" rtlCol="0">
            <a:spAutoFit/>
          </a:bodyPr>
          <a:lstStyle/>
          <a:p>
            <a:r>
              <a:rPr lang="en-US" sz="2400" b="1" dirty="0">
                <a:solidFill>
                  <a:schemeClr val="tx2"/>
                </a:solidFill>
                <a:latin typeface="Courier New" panose="02070309020205020404" pitchFamily="49" charset="0"/>
                <a:cs typeface="Courier New" panose="02070309020205020404" pitchFamily="49" charset="0"/>
              </a:rPr>
              <a:t>MUL	R1, R1, R3</a:t>
            </a:r>
          </a:p>
        </p:txBody>
      </p:sp>
      <p:sp>
        <p:nvSpPr>
          <p:cNvPr id="17" name="TextBox 16">
            <a:extLst>
              <a:ext uri="{FF2B5EF4-FFF2-40B4-BE49-F238E27FC236}">
                <a16:creationId xmlns:a16="http://schemas.microsoft.com/office/drawing/2014/main" id="{3F94D5C3-4D1E-46EE-926D-D3BD432494C7}"/>
              </a:ext>
            </a:extLst>
          </p:cNvPr>
          <p:cNvSpPr txBox="1"/>
          <p:nvPr/>
        </p:nvSpPr>
        <p:spPr>
          <a:xfrm>
            <a:off x="6835956" y="5695122"/>
            <a:ext cx="1795684" cy="461665"/>
          </a:xfrm>
          <a:prstGeom prst="rect">
            <a:avLst/>
          </a:prstGeom>
          <a:noFill/>
        </p:spPr>
        <p:txBody>
          <a:bodyPr wrap="none" rtlCol="0">
            <a:spAutoFit/>
          </a:bodyPr>
          <a:lstStyle/>
          <a:p>
            <a:r>
              <a:rPr lang="en-US" sz="2400" b="1" dirty="0">
                <a:solidFill>
                  <a:schemeClr val="tx2"/>
                </a:solidFill>
                <a:latin typeface="Courier New" panose="02070309020205020404" pitchFamily="49" charset="0"/>
                <a:cs typeface="Courier New" panose="02070309020205020404" pitchFamily="49" charset="0"/>
              </a:rPr>
              <a:t>R1</a:t>
            </a:r>
            <a:r>
              <a:rPr lang="en-US" sz="2400" b="1" dirty="0">
                <a:solidFill>
                  <a:schemeClr val="tx2"/>
                </a:solidFill>
                <a:latin typeface="Cambria Math" panose="02040503050406030204" pitchFamily="18" charset="0"/>
                <a:ea typeface="Cambria Math" panose="02040503050406030204" pitchFamily="18" charset="0"/>
                <a:cs typeface="Courier New" panose="02070309020205020404" pitchFamily="49" charset="0"/>
              </a:rPr>
              <a:t>← </a:t>
            </a:r>
            <a:r>
              <a:rPr lang="en-US" sz="2400" b="1" dirty="0">
                <a:solidFill>
                  <a:schemeClr val="tx2"/>
                </a:solidFill>
                <a:latin typeface="Courier New" panose="02070309020205020404" pitchFamily="49" charset="0"/>
                <a:cs typeface="Courier New" panose="02070309020205020404" pitchFamily="49" charset="0"/>
              </a:rPr>
              <a:t>R1*R3</a:t>
            </a:r>
          </a:p>
        </p:txBody>
      </p:sp>
      <p:sp>
        <p:nvSpPr>
          <p:cNvPr id="18" name="TextBox 17">
            <a:extLst>
              <a:ext uri="{FF2B5EF4-FFF2-40B4-BE49-F238E27FC236}">
                <a16:creationId xmlns:a16="http://schemas.microsoft.com/office/drawing/2014/main" id="{AED5C4DE-F2FC-43AB-9586-E7051ED1613B}"/>
              </a:ext>
            </a:extLst>
          </p:cNvPr>
          <p:cNvSpPr txBox="1"/>
          <p:nvPr/>
        </p:nvSpPr>
        <p:spPr>
          <a:xfrm>
            <a:off x="3472070" y="6029739"/>
            <a:ext cx="2214068" cy="461665"/>
          </a:xfrm>
          <a:prstGeom prst="rect">
            <a:avLst/>
          </a:prstGeom>
          <a:noFill/>
        </p:spPr>
        <p:txBody>
          <a:bodyPr wrap="none" rtlCol="0">
            <a:spAutoFit/>
          </a:bodyPr>
          <a:lstStyle/>
          <a:p>
            <a:r>
              <a:rPr lang="en-US" sz="2400" b="1" dirty="0">
                <a:solidFill>
                  <a:schemeClr val="tx2"/>
                </a:solidFill>
                <a:latin typeface="Courier New" panose="02070309020205020404" pitchFamily="49" charset="0"/>
                <a:cs typeface="Courier New" panose="02070309020205020404" pitchFamily="49" charset="0"/>
              </a:rPr>
              <a:t>STORE	 X, R1</a:t>
            </a:r>
          </a:p>
        </p:txBody>
      </p:sp>
      <p:sp>
        <p:nvSpPr>
          <p:cNvPr id="19" name="TextBox 18">
            <a:extLst>
              <a:ext uri="{FF2B5EF4-FFF2-40B4-BE49-F238E27FC236}">
                <a16:creationId xmlns:a16="http://schemas.microsoft.com/office/drawing/2014/main" id="{9BE7E8CD-6CBF-41C4-82BC-B5E3C074D811}"/>
              </a:ext>
            </a:extLst>
          </p:cNvPr>
          <p:cNvSpPr txBox="1"/>
          <p:nvPr/>
        </p:nvSpPr>
        <p:spPr>
          <a:xfrm>
            <a:off x="6834809" y="6029739"/>
            <a:ext cx="1678665" cy="461665"/>
          </a:xfrm>
          <a:prstGeom prst="rect">
            <a:avLst/>
          </a:prstGeom>
          <a:noFill/>
        </p:spPr>
        <p:txBody>
          <a:bodyPr wrap="none" rtlCol="0">
            <a:spAutoFit/>
          </a:bodyPr>
          <a:lstStyle/>
          <a:p>
            <a:r>
              <a:rPr lang="en-US" sz="2400" b="1">
                <a:solidFill>
                  <a:schemeClr val="tx2"/>
                </a:solidFill>
                <a:latin typeface="Courier New" panose="02070309020205020404" pitchFamily="49" charset="0"/>
                <a:cs typeface="Courier New" panose="02070309020205020404" pitchFamily="49" charset="0"/>
              </a:rPr>
              <a:t>M[X]</a:t>
            </a:r>
            <a:r>
              <a:rPr lang="en-US" sz="2400" b="1">
                <a:solidFill>
                  <a:schemeClr val="tx2"/>
                </a:solidFill>
                <a:latin typeface="Cambria Math" panose="02040503050406030204" pitchFamily="18" charset="0"/>
                <a:ea typeface="Cambria Math" panose="02040503050406030204" pitchFamily="18" charset="0"/>
                <a:cs typeface="Courier New" panose="02070309020205020404" pitchFamily="49" charset="0"/>
              </a:rPr>
              <a:t> </a:t>
            </a:r>
            <a:r>
              <a:rPr lang="en-US" sz="2400" b="1" dirty="0">
                <a:solidFill>
                  <a:schemeClr val="tx2"/>
                </a:solidFill>
                <a:latin typeface="Cambria Math" panose="02040503050406030204" pitchFamily="18" charset="0"/>
                <a:ea typeface="Cambria Math" panose="02040503050406030204" pitchFamily="18" charset="0"/>
                <a:cs typeface="Courier New" panose="02070309020205020404" pitchFamily="49" charset="0"/>
              </a:rPr>
              <a:t>← </a:t>
            </a:r>
            <a:r>
              <a:rPr lang="en-US" sz="2400" b="1" dirty="0">
                <a:solidFill>
                  <a:schemeClr val="tx2"/>
                </a:solidFill>
                <a:latin typeface="Courier New" panose="02070309020205020404" pitchFamily="49" charset="0"/>
                <a:cs typeface="Courier New" panose="02070309020205020404" pitchFamily="49" charset="0"/>
              </a:rPr>
              <a:t>R1</a:t>
            </a:r>
          </a:p>
        </p:txBody>
      </p:sp>
    </p:spTree>
    <p:extLst>
      <p:ext uri="{BB962C8B-B14F-4D97-AF65-F5344CB8AC3E}">
        <p14:creationId xmlns:p14="http://schemas.microsoft.com/office/powerpoint/2010/main" val="2622885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500"/>
                                        <p:tgtEl>
                                          <p:spTgt spid="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500"/>
                                        <p:tgtEl>
                                          <p:spTgt spid="9"/>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fade">
                                      <p:cBhvr>
                                        <p:cTn id="51" dur="500"/>
                                        <p:tgtEl>
                                          <p:spTgt spid="1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500"/>
                                        <p:tgtEl>
                                          <p:spTgt spid="11"/>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fade">
                                      <p:cBhvr>
                                        <p:cTn id="59" dur="500"/>
                                        <p:tgtEl>
                                          <p:spTgt spid="12"/>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fade">
                                      <p:cBhvr>
                                        <p:cTn id="62" dur="500"/>
                                        <p:tgtEl>
                                          <p:spTgt spid="13"/>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fade">
                                      <p:cBhvr>
                                        <p:cTn id="67" dur="500"/>
                                        <p:tgtEl>
                                          <p:spTgt spid="14"/>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5"/>
                                        </p:tgtEl>
                                        <p:attrNameLst>
                                          <p:attrName>style.visibility</p:attrName>
                                        </p:attrNameLst>
                                      </p:cBhvr>
                                      <p:to>
                                        <p:strVal val="visible"/>
                                      </p:to>
                                    </p:set>
                                    <p:animEffect transition="in" filter="fade">
                                      <p:cBhvr>
                                        <p:cTn id="70" dur="500"/>
                                        <p:tgtEl>
                                          <p:spTgt spid="15"/>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6"/>
                                        </p:tgtEl>
                                        <p:attrNameLst>
                                          <p:attrName>style.visibility</p:attrName>
                                        </p:attrNameLst>
                                      </p:cBhvr>
                                      <p:to>
                                        <p:strVal val="visible"/>
                                      </p:to>
                                    </p:set>
                                    <p:animEffect transition="in" filter="fade">
                                      <p:cBhvr>
                                        <p:cTn id="75" dur="500"/>
                                        <p:tgtEl>
                                          <p:spTgt spid="16"/>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7"/>
                                        </p:tgtEl>
                                        <p:attrNameLst>
                                          <p:attrName>style.visibility</p:attrName>
                                        </p:attrNameLst>
                                      </p:cBhvr>
                                      <p:to>
                                        <p:strVal val="visible"/>
                                      </p:to>
                                    </p:set>
                                    <p:animEffect transition="in" filter="fade">
                                      <p:cBhvr>
                                        <p:cTn id="78" dur="500"/>
                                        <p:tgtEl>
                                          <p:spTgt spid="17"/>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18"/>
                                        </p:tgtEl>
                                        <p:attrNameLst>
                                          <p:attrName>style.visibility</p:attrName>
                                        </p:attrNameLst>
                                      </p:cBhvr>
                                      <p:to>
                                        <p:strVal val="visible"/>
                                      </p:to>
                                    </p:set>
                                    <p:animEffect transition="in" filter="fade">
                                      <p:cBhvr>
                                        <p:cTn id="83" dur="500"/>
                                        <p:tgtEl>
                                          <p:spTgt spid="18"/>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9"/>
                                        </p:tgtEl>
                                        <p:attrNameLst>
                                          <p:attrName>style.visibility</p:attrName>
                                        </p:attrNameLst>
                                      </p:cBhvr>
                                      <p:to>
                                        <p:strVal val="visible"/>
                                      </p:to>
                                    </p:set>
                                    <p:animEffect transition="in" filter="fade">
                                      <p:cBhvr>
                                        <p:cTn id="8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normAutofit/>
          </a:bodyPr>
          <a:lstStyle/>
          <a:p>
            <a:r>
              <a:rPr lang="en-US" dirty="0">
                <a:gradFill flip="none" rotWithShape="1">
                  <a:gsLst>
                    <a:gs pos="10000">
                      <a:srgbClr val="273238"/>
                    </a:gs>
                    <a:gs pos="100000">
                      <a:srgbClr val="607D8B"/>
                    </a:gs>
                  </a:gsLst>
                  <a:lin ang="0" scaled="1"/>
                  <a:tileRect/>
                </a:gradFill>
              </a:rPr>
              <a:t>Addressing Modes</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 - 4</a:t>
            </a:r>
          </a:p>
        </p:txBody>
      </p:sp>
    </p:spTree>
    <p:extLst>
      <p:ext uri="{BB962C8B-B14F-4D97-AF65-F5344CB8AC3E}">
        <p14:creationId xmlns:p14="http://schemas.microsoft.com/office/powerpoint/2010/main" val="7877011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5369E1-BE51-428D-ACC1-42EEEDB4D90F}"/>
              </a:ext>
            </a:extLst>
          </p:cNvPr>
          <p:cNvSpPr>
            <a:spLocks noGrp="1"/>
          </p:cNvSpPr>
          <p:nvPr>
            <p:ph type="title"/>
          </p:nvPr>
        </p:nvSpPr>
        <p:spPr/>
        <p:txBody>
          <a:bodyPr/>
          <a:lstStyle/>
          <a:p>
            <a:r>
              <a:rPr lang="en-US" dirty="0"/>
              <a:t>Addressing Modes</a:t>
            </a:r>
            <a:endParaRPr lang="en-IN" dirty="0"/>
          </a:p>
        </p:txBody>
      </p:sp>
      <p:sp>
        <p:nvSpPr>
          <p:cNvPr id="5" name="Content Placeholder 4">
            <a:extLst>
              <a:ext uri="{FF2B5EF4-FFF2-40B4-BE49-F238E27FC236}">
                <a16:creationId xmlns:a16="http://schemas.microsoft.com/office/drawing/2014/main" id="{F299584B-356C-48A7-9958-551017CA7125}"/>
              </a:ext>
            </a:extLst>
          </p:cNvPr>
          <p:cNvSpPr>
            <a:spLocks noGrp="1"/>
          </p:cNvSpPr>
          <p:nvPr>
            <p:ph idx="1"/>
          </p:nvPr>
        </p:nvSpPr>
        <p:spPr>
          <a:xfrm>
            <a:off x="131181" y="863444"/>
            <a:ext cx="5964820" cy="5590565"/>
          </a:xfrm>
        </p:spPr>
        <p:txBody>
          <a:bodyPr/>
          <a:lstStyle/>
          <a:p>
            <a:pPr algn="just"/>
            <a:r>
              <a:rPr lang="en-US" dirty="0"/>
              <a:t>The addressing mode specifies a rule for interpreting or modifying the address field of the instruction before the operand is actually referenced.</a:t>
            </a:r>
          </a:p>
          <a:p>
            <a:pPr algn="just"/>
            <a:r>
              <a:rPr lang="en-US" dirty="0"/>
              <a:t>Computers use addressing mode techniques for the purpose of accommodating one or both of the following provisions:</a:t>
            </a:r>
          </a:p>
          <a:p>
            <a:pPr marL="857230" lvl="1" indent="-457200">
              <a:buFont typeface="+mj-lt"/>
              <a:buAutoNum type="arabicPeriod"/>
            </a:pPr>
            <a:r>
              <a:rPr lang="en-US" dirty="0"/>
              <a:t>To give programming versatility to the user by providing such facilities as pointers to memory, counters for loop control, indexing of data, and program relocation.</a:t>
            </a:r>
          </a:p>
          <a:p>
            <a:pPr marL="857230" lvl="1" indent="-457200">
              <a:buFont typeface="+mj-lt"/>
              <a:buAutoNum type="arabicPeriod"/>
            </a:pPr>
            <a:r>
              <a:rPr lang="en-US" dirty="0"/>
              <a:t>To reduce the number of bits in the addressing field of the instruction.</a:t>
            </a:r>
          </a:p>
          <a:p>
            <a:r>
              <a:rPr lang="en-US" dirty="0"/>
              <a:t>There are basic 10 addressing modes supported by the computer.</a:t>
            </a:r>
          </a:p>
          <a:p>
            <a:endParaRPr lang="en-IN" dirty="0"/>
          </a:p>
        </p:txBody>
      </p:sp>
      <p:sp>
        <p:nvSpPr>
          <p:cNvPr id="7" name="TextBox 6">
            <a:extLst>
              <a:ext uri="{FF2B5EF4-FFF2-40B4-BE49-F238E27FC236}">
                <a16:creationId xmlns:a16="http://schemas.microsoft.com/office/drawing/2014/main" id="{ADF80770-8549-4524-A00B-CD5D1AA1D88A}"/>
              </a:ext>
            </a:extLst>
          </p:cNvPr>
          <p:cNvSpPr txBox="1"/>
          <p:nvPr/>
        </p:nvSpPr>
        <p:spPr>
          <a:xfrm>
            <a:off x="6467060" y="863444"/>
            <a:ext cx="5607839" cy="3785652"/>
          </a:xfrm>
          <a:prstGeom prst="rect">
            <a:avLst/>
          </a:prstGeom>
          <a:noFill/>
        </p:spPr>
        <p:txBody>
          <a:bodyPr wrap="square">
            <a:spAutoFit/>
          </a:bodyPr>
          <a:lstStyle/>
          <a:p>
            <a:pPr marL="457200" indent="-457200">
              <a:buFont typeface="+mj-lt"/>
              <a:buAutoNum type="arabicPeriod"/>
            </a:pPr>
            <a:r>
              <a:rPr lang="en-US" sz="2400" dirty="0"/>
              <a:t>Implied Mode</a:t>
            </a:r>
          </a:p>
          <a:p>
            <a:pPr marL="457200" indent="-457200">
              <a:buFont typeface="+mj-lt"/>
              <a:buAutoNum type="arabicPeriod"/>
            </a:pPr>
            <a:r>
              <a:rPr lang="en-US" sz="2400" dirty="0"/>
              <a:t>Immediate Mode</a:t>
            </a:r>
          </a:p>
          <a:p>
            <a:pPr marL="457200" indent="-457200">
              <a:buFont typeface="+mj-lt"/>
              <a:buAutoNum type="arabicPeriod"/>
            </a:pPr>
            <a:r>
              <a:rPr lang="en-US" sz="2400" dirty="0"/>
              <a:t>Register Mode</a:t>
            </a:r>
          </a:p>
          <a:p>
            <a:pPr marL="457200" indent="-457200">
              <a:buFont typeface="+mj-lt"/>
              <a:buAutoNum type="arabicPeriod"/>
            </a:pPr>
            <a:r>
              <a:rPr lang="en-US" sz="2400" dirty="0"/>
              <a:t>Register Indirect Mode</a:t>
            </a:r>
          </a:p>
          <a:p>
            <a:pPr marL="457200" indent="-457200">
              <a:buFont typeface="+mj-lt"/>
              <a:buAutoNum type="arabicPeriod"/>
            </a:pPr>
            <a:r>
              <a:rPr lang="en-US" sz="2400" dirty="0"/>
              <a:t>Autoincrement or Autodecrement Mode</a:t>
            </a:r>
          </a:p>
          <a:p>
            <a:pPr marL="457200" indent="-457200">
              <a:buFont typeface="+mj-lt"/>
              <a:buAutoNum type="arabicPeriod"/>
            </a:pPr>
            <a:r>
              <a:rPr lang="en-US" sz="2400" dirty="0"/>
              <a:t>Direct Address Mode</a:t>
            </a:r>
          </a:p>
          <a:p>
            <a:pPr marL="457200" indent="-457200">
              <a:buFont typeface="+mj-lt"/>
              <a:buAutoNum type="arabicPeriod"/>
            </a:pPr>
            <a:r>
              <a:rPr lang="en-US" sz="2400" dirty="0"/>
              <a:t>Indirect Address Mode</a:t>
            </a:r>
          </a:p>
          <a:p>
            <a:pPr marL="457200" indent="-457200">
              <a:buFont typeface="+mj-lt"/>
              <a:buAutoNum type="arabicPeriod"/>
            </a:pPr>
            <a:r>
              <a:rPr lang="en-US" sz="2400" dirty="0"/>
              <a:t>Relative Address Mode</a:t>
            </a:r>
          </a:p>
          <a:p>
            <a:pPr marL="457200" indent="-457200">
              <a:buFont typeface="+mj-lt"/>
              <a:buAutoNum type="arabicPeriod"/>
            </a:pPr>
            <a:r>
              <a:rPr lang="en-US" sz="2400" dirty="0"/>
              <a:t>Indexed Addressing Mode</a:t>
            </a:r>
          </a:p>
          <a:p>
            <a:pPr marL="457200" indent="-457200">
              <a:buFont typeface="+mj-lt"/>
              <a:buAutoNum type="arabicPeriod"/>
            </a:pPr>
            <a:r>
              <a:rPr lang="en-US" sz="2400" dirty="0"/>
              <a:t>Base Register Addressing Mode</a:t>
            </a:r>
          </a:p>
        </p:txBody>
      </p:sp>
      <p:cxnSp>
        <p:nvCxnSpPr>
          <p:cNvPr id="9" name="Straight Connector 8">
            <a:extLst>
              <a:ext uri="{FF2B5EF4-FFF2-40B4-BE49-F238E27FC236}">
                <a16:creationId xmlns:a16="http://schemas.microsoft.com/office/drawing/2014/main" id="{99DAF8BF-E845-42D7-BE58-CB809697B067}"/>
              </a:ext>
            </a:extLst>
          </p:cNvPr>
          <p:cNvCxnSpPr/>
          <p:nvPr/>
        </p:nvCxnSpPr>
        <p:spPr>
          <a:xfrm>
            <a:off x="6281530" y="843566"/>
            <a:ext cx="0" cy="5666565"/>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8519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xEl>
                                              <p:pRg st="0" end="0"/>
                                            </p:txEl>
                                          </p:spTgt>
                                        </p:tgtEl>
                                        <p:attrNameLst>
                                          <p:attrName>style.visibility</p:attrName>
                                        </p:attrNameLst>
                                      </p:cBhvr>
                                      <p:to>
                                        <p:strVal val="visible"/>
                                      </p:to>
                                    </p:set>
                                    <p:animEffect transition="in" filter="fade">
                                      <p:cBhvr>
                                        <p:cTn id="28" dur="500"/>
                                        <p:tgtEl>
                                          <p:spTgt spid="7">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7">
                                            <p:txEl>
                                              <p:pRg st="1" end="1"/>
                                            </p:txEl>
                                          </p:spTgt>
                                        </p:tgtEl>
                                        <p:attrNameLst>
                                          <p:attrName>style.visibility</p:attrName>
                                        </p:attrNameLst>
                                      </p:cBhvr>
                                      <p:to>
                                        <p:strVal val="visible"/>
                                      </p:to>
                                    </p:set>
                                    <p:animEffect transition="in" filter="fade">
                                      <p:cBhvr>
                                        <p:cTn id="33" dur="500"/>
                                        <p:tgtEl>
                                          <p:spTgt spid="7">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7">
                                            <p:txEl>
                                              <p:pRg st="2" end="2"/>
                                            </p:txEl>
                                          </p:spTgt>
                                        </p:tgtEl>
                                        <p:attrNameLst>
                                          <p:attrName>style.visibility</p:attrName>
                                        </p:attrNameLst>
                                      </p:cBhvr>
                                      <p:to>
                                        <p:strVal val="visible"/>
                                      </p:to>
                                    </p:set>
                                    <p:animEffect transition="in" filter="fade">
                                      <p:cBhvr>
                                        <p:cTn id="38" dur="500"/>
                                        <p:tgtEl>
                                          <p:spTgt spid="7">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7">
                                            <p:txEl>
                                              <p:pRg st="3" end="3"/>
                                            </p:txEl>
                                          </p:spTgt>
                                        </p:tgtEl>
                                        <p:attrNameLst>
                                          <p:attrName>style.visibility</p:attrName>
                                        </p:attrNameLst>
                                      </p:cBhvr>
                                      <p:to>
                                        <p:strVal val="visible"/>
                                      </p:to>
                                    </p:set>
                                    <p:animEffect transition="in" filter="fade">
                                      <p:cBhvr>
                                        <p:cTn id="43" dur="500"/>
                                        <p:tgtEl>
                                          <p:spTgt spid="7">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7">
                                            <p:txEl>
                                              <p:pRg st="4" end="4"/>
                                            </p:txEl>
                                          </p:spTgt>
                                        </p:tgtEl>
                                        <p:attrNameLst>
                                          <p:attrName>style.visibility</p:attrName>
                                        </p:attrNameLst>
                                      </p:cBhvr>
                                      <p:to>
                                        <p:strVal val="visible"/>
                                      </p:to>
                                    </p:set>
                                    <p:animEffect transition="in" filter="fade">
                                      <p:cBhvr>
                                        <p:cTn id="48" dur="500"/>
                                        <p:tgtEl>
                                          <p:spTgt spid="7">
                                            <p:txEl>
                                              <p:pRg st="4" end="4"/>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7">
                                            <p:txEl>
                                              <p:pRg st="5" end="5"/>
                                            </p:txEl>
                                          </p:spTgt>
                                        </p:tgtEl>
                                        <p:attrNameLst>
                                          <p:attrName>style.visibility</p:attrName>
                                        </p:attrNameLst>
                                      </p:cBhvr>
                                      <p:to>
                                        <p:strVal val="visible"/>
                                      </p:to>
                                    </p:set>
                                    <p:animEffect transition="in" filter="fade">
                                      <p:cBhvr>
                                        <p:cTn id="53" dur="500"/>
                                        <p:tgtEl>
                                          <p:spTgt spid="7">
                                            <p:txEl>
                                              <p:pRg st="5" end="5"/>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7">
                                            <p:txEl>
                                              <p:pRg st="6" end="6"/>
                                            </p:txEl>
                                          </p:spTgt>
                                        </p:tgtEl>
                                        <p:attrNameLst>
                                          <p:attrName>style.visibility</p:attrName>
                                        </p:attrNameLst>
                                      </p:cBhvr>
                                      <p:to>
                                        <p:strVal val="visible"/>
                                      </p:to>
                                    </p:set>
                                    <p:animEffect transition="in" filter="fade">
                                      <p:cBhvr>
                                        <p:cTn id="58" dur="500"/>
                                        <p:tgtEl>
                                          <p:spTgt spid="7">
                                            <p:txEl>
                                              <p:pRg st="6" end="6"/>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7">
                                            <p:txEl>
                                              <p:pRg st="7" end="7"/>
                                            </p:txEl>
                                          </p:spTgt>
                                        </p:tgtEl>
                                        <p:attrNameLst>
                                          <p:attrName>style.visibility</p:attrName>
                                        </p:attrNameLst>
                                      </p:cBhvr>
                                      <p:to>
                                        <p:strVal val="visible"/>
                                      </p:to>
                                    </p:set>
                                    <p:animEffect transition="in" filter="fade">
                                      <p:cBhvr>
                                        <p:cTn id="63" dur="500"/>
                                        <p:tgtEl>
                                          <p:spTgt spid="7">
                                            <p:txEl>
                                              <p:pRg st="7" end="7"/>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7">
                                            <p:txEl>
                                              <p:pRg st="8" end="8"/>
                                            </p:txEl>
                                          </p:spTgt>
                                        </p:tgtEl>
                                        <p:attrNameLst>
                                          <p:attrName>style.visibility</p:attrName>
                                        </p:attrNameLst>
                                      </p:cBhvr>
                                      <p:to>
                                        <p:strVal val="visible"/>
                                      </p:to>
                                    </p:set>
                                    <p:animEffect transition="in" filter="fade">
                                      <p:cBhvr>
                                        <p:cTn id="68" dur="500"/>
                                        <p:tgtEl>
                                          <p:spTgt spid="7">
                                            <p:txEl>
                                              <p:pRg st="8" end="8"/>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7">
                                            <p:txEl>
                                              <p:pRg st="9" end="9"/>
                                            </p:txEl>
                                          </p:spTgt>
                                        </p:tgtEl>
                                        <p:attrNameLst>
                                          <p:attrName>style.visibility</p:attrName>
                                        </p:attrNameLst>
                                      </p:cBhvr>
                                      <p:to>
                                        <p:strVal val="visible"/>
                                      </p:to>
                                    </p:set>
                                    <p:animEffect transition="in" filter="fade">
                                      <p:cBhvr>
                                        <p:cTn id="73" dur="500"/>
                                        <p:tgtEl>
                                          <p:spTgt spid="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B56A6-A477-48E4-B614-E7A9759A8390}"/>
              </a:ext>
            </a:extLst>
          </p:cNvPr>
          <p:cNvSpPr>
            <a:spLocks noGrp="1"/>
          </p:cNvSpPr>
          <p:nvPr>
            <p:ph type="title"/>
          </p:nvPr>
        </p:nvSpPr>
        <p:spPr/>
        <p:txBody>
          <a:bodyPr/>
          <a:lstStyle/>
          <a:p>
            <a:r>
              <a:rPr lang="en-US" dirty="0"/>
              <a:t>1. Implied Mode  &amp;  2. Immediate Mode</a:t>
            </a:r>
            <a:endParaRPr lang="en-IN" dirty="0"/>
          </a:p>
        </p:txBody>
      </p:sp>
      <p:sp>
        <p:nvSpPr>
          <p:cNvPr id="3" name="Content Placeholder 2">
            <a:extLst>
              <a:ext uri="{FF2B5EF4-FFF2-40B4-BE49-F238E27FC236}">
                <a16:creationId xmlns:a16="http://schemas.microsoft.com/office/drawing/2014/main" id="{63E49DF1-DCA9-4FBD-9810-19ECEA77FAAE}"/>
              </a:ext>
            </a:extLst>
          </p:cNvPr>
          <p:cNvSpPr>
            <a:spLocks noGrp="1"/>
          </p:cNvSpPr>
          <p:nvPr>
            <p:ph idx="1"/>
          </p:nvPr>
        </p:nvSpPr>
        <p:spPr>
          <a:xfrm>
            <a:off x="111302" y="1469732"/>
            <a:ext cx="5802481" cy="3837764"/>
          </a:xfrm>
        </p:spPr>
        <p:txBody>
          <a:bodyPr/>
          <a:lstStyle/>
          <a:p>
            <a:pPr algn="just"/>
            <a:r>
              <a:rPr lang="en-US" dirty="0"/>
              <a:t>Operands are specified </a:t>
            </a:r>
            <a:r>
              <a:rPr lang="en-US" i="1" dirty="0">
                <a:solidFill>
                  <a:schemeClr val="tx2"/>
                </a:solidFill>
              </a:rPr>
              <a:t>implicitly</a:t>
            </a:r>
            <a:r>
              <a:rPr lang="en-US" dirty="0"/>
              <a:t> in the definition of the instruction. </a:t>
            </a:r>
          </a:p>
          <a:p>
            <a:pPr algn="just"/>
            <a:r>
              <a:rPr lang="en-US" dirty="0"/>
              <a:t>For example, the instruction “</a:t>
            </a:r>
            <a:r>
              <a:rPr lang="en-US" dirty="0">
                <a:solidFill>
                  <a:schemeClr val="tx2"/>
                </a:solidFill>
              </a:rPr>
              <a:t>complement accumulator (CMA)</a:t>
            </a:r>
            <a:r>
              <a:rPr lang="en-US" dirty="0"/>
              <a:t>” is an implied-mode instruction because the operand in the accumulator register is implied in the definition of the instruction.</a:t>
            </a:r>
          </a:p>
          <a:p>
            <a:pPr algn="just"/>
            <a:r>
              <a:rPr lang="en-US" dirty="0"/>
              <a:t>In fact, all register reference instructions that use an accumulator and zero address instructions are implied mode instructions.</a:t>
            </a:r>
          </a:p>
        </p:txBody>
      </p:sp>
      <p:sp>
        <p:nvSpPr>
          <p:cNvPr id="6" name="Content Placeholder 2">
            <a:extLst>
              <a:ext uri="{FF2B5EF4-FFF2-40B4-BE49-F238E27FC236}">
                <a16:creationId xmlns:a16="http://schemas.microsoft.com/office/drawing/2014/main" id="{F7B541EE-A18C-4EAD-B8A2-A5307ECF7BDA}"/>
              </a:ext>
            </a:extLst>
          </p:cNvPr>
          <p:cNvSpPr txBox="1">
            <a:spLocks/>
          </p:cNvSpPr>
          <p:nvPr/>
        </p:nvSpPr>
        <p:spPr>
          <a:xfrm>
            <a:off x="6096000" y="1469732"/>
            <a:ext cx="5802481" cy="4702468"/>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Operand is specified in the instruction itself. </a:t>
            </a:r>
          </a:p>
          <a:p>
            <a:r>
              <a:rPr lang="en-US" dirty="0"/>
              <a:t>In other words, an immediate-mode instruction has an operand field rather than an address field.</a:t>
            </a:r>
          </a:p>
          <a:p>
            <a:r>
              <a:rPr lang="en-US" dirty="0"/>
              <a:t>The operand field contains the actual operand to be used in conjunction with the operation specified in the instruction.</a:t>
            </a:r>
          </a:p>
          <a:p>
            <a:r>
              <a:rPr lang="en-US" dirty="0"/>
              <a:t>Immediate mode of instructions is useful for initializing register to constant value.</a:t>
            </a:r>
          </a:p>
          <a:p>
            <a:r>
              <a:rPr lang="en-US" dirty="0"/>
              <a:t>E.g. </a:t>
            </a:r>
            <a:r>
              <a:rPr lang="en-US" dirty="0">
                <a:solidFill>
                  <a:schemeClr val="tx2"/>
                </a:solidFill>
              </a:rPr>
              <a:t>MOV R1, 05H</a:t>
            </a:r>
          </a:p>
          <a:p>
            <a:pPr marL="349250" indent="0">
              <a:buNone/>
            </a:pPr>
            <a:r>
              <a:rPr lang="en-US" dirty="0"/>
              <a:t>instruction copies immediate number 05H to R1 register.</a:t>
            </a:r>
          </a:p>
        </p:txBody>
      </p:sp>
      <p:sp>
        <p:nvSpPr>
          <p:cNvPr id="7" name="TextBox 6">
            <a:extLst>
              <a:ext uri="{FF2B5EF4-FFF2-40B4-BE49-F238E27FC236}">
                <a16:creationId xmlns:a16="http://schemas.microsoft.com/office/drawing/2014/main" id="{D1FDC46C-78C2-4A12-9604-144F12D66CC6}"/>
              </a:ext>
            </a:extLst>
          </p:cNvPr>
          <p:cNvSpPr txBox="1"/>
          <p:nvPr/>
        </p:nvSpPr>
        <p:spPr>
          <a:xfrm>
            <a:off x="1640942" y="822826"/>
            <a:ext cx="2743200" cy="523220"/>
          </a:xfrm>
          <a:prstGeom prst="rect">
            <a:avLst/>
          </a:prstGeom>
          <a:noFill/>
        </p:spPr>
        <p:txBody>
          <a:bodyPr wrap="square" rtlCol="0">
            <a:spAutoFit/>
          </a:bodyPr>
          <a:lstStyle/>
          <a:p>
            <a:r>
              <a:rPr lang="en-US" sz="2800" dirty="0">
                <a:solidFill>
                  <a:schemeClr val="accent6"/>
                </a:solidFill>
              </a:rPr>
              <a:t>1. Implied Mode</a:t>
            </a:r>
            <a:endParaRPr lang="en-IN" sz="2800" dirty="0">
              <a:solidFill>
                <a:schemeClr val="accent6"/>
              </a:solidFill>
            </a:endParaRPr>
          </a:p>
        </p:txBody>
      </p:sp>
      <p:sp>
        <p:nvSpPr>
          <p:cNvPr id="8" name="TextBox 7">
            <a:extLst>
              <a:ext uri="{FF2B5EF4-FFF2-40B4-BE49-F238E27FC236}">
                <a16:creationId xmlns:a16="http://schemas.microsoft.com/office/drawing/2014/main" id="{5B6CFF27-907B-4141-8949-BCB04A5EBE71}"/>
              </a:ext>
            </a:extLst>
          </p:cNvPr>
          <p:cNvSpPr txBox="1"/>
          <p:nvPr/>
        </p:nvSpPr>
        <p:spPr>
          <a:xfrm>
            <a:off x="7527905" y="822826"/>
            <a:ext cx="2938669" cy="523220"/>
          </a:xfrm>
          <a:prstGeom prst="rect">
            <a:avLst/>
          </a:prstGeom>
          <a:noFill/>
        </p:spPr>
        <p:txBody>
          <a:bodyPr wrap="square" rtlCol="0">
            <a:spAutoFit/>
          </a:bodyPr>
          <a:lstStyle/>
          <a:p>
            <a:r>
              <a:rPr lang="en-US" sz="2800" dirty="0">
                <a:solidFill>
                  <a:schemeClr val="accent6"/>
                </a:solidFill>
              </a:rPr>
              <a:t>2. Immediate Mode</a:t>
            </a:r>
            <a:endParaRPr lang="en-IN" sz="2800" dirty="0">
              <a:solidFill>
                <a:schemeClr val="accent6"/>
              </a:solidFill>
            </a:endParaRPr>
          </a:p>
        </p:txBody>
      </p:sp>
      <p:cxnSp>
        <p:nvCxnSpPr>
          <p:cNvPr id="9" name="Straight Connector 8">
            <a:extLst>
              <a:ext uri="{FF2B5EF4-FFF2-40B4-BE49-F238E27FC236}">
                <a16:creationId xmlns:a16="http://schemas.microsoft.com/office/drawing/2014/main" id="{D10B9CF3-D466-45CA-B1B3-67D13549985B}"/>
              </a:ext>
            </a:extLst>
          </p:cNvPr>
          <p:cNvCxnSpPr/>
          <p:nvPr/>
        </p:nvCxnSpPr>
        <p:spPr>
          <a:xfrm>
            <a:off x="5996609" y="822826"/>
            <a:ext cx="0" cy="5666565"/>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8938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fade">
                                      <p:cBhvr>
                                        <p:cTn id="32" dur="500"/>
                                        <p:tgtEl>
                                          <p:spTgt spid="6">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1" end="1"/>
                                            </p:txEl>
                                          </p:spTgt>
                                        </p:tgtEl>
                                        <p:attrNameLst>
                                          <p:attrName>style.visibility</p:attrName>
                                        </p:attrNameLst>
                                      </p:cBhvr>
                                      <p:to>
                                        <p:strVal val="visible"/>
                                      </p:to>
                                    </p:set>
                                    <p:animEffect transition="in" filter="fade">
                                      <p:cBhvr>
                                        <p:cTn id="37" dur="500"/>
                                        <p:tgtEl>
                                          <p:spTgt spid="6">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2" end="2"/>
                                            </p:txEl>
                                          </p:spTgt>
                                        </p:tgtEl>
                                        <p:attrNameLst>
                                          <p:attrName>style.visibility</p:attrName>
                                        </p:attrNameLst>
                                      </p:cBhvr>
                                      <p:to>
                                        <p:strVal val="visible"/>
                                      </p:to>
                                    </p:set>
                                    <p:animEffect transition="in" filter="fade">
                                      <p:cBhvr>
                                        <p:cTn id="42" dur="500"/>
                                        <p:tgtEl>
                                          <p:spTgt spid="6">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xEl>
                                              <p:pRg st="3" end="3"/>
                                            </p:txEl>
                                          </p:spTgt>
                                        </p:tgtEl>
                                        <p:attrNameLst>
                                          <p:attrName>style.visibility</p:attrName>
                                        </p:attrNameLst>
                                      </p:cBhvr>
                                      <p:to>
                                        <p:strVal val="visible"/>
                                      </p:to>
                                    </p:set>
                                    <p:animEffect transition="in" filter="fade">
                                      <p:cBhvr>
                                        <p:cTn id="47" dur="500"/>
                                        <p:tgtEl>
                                          <p:spTgt spid="6">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txEl>
                                              <p:pRg st="4" end="4"/>
                                            </p:txEl>
                                          </p:spTgt>
                                        </p:tgtEl>
                                        <p:attrNameLst>
                                          <p:attrName>style.visibility</p:attrName>
                                        </p:attrNameLst>
                                      </p:cBhvr>
                                      <p:to>
                                        <p:strVal val="visible"/>
                                      </p:to>
                                    </p:set>
                                    <p:animEffect transition="in" filter="fade">
                                      <p:cBhvr>
                                        <p:cTn id="52" dur="500"/>
                                        <p:tgtEl>
                                          <p:spTgt spid="6">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6">
                                            <p:txEl>
                                              <p:pRg st="5" end="5"/>
                                            </p:txEl>
                                          </p:spTgt>
                                        </p:tgtEl>
                                        <p:attrNameLst>
                                          <p:attrName>style.visibility</p:attrName>
                                        </p:attrNameLst>
                                      </p:cBhvr>
                                      <p:to>
                                        <p:strVal val="visible"/>
                                      </p:to>
                                    </p:set>
                                    <p:animEffect transition="in" filter="fade">
                                      <p:cBhvr>
                                        <p:cTn id="57"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uiExpand="1" build="p"/>
      <p:bldP spid="7"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B56A6-A477-48E4-B614-E7A9759A8390}"/>
              </a:ext>
            </a:extLst>
          </p:cNvPr>
          <p:cNvSpPr>
            <a:spLocks noGrp="1"/>
          </p:cNvSpPr>
          <p:nvPr>
            <p:ph type="title"/>
          </p:nvPr>
        </p:nvSpPr>
        <p:spPr/>
        <p:txBody>
          <a:bodyPr/>
          <a:lstStyle/>
          <a:p>
            <a:r>
              <a:rPr lang="en-US" dirty="0"/>
              <a:t>3. Register Mode  &amp;  4. Register Indirect Mode</a:t>
            </a:r>
            <a:endParaRPr lang="en-IN" dirty="0"/>
          </a:p>
        </p:txBody>
      </p:sp>
      <p:sp>
        <p:nvSpPr>
          <p:cNvPr id="3" name="Content Placeholder 2">
            <a:extLst>
              <a:ext uri="{FF2B5EF4-FFF2-40B4-BE49-F238E27FC236}">
                <a16:creationId xmlns:a16="http://schemas.microsoft.com/office/drawing/2014/main" id="{63E49DF1-DCA9-4FBD-9810-19ECEA77FAAE}"/>
              </a:ext>
            </a:extLst>
          </p:cNvPr>
          <p:cNvSpPr>
            <a:spLocks noGrp="1"/>
          </p:cNvSpPr>
          <p:nvPr>
            <p:ph idx="1"/>
          </p:nvPr>
        </p:nvSpPr>
        <p:spPr>
          <a:xfrm>
            <a:off x="131183" y="1469732"/>
            <a:ext cx="5766036" cy="2704704"/>
          </a:xfrm>
        </p:spPr>
        <p:txBody>
          <a:bodyPr/>
          <a:lstStyle/>
          <a:p>
            <a:r>
              <a:rPr lang="en-US" dirty="0"/>
              <a:t>Operands are in registers that reside within the CPU.</a:t>
            </a:r>
          </a:p>
          <a:p>
            <a:r>
              <a:rPr lang="en-US" dirty="0"/>
              <a:t>The particular register is selected from a register field in the instruction. </a:t>
            </a:r>
          </a:p>
          <a:p>
            <a:r>
              <a:rPr lang="en-US" dirty="0"/>
              <a:t>E.g. </a:t>
            </a:r>
            <a:r>
              <a:rPr lang="en-US" dirty="0">
                <a:solidFill>
                  <a:schemeClr val="tx2"/>
                </a:solidFill>
              </a:rPr>
              <a:t>MOV AX, BX</a:t>
            </a:r>
          </a:p>
          <a:p>
            <a:pPr marL="349250" indent="0">
              <a:buNone/>
            </a:pPr>
            <a:r>
              <a:rPr lang="en-US" dirty="0"/>
              <a:t>move value from BX to AX register</a:t>
            </a:r>
          </a:p>
        </p:txBody>
      </p:sp>
      <p:sp>
        <p:nvSpPr>
          <p:cNvPr id="6" name="Content Placeholder 2">
            <a:extLst>
              <a:ext uri="{FF2B5EF4-FFF2-40B4-BE49-F238E27FC236}">
                <a16:creationId xmlns:a16="http://schemas.microsoft.com/office/drawing/2014/main" id="{F7B541EE-A18C-4EAD-B8A2-A5307ECF7BDA}"/>
              </a:ext>
            </a:extLst>
          </p:cNvPr>
          <p:cNvSpPr txBox="1">
            <a:spLocks/>
          </p:cNvSpPr>
          <p:nvPr/>
        </p:nvSpPr>
        <p:spPr>
          <a:xfrm>
            <a:off x="6096000" y="1469732"/>
            <a:ext cx="5802481" cy="4702468"/>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t>In this mode the instruction specifies a register in the CPU whose contents give the address of the operand in memory.</a:t>
            </a:r>
          </a:p>
          <a:p>
            <a:r>
              <a:rPr lang="en-US" sz="2200" dirty="0"/>
              <a:t>Before using a register indirect mode instruction, the programmer must ensure that the memory address of the operand is placed in the processor register with a previous instruction.</a:t>
            </a:r>
          </a:p>
          <a:p>
            <a:r>
              <a:rPr lang="en-US" sz="2200" dirty="0"/>
              <a:t>The advantage of this mode is that address field of the instruction uses fewer bits to select a register than would have been required to specify a memory address directly. </a:t>
            </a:r>
          </a:p>
          <a:p>
            <a:r>
              <a:rPr lang="en-US" sz="2200" dirty="0"/>
              <a:t>E.g. </a:t>
            </a:r>
            <a:r>
              <a:rPr lang="en-US" sz="2200" dirty="0">
                <a:solidFill>
                  <a:schemeClr val="tx2"/>
                </a:solidFill>
              </a:rPr>
              <a:t>MOV [R1], R2</a:t>
            </a:r>
          </a:p>
          <a:p>
            <a:pPr marL="349250" indent="0">
              <a:buNone/>
            </a:pPr>
            <a:r>
              <a:rPr lang="en-US" sz="2200" dirty="0"/>
              <a:t>value of R2 is moved to the memory location specified in R1.</a:t>
            </a:r>
          </a:p>
        </p:txBody>
      </p:sp>
      <p:sp>
        <p:nvSpPr>
          <p:cNvPr id="7" name="TextBox 6">
            <a:extLst>
              <a:ext uri="{FF2B5EF4-FFF2-40B4-BE49-F238E27FC236}">
                <a16:creationId xmlns:a16="http://schemas.microsoft.com/office/drawing/2014/main" id="{D1FDC46C-78C2-4A12-9604-144F12D66CC6}"/>
              </a:ext>
            </a:extLst>
          </p:cNvPr>
          <p:cNvSpPr txBox="1"/>
          <p:nvPr/>
        </p:nvSpPr>
        <p:spPr>
          <a:xfrm>
            <a:off x="1640942" y="822826"/>
            <a:ext cx="2743200" cy="523220"/>
          </a:xfrm>
          <a:prstGeom prst="rect">
            <a:avLst/>
          </a:prstGeom>
          <a:noFill/>
        </p:spPr>
        <p:txBody>
          <a:bodyPr wrap="square" rtlCol="0">
            <a:spAutoFit/>
          </a:bodyPr>
          <a:lstStyle/>
          <a:p>
            <a:r>
              <a:rPr lang="en-US" sz="2800" dirty="0">
                <a:solidFill>
                  <a:schemeClr val="accent6"/>
                </a:solidFill>
              </a:rPr>
              <a:t>3. Register Mode</a:t>
            </a:r>
            <a:endParaRPr lang="en-IN" sz="2800" dirty="0">
              <a:solidFill>
                <a:schemeClr val="accent6"/>
              </a:solidFill>
            </a:endParaRPr>
          </a:p>
        </p:txBody>
      </p:sp>
      <p:sp>
        <p:nvSpPr>
          <p:cNvPr id="8" name="TextBox 7">
            <a:extLst>
              <a:ext uri="{FF2B5EF4-FFF2-40B4-BE49-F238E27FC236}">
                <a16:creationId xmlns:a16="http://schemas.microsoft.com/office/drawing/2014/main" id="{5B6CFF27-907B-4141-8949-BCB04A5EBE71}"/>
              </a:ext>
            </a:extLst>
          </p:cNvPr>
          <p:cNvSpPr txBox="1"/>
          <p:nvPr/>
        </p:nvSpPr>
        <p:spPr>
          <a:xfrm>
            <a:off x="7125371" y="822826"/>
            <a:ext cx="3743738" cy="523220"/>
          </a:xfrm>
          <a:prstGeom prst="rect">
            <a:avLst/>
          </a:prstGeom>
          <a:noFill/>
        </p:spPr>
        <p:txBody>
          <a:bodyPr wrap="square" rtlCol="0">
            <a:spAutoFit/>
          </a:bodyPr>
          <a:lstStyle/>
          <a:p>
            <a:r>
              <a:rPr lang="en-US" sz="2800" dirty="0">
                <a:solidFill>
                  <a:schemeClr val="accent6"/>
                </a:solidFill>
              </a:rPr>
              <a:t>4. Register Indirect Mode</a:t>
            </a:r>
            <a:endParaRPr lang="en-IN" sz="2800" dirty="0">
              <a:solidFill>
                <a:schemeClr val="accent6"/>
              </a:solidFill>
            </a:endParaRPr>
          </a:p>
        </p:txBody>
      </p:sp>
      <p:cxnSp>
        <p:nvCxnSpPr>
          <p:cNvPr id="9" name="Straight Connector 8">
            <a:extLst>
              <a:ext uri="{FF2B5EF4-FFF2-40B4-BE49-F238E27FC236}">
                <a16:creationId xmlns:a16="http://schemas.microsoft.com/office/drawing/2014/main" id="{D10B9CF3-D466-45CA-B1B3-67D13549985B}"/>
              </a:ext>
            </a:extLst>
          </p:cNvPr>
          <p:cNvCxnSpPr/>
          <p:nvPr/>
        </p:nvCxnSpPr>
        <p:spPr>
          <a:xfrm>
            <a:off x="5996609" y="822826"/>
            <a:ext cx="0" cy="5666565"/>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388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Effect transition="in" filter="fade">
                                      <p:cBhvr>
                                        <p:cTn id="37" dur="500"/>
                                        <p:tgtEl>
                                          <p:spTgt spid="6">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1" end="1"/>
                                            </p:txEl>
                                          </p:spTgt>
                                        </p:tgtEl>
                                        <p:attrNameLst>
                                          <p:attrName>style.visibility</p:attrName>
                                        </p:attrNameLst>
                                      </p:cBhvr>
                                      <p:to>
                                        <p:strVal val="visible"/>
                                      </p:to>
                                    </p:set>
                                    <p:animEffect transition="in" filter="fade">
                                      <p:cBhvr>
                                        <p:cTn id="42" dur="500"/>
                                        <p:tgtEl>
                                          <p:spTgt spid="6">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xEl>
                                              <p:pRg st="2" end="2"/>
                                            </p:txEl>
                                          </p:spTgt>
                                        </p:tgtEl>
                                        <p:attrNameLst>
                                          <p:attrName>style.visibility</p:attrName>
                                        </p:attrNameLst>
                                      </p:cBhvr>
                                      <p:to>
                                        <p:strVal val="visible"/>
                                      </p:to>
                                    </p:set>
                                    <p:animEffect transition="in" filter="fade">
                                      <p:cBhvr>
                                        <p:cTn id="47" dur="500"/>
                                        <p:tgtEl>
                                          <p:spTgt spid="6">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txEl>
                                              <p:pRg st="3" end="3"/>
                                            </p:txEl>
                                          </p:spTgt>
                                        </p:tgtEl>
                                        <p:attrNameLst>
                                          <p:attrName>style.visibility</p:attrName>
                                        </p:attrNameLst>
                                      </p:cBhvr>
                                      <p:to>
                                        <p:strVal val="visible"/>
                                      </p:to>
                                    </p:set>
                                    <p:animEffect transition="in" filter="fade">
                                      <p:cBhvr>
                                        <p:cTn id="52" dur="500"/>
                                        <p:tgtEl>
                                          <p:spTgt spid="6">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6">
                                            <p:txEl>
                                              <p:pRg st="4" end="4"/>
                                            </p:txEl>
                                          </p:spTgt>
                                        </p:tgtEl>
                                        <p:attrNameLst>
                                          <p:attrName>style.visibility</p:attrName>
                                        </p:attrNameLst>
                                      </p:cBhvr>
                                      <p:to>
                                        <p:strVal val="visible"/>
                                      </p:to>
                                    </p:set>
                                    <p:animEffect transition="in" filter="fade">
                                      <p:cBhvr>
                                        <p:cTn id="5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uiExpand="1" build="p"/>
      <p:bldP spid="7"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B56A6-A477-48E4-B614-E7A9759A8390}"/>
              </a:ext>
            </a:extLst>
          </p:cNvPr>
          <p:cNvSpPr>
            <a:spLocks noGrp="1"/>
          </p:cNvSpPr>
          <p:nvPr>
            <p:ph type="title"/>
          </p:nvPr>
        </p:nvSpPr>
        <p:spPr/>
        <p:txBody>
          <a:bodyPr>
            <a:normAutofit fontScale="90000"/>
          </a:bodyPr>
          <a:lstStyle/>
          <a:p>
            <a:r>
              <a:rPr lang="fr-FR" dirty="0"/>
              <a:t>5. Autoincrement or Autodecrement Mode  </a:t>
            </a:r>
            <a:r>
              <a:rPr lang="en-US" dirty="0"/>
              <a:t>&amp;  6. Direct Address Mode</a:t>
            </a:r>
            <a:endParaRPr lang="en-IN" dirty="0"/>
          </a:p>
        </p:txBody>
      </p:sp>
      <p:sp>
        <p:nvSpPr>
          <p:cNvPr id="3" name="Content Placeholder 2">
            <a:extLst>
              <a:ext uri="{FF2B5EF4-FFF2-40B4-BE49-F238E27FC236}">
                <a16:creationId xmlns:a16="http://schemas.microsoft.com/office/drawing/2014/main" id="{63E49DF1-DCA9-4FBD-9810-19ECEA77FAAE}"/>
              </a:ext>
            </a:extLst>
          </p:cNvPr>
          <p:cNvSpPr>
            <a:spLocks noGrp="1"/>
          </p:cNvSpPr>
          <p:nvPr>
            <p:ph idx="1"/>
          </p:nvPr>
        </p:nvSpPr>
        <p:spPr>
          <a:xfrm>
            <a:off x="111302" y="1469732"/>
            <a:ext cx="5802481" cy="3837764"/>
          </a:xfrm>
        </p:spPr>
        <p:txBody>
          <a:bodyPr/>
          <a:lstStyle/>
          <a:p>
            <a:r>
              <a:rPr lang="en-US" dirty="0"/>
              <a:t>This is similar to the register indirect mode expect that the register is incremented or decremented after (or before) its value is used to access memory.</a:t>
            </a:r>
          </a:p>
          <a:p>
            <a:r>
              <a:rPr lang="en-US" dirty="0"/>
              <a:t>When the address stored in the register refers to a table of data in memory, it is necessary to increment or decrement the register after every access to the table. This can be achieved by using the increment or decrement instruction.</a:t>
            </a:r>
          </a:p>
        </p:txBody>
      </p:sp>
      <p:sp>
        <p:nvSpPr>
          <p:cNvPr id="6" name="Content Placeholder 2">
            <a:extLst>
              <a:ext uri="{FF2B5EF4-FFF2-40B4-BE49-F238E27FC236}">
                <a16:creationId xmlns:a16="http://schemas.microsoft.com/office/drawing/2014/main" id="{F7B541EE-A18C-4EAD-B8A2-A5307ECF7BDA}"/>
              </a:ext>
            </a:extLst>
          </p:cNvPr>
          <p:cNvSpPr txBox="1">
            <a:spLocks/>
          </p:cNvSpPr>
          <p:nvPr/>
        </p:nvSpPr>
        <p:spPr>
          <a:xfrm>
            <a:off x="6096000" y="1469732"/>
            <a:ext cx="5802481" cy="268482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 this mode the effective address is equal to the address part of the instruction.</a:t>
            </a:r>
          </a:p>
          <a:p>
            <a:r>
              <a:rPr lang="en-US" dirty="0"/>
              <a:t>The operand resides in memory and its address is given directly by the address field of the instruction.</a:t>
            </a:r>
          </a:p>
          <a:p>
            <a:r>
              <a:rPr lang="en-US" dirty="0"/>
              <a:t>E.g. </a:t>
            </a:r>
            <a:r>
              <a:rPr lang="en-US" dirty="0">
                <a:solidFill>
                  <a:schemeClr val="tx2"/>
                </a:solidFill>
              </a:rPr>
              <a:t>ADD 457</a:t>
            </a:r>
          </a:p>
        </p:txBody>
      </p:sp>
      <p:sp>
        <p:nvSpPr>
          <p:cNvPr id="7" name="TextBox 6">
            <a:extLst>
              <a:ext uri="{FF2B5EF4-FFF2-40B4-BE49-F238E27FC236}">
                <a16:creationId xmlns:a16="http://schemas.microsoft.com/office/drawing/2014/main" id="{D1FDC46C-78C2-4A12-9604-144F12D66CC6}"/>
              </a:ext>
            </a:extLst>
          </p:cNvPr>
          <p:cNvSpPr txBox="1"/>
          <p:nvPr/>
        </p:nvSpPr>
        <p:spPr>
          <a:xfrm>
            <a:off x="-33122" y="822826"/>
            <a:ext cx="6166881" cy="523220"/>
          </a:xfrm>
          <a:prstGeom prst="rect">
            <a:avLst/>
          </a:prstGeom>
          <a:noFill/>
        </p:spPr>
        <p:txBody>
          <a:bodyPr wrap="square" rtlCol="0">
            <a:spAutoFit/>
          </a:bodyPr>
          <a:lstStyle/>
          <a:p>
            <a:r>
              <a:rPr lang="fr-FR" sz="2800" dirty="0">
                <a:solidFill>
                  <a:schemeClr val="accent6"/>
                </a:solidFill>
              </a:rPr>
              <a:t>5. Autoincrement or Autodecrement Mode</a:t>
            </a:r>
            <a:endParaRPr lang="en-IN" sz="2800" dirty="0">
              <a:solidFill>
                <a:schemeClr val="accent6"/>
              </a:solidFill>
            </a:endParaRPr>
          </a:p>
        </p:txBody>
      </p:sp>
      <p:sp>
        <p:nvSpPr>
          <p:cNvPr id="8" name="TextBox 7">
            <a:extLst>
              <a:ext uri="{FF2B5EF4-FFF2-40B4-BE49-F238E27FC236}">
                <a16:creationId xmlns:a16="http://schemas.microsoft.com/office/drawing/2014/main" id="{5B6CFF27-907B-4141-8949-BCB04A5EBE71}"/>
              </a:ext>
            </a:extLst>
          </p:cNvPr>
          <p:cNvSpPr txBox="1"/>
          <p:nvPr/>
        </p:nvSpPr>
        <p:spPr>
          <a:xfrm>
            <a:off x="7240006" y="827089"/>
            <a:ext cx="3514468" cy="523220"/>
          </a:xfrm>
          <a:prstGeom prst="rect">
            <a:avLst/>
          </a:prstGeom>
          <a:noFill/>
        </p:spPr>
        <p:txBody>
          <a:bodyPr wrap="square" rtlCol="0">
            <a:spAutoFit/>
          </a:bodyPr>
          <a:lstStyle/>
          <a:p>
            <a:r>
              <a:rPr lang="en-US" sz="2800" dirty="0">
                <a:solidFill>
                  <a:schemeClr val="accent6"/>
                </a:solidFill>
              </a:rPr>
              <a:t>6. Direct Address Mode</a:t>
            </a:r>
            <a:endParaRPr lang="en-IN" sz="2800" dirty="0">
              <a:solidFill>
                <a:schemeClr val="accent6"/>
              </a:solidFill>
            </a:endParaRPr>
          </a:p>
        </p:txBody>
      </p:sp>
      <p:cxnSp>
        <p:nvCxnSpPr>
          <p:cNvPr id="9" name="Straight Connector 8">
            <a:extLst>
              <a:ext uri="{FF2B5EF4-FFF2-40B4-BE49-F238E27FC236}">
                <a16:creationId xmlns:a16="http://schemas.microsoft.com/office/drawing/2014/main" id="{D10B9CF3-D466-45CA-B1B3-67D13549985B}"/>
              </a:ext>
            </a:extLst>
          </p:cNvPr>
          <p:cNvCxnSpPr/>
          <p:nvPr/>
        </p:nvCxnSpPr>
        <p:spPr>
          <a:xfrm>
            <a:off x="6046304" y="822826"/>
            <a:ext cx="0" cy="5666565"/>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4961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fade">
                                      <p:cBhvr>
                                        <p:cTn id="27" dur="500"/>
                                        <p:tgtEl>
                                          <p:spTgt spid="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fade">
                                      <p:cBhvr>
                                        <p:cTn id="32" dur="500"/>
                                        <p:tgtEl>
                                          <p:spTgt spid="6">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2" end="2"/>
                                            </p:txEl>
                                          </p:spTgt>
                                        </p:tgtEl>
                                        <p:attrNameLst>
                                          <p:attrName>style.visibility</p:attrName>
                                        </p:attrNameLst>
                                      </p:cBhvr>
                                      <p:to>
                                        <p:strVal val="visible"/>
                                      </p:to>
                                    </p:set>
                                    <p:animEffect transition="in" filter="fade">
                                      <p:cBhvr>
                                        <p:cTn id="3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uiExpand="1" build="p"/>
      <p:bldP spid="7" grpId="0"/>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B56A6-A477-48E4-B614-E7A9759A8390}"/>
              </a:ext>
            </a:extLst>
          </p:cNvPr>
          <p:cNvSpPr>
            <a:spLocks noGrp="1"/>
          </p:cNvSpPr>
          <p:nvPr>
            <p:ph type="title"/>
          </p:nvPr>
        </p:nvSpPr>
        <p:spPr/>
        <p:txBody>
          <a:bodyPr/>
          <a:lstStyle/>
          <a:p>
            <a:r>
              <a:rPr lang="en-US" dirty="0"/>
              <a:t>7. Indirect Address Mode  &amp;  8. Relative Address Mode</a:t>
            </a:r>
            <a:endParaRPr lang="en-IN" dirty="0"/>
          </a:p>
        </p:txBody>
      </p:sp>
      <p:sp>
        <p:nvSpPr>
          <p:cNvPr id="3" name="Content Placeholder 2">
            <a:extLst>
              <a:ext uri="{FF2B5EF4-FFF2-40B4-BE49-F238E27FC236}">
                <a16:creationId xmlns:a16="http://schemas.microsoft.com/office/drawing/2014/main" id="{63E49DF1-DCA9-4FBD-9810-19ECEA77FAAE}"/>
              </a:ext>
            </a:extLst>
          </p:cNvPr>
          <p:cNvSpPr>
            <a:spLocks noGrp="1"/>
          </p:cNvSpPr>
          <p:nvPr>
            <p:ph idx="1"/>
          </p:nvPr>
        </p:nvSpPr>
        <p:spPr>
          <a:xfrm>
            <a:off x="111302" y="1469731"/>
            <a:ext cx="5802481" cy="4483807"/>
          </a:xfrm>
        </p:spPr>
        <p:txBody>
          <a:bodyPr/>
          <a:lstStyle/>
          <a:p>
            <a:r>
              <a:rPr lang="en-US" dirty="0"/>
              <a:t>In this mode the address field of the instruction gives the address where the effective address is stored in memory.</a:t>
            </a:r>
          </a:p>
          <a:p>
            <a:r>
              <a:rPr lang="en-US" dirty="0"/>
              <a:t>Control fetches the instruction from memory and uses its address part to access memory again to read the effective address.</a:t>
            </a:r>
          </a:p>
          <a:p>
            <a:pPr marL="0" indent="0">
              <a:buNone/>
            </a:pPr>
            <a:endParaRPr lang="en-US" dirty="0"/>
          </a:p>
        </p:txBody>
      </p:sp>
      <p:sp>
        <p:nvSpPr>
          <p:cNvPr id="6" name="Content Placeholder 2">
            <a:extLst>
              <a:ext uri="{FF2B5EF4-FFF2-40B4-BE49-F238E27FC236}">
                <a16:creationId xmlns:a16="http://schemas.microsoft.com/office/drawing/2014/main" id="{F7B541EE-A18C-4EAD-B8A2-A5307ECF7BDA}"/>
              </a:ext>
            </a:extLst>
          </p:cNvPr>
          <p:cNvSpPr txBox="1">
            <a:spLocks/>
          </p:cNvSpPr>
          <p:nvPr/>
        </p:nvSpPr>
        <p:spPr>
          <a:xfrm>
            <a:off x="6096000" y="1469732"/>
            <a:ext cx="5802481" cy="4026607"/>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 this mode the content of the program counter is added to the address part of the instruction in order to obtain the effective address.</a:t>
            </a:r>
          </a:p>
          <a:p>
            <a:r>
              <a:rPr lang="en-US" dirty="0"/>
              <a:t>The address part of the instruction is usually a signed number which can be either positive or negative.</a:t>
            </a:r>
          </a:p>
          <a:p>
            <a:endParaRPr lang="en-US" dirty="0"/>
          </a:p>
          <a:p>
            <a:pPr marL="0" indent="0" algn="ctr">
              <a:buNone/>
            </a:pPr>
            <a:r>
              <a:rPr lang="en-US" dirty="0">
                <a:solidFill>
                  <a:schemeClr val="tx2"/>
                </a:solidFill>
              </a:rPr>
              <a:t>Effective address = address part of instruction + content of PC</a:t>
            </a:r>
          </a:p>
        </p:txBody>
      </p:sp>
      <p:sp>
        <p:nvSpPr>
          <p:cNvPr id="7" name="TextBox 6">
            <a:extLst>
              <a:ext uri="{FF2B5EF4-FFF2-40B4-BE49-F238E27FC236}">
                <a16:creationId xmlns:a16="http://schemas.microsoft.com/office/drawing/2014/main" id="{D1FDC46C-78C2-4A12-9604-144F12D66CC6}"/>
              </a:ext>
            </a:extLst>
          </p:cNvPr>
          <p:cNvSpPr txBox="1"/>
          <p:nvPr/>
        </p:nvSpPr>
        <p:spPr>
          <a:xfrm>
            <a:off x="1129572" y="822826"/>
            <a:ext cx="3765939" cy="523220"/>
          </a:xfrm>
          <a:prstGeom prst="rect">
            <a:avLst/>
          </a:prstGeom>
          <a:noFill/>
        </p:spPr>
        <p:txBody>
          <a:bodyPr wrap="square" rtlCol="0">
            <a:spAutoFit/>
          </a:bodyPr>
          <a:lstStyle/>
          <a:p>
            <a:r>
              <a:rPr lang="en-US" sz="2800" dirty="0">
                <a:solidFill>
                  <a:schemeClr val="accent6"/>
                </a:solidFill>
              </a:rPr>
              <a:t>7. Indirect Address Mode</a:t>
            </a:r>
            <a:endParaRPr lang="en-IN" sz="2800" dirty="0">
              <a:solidFill>
                <a:schemeClr val="accent6"/>
              </a:solidFill>
            </a:endParaRPr>
          </a:p>
        </p:txBody>
      </p:sp>
      <p:sp>
        <p:nvSpPr>
          <p:cNvPr id="8" name="TextBox 7">
            <a:extLst>
              <a:ext uri="{FF2B5EF4-FFF2-40B4-BE49-F238E27FC236}">
                <a16:creationId xmlns:a16="http://schemas.microsoft.com/office/drawing/2014/main" id="{5B6CFF27-907B-4141-8949-BCB04A5EBE71}"/>
              </a:ext>
            </a:extLst>
          </p:cNvPr>
          <p:cNvSpPr txBox="1"/>
          <p:nvPr/>
        </p:nvSpPr>
        <p:spPr>
          <a:xfrm>
            <a:off x="7080981" y="822826"/>
            <a:ext cx="3832518" cy="523220"/>
          </a:xfrm>
          <a:prstGeom prst="rect">
            <a:avLst/>
          </a:prstGeom>
          <a:noFill/>
        </p:spPr>
        <p:txBody>
          <a:bodyPr wrap="square" rtlCol="0">
            <a:spAutoFit/>
          </a:bodyPr>
          <a:lstStyle/>
          <a:p>
            <a:r>
              <a:rPr lang="en-US" sz="2800" dirty="0">
                <a:solidFill>
                  <a:schemeClr val="accent6"/>
                </a:solidFill>
              </a:rPr>
              <a:t>8. Relative Address Mode</a:t>
            </a:r>
            <a:endParaRPr lang="en-IN" sz="2800" dirty="0">
              <a:solidFill>
                <a:schemeClr val="accent6"/>
              </a:solidFill>
            </a:endParaRPr>
          </a:p>
        </p:txBody>
      </p:sp>
      <p:cxnSp>
        <p:nvCxnSpPr>
          <p:cNvPr id="9" name="Straight Connector 8">
            <a:extLst>
              <a:ext uri="{FF2B5EF4-FFF2-40B4-BE49-F238E27FC236}">
                <a16:creationId xmlns:a16="http://schemas.microsoft.com/office/drawing/2014/main" id="{D10B9CF3-D466-45CA-B1B3-67D13549985B}"/>
              </a:ext>
            </a:extLst>
          </p:cNvPr>
          <p:cNvCxnSpPr/>
          <p:nvPr/>
        </p:nvCxnSpPr>
        <p:spPr>
          <a:xfrm>
            <a:off x="5996609" y="822826"/>
            <a:ext cx="0" cy="5666565"/>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5782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fade">
                                      <p:cBhvr>
                                        <p:cTn id="27" dur="500"/>
                                        <p:tgtEl>
                                          <p:spTgt spid="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fade">
                                      <p:cBhvr>
                                        <p:cTn id="32" dur="500"/>
                                        <p:tgtEl>
                                          <p:spTgt spid="6">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3" end="3"/>
                                            </p:txEl>
                                          </p:spTgt>
                                        </p:tgtEl>
                                        <p:attrNameLst>
                                          <p:attrName>style.visibility</p:attrName>
                                        </p:attrNameLst>
                                      </p:cBhvr>
                                      <p:to>
                                        <p:strVal val="visible"/>
                                      </p:to>
                                    </p:set>
                                    <p:animEffect transition="in" filter="fade">
                                      <p:cBhvr>
                                        <p:cTn id="3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uiExpand="1" build="p"/>
      <p:bldP spid="7" grpId="0"/>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B56A6-A477-48E4-B614-E7A9759A8390}"/>
              </a:ext>
            </a:extLst>
          </p:cNvPr>
          <p:cNvSpPr>
            <a:spLocks noGrp="1"/>
          </p:cNvSpPr>
          <p:nvPr>
            <p:ph type="title"/>
          </p:nvPr>
        </p:nvSpPr>
        <p:spPr/>
        <p:txBody>
          <a:bodyPr>
            <a:normAutofit fontScale="90000"/>
          </a:bodyPr>
          <a:lstStyle/>
          <a:p>
            <a:r>
              <a:rPr lang="en-US" dirty="0"/>
              <a:t>9. Indexed Addressing Mode  &amp;  10. Base Register Addressing Mode</a:t>
            </a:r>
            <a:endParaRPr lang="en-IN" dirty="0"/>
          </a:p>
        </p:txBody>
      </p:sp>
      <p:sp>
        <p:nvSpPr>
          <p:cNvPr id="3" name="Content Placeholder 2">
            <a:extLst>
              <a:ext uri="{FF2B5EF4-FFF2-40B4-BE49-F238E27FC236}">
                <a16:creationId xmlns:a16="http://schemas.microsoft.com/office/drawing/2014/main" id="{63E49DF1-DCA9-4FBD-9810-19ECEA77FAAE}"/>
              </a:ext>
            </a:extLst>
          </p:cNvPr>
          <p:cNvSpPr>
            <a:spLocks noGrp="1"/>
          </p:cNvSpPr>
          <p:nvPr>
            <p:ph idx="1"/>
          </p:nvPr>
        </p:nvSpPr>
        <p:spPr>
          <a:xfrm>
            <a:off x="111302" y="1469731"/>
            <a:ext cx="5802481" cy="4483807"/>
          </a:xfrm>
        </p:spPr>
        <p:txBody>
          <a:bodyPr/>
          <a:lstStyle/>
          <a:p>
            <a:r>
              <a:rPr lang="en-US" dirty="0"/>
              <a:t>In this mode the content of an index register is added to the address part of the instruction to obtain the effective address.</a:t>
            </a:r>
          </a:p>
          <a:p>
            <a:r>
              <a:rPr lang="en-US" dirty="0"/>
              <a:t>The indexed register is a special CPU register that contain an index value.</a:t>
            </a:r>
          </a:p>
          <a:p>
            <a:r>
              <a:rPr lang="en-US" dirty="0"/>
              <a:t>The address field of the instruction defines the beginning address of a data array in memory.</a:t>
            </a:r>
          </a:p>
          <a:p>
            <a:r>
              <a:rPr lang="en-US" dirty="0"/>
              <a:t>Each operand in the array is stored in memory relative to the begging address.</a:t>
            </a:r>
          </a:p>
          <a:p>
            <a:pPr marL="0" indent="0" algn="ctr">
              <a:buNone/>
            </a:pPr>
            <a:r>
              <a:rPr lang="en-US" dirty="0">
                <a:solidFill>
                  <a:schemeClr val="tx2"/>
                </a:solidFill>
              </a:rPr>
              <a:t>Effective address = address part of instruction + content of index register</a:t>
            </a:r>
          </a:p>
        </p:txBody>
      </p:sp>
      <p:sp>
        <p:nvSpPr>
          <p:cNvPr id="6" name="Content Placeholder 2">
            <a:extLst>
              <a:ext uri="{FF2B5EF4-FFF2-40B4-BE49-F238E27FC236}">
                <a16:creationId xmlns:a16="http://schemas.microsoft.com/office/drawing/2014/main" id="{F7B541EE-A18C-4EAD-B8A2-A5307ECF7BDA}"/>
              </a:ext>
            </a:extLst>
          </p:cNvPr>
          <p:cNvSpPr txBox="1">
            <a:spLocks/>
          </p:cNvSpPr>
          <p:nvPr/>
        </p:nvSpPr>
        <p:spPr>
          <a:xfrm>
            <a:off x="6096000" y="1469732"/>
            <a:ext cx="5802481" cy="4026607"/>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 this mode the content of a base register is added to the address part of the instruction to obtain the effective address.</a:t>
            </a:r>
          </a:p>
          <a:p>
            <a:r>
              <a:rPr lang="en-US" dirty="0"/>
              <a:t>A base register is assumed to hold a base address and the address field of the instruction gives a displacement relative to this base address.</a:t>
            </a:r>
          </a:p>
          <a:p>
            <a:r>
              <a:rPr lang="en-US" dirty="0"/>
              <a:t>The base register addressing mode is used in computers to facilitate the relocation of programs in memory.</a:t>
            </a:r>
          </a:p>
          <a:p>
            <a:pPr marL="0" indent="0" algn="ctr">
              <a:buNone/>
            </a:pPr>
            <a:r>
              <a:rPr lang="en-US" dirty="0">
                <a:solidFill>
                  <a:schemeClr val="tx2"/>
                </a:solidFill>
              </a:rPr>
              <a:t>Effective address = address part of instruction + content of base register</a:t>
            </a:r>
            <a:endParaRPr lang="en-US" dirty="0"/>
          </a:p>
        </p:txBody>
      </p:sp>
      <p:sp>
        <p:nvSpPr>
          <p:cNvPr id="7" name="TextBox 6">
            <a:extLst>
              <a:ext uri="{FF2B5EF4-FFF2-40B4-BE49-F238E27FC236}">
                <a16:creationId xmlns:a16="http://schemas.microsoft.com/office/drawing/2014/main" id="{D1FDC46C-78C2-4A12-9604-144F12D66CC6}"/>
              </a:ext>
            </a:extLst>
          </p:cNvPr>
          <p:cNvSpPr txBox="1"/>
          <p:nvPr/>
        </p:nvSpPr>
        <p:spPr>
          <a:xfrm>
            <a:off x="888795" y="822826"/>
            <a:ext cx="4247493" cy="523220"/>
          </a:xfrm>
          <a:prstGeom prst="rect">
            <a:avLst/>
          </a:prstGeom>
          <a:noFill/>
        </p:spPr>
        <p:txBody>
          <a:bodyPr wrap="square" rtlCol="0">
            <a:spAutoFit/>
          </a:bodyPr>
          <a:lstStyle/>
          <a:p>
            <a:r>
              <a:rPr lang="en-US" sz="2800" dirty="0">
                <a:solidFill>
                  <a:schemeClr val="accent6"/>
                </a:solidFill>
              </a:rPr>
              <a:t>9. Indexed Addressing Mode</a:t>
            </a:r>
            <a:endParaRPr lang="en-IN" sz="2800" dirty="0">
              <a:solidFill>
                <a:schemeClr val="accent6"/>
              </a:solidFill>
            </a:endParaRPr>
          </a:p>
        </p:txBody>
      </p:sp>
      <p:sp>
        <p:nvSpPr>
          <p:cNvPr id="8" name="TextBox 7">
            <a:extLst>
              <a:ext uri="{FF2B5EF4-FFF2-40B4-BE49-F238E27FC236}">
                <a16:creationId xmlns:a16="http://schemas.microsoft.com/office/drawing/2014/main" id="{5B6CFF27-907B-4141-8949-BCB04A5EBE71}"/>
              </a:ext>
            </a:extLst>
          </p:cNvPr>
          <p:cNvSpPr txBox="1"/>
          <p:nvPr/>
        </p:nvSpPr>
        <p:spPr>
          <a:xfrm>
            <a:off x="6365538" y="822826"/>
            <a:ext cx="5263403" cy="523220"/>
          </a:xfrm>
          <a:prstGeom prst="rect">
            <a:avLst/>
          </a:prstGeom>
          <a:noFill/>
        </p:spPr>
        <p:txBody>
          <a:bodyPr wrap="square" rtlCol="0">
            <a:spAutoFit/>
          </a:bodyPr>
          <a:lstStyle/>
          <a:p>
            <a:r>
              <a:rPr lang="en-US" sz="2800" dirty="0">
                <a:solidFill>
                  <a:schemeClr val="accent6"/>
                </a:solidFill>
              </a:rPr>
              <a:t>10. Base Register Addressing Mode</a:t>
            </a:r>
            <a:endParaRPr lang="en-IN" sz="2800" dirty="0">
              <a:solidFill>
                <a:schemeClr val="accent6"/>
              </a:solidFill>
            </a:endParaRPr>
          </a:p>
        </p:txBody>
      </p:sp>
      <p:cxnSp>
        <p:nvCxnSpPr>
          <p:cNvPr id="9" name="Straight Connector 8">
            <a:extLst>
              <a:ext uri="{FF2B5EF4-FFF2-40B4-BE49-F238E27FC236}">
                <a16:creationId xmlns:a16="http://schemas.microsoft.com/office/drawing/2014/main" id="{D10B9CF3-D466-45CA-B1B3-67D13549985B}"/>
              </a:ext>
            </a:extLst>
          </p:cNvPr>
          <p:cNvCxnSpPr/>
          <p:nvPr/>
        </p:nvCxnSpPr>
        <p:spPr>
          <a:xfrm>
            <a:off x="5996609" y="822826"/>
            <a:ext cx="0" cy="5666565"/>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3266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xEl>
                                              <p:pRg st="0" end="0"/>
                                            </p:txEl>
                                          </p:spTgt>
                                        </p:tgtEl>
                                        <p:attrNameLst>
                                          <p:attrName>style.visibility</p:attrName>
                                        </p:attrNameLst>
                                      </p:cBhvr>
                                      <p:to>
                                        <p:strVal val="visible"/>
                                      </p:to>
                                    </p:set>
                                    <p:animEffect transition="in" filter="fade">
                                      <p:cBhvr>
                                        <p:cTn id="42" dur="500"/>
                                        <p:tgtEl>
                                          <p:spTgt spid="6">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xEl>
                                              <p:pRg st="1" end="1"/>
                                            </p:txEl>
                                          </p:spTgt>
                                        </p:tgtEl>
                                        <p:attrNameLst>
                                          <p:attrName>style.visibility</p:attrName>
                                        </p:attrNameLst>
                                      </p:cBhvr>
                                      <p:to>
                                        <p:strVal val="visible"/>
                                      </p:to>
                                    </p:set>
                                    <p:animEffect transition="in" filter="fade">
                                      <p:cBhvr>
                                        <p:cTn id="47" dur="500"/>
                                        <p:tgtEl>
                                          <p:spTgt spid="6">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
                                            <p:txEl>
                                              <p:pRg st="2" end="2"/>
                                            </p:txEl>
                                          </p:spTgt>
                                        </p:tgtEl>
                                        <p:attrNameLst>
                                          <p:attrName>style.visibility</p:attrName>
                                        </p:attrNameLst>
                                      </p:cBhvr>
                                      <p:to>
                                        <p:strVal val="visible"/>
                                      </p:to>
                                    </p:set>
                                    <p:animEffect transition="in" filter="fade">
                                      <p:cBhvr>
                                        <p:cTn id="52" dur="500"/>
                                        <p:tgtEl>
                                          <p:spTgt spid="6">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6">
                                            <p:txEl>
                                              <p:pRg st="3" end="3"/>
                                            </p:txEl>
                                          </p:spTgt>
                                        </p:tgtEl>
                                        <p:attrNameLst>
                                          <p:attrName>style.visibility</p:attrName>
                                        </p:attrNameLst>
                                      </p:cBhvr>
                                      <p:to>
                                        <p:strVal val="visible"/>
                                      </p:to>
                                    </p:set>
                                    <p:animEffect transition="in" filter="fade">
                                      <p:cBhvr>
                                        <p:cTn id="5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uiExpand="1" build="p"/>
      <p:bldP spid="7" grpId="0"/>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03C61-D4C1-4C0E-9F4C-044DE8AC7205}"/>
              </a:ext>
            </a:extLst>
          </p:cNvPr>
          <p:cNvSpPr>
            <a:spLocks noGrp="1"/>
          </p:cNvSpPr>
          <p:nvPr>
            <p:ph type="title"/>
          </p:nvPr>
        </p:nvSpPr>
        <p:spPr/>
        <p:txBody>
          <a:bodyPr/>
          <a:lstStyle/>
          <a:p>
            <a:r>
              <a:rPr lang="en-US" dirty="0"/>
              <a:t>Addressing Modes (Example)</a:t>
            </a:r>
            <a:endParaRPr lang="en-IN" dirty="0"/>
          </a:p>
        </p:txBody>
      </p:sp>
      <p:graphicFrame>
        <p:nvGraphicFramePr>
          <p:cNvPr id="4" name="Table 3">
            <a:extLst>
              <a:ext uri="{FF2B5EF4-FFF2-40B4-BE49-F238E27FC236}">
                <a16:creationId xmlns:a16="http://schemas.microsoft.com/office/drawing/2014/main" id="{8F685E91-2D50-4349-9012-40C843C68188}"/>
              </a:ext>
            </a:extLst>
          </p:cNvPr>
          <p:cNvGraphicFramePr>
            <a:graphicFrameLocks noGrp="1"/>
          </p:cNvGraphicFramePr>
          <p:nvPr>
            <p:extLst/>
          </p:nvPr>
        </p:nvGraphicFramePr>
        <p:xfrm>
          <a:off x="6049618" y="1191965"/>
          <a:ext cx="3200400" cy="5188957"/>
        </p:xfrm>
        <a:graphic>
          <a:graphicData uri="http://schemas.openxmlformats.org/drawingml/2006/table">
            <a:tbl>
              <a:tblPr firstRow="1"/>
              <a:tblGrid>
                <a:gridCol w="2362200">
                  <a:extLst>
                    <a:ext uri="{9D8B030D-6E8A-4147-A177-3AD203B41FA5}">
                      <a16:colId xmlns:a16="http://schemas.microsoft.com/office/drawing/2014/main" val="20000"/>
                    </a:ext>
                  </a:extLst>
                </a:gridCol>
                <a:gridCol w="838200">
                  <a:extLst>
                    <a:ext uri="{9D8B030D-6E8A-4147-A177-3AD203B41FA5}">
                      <a16:colId xmlns:a16="http://schemas.microsoft.com/office/drawing/2014/main" val="3308809056"/>
                    </a:ext>
                  </a:extLst>
                </a:gridCol>
              </a:tblGrid>
              <a:tr h="0">
                <a:tc>
                  <a:txBody>
                    <a:bodyPr/>
                    <a:lstStyle/>
                    <a:p>
                      <a:pPr algn="ctr"/>
                      <a:r>
                        <a:rPr lang="en-US" dirty="0"/>
                        <a:t>Load to AC</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a:txBody>
                    <a:bodyPr/>
                    <a:lstStyle/>
                    <a:p>
                      <a:pPr algn="ctr"/>
                      <a:r>
                        <a:rPr lang="en-US" dirty="0"/>
                        <a:t>Mode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0"/>
                  </a:ext>
                </a:extLst>
              </a:tr>
              <a:tr h="0">
                <a:tc gridSpan="2">
                  <a:txBody>
                    <a:bodyPr/>
                    <a:lstStyle/>
                    <a:p>
                      <a:pPr algn="ctr"/>
                      <a:r>
                        <a:rPr lang="en-US" dirty="0"/>
                        <a:t>Address = 500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hMerge="1">
                  <a:txBody>
                    <a:bodyPr/>
                    <a:lstStyle/>
                    <a:p>
                      <a:endParaRPr lang="en-US" dirty="0"/>
                    </a:p>
                  </a:txBody>
                  <a:tcPr>
                    <a:lnL w="19050" cap="flat" cmpd="sng" algn="ctr">
                      <a:solidFill>
                        <a:schemeClr val="tx2"/>
                      </a:solidFill>
                      <a:prstDash val="solid"/>
                      <a:round/>
                      <a:headEnd type="none" w="med" len="med"/>
                      <a:tailEnd type="none" w="med" len="med"/>
                    </a:lnL>
                    <a:lnR w="19050" cap="flat" cmpd="sng" algn="ctr">
                      <a:solidFill>
                        <a:schemeClr val="tx2"/>
                      </a:solidFill>
                      <a:prstDash val="solid"/>
                      <a:round/>
                      <a:headEnd type="none" w="med" len="med"/>
                      <a:tailEnd type="none" w="med" len="med"/>
                    </a:lnR>
                    <a:lnT w="19050" cap="flat" cmpd="sng" algn="ctr">
                      <a:solidFill>
                        <a:schemeClr val="tx2"/>
                      </a:solidFill>
                      <a:prstDash val="solid"/>
                      <a:round/>
                      <a:headEnd type="none" w="med" len="med"/>
                      <a:tailEnd type="none" w="med" len="med"/>
                    </a:lnT>
                    <a:lnB w="1905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723616558"/>
                  </a:ext>
                </a:extLst>
              </a:tr>
              <a:tr h="0">
                <a:tc gridSpan="2">
                  <a:txBody>
                    <a:bodyPr/>
                    <a:lstStyle/>
                    <a:p>
                      <a:pPr algn="ctr"/>
                      <a:r>
                        <a:rPr lang="en-US" dirty="0"/>
                        <a:t>Next instruction</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hMerge="1">
                  <a:txBody>
                    <a:bodyPr/>
                    <a:lstStyle/>
                    <a:p>
                      <a:endParaRPr lang="en-IN"/>
                    </a:p>
                  </a:txBody>
                  <a:tcPr/>
                </a:tc>
                <a:extLst>
                  <a:ext uri="{0D108BD9-81ED-4DB2-BD59-A6C34878D82A}">
                    <a16:rowId xmlns:a16="http://schemas.microsoft.com/office/drawing/2014/main" val="4260173211"/>
                  </a:ext>
                </a:extLst>
              </a:tr>
              <a:tr h="707023">
                <a:tc gridSpan="2">
                  <a:txBody>
                    <a:bodyPr/>
                    <a:lstStyle/>
                    <a:p>
                      <a:pPr algn="ctr"/>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hMerge="1">
                  <a:txBody>
                    <a:bodyPr/>
                    <a:lstStyle/>
                    <a:p>
                      <a:endParaRPr lang="en-IN"/>
                    </a:p>
                  </a:txBody>
                  <a:tcPr/>
                </a:tc>
                <a:extLst>
                  <a:ext uri="{0D108BD9-81ED-4DB2-BD59-A6C34878D82A}">
                    <a16:rowId xmlns:a16="http://schemas.microsoft.com/office/drawing/2014/main" val="10001"/>
                  </a:ext>
                </a:extLst>
              </a:tr>
              <a:tr h="381458">
                <a:tc gridSpan="2">
                  <a:txBody>
                    <a:bodyPr/>
                    <a:lstStyle/>
                    <a:p>
                      <a:pPr algn="ctr"/>
                      <a:r>
                        <a:rPr lang="en-US" dirty="0"/>
                        <a:t>450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hMerge="1">
                  <a:txBody>
                    <a:bodyPr/>
                    <a:lstStyle/>
                    <a:p>
                      <a:endParaRPr lang="en-IN"/>
                    </a:p>
                  </a:txBody>
                  <a:tcPr/>
                </a:tc>
                <a:extLst>
                  <a:ext uri="{0D108BD9-81ED-4DB2-BD59-A6C34878D82A}">
                    <a16:rowId xmlns:a16="http://schemas.microsoft.com/office/drawing/2014/main" val="10002"/>
                  </a:ext>
                </a:extLst>
              </a:tr>
              <a:tr h="381458">
                <a:tc gridSpan="2">
                  <a:txBody>
                    <a:bodyPr/>
                    <a:lstStyle/>
                    <a:p>
                      <a:pPr algn="ctr"/>
                      <a:r>
                        <a:rPr lang="en-US" dirty="0">
                          <a:solidFill>
                            <a:schemeClr val="tx1"/>
                          </a:solidFill>
                        </a:rPr>
                        <a:t>700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hMerge="1">
                  <a:txBody>
                    <a:bodyPr/>
                    <a:lstStyle/>
                    <a:p>
                      <a:endParaRPr lang="en-IN"/>
                    </a:p>
                  </a:txBody>
                  <a:tcPr/>
                </a:tc>
                <a:extLst>
                  <a:ext uri="{0D108BD9-81ED-4DB2-BD59-A6C34878D82A}">
                    <a16:rowId xmlns:a16="http://schemas.microsoft.com/office/drawing/2014/main" val="10003"/>
                  </a:ext>
                </a:extLst>
              </a:tr>
              <a:tr h="0">
                <a:tc gridSpan="2">
                  <a:txBody>
                    <a:bodyPr/>
                    <a:lstStyle/>
                    <a:p>
                      <a:pPr algn="ctr"/>
                      <a:endParaRPr lang="en-US" sz="1100" dirty="0">
                        <a:solidFill>
                          <a:schemeClr val="tx1"/>
                        </a:solidFill>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hMerge="1">
                  <a:txBody>
                    <a:bodyPr/>
                    <a:lstStyle/>
                    <a:p>
                      <a:endParaRPr lang="en-IN"/>
                    </a:p>
                  </a:txBody>
                  <a:tcPr/>
                </a:tc>
                <a:extLst>
                  <a:ext uri="{0D108BD9-81ED-4DB2-BD59-A6C34878D82A}">
                    <a16:rowId xmlns:a16="http://schemas.microsoft.com/office/drawing/2014/main" val="10004"/>
                  </a:ext>
                </a:extLst>
              </a:tr>
              <a:tr h="381458">
                <a:tc gridSpan="2">
                  <a:txBody>
                    <a:bodyPr/>
                    <a:lstStyle/>
                    <a:p>
                      <a:pPr algn="ctr"/>
                      <a:r>
                        <a:rPr lang="en-US" dirty="0">
                          <a:solidFill>
                            <a:schemeClr val="tx1"/>
                          </a:solidFill>
                        </a:rPr>
                        <a:t>800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hMerge="1">
                  <a:txBody>
                    <a:bodyPr/>
                    <a:lstStyle/>
                    <a:p>
                      <a:endParaRPr lang="en-IN"/>
                    </a:p>
                  </a:txBody>
                  <a:tcPr/>
                </a:tc>
                <a:extLst>
                  <a:ext uri="{0D108BD9-81ED-4DB2-BD59-A6C34878D82A}">
                    <a16:rowId xmlns:a16="http://schemas.microsoft.com/office/drawing/2014/main" val="10005"/>
                  </a:ext>
                </a:extLst>
              </a:tr>
              <a:tr h="272946">
                <a:tc gridSpan="2">
                  <a:txBody>
                    <a:bodyPr/>
                    <a:lstStyle/>
                    <a:p>
                      <a:pPr algn="ctr"/>
                      <a:endParaRPr lang="en-US" sz="1100" dirty="0">
                        <a:solidFill>
                          <a:schemeClr val="tx1"/>
                        </a:solidFill>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hMerge="1">
                  <a:txBody>
                    <a:bodyPr/>
                    <a:lstStyle/>
                    <a:p>
                      <a:endParaRPr lang="en-IN"/>
                    </a:p>
                  </a:txBody>
                  <a:tcPr/>
                </a:tc>
                <a:extLst>
                  <a:ext uri="{0D108BD9-81ED-4DB2-BD59-A6C34878D82A}">
                    <a16:rowId xmlns:a16="http://schemas.microsoft.com/office/drawing/2014/main" val="4069909195"/>
                  </a:ext>
                </a:extLst>
              </a:tr>
              <a:tr h="381458">
                <a:tc gridSpan="2">
                  <a:txBody>
                    <a:bodyPr/>
                    <a:lstStyle/>
                    <a:p>
                      <a:pPr algn="ctr"/>
                      <a:r>
                        <a:rPr lang="en-US" sz="1800" dirty="0">
                          <a:solidFill>
                            <a:schemeClr val="tx1"/>
                          </a:solidFill>
                        </a:rPr>
                        <a:t>900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hMerge="1">
                  <a:txBody>
                    <a:bodyPr/>
                    <a:lstStyle/>
                    <a:p>
                      <a:endParaRPr lang="en-IN"/>
                    </a:p>
                  </a:txBody>
                  <a:tcPr/>
                </a:tc>
                <a:extLst>
                  <a:ext uri="{0D108BD9-81ED-4DB2-BD59-A6C34878D82A}">
                    <a16:rowId xmlns:a16="http://schemas.microsoft.com/office/drawing/2014/main" val="10006"/>
                  </a:ext>
                </a:extLst>
              </a:tr>
              <a:tr h="151942">
                <a:tc gridSpan="2">
                  <a:txBody>
                    <a:bodyPr/>
                    <a:lstStyle/>
                    <a:p>
                      <a:pPr algn="ctr"/>
                      <a:endParaRPr lang="en-US" sz="1100" dirty="0">
                        <a:solidFill>
                          <a:schemeClr val="tx1"/>
                        </a:solidFill>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hMerge="1">
                  <a:txBody>
                    <a:bodyPr/>
                    <a:lstStyle/>
                    <a:p>
                      <a:endParaRPr lang="en-IN"/>
                    </a:p>
                  </a:txBody>
                  <a:tcPr/>
                </a:tc>
                <a:extLst>
                  <a:ext uri="{0D108BD9-81ED-4DB2-BD59-A6C34878D82A}">
                    <a16:rowId xmlns:a16="http://schemas.microsoft.com/office/drawing/2014/main" val="1671721630"/>
                  </a:ext>
                </a:extLst>
              </a:tr>
              <a:tr h="381458">
                <a:tc gridSpan="2">
                  <a:txBody>
                    <a:bodyPr/>
                    <a:lstStyle/>
                    <a:p>
                      <a:pPr algn="ctr"/>
                      <a:r>
                        <a:rPr lang="en-US" sz="1800" dirty="0">
                          <a:solidFill>
                            <a:schemeClr val="tx1"/>
                          </a:solidFill>
                        </a:rPr>
                        <a:t>325</a:t>
                      </a:r>
                      <a:endParaRPr lang="en-US" sz="1400" dirty="0">
                        <a:solidFill>
                          <a:schemeClr val="tx1"/>
                        </a:solidFill>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hMerge="1">
                  <a:txBody>
                    <a:bodyPr/>
                    <a:lstStyle/>
                    <a:p>
                      <a:endParaRPr lang="en-IN"/>
                    </a:p>
                  </a:txBody>
                  <a:tcPr/>
                </a:tc>
                <a:extLst>
                  <a:ext uri="{0D108BD9-81ED-4DB2-BD59-A6C34878D82A}">
                    <a16:rowId xmlns:a16="http://schemas.microsoft.com/office/drawing/2014/main" val="335472699"/>
                  </a:ext>
                </a:extLst>
              </a:tr>
              <a:tr h="273404">
                <a:tc gridSpan="2">
                  <a:txBody>
                    <a:bodyPr/>
                    <a:lstStyle/>
                    <a:p>
                      <a:pPr algn="ctr"/>
                      <a:endParaRPr lang="en-US" sz="1400" dirty="0">
                        <a:solidFill>
                          <a:schemeClr val="tx1"/>
                        </a:solidFill>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hMerge="1">
                  <a:txBody>
                    <a:bodyPr/>
                    <a:lstStyle/>
                    <a:p>
                      <a:endParaRPr lang="en-IN"/>
                    </a:p>
                  </a:txBody>
                  <a:tcPr/>
                </a:tc>
                <a:extLst>
                  <a:ext uri="{0D108BD9-81ED-4DB2-BD59-A6C34878D82A}">
                    <a16:rowId xmlns:a16="http://schemas.microsoft.com/office/drawing/2014/main" val="1374586690"/>
                  </a:ext>
                </a:extLst>
              </a:tr>
              <a:tr h="381458">
                <a:tc gridSpan="2">
                  <a:txBody>
                    <a:bodyPr/>
                    <a:lstStyle/>
                    <a:p>
                      <a:pPr algn="ctr"/>
                      <a:r>
                        <a:rPr lang="en-US" sz="1800" dirty="0">
                          <a:solidFill>
                            <a:schemeClr val="tx1"/>
                          </a:solidFill>
                        </a:rPr>
                        <a:t>300</a:t>
                      </a:r>
                      <a:endParaRPr lang="en-US" sz="1400" dirty="0">
                        <a:solidFill>
                          <a:schemeClr val="tx1"/>
                        </a:solidFill>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tc hMerge="1">
                  <a:txBody>
                    <a:bodyPr/>
                    <a:lstStyle/>
                    <a:p>
                      <a:endParaRPr lang="en-IN"/>
                    </a:p>
                  </a:txBody>
                  <a:tcPr/>
                </a:tc>
                <a:extLst>
                  <a:ext uri="{0D108BD9-81ED-4DB2-BD59-A6C34878D82A}">
                    <a16:rowId xmlns:a16="http://schemas.microsoft.com/office/drawing/2014/main" val="2862552603"/>
                  </a:ext>
                </a:extLst>
              </a:tr>
            </a:tbl>
          </a:graphicData>
        </a:graphic>
      </p:graphicFrame>
      <p:sp>
        <p:nvSpPr>
          <p:cNvPr id="5" name="TextBox 4">
            <a:extLst>
              <a:ext uri="{FF2B5EF4-FFF2-40B4-BE49-F238E27FC236}">
                <a16:creationId xmlns:a16="http://schemas.microsoft.com/office/drawing/2014/main" id="{B023AF75-EF2D-4762-8950-D044697E8225}"/>
              </a:ext>
            </a:extLst>
          </p:cNvPr>
          <p:cNvSpPr txBox="1"/>
          <p:nvPr/>
        </p:nvSpPr>
        <p:spPr>
          <a:xfrm>
            <a:off x="5516218" y="1199322"/>
            <a:ext cx="572502" cy="369332"/>
          </a:xfrm>
          <a:prstGeom prst="rect">
            <a:avLst/>
          </a:prstGeom>
          <a:noFill/>
        </p:spPr>
        <p:txBody>
          <a:bodyPr wrap="square" rtlCol="0">
            <a:spAutoFit/>
          </a:bodyPr>
          <a:lstStyle/>
          <a:p>
            <a:r>
              <a:rPr lang="en-IN" dirty="0"/>
              <a:t>200</a:t>
            </a:r>
          </a:p>
        </p:txBody>
      </p:sp>
      <p:sp>
        <p:nvSpPr>
          <p:cNvPr id="6" name="TextBox 5">
            <a:extLst>
              <a:ext uri="{FF2B5EF4-FFF2-40B4-BE49-F238E27FC236}">
                <a16:creationId xmlns:a16="http://schemas.microsoft.com/office/drawing/2014/main" id="{CBE64D71-4F21-4169-8596-29D9B92266C2}"/>
              </a:ext>
            </a:extLst>
          </p:cNvPr>
          <p:cNvSpPr txBox="1"/>
          <p:nvPr/>
        </p:nvSpPr>
        <p:spPr>
          <a:xfrm>
            <a:off x="5516218" y="1552234"/>
            <a:ext cx="572502" cy="369332"/>
          </a:xfrm>
          <a:prstGeom prst="rect">
            <a:avLst/>
          </a:prstGeom>
          <a:noFill/>
        </p:spPr>
        <p:txBody>
          <a:bodyPr wrap="square" rtlCol="0">
            <a:spAutoFit/>
          </a:bodyPr>
          <a:lstStyle/>
          <a:p>
            <a:r>
              <a:rPr lang="en-IN" dirty="0"/>
              <a:t>201</a:t>
            </a:r>
          </a:p>
        </p:txBody>
      </p:sp>
      <p:sp>
        <p:nvSpPr>
          <p:cNvPr id="7" name="TextBox 6">
            <a:extLst>
              <a:ext uri="{FF2B5EF4-FFF2-40B4-BE49-F238E27FC236}">
                <a16:creationId xmlns:a16="http://schemas.microsoft.com/office/drawing/2014/main" id="{7C27C1C7-10C1-4927-8F5C-74A3B8C6355D}"/>
              </a:ext>
            </a:extLst>
          </p:cNvPr>
          <p:cNvSpPr txBox="1"/>
          <p:nvPr/>
        </p:nvSpPr>
        <p:spPr>
          <a:xfrm>
            <a:off x="5516218" y="1936057"/>
            <a:ext cx="572502" cy="369332"/>
          </a:xfrm>
          <a:prstGeom prst="rect">
            <a:avLst/>
          </a:prstGeom>
          <a:noFill/>
        </p:spPr>
        <p:txBody>
          <a:bodyPr wrap="square" rtlCol="0">
            <a:spAutoFit/>
          </a:bodyPr>
          <a:lstStyle/>
          <a:p>
            <a:r>
              <a:rPr lang="en-IN" dirty="0"/>
              <a:t>202</a:t>
            </a:r>
          </a:p>
        </p:txBody>
      </p:sp>
      <p:sp>
        <p:nvSpPr>
          <p:cNvPr id="8" name="TextBox 7">
            <a:extLst>
              <a:ext uri="{FF2B5EF4-FFF2-40B4-BE49-F238E27FC236}">
                <a16:creationId xmlns:a16="http://schemas.microsoft.com/office/drawing/2014/main" id="{8888C52B-CA00-455F-B78A-4ECB3ADA7525}"/>
              </a:ext>
            </a:extLst>
          </p:cNvPr>
          <p:cNvSpPr txBox="1"/>
          <p:nvPr/>
        </p:nvSpPr>
        <p:spPr>
          <a:xfrm>
            <a:off x="5514234" y="3012666"/>
            <a:ext cx="572502" cy="369332"/>
          </a:xfrm>
          <a:prstGeom prst="rect">
            <a:avLst/>
          </a:prstGeom>
          <a:noFill/>
        </p:spPr>
        <p:txBody>
          <a:bodyPr wrap="square" rtlCol="0">
            <a:spAutoFit/>
          </a:bodyPr>
          <a:lstStyle/>
          <a:p>
            <a:r>
              <a:rPr lang="en-IN" dirty="0"/>
              <a:t>399</a:t>
            </a:r>
          </a:p>
        </p:txBody>
      </p:sp>
      <p:sp>
        <p:nvSpPr>
          <p:cNvPr id="9" name="TextBox 8">
            <a:extLst>
              <a:ext uri="{FF2B5EF4-FFF2-40B4-BE49-F238E27FC236}">
                <a16:creationId xmlns:a16="http://schemas.microsoft.com/office/drawing/2014/main" id="{6C36DDEF-F261-437F-8934-EBB1E3FFF029}"/>
              </a:ext>
            </a:extLst>
          </p:cNvPr>
          <p:cNvSpPr txBox="1"/>
          <p:nvPr/>
        </p:nvSpPr>
        <p:spPr>
          <a:xfrm>
            <a:off x="5516218" y="3392556"/>
            <a:ext cx="572502" cy="369332"/>
          </a:xfrm>
          <a:prstGeom prst="rect">
            <a:avLst/>
          </a:prstGeom>
          <a:noFill/>
        </p:spPr>
        <p:txBody>
          <a:bodyPr wrap="square" rtlCol="0">
            <a:spAutoFit/>
          </a:bodyPr>
          <a:lstStyle/>
          <a:p>
            <a:r>
              <a:rPr lang="en-IN" dirty="0"/>
              <a:t>400</a:t>
            </a:r>
          </a:p>
        </p:txBody>
      </p:sp>
      <p:sp>
        <p:nvSpPr>
          <p:cNvPr id="10" name="TextBox 9">
            <a:extLst>
              <a:ext uri="{FF2B5EF4-FFF2-40B4-BE49-F238E27FC236}">
                <a16:creationId xmlns:a16="http://schemas.microsoft.com/office/drawing/2014/main" id="{70094906-E52E-4D28-BDAB-714F7558E055}"/>
              </a:ext>
            </a:extLst>
          </p:cNvPr>
          <p:cNvSpPr txBox="1"/>
          <p:nvPr/>
        </p:nvSpPr>
        <p:spPr>
          <a:xfrm>
            <a:off x="5514234" y="4018722"/>
            <a:ext cx="572502" cy="369332"/>
          </a:xfrm>
          <a:prstGeom prst="rect">
            <a:avLst/>
          </a:prstGeom>
          <a:noFill/>
        </p:spPr>
        <p:txBody>
          <a:bodyPr wrap="square" rtlCol="0">
            <a:spAutoFit/>
          </a:bodyPr>
          <a:lstStyle/>
          <a:p>
            <a:r>
              <a:rPr lang="en-IN" dirty="0"/>
              <a:t>500</a:t>
            </a:r>
          </a:p>
        </p:txBody>
      </p:sp>
      <p:sp>
        <p:nvSpPr>
          <p:cNvPr id="11" name="TextBox 10">
            <a:extLst>
              <a:ext uri="{FF2B5EF4-FFF2-40B4-BE49-F238E27FC236}">
                <a16:creationId xmlns:a16="http://schemas.microsoft.com/office/drawing/2014/main" id="{F49770D3-5C28-4872-91B7-14644C92941E}"/>
              </a:ext>
            </a:extLst>
          </p:cNvPr>
          <p:cNvSpPr txBox="1"/>
          <p:nvPr/>
        </p:nvSpPr>
        <p:spPr>
          <a:xfrm>
            <a:off x="5522844" y="4681329"/>
            <a:ext cx="572502" cy="369332"/>
          </a:xfrm>
          <a:prstGeom prst="rect">
            <a:avLst/>
          </a:prstGeom>
          <a:noFill/>
        </p:spPr>
        <p:txBody>
          <a:bodyPr wrap="square" rtlCol="0">
            <a:spAutoFit/>
          </a:bodyPr>
          <a:lstStyle/>
          <a:p>
            <a:r>
              <a:rPr lang="en-IN" dirty="0"/>
              <a:t>600</a:t>
            </a:r>
          </a:p>
        </p:txBody>
      </p:sp>
      <p:sp>
        <p:nvSpPr>
          <p:cNvPr id="12" name="TextBox 11">
            <a:extLst>
              <a:ext uri="{FF2B5EF4-FFF2-40B4-BE49-F238E27FC236}">
                <a16:creationId xmlns:a16="http://schemas.microsoft.com/office/drawing/2014/main" id="{3AACCFBA-244A-4BFB-B1F2-FD6D269A7CB0}"/>
              </a:ext>
            </a:extLst>
          </p:cNvPr>
          <p:cNvSpPr txBox="1"/>
          <p:nvPr/>
        </p:nvSpPr>
        <p:spPr>
          <a:xfrm>
            <a:off x="5520860" y="5327373"/>
            <a:ext cx="572502" cy="369332"/>
          </a:xfrm>
          <a:prstGeom prst="rect">
            <a:avLst/>
          </a:prstGeom>
          <a:noFill/>
        </p:spPr>
        <p:txBody>
          <a:bodyPr wrap="square" rtlCol="0">
            <a:spAutoFit/>
          </a:bodyPr>
          <a:lstStyle/>
          <a:p>
            <a:r>
              <a:rPr lang="en-IN" dirty="0"/>
              <a:t>702</a:t>
            </a:r>
          </a:p>
        </p:txBody>
      </p:sp>
      <p:sp>
        <p:nvSpPr>
          <p:cNvPr id="13" name="TextBox 12">
            <a:extLst>
              <a:ext uri="{FF2B5EF4-FFF2-40B4-BE49-F238E27FC236}">
                <a16:creationId xmlns:a16="http://schemas.microsoft.com/office/drawing/2014/main" id="{43277C68-9394-4F1B-A807-09D93DD49806}"/>
              </a:ext>
            </a:extLst>
          </p:cNvPr>
          <p:cNvSpPr txBox="1"/>
          <p:nvPr/>
        </p:nvSpPr>
        <p:spPr>
          <a:xfrm>
            <a:off x="5533438" y="6008347"/>
            <a:ext cx="572502" cy="369332"/>
          </a:xfrm>
          <a:prstGeom prst="rect">
            <a:avLst/>
          </a:prstGeom>
          <a:noFill/>
        </p:spPr>
        <p:txBody>
          <a:bodyPr wrap="square" rtlCol="0">
            <a:spAutoFit/>
          </a:bodyPr>
          <a:lstStyle/>
          <a:p>
            <a:r>
              <a:rPr lang="en-IN" dirty="0"/>
              <a:t>800</a:t>
            </a:r>
          </a:p>
        </p:txBody>
      </p:sp>
      <p:sp>
        <p:nvSpPr>
          <p:cNvPr id="14" name="TextBox 13">
            <a:extLst>
              <a:ext uri="{FF2B5EF4-FFF2-40B4-BE49-F238E27FC236}">
                <a16:creationId xmlns:a16="http://schemas.microsoft.com/office/drawing/2014/main" id="{BFAF62D4-E223-4B4C-B881-509D762E268C}"/>
              </a:ext>
            </a:extLst>
          </p:cNvPr>
          <p:cNvSpPr txBox="1"/>
          <p:nvPr/>
        </p:nvSpPr>
        <p:spPr>
          <a:xfrm>
            <a:off x="7162258" y="818322"/>
            <a:ext cx="1014222" cy="323622"/>
          </a:xfrm>
          <a:prstGeom prst="rect">
            <a:avLst/>
          </a:prstGeom>
          <a:noFill/>
        </p:spPr>
        <p:txBody>
          <a:bodyPr wrap="square" rtlCol="0">
            <a:spAutoFit/>
          </a:bodyPr>
          <a:lstStyle/>
          <a:p>
            <a:r>
              <a:rPr lang="en-IN" dirty="0"/>
              <a:t>Memory</a:t>
            </a:r>
          </a:p>
        </p:txBody>
      </p:sp>
      <p:sp>
        <p:nvSpPr>
          <p:cNvPr id="15" name="TextBox 14">
            <a:extLst>
              <a:ext uri="{FF2B5EF4-FFF2-40B4-BE49-F238E27FC236}">
                <a16:creationId xmlns:a16="http://schemas.microsoft.com/office/drawing/2014/main" id="{9D9FD3D5-8E32-4504-AA8B-5940FC073C81}"/>
              </a:ext>
            </a:extLst>
          </p:cNvPr>
          <p:cNvSpPr txBox="1"/>
          <p:nvPr/>
        </p:nvSpPr>
        <p:spPr>
          <a:xfrm>
            <a:off x="5121535" y="851698"/>
            <a:ext cx="1014222" cy="369332"/>
          </a:xfrm>
          <a:prstGeom prst="rect">
            <a:avLst/>
          </a:prstGeom>
          <a:noFill/>
        </p:spPr>
        <p:txBody>
          <a:bodyPr wrap="square" rtlCol="0">
            <a:spAutoFit/>
          </a:bodyPr>
          <a:lstStyle/>
          <a:p>
            <a:r>
              <a:rPr lang="en-IN" dirty="0"/>
              <a:t>Address</a:t>
            </a:r>
          </a:p>
        </p:txBody>
      </p:sp>
      <p:graphicFrame>
        <p:nvGraphicFramePr>
          <p:cNvPr id="16" name="Table 15">
            <a:extLst>
              <a:ext uri="{FF2B5EF4-FFF2-40B4-BE49-F238E27FC236}">
                <a16:creationId xmlns:a16="http://schemas.microsoft.com/office/drawing/2014/main" id="{317D7248-C10E-4825-9921-8232F6E51EE9}"/>
              </a:ext>
            </a:extLst>
          </p:cNvPr>
          <p:cNvGraphicFramePr>
            <a:graphicFrameLocks noGrp="1"/>
          </p:cNvGraphicFramePr>
          <p:nvPr>
            <p:extLst/>
          </p:nvPr>
        </p:nvGraphicFramePr>
        <p:xfrm>
          <a:off x="2239618" y="1366060"/>
          <a:ext cx="1600200" cy="370840"/>
        </p:xfrm>
        <a:graphic>
          <a:graphicData uri="http://schemas.openxmlformats.org/drawingml/2006/table">
            <a:tbl>
              <a:tblPr firstRow="1">
                <a:tableStyleId>{5C22544A-7EE6-4342-B048-85BDC9FD1C3A}</a:tableStyleId>
              </a:tblPr>
              <a:tblGrid>
                <a:gridCol w="1600200">
                  <a:extLst>
                    <a:ext uri="{9D8B030D-6E8A-4147-A177-3AD203B41FA5}">
                      <a16:colId xmlns:a16="http://schemas.microsoft.com/office/drawing/2014/main" val="20000"/>
                    </a:ext>
                  </a:extLst>
                </a:gridCol>
              </a:tblGrid>
              <a:tr h="370840">
                <a:tc>
                  <a:txBody>
                    <a:bodyPr/>
                    <a:lstStyle/>
                    <a:p>
                      <a:pPr algn="ctr"/>
                      <a:r>
                        <a:rPr lang="en-US" b="0" dirty="0">
                          <a:solidFill>
                            <a:schemeClr val="tx1"/>
                          </a:solidFill>
                        </a:rPr>
                        <a:t>PC = 200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7" name="Table 16">
            <a:extLst>
              <a:ext uri="{FF2B5EF4-FFF2-40B4-BE49-F238E27FC236}">
                <a16:creationId xmlns:a16="http://schemas.microsoft.com/office/drawing/2014/main" id="{C7CF2C89-AF44-4C8F-82F0-105F3F1E96B3}"/>
              </a:ext>
            </a:extLst>
          </p:cNvPr>
          <p:cNvGraphicFramePr>
            <a:graphicFrameLocks noGrp="1"/>
          </p:cNvGraphicFramePr>
          <p:nvPr>
            <p:extLst/>
          </p:nvPr>
        </p:nvGraphicFramePr>
        <p:xfrm>
          <a:off x="2239618" y="2200082"/>
          <a:ext cx="1600200" cy="370840"/>
        </p:xfrm>
        <a:graphic>
          <a:graphicData uri="http://schemas.openxmlformats.org/drawingml/2006/table">
            <a:tbl>
              <a:tblPr firstRow="1">
                <a:tableStyleId>{5C22544A-7EE6-4342-B048-85BDC9FD1C3A}</a:tableStyleId>
              </a:tblPr>
              <a:tblGrid>
                <a:gridCol w="1600200">
                  <a:extLst>
                    <a:ext uri="{9D8B030D-6E8A-4147-A177-3AD203B41FA5}">
                      <a16:colId xmlns:a16="http://schemas.microsoft.com/office/drawing/2014/main" val="20000"/>
                    </a:ext>
                  </a:extLst>
                </a:gridCol>
              </a:tblGrid>
              <a:tr h="370840">
                <a:tc>
                  <a:txBody>
                    <a:bodyPr/>
                    <a:lstStyle/>
                    <a:p>
                      <a:pPr algn="ctr"/>
                      <a:r>
                        <a:rPr lang="en-US" b="0" dirty="0">
                          <a:solidFill>
                            <a:schemeClr val="tx1"/>
                          </a:solidFill>
                        </a:rPr>
                        <a:t>R1 = 400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8" name="Table 17">
            <a:extLst>
              <a:ext uri="{FF2B5EF4-FFF2-40B4-BE49-F238E27FC236}">
                <a16:creationId xmlns:a16="http://schemas.microsoft.com/office/drawing/2014/main" id="{CA6A602A-F9CE-475E-80DE-3C27D5EB25EF}"/>
              </a:ext>
            </a:extLst>
          </p:cNvPr>
          <p:cNvGraphicFramePr>
            <a:graphicFrameLocks noGrp="1"/>
          </p:cNvGraphicFramePr>
          <p:nvPr>
            <p:extLst/>
          </p:nvPr>
        </p:nvGraphicFramePr>
        <p:xfrm>
          <a:off x="2239618" y="3028122"/>
          <a:ext cx="1600200" cy="370840"/>
        </p:xfrm>
        <a:graphic>
          <a:graphicData uri="http://schemas.openxmlformats.org/drawingml/2006/table">
            <a:tbl>
              <a:tblPr firstRow="1">
                <a:tableStyleId>{5C22544A-7EE6-4342-B048-85BDC9FD1C3A}</a:tableStyleId>
              </a:tblPr>
              <a:tblGrid>
                <a:gridCol w="1600200">
                  <a:extLst>
                    <a:ext uri="{9D8B030D-6E8A-4147-A177-3AD203B41FA5}">
                      <a16:colId xmlns:a16="http://schemas.microsoft.com/office/drawing/2014/main" val="20000"/>
                    </a:ext>
                  </a:extLst>
                </a:gridCol>
              </a:tblGrid>
              <a:tr h="370840">
                <a:tc>
                  <a:txBody>
                    <a:bodyPr/>
                    <a:lstStyle/>
                    <a:p>
                      <a:pPr algn="ctr"/>
                      <a:r>
                        <a:rPr lang="en-US" b="0" dirty="0">
                          <a:solidFill>
                            <a:schemeClr val="tx1"/>
                          </a:solidFill>
                        </a:rPr>
                        <a:t>XR = 100</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9" name="Table 18">
            <a:extLst>
              <a:ext uri="{FF2B5EF4-FFF2-40B4-BE49-F238E27FC236}">
                <a16:creationId xmlns:a16="http://schemas.microsoft.com/office/drawing/2014/main" id="{6D9C5999-3DB8-4D1E-AC91-FF4A1AAD6055}"/>
              </a:ext>
            </a:extLst>
          </p:cNvPr>
          <p:cNvGraphicFramePr>
            <a:graphicFrameLocks noGrp="1"/>
          </p:cNvGraphicFramePr>
          <p:nvPr>
            <p:extLst/>
          </p:nvPr>
        </p:nvGraphicFramePr>
        <p:xfrm>
          <a:off x="2239618" y="3862144"/>
          <a:ext cx="1600200" cy="370840"/>
        </p:xfrm>
        <a:graphic>
          <a:graphicData uri="http://schemas.openxmlformats.org/drawingml/2006/table">
            <a:tbl>
              <a:tblPr firstRow="1">
                <a:tableStyleId>{5C22544A-7EE6-4342-B048-85BDC9FD1C3A}</a:tableStyleId>
              </a:tblPr>
              <a:tblGrid>
                <a:gridCol w="1600200">
                  <a:extLst>
                    <a:ext uri="{9D8B030D-6E8A-4147-A177-3AD203B41FA5}">
                      <a16:colId xmlns:a16="http://schemas.microsoft.com/office/drawing/2014/main" val="20000"/>
                    </a:ext>
                  </a:extLst>
                </a:gridCol>
              </a:tblGrid>
              <a:tr h="370840">
                <a:tc>
                  <a:txBody>
                    <a:bodyPr/>
                    <a:lstStyle/>
                    <a:p>
                      <a:pPr algn="ctr"/>
                      <a:r>
                        <a:rPr lang="en-US" b="0" dirty="0">
                          <a:solidFill>
                            <a:schemeClr val="tx1"/>
                          </a:solidFill>
                        </a:rPr>
                        <a:t>AC</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795601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normAutofit/>
          </a:bodyPr>
          <a:lstStyle/>
          <a:p>
            <a:r>
              <a:rPr lang="en-US" dirty="0">
                <a:gradFill flip="none" rotWithShape="1">
                  <a:gsLst>
                    <a:gs pos="10000">
                      <a:srgbClr val="273238"/>
                    </a:gs>
                    <a:gs pos="100000">
                      <a:srgbClr val="607D8B"/>
                    </a:gs>
                  </a:gsLst>
                  <a:lin ang="0" scaled="1"/>
                  <a:tileRect/>
                </a:gradFill>
              </a:rPr>
              <a:t>General Register Organization</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 - 1</a:t>
            </a:r>
          </a:p>
        </p:txBody>
      </p:sp>
    </p:spTree>
    <p:extLst>
      <p:ext uri="{BB962C8B-B14F-4D97-AF65-F5344CB8AC3E}">
        <p14:creationId xmlns:p14="http://schemas.microsoft.com/office/powerpoint/2010/main" val="36825818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normAutofit/>
          </a:bodyPr>
          <a:lstStyle/>
          <a:p>
            <a:r>
              <a:rPr lang="en-US" dirty="0">
                <a:gradFill flip="none" rotWithShape="1">
                  <a:gsLst>
                    <a:gs pos="10000">
                      <a:srgbClr val="273238"/>
                    </a:gs>
                    <a:gs pos="100000">
                      <a:srgbClr val="607D8B"/>
                    </a:gs>
                  </a:gsLst>
                  <a:lin ang="0" scaled="1"/>
                  <a:tileRect/>
                </a:gradFill>
              </a:rPr>
              <a:t>Data transfer and manipulation</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 - 5</a:t>
            </a:r>
          </a:p>
        </p:txBody>
      </p:sp>
    </p:spTree>
    <p:extLst>
      <p:ext uri="{BB962C8B-B14F-4D97-AF65-F5344CB8AC3E}">
        <p14:creationId xmlns:p14="http://schemas.microsoft.com/office/powerpoint/2010/main" val="12059445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1BA6F7-21C5-4572-A2FF-C4C78B4E31B1}"/>
              </a:ext>
            </a:extLst>
          </p:cNvPr>
          <p:cNvSpPr>
            <a:spLocks noGrp="1"/>
          </p:cNvSpPr>
          <p:nvPr>
            <p:ph type="title"/>
          </p:nvPr>
        </p:nvSpPr>
        <p:spPr/>
        <p:txBody>
          <a:bodyPr/>
          <a:lstStyle/>
          <a:p>
            <a:r>
              <a:rPr lang="en-US" dirty="0"/>
              <a:t>Data transfer instructions</a:t>
            </a:r>
            <a:endParaRPr lang="en-IN" dirty="0"/>
          </a:p>
        </p:txBody>
      </p:sp>
      <p:sp>
        <p:nvSpPr>
          <p:cNvPr id="5" name="Content Placeholder 4">
            <a:extLst>
              <a:ext uri="{FF2B5EF4-FFF2-40B4-BE49-F238E27FC236}">
                <a16:creationId xmlns:a16="http://schemas.microsoft.com/office/drawing/2014/main" id="{B83BE65B-2896-47D1-8C04-75550FE12E6B}"/>
              </a:ext>
            </a:extLst>
          </p:cNvPr>
          <p:cNvSpPr>
            <a:spLocks noGrp="1"/>
          </p:cNvSpPr>
          <p:nvPr>
            <p:ph idx="1"/>
          </p:nvPr>
        </p:nvSpPr>
        <p:spPr>
          <a:xfrm>
            <a:off x="131180" y="863445"/>
            <a:ext cx="11929641" cy="1830060"/>
          </a:xfrm>
        </p:spPr>
        <p:txBody>
          <a:bodyPr/>
          <a:lstStyle/>
          <a:p>
            <a:pPr algn="just"/>
            <a:r>
              <a:rPr lang="en-US" dirty="0"/>
              <a:t>Data transfer instructions move data from one place in the computer to another without changing the data content. </a:t>
            </a:r>
          </a:p>
          <a:p>
            <a:pPr algn="just"/>
            <a:r>
              <a:rPr lang="en-US" dirty="0"/>
              <a:t>The most common transfers are between memory and processor registers, between processor registers and input or output, and between the processor registers themselves.</a:t>
            </a:r>
          </a:p>
          <a:p>
            <a:endParaRPr lang="en-IN" dirty="0"/>
          </a:p>
        </p:txBody>
      </p:sp>
      <p:graphicFrame>
        <p:nvGraphicFramePr>
          <p:cNvPr id="6" name="Content Placeholder 4">
            <a:extLst>
              <a:ext uri="{FF2B5EF4-FFF2-40B4-BE49-F238E27FC236}">
                <a16:creationId xmlns:a16="http://schemas.microsoft.com/office/drawing/2014/main" id="{49ED69DB-A276-44E8-B148-B8EE755CF025}"/>
              </a:ext>
            </a:extLst>
          </p:cNvPr>
          <p:cNvGraphicFramePr>
            <a:graphicFrameLocks/>
          </p:cNvGraphicFramePr>
          <p:nvPr>
            <p:extLst/>
          </p:nvPr>
        </p:nvGraphicFramePr>
        <p:xfrm>
          <a:off x="399235" y="2693505"/>
          <a:ext cx="5112000" cy="3566160"/>
        </p:xfrm>
        <a:graphic>
          <a:graphicData uri="http://schemas.openxmlformats.org/drawingml/2006/table">
            <a:tbl>
              <a:tblPr firstRow="1">
                <a:tableStyleId>{5C22544A-7EE6-4342-B048-85BDC9FD1C3A}</a:tableStyleId>
              </a:tblPr>
              <a:tblGrid>
                <a:gridCol w="2556000">
                  <a:extLst>
                    <a:ext uri="{9D8B030D-6E8A-4147-A177-3AD203B41FA5}">
                      <a16:colId xmlns:a16="http://schemas.microsoft.com/office/drawing/2014/main" val="20000"/>
                    </a:ext>
                  </a:extLst>
                </a:gridCol>
                <a:gridCol w="2556000">
                  <a:extLst>
                    <a:ext uri="{9D8B030D-6E8A-4147-A177-3AD203B41FA5}">
                      <a16:colId xmlns:a16="http://schemas.microsoft.com/office/drawing/2014/main" val="20001"/>
                    </a:ext>
                  </a:extLst>
                </a:gridCol>
              </a:tblGrid>
              <a:tr h="338667">
                <a:tc>
                  <a:txBody>
                    <a:bodyPr/>
                    <a:lstStyle/>
                    <a:p>
                      <a:r>
                        <a:rPr lang="en-US" sz="2000" dirty="0">
                          <a:solidFill>
                            <a:sysClr val="windowText" lastClr="000000"/>
                          </a:solidFill>
                        </a:rPr>
                        <a:t>Name</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r>
                        <a:rPr lang="en-US" sz="2000" dirty="0">
                          <a:solidFill>
                            <a:sysClr val="windowText" lastClr="000000"/>
                          </a:solidFill>
                        </a:rPr>
                        <a:t>Mnemonic</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338667">
                <a:tc>
                  <a:txBody>
                    <a:bodyPr/>
                    <a:lstStyle/>
                    <a:p>
                      <a:r>
                        <a:rPr lang="en-US" sz="2000" dirty="0">
                          <a:solidFill>
                            <a:sysClr val="windowText" lastClr="000000"/>
                          </a:solidFill>
                        </a:rPr>
                        <a:t>Load</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r>
                        <a:rPr lang="en-US" sz="2000" dirty="0">
                          <a:solidFill>
                            <a:sysClr val="windowText" lastClr="000000"/>
                          </a:solidFill>
                        </a:rPr>
                        <a:t>LD</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1"/>
                  </a:ext>
                </a:extLst>
              </a:tr>
              <a:tr h="338667">
                <a:tc>
                  <a:txBody>
                    <a:bodyPr/>
                    <a:lstStyle/>
                    <a:p>
                      <a:r>
                        <a:rPr lang="en-US" sz="2000" dirty="0">
                          <a:solidFill>
                            <a:sysClr val="windowText" lastClr="000000"/>
                          </a:solidFill>
                        </a:rPr>
                        <a:t>Store</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r>
                        <a:rPr lang="en-US" sz="2000" dirty="0">
                          <a:solidFill>
                            <a:sysClr val="windowText" lastClr="000000"/>
                          </a:solidFill>
                        </a:rPr>
                        <a:t>ST</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2"/>
                  </a:ext>
                </a:extLst>
              </a:tr>
              <a:tr h="338667">
                <a:tc>
                  <a:txBody>
                    <a:bodyPr/>
                    <a:lstStyle/>
                    <a:p>
                      <a:r>
                        <a:rPr lang="en-US" sz="2000" dirty="0">
                          <a:solidFill>
                            <a:sysClr val="windowText" lastClr="000000"/>
                          </a:solidFill>
                        </a:rPr>
                        <a:t>Move</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r>
                        <a:rPr lang="en-US" sz="2000" dirty="0">
                          <a:solidFill>
                            <a:sysClr val="windowText" lastClr="000000"/>
                          </a:solidFill>
                        </a:rPr>
                        <a:t>MOV</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3"/>
                  </a:ext>
                </a:extLst>
              </a:tr>
              <a:tr h="338667">
                <a:tc>
                  <a:txBody>
                    <a:bodyPr/>
                    <a:lstStyle/>
                    <a:p>
                      <a:r>
                        <a:rPr lang="en-US" sz="2000" dirty="0">
                          <a:solidFill>
                            <a:sysClr val="windowText" lastClr="000000"/>
                          </a:solidFill>
                        </a:rPr>
                        <a:t>Exchange</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r>
                        <a:rPr lang="en-US" sz="2000" dirty="0">
                          <a:solidFill>
                            <a:sysClr val="windowText" lastClr="000000"/>
                          </a:solidFill>
                        </a:rPr>
                        <a:t>XCH</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4"/>
                  </a:ext>
                </a:extLst>
              </a:tr>
              <a:tr h="338667">
                <a:tc>
                  <a:txBody>
                    <a:bodyPr/>
                    <a:lstStyle/>
                    <a:p>
                      <a:r>
                        <a:rPr lang="en-US" sz="2000" dirty="0">
                          <a:solidFill>
                            <a:sysClr val="windowText" lastClr="000000"/>
                          </a:solidFill>
                        </a:rPr>
                        <a:t>Input</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r>
                        <a:rPr lang="en-US" sz="2000" dirty="0">
                          <a:solidFill>
                            <a:sysClr val="windowText" lastClr="000000"/>
                          </a:solidFill>
                        </a:rPr>
                        <a:t>IN</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5"/>
                  </a:ext>
                </a:extLst>
              </a:tr>
              <a:tr h="338667">
                <a:tc>
                  <a:txBody>
                    <a:bodyPr/>
                    <a:lstStyle/>
                    <a:p>
                      <a:r>
                        <a:rPr lang="en-US" sz="2000" dirty="0">
                          <a:solidFill>
                            <a:sysClr val="windowText" lastClr="000000"/>
                          </a:solidFill>
                        </a:rPr>
                        <a:t>Output</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r>
                        <a:rPr lang="en-US" sz="2000" dirty="0">
                          <a:solidFill>
                            <a:sysClr val="windowText" lastClr="000000"/>
                          </a:solidFill>
                        </a:rPr>
                        <a:t>OUT</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6"/>
                  </a:ext>
                </a:extLst>
              </a:tr>
              <a:tr h="338667">
                <a:tc>
                  <a:txBody>
                    <a:bodyPr/>
                    <a:lstStyle/>
                    <a:p>
                      <a:r>
                        <a:rPr lang="en-US" sz="2000" dirty="0">
                          <a:solidFill>
                            <a:sysClr val="windowText" lastClr="000000"/>
                          </a:solidFill>
                        </a:rPr>
                        <a:t>Push</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r>
                        <a:rPr lang="en-US" sz="2000" dirty="0">
                          <a:solidFill>
                            <a:sysClr val="windowText" lastClr="000000"/>
                          </a:solidFill>
                        </a:rPr>
                        <a:t>PUSH</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7"/>
                  </a:ext>
                </a:extLst>
              </a:tr>
              <a:tr h="338667">
                <a:tc>
                  <a:txBody>
                    <a:bodyPr/>
                    <a:lstStyle/>
                    <a:p>
                      <a:r>
                        <a:rPr lang="en-US" sz="2000" dirty="0">
                          <a:solidFill>
                            <a:sysClr val="windowText" lastClr="000000"/>
                          </a:solidFill>
                        </a:rPr>
                        <a:t>Pop</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r>
                        <a:rPr lang="en-US" sz="2000" dirty="0">
                          <a:solidFill>
                            <a:sysClr val="windowText" lastClr="000000"/>
                          </a:solidFill>
                        </a:rPr>
                        <a:t>POP</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8" name="TextBox 7">
            <a:extLst>
              <a:ext uri="{FF2B5EF4-FFF2-40B4-BE49-F238E27FC236}">
                <a16:creationId xmlns:a16="http://schemas.microsoft.com/office/drawing/2014/main" id="{6E1B3ED4-9E2F-4FB0-8C65-E126E65717BB}"/>
              </a:ext>
            </a:extLst>
          </p:cNvPr>
          <p:cNvSpPr txBox="1"/>
          <p:nvPr/>
        </p:nvSpPr>
        <p:spPr>
          <a:xfrm>
            <a:off x="5779290" y="2693505"/>
            <a:ext cx="6127474" cy="2308324"/>
          </a:xfrm>
          <a:prstGeom prst="rect">
            <a:avLst/>
          </a:prstGeom>
          <a:noFill/>
        </p:spPr>
        <p:txBody>
          <a:bodyPr wrap="square">
            <a:spAutoFit/>
          </a:bodyPr>
          <a:lstStyle/>
          <a:p>
            <a:pPr algn="just"/>
            <a:r>
              <a:rPr lang="en-US" sz="2400" dirty="0"/>
              <a:t>The data manipulation instructions in a typical computer are usually divided into three basic types:</a:t>
            </a:r>
          </a:p>
          <a:p>
            <a:pPr marL="857230" lvl="1" indent="-457200">
              <a:buFont typeface="+mj-lt"/>
              <a:buAutoNum type="arabicPeriod"/>
            </a:pPr>
            <a:r>
              <a:rPr lang="en-US" sz="2400" dirty="0"/>
              <a:t>Arithmetic instructions</a:t>
            </a:r>
          </a:p>
          <a:p>
            <a:pPr marL="857230" lvl="1" indent="-457200">
              <a:buFont typeface="+mj-lt"/>
              <a:buAutoNum type="arabicPeriod"/>
            </a:pPr>
            <a:r>
              <a:rPr lang="en-US" sz="2400" dirty="0"/>
              <a:t>Logical and bit manipulation instructions</a:t>
            </a:r>
          </a:p>
          <a:p>
            <a:pPr marL="857230" lvl="1" indent="-457200">
              <a:buFont typeface="+mj-lt"/>
              <a:buAutoNum type="arabicPeriod"/>
            </a:pPr>
            <a:r>
              <a:rPr lang="en-US" sz="2400" dirty="0"/>
              <a:t>Shift instructions</a:t>
            </a:r>
          </a:p>
        </p:txBody>
      </p:sp>
    </p:spTree>
    <p:extLst>
      <p:ext uri="{BB962C8B-B14F-4D97-AF65-F5344CB8AC3E}">
        <p14:creationId xmlns:p14="http://schemas.microsoft.com/office/powerpoint/2010/main" val="320707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926F3-25A7-4EC4-9C32-0404E835D4E1}"/>
              </a:ext>
            </a:extLst>
          </p:cNvPr>
          <p:cNvSpPr>
            <a:spLocks noGrp="1"/>
          </p:cNvSpPr>
          <p:nvPr>
            <p:ph type="title"/>
          </p:nvPr>
        </p:nvSpPr>
        <p:spPr/>
        <p:txBody>
          <a:bodyPr/>
          <a:lstStyle/>
          <a:p>
            <a:r>
              <a:rPr lang="en-US" dirty="0"/>
              <a:t>Instructions</a:t>
            </a:r>
            <a:endParaRPr lang="en-IN" dirty="0"/>
          </a:p>
        </p:txBody>
      </p:sp>
      <p:graphicFrame>
        <p:nvGraphicFramePr>
          <p:cNvPr id="4" name="Content Placeholder 4">
            <a:extLst>
              <a:ext uri="{FF2B5EF4-FFF2-40B4-BE49-F238E27FC236}">
                <a16:creationId xmlns:a16="http://schemas.microsoft.com/office/drawing/2014/main" id="{3898D0F8-E30C-4397-8999-C7BCB9E31D0F}"/>
              </a:ext>
            </a:extLst>
          </p:cNvPr>
          <p:cNvGraphicFramePr>
            <a:graphicFrameLocks/>
          </p:cNvGraphicFramePr>
          <p:nvPr>
            <p:extLst/>
          </p:nvPr>
        </p:nvGraphicFramePr>
        <p:xfrm>
          <a:off x="106019" y="1636641"/>
          <a:ext cx="4032000" cy="3962400"/>
        </p:xfrm>
        <a:graphic>
          <a:graphicData uri="http://schemas.openxmlformats.org/drawingml/2006/table">
            <a:tbl>
              <a:tblPr firstRow="1">
                <a:tableStyleId>{5C22544A-7EE6-4342-B048-85BDC9FD1C3A}</a:tableStyleId>
              </a:tblPr>
              <a:tblGrid>
                <a:gridCol w="2736000">
                  <a:extLst>
                    <a:ext uri="{9D8B030D-6E8A-4147-A177-3AD203B41FA5}">
                      <a16:colId xmlns:a16="http://schemas.microsoft.com/office/drawing/2014/main" val="20000"/>
                    </a:ext>
                  </a:extLst>
                </a:gridCol>
                <a:gridCol w="1296000">
                  <a:extLst>
                    <a:ext uri="{9D8B030D-6E8A-4147-A177-3AD203B41FA5}">
                      <a16:colId xmlns:a16="http://schemas.microsoft.com/office/drawing/2014/main" val="20001"/>
                    </a:ext>
                  </a:extLst>
                </a:gridCol>
              </a:tblGrid>
              <a:tr h="338667">
                <a:tc>
                  <a:txBody>
                    <a:bodyPr/>
                    <a:lstStyle/>
                    <a:p>
                      <a:r>
                        <a:rPr lang="en-US" sz="2000" dirty="0">
                          <a:solidFill>
                            <a:sysClr val="windowText" lastClr="000000"/>
                          </a:solidFill>
                        </a:rPr>
                        <a:t>Name</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r>
                        <a:rPr lang="en-US" sz="2000" dirty="0">
                          <a:solidFill>
                            <a:sysClr val="windowText" lastClr="000000"/>
                          </a:solidFill>
                        </a:rPr>
                        <a:t>Mnemonic</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338667">
                <a:tc>
                  <a:txBody>
                    <a:bodyPr/>
                    <a:lstStyle/>
                    <a:p>
                      <a:r>
                        <a:rPr lang="en-US" sz="2000" dirty="0"/>
                        <a:t>Increment</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r>
                        <a:rPr lang="en-US" sz="2000" dirty="0"/>
                        <a:t>INC</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1"/>
                  </a:ext>
                </a:extLst>
              </a:tr>
              <a:tr h="338667">
                <a:tc>
                  <a:txBody>
                    <a:bodyPr/>
                    <a:lstStyle/>
                    <a:p>
                      <a:r>
                        <a:rPr lang="en-US" sz="2000" dirty="0"/>
                        <a:t>Decrement</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r>
                        <a:rPr lang="en-US" sz="2000" dirty="0"/>
                        <a:t>DEC</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2"/>
                  </a:ext>
                </a:extLst>
              </a:tr>
              <a:tr h="338667">
                <a:tc>
                  <a:txBody>
                    <a:bodyPr/>
                    <a:lstStyle/>
                    <a:p>
                      <a:r>
                        <a:rPr lang="en-US" sz="2000" dirty="0"/>
                        <a:t>Add</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r>
                        <a:rPr lang="en-US" sz="2000" dirty="0"/>
                        <a:t>ADD</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3"/>
                  </a:ext>
                </a:extLst>
              </a:tr>
              <a:tr h="338667">
                <a:tc>
                  <a:txBody>
                    <a:bodyPr/>
                    <a:lstStyle/>
                    <a:p>
                      <a:r>
                        <a:rPr lang="en-US" sz="2000" dirty="0"/>
                        <a:t>Subtract</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r>
                        <a:rPr lang="en-US" sz="2000" dirty="0"/>
                        <a:t>SUB</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4"/>
                  </a:ext>
                </a:extLst>
              </a:tr>
              <a:tr h="338667">
                <a:tc>
                  <a:txBody>
                    <a:bodyPr/>
                    <a:lstStyle/>
                    <a:p>
                      <a:r>
                        <a:rPr lang="en-US" sz="2000" dirty="0"/>
                        <a:t>Multiply</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r>
                        <a:rPr lang="en-US" sz="2000" dirty="0"/>
                        <a:t>MUL</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5"/>
                  </a:ext>
                </a:extLst>
              </a:tr>
              <a:tr h="338667">
                <a:tc>
                  <a:txBody>
                    <a:bodyPr/>
                    <a:lstStyle/>
                    <a:p>
                      <a:r>
                        <a:rPr lang="en-US" sz="2000" dirty="0"/>
                        <a:t>Divide</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r>
                        <a:rPr lang="en-US" sz="2000" dirty="0"/>
                        <a:t>DIV</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6"/>
                  </a:ext>
                </a:extLst>
              </a:tr>
              <a:tr h="338667">
                <a:tc>
                  <a:txBody>
                    <a:bodyPr/>
                    <a:lstStyle/>
                    <a:p>
                      <a:r>
                        <a:rPr lang="en-US" sz="2000" dirty="0"/>
                        <a:t>Add</a:t>
                      </a:r>
                      <a:r>
                        <a:rPr lang="en-US" sz="2000" baseline="0" dirty="0"/>
                        <a:t> with carry</a:t>
                      </a:r>
                      <a:endParaRPr lang="en-US" sz="2000"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r>
                        <a:rPr lang="en-US" sz="2000" dirty="0"/>
                        <a:t>ADDC</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7"/>
                  </a:ext>
                </a:extLst>
              </a:tr>
              <a:tr h="338667">
                <a:tc>
                  <a:txBody>
                    <a:bodyPr/>
                    <a:lstStyle/>
                    <a:p>
                      <a:r>
                        <a:rPr lang="en-US" sz="2000" dirty="0"/>
                        <a:t>Subtract with</a:t>
                      </a:r>
                      <a:r>
                        <a:rPr lang="en-US" sz="2000" baseline="0" dirty="0"/>
                        <a:t> borrow</a:t>
                      </a:r>
                      <a:endParaRPr lang="en-US" sz="2000"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r>
                        <a:rPr lang="en-US" sz="2000" dirty="0"/>
                        <a:t>SUBB</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8"/>
                  </a:ext>
                </a:extLst>
              </a:tr>
              <a:tr h="338667">
                <a:tc>
                  <a:txBody>
                    <a:bodyPr/>
                    <a:lstStyle/>
                    <a:p>
                      <a:r>
                        <a:rPr lang="en-US" sz="2000" dirty="0"/>
                        <a:t>Negate (2’s complement)</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r>
                        <a:rPr lang="en-US" sz="2000" dirty="0"/>
                        <a:t>NEG</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9"/>
                  </a:ext>
                </a:extLst>
              </a:tr>
            </a:tbl>
          </a:graphicData>
        </a:graphic>
      </p:graphicFrame>
      <p:graphicFrame>
        <p:nvGraphicFramePr>
          <p:cNvPr id="5" name="Content Placeholder 4">
            <a:extLst>
              <a:ext uri="{FF2B5EF4-FFF2-40B4-BE49-F238E27FC236}">
                <a16:creationId xmlns:a16="http://schemas.microsoft.com/office/drawing/2014/main" id="{5FAF7A87-16EF-48DE-A420-F514223E6E4F}"/>
              </a:ext>
            </a:extLst>
          </p:cNvPr>
          <p:cNvGraphicFramePr>
            <a:graphicFrameLocks/>
          </p:cNvGraphicFramePr>
          <p:nvPr>
            <p:extLst/>
          </p:nvPr>
        </p:nvGraphicFramePr>
        <p:xfrm>
          <a:off x="4446406" y="1636641"/>
          <a:ext cx="3276000" cy="4663440"/>
        </p:xfrm>
        <a:graphic>
          <a:graphicData uri="http://schemas.openxmlformats.org/drawingml/2006/table">
            <a:tbl>
              <a:tblPr firstRow="1">
                <a:tableStyleId>{5C22544A-7EE6-4342-B048-85BDC9FD1C3A}</a:tableStyleId>
              </a:tblPr>
              <a:tblGrid>
                <a:gridCol w="2016000">
                  <a:extLst>
                    <a:ext uri="{9D8B030D-6E8A-4147-A177-3AD203B41FA5}">
                      <a16:colId xmlns:a16="http://schemas.microsoft.com/office/drawing/2014/main" val="20000"/>
                    </a:ext>
                  </a:extLst>
                </a:gridCol>
                <a:gridCol w="1260000">
                  <a:extLst>
                    <a:ext uri="{9D8B030D-6E8A-4147-A177-3AD203B41FA5}">
                      <a16:colId xmlns:a16="http://schemas.microsoft.com/office/drawing/2014/main" val="20001"/>
                    </a:ext>
                  </a:extLst>
                </a:gridCol>
              </a:tblGrid>
              <a:tr h="338667">
                <a:tc>
                  <a:txBody>
                    <a:bodyPr/>
                    <a:lstStyle/>
                    <a:p>
                      <a:r>
                        <a:rPr lang="en-US" sz="2000" dirty="0">
                          <a:solidFill>
                            <a:sysClr val="windowText" lastClr="000000"/>
                          </a:solidFill>
                        </a:rPr>
                        <a:t>Name</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r>
                        <a:rPr lang="en-US" sz="2000" dirty="0">
                          <a:solidFill>
                            <a:sysClr val="windowText" lastClr="000000"/>
                          </a:solidFill>
                        </a:rPr>
                        <a:t>Mnemonic</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338667">
                <a:tc>
                  <a:txBody>
                    <a:bodyPr/>
                    <a:lstStyle/>
                    <a:p>
                      <a:r>
                        <a:rPr lang="en-US" sz="2000" dirty="0"/>
                        <a:t>Clear</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r>
                        <a:rPr lang="en-US" sz="2000" dirty="0"/>
                        <a:t>CLR</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1"/>
                  </a:ext>
                </a:extLst>
              </a:tr>
              <a:tr h="338667">
                <a:tc>
                  <a:txBody>
                    <a:bodyPr/>
                    <a:lstStyle/>
                    <a:p>
                      <a:r>
                        <a:rPr lang="en-US" sz="2000" dirty="0"/>
                        <a:t>Complement</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r>
                        <a:rPr lang="en-US" sz="2000" dirty="0"/>
                        <a:t>COM</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2"/>
                  </a:ext>
                </a:extLst>
              </a:tr>
              <a:tr h="338667">
                <a:tc>
                  <a:txBody>
                    <a:bodyPr/>
                    <a:lstStyle/>
                    <a:p>
                      <a:r>
                        <a:rPr lang="en-US" sz="2000" dirty="0"/>
                        <a:t>AND</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r>
                        <a:rPr lang="en-US" sz="2000" dirty="0"/>
                        <a:t>AND</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3"/>
                  </a:ext>
                </a:extLst>
              </a:tr>
              <a:tr h="338667">
                <a:tc>
                  <a:txBody>
                    <a:bodyPr/>
                    <a:lstStyle/>
                    <a:p>
                      <a:r>
                        <a:rPr lang="en-US" sz="2000" dirty="0"/>
                        <a:t>OR</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r>
                        <a:rPr lang="en-US" sz="2000" dirty="0"/>
                        <a:t>OR</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4"/>
                  </a:ext>
                </a:extLst>
              </a:tr>
              <a:tr h="338667">
                <a:tc>
                  <a:txBody>
                    <a:bodyPr/>
                    <a:lstStyle/>
                    <a:p>
                      <a:r>
                        <a:rPr lang="en-US" sz="2000" dirty="0"/>
                        <a:t>Exclusive-OR</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r>
                        <a:rPr lang="en-US" sz="2000" dirty="0"/>
                        <a:t>XOR</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5"/>
                  </a:ext>
                </a:extLst>
              </a:tr>
              <a:tr h="338667">
                <a:tc>
                  <a:txBody>
                    <a:bodyPr/>
                    <a:lstStyle/>
                    <a:p>
                      <a:r>
                        <a:rPr lang="en-US" sz="2000" dirty="0"/>
                        <a:t>Clear carry</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r>
                        <a:rPr lang="en-US" sz="2000" dirty="0"/>
                        <a:t>CLRC</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6"/>
                  </a:ext>
                </a:extLst>
              </a:tr>
              <a:tr h="338667">
                <a:tc>
                  <a:txBody>
                    <a:bodyPr/>
                    <a:lstStyle/>
                    <a:p>
                      <a:r>
                        <a:rPr lang="en-US" sz="2000" dirty="0"/>
                        <a:t>Set carry</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r>
                        <a:rPr lang="en-US" sz="2000" dirty="0"/>
                        <a:t>SETC</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7"/>
                  </a:ext>
                </a:extLst>
              </a:tr>
              <a:tr h="338667">
                <a:tc>
                  <a:txBody>
                    <a:bodyPr/>
                    <a:lstStyle/>
                    <a:p>
                      <a:r>
                        <a:rPr lang="en-US" sz="2000" dirty="0"/>
                        <a:t>Complement carry</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r>
                        <a:rPr lang="en-US" sz="2000" dirty="0"/>
                        <a:t>COMC</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8"/>
                  </a:ext>
                </a:extLst>
              </a:tr>
              <a:tr h="338667">
                <a:tc>
                  <a:txBody>
                    <a:bodyPr/>
                    <a:lstStyle/>
                    <a:p>
                      <a:r>
                        <a:rPr lang="en-US" sz="2000" dirty="0"/>
                        <a:t>Enable interrupt</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r>
                        <a:rPr lang="en-US" sz="2000" dirty="0"/>
                        <a:t>EI</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9"/>
                  </a:ext>
                </a:extLst>
              </a:tr>
              <a:tr h="338667">
                <a:tc>
                  <a:txBody>
                    <a:bodyPr/>
                    <a:lstStyle/>
                    <a:p>
                      <a:r>
                        <a:rPr lang="en-US" sz="2000" dirty="0"/>
                        <a:t>Disable</a:t>
                      </a:r>
                      <a:r>
                        <a:rPr lang="en-US" sz="2000" baseline="0" dirty="0"/>
                        <a:t> interrupt</a:t>
                      </a:r>
                      <a:endParaRPr lang="en-US" sz="2000"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r>
                        <a:rPr lang="en-US" sz="2000" dirty="0"/>
                        <a:t>DI</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10"/>
                  </a:ext>
                </a:extLst>
              </a:tr>
            </a:tbl>
          </a:graphicData>
        </a:graphic>
      </p:graphicFrame>
      <p:graphicFrame>
        <p:nvGraphicFramePr>
          <p:cNvPr id="6" name="Content Placeholder 4">
            <a:extLst>
              <a:ext uri="{FF2B5EF4-FFF2-40B4-BE49-F238E27FC236}">
                <a16:creationId xmlns:a16="http://schemas.microsoft.com/office/drawing/2014/main" id="{8DD4B4B5-32E4-40FF-9169-CE675004D501}"/>
              </a:ext>
            </a:extLst>
          </p:cNvPr>
          <p:cNvGraphicFramePr>
            <a:graphicFrameLocks/>
          </p:cNvGraphicFramePr>
          <p:nvPr>
            <p:extLst/>
          </p:nvPr>
        </p:nvGraphicFramePr>
        <p:xfrm>
          <a:off x="8053981" y="1645920"/>
          <a:ext cx="4032000" cy="3566160"/>
        </p:xfrm>
        <a:graphic>
          <a:graphicData uri="http://schemas.openxmlformats.org/drawingml/2006/table">
            <a:tbl>
              <a:tblPr firstRow="1">
                <a:tableStyleId>{5C22544A-7EE6-4342-B048-85BDC9FD1C3A}</a:tableStyleId>
              </a:tblPr>
              <a:tblGrid>
                <a:gridCol w="2772000">
                  <a:extLst>
                    <a:ext uri="{9D8B030D-6E8A-4147-A177-3AD203B41FA5}">
                      <a16:colId xmlns:a16="http://schemas.microsoft.com/office/drawing/2014/main" val="20000"/>
                    </a:ext>
                  </a:extLst>
                </a:gridCol>
                <a:gridCol w="1260000">
                  <a:extLst>
                    <a:ext uri="{9D8B030D-6E8A-4147-A177-3AD203B41FA5}">
                      <a16:colId xmlns:a16="http://schemas.microsoft.com/office/drawing/2014/main" val="20001"/>
                    </a:ext>
                  </a:extLst>
                </a:gridCol>
              </a:tblGrid>
              <a:tr h="338667">
                <a:tc>
                  <a:txBody>
                    <a:bodyPr/>
                    <a:lstStyle/>
                    <a:p>
                      <a:r>
                        <a:rPr lang="en-US" sz="2000" dirty="0">
                          <a:solidFill>
                            <a:sysClr val="windowText" lastClr="000000"/>
                          </a:solidFill>
                        </a:rPr>
                        <a:t>Name</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r>
                        <a:rPr lang="en-US" sz="2000" dirty="0">
                          <a:solidFill>
                            <a:sysClr val="windowText" lastClr="000000"/>
                          </a:solidFill>
                        </a:rPr>
                        <a:t>Mnemonic</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338667">
                <a:tc>
                  <a:txBody>
                    <a:bodyPr/>
                    <a:lstStyle/>
                    <a:p>
                      <a:r>
                        <a:rPr lang="en-US" sz="2000" dirty="0"/>
                        <a:t>Logical</a:t>
                      </a:r>
                      <a:r>
                        <a:rPr lang="en-US" sz="2000" baseline="0" dirty="0"/>
                        <a:t> shift right</a:t>
                      </a:r>
                      <a:endParaRPr lang="en-US" sz="2000"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r>
                        <a:rPr lang="en-US" sz="2000" dirty="0"/>
                        <a:t>SHR</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1"/>
                  </a:ext>
                </a:extLst>
              </a:tr>
              <a:tr h="338667">
                <a:tc>
                  <a:txBody>
                    <a:bodyPr/>
                    <a:lstStyle/>
                    <a:p>
                      <a:r>
                        <a:rPr lang="en-US" sz="2000" dirty="0"/>
                        <a:t>Logical</a:t>
                      </a:r>
                      <a:r>
                        <a:rPr lang="en-US" sz="2000" baseline="0" dirty="0"/>
                        <a:t> shift left</a:t>
                      </a:r>
                      <a:endParaRPr lang="en-US" sz="2000"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r>
                        <a:rPr lang="en-US" sz="2000" dirty="0"/>
                        <a:t>SHL</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2"/>
                  </a:ext>
                </a:extLst>
              </a:tr>
              <a:tr h="338667">
                <a:tc>
                  <a:txBody>
                    <a:bodyPr/>
                    <a:lstStyle/>
                    <a:p>
                      <a:r>
                        <a:rPr lang="en-US" sz="2000" dirty="0"/>
                        <a:t>Arithmetic</a:t>
                      </a:r>
                      <a:r>
                        <a:rPr lang="en-US" sz="2000" baseline="0" dirty="0"/>
                        <a:t> shift right</a:t>
                      </a:r>
                      <a:endParaRPr lang="en-US" sz="2000"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r>
                        <a:rPr lang="en-US" sz="2000" dirty="0"/>
                        <a:t>SHRA</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3"/>
                  </a:ext>
                </a:extLst>
              </a:tr>
              <a:tr h="338667">
                <a:tc>
                  <a:txBody>
                    <a:bodyPr/>
                    <a:lstStyle/>
                    <a:p>
                      <a:r>
                        <a:rPr lang="en-US" sz="2000" baseline="0" dirty="0"/>
                        <a:t>Arithmetic shift left</a:t>
                      </a:r>
                      <a:endParaRPr lang="en-US" sz="2000"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r>
                        <a:rPr lang="en-US" sz="2000" dirty="0"/>
                        <a:t>SHLA</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4"/>
                  </a:ext>
                </a:extLst>
              </a:tr>
              <a:tr h="338667">
                <a:tc>
                  <a:txBody>
                    <a:bodyPr/>
                    <a:lstStyle/>
                    <a:p>
                      <a:r>
                        <a:rPr lang="en-US" sz="2000" dirty="0"/>
                        <a:t>Rotate</a:t>
                      </a:r>
                      <a:r>
                        <a:rPr lang="en-US" sz="2000" baseline="0" dirty="0"/>
                        <a:t> right</a:t>
                      </a:r>
                      <a:endParaRPr lang="en-US" sz="2000"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r>
                        <a:rPr lang="en-US" sz="2000" dirty="0"/>
                        <a:t>ROR</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5"/>
                  </a:ext>
                </a:extLst>
              </a:tr>
              <a:tr h="338667">
                <a:tc>
                  <a:txBody>
                    <a:bodyPr/>
                    <a:lstStyle/>
                    <a:p>
                      <a:r>
                        <a:rPr lang="en-US" sz="2000" dirty="0"/>
                        <a:t>Rotate left</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r>
                        <a:rPr lang="en-US" sz="2000" dirty="0"/>
                        <a:t>ROL</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6"/>
                  </a:ext>
                </a:extLst>
              </a:tr>
              <a:tr h="338667">
                <a:tc>
                  <a:txBody>
                    <a:bodyPr/>
                    <a:lstStyle/>
                    <a:p>
                      <a:r>
                        <a:rPr lang="en-US" sz="2000" dirty="0"/>
                        <a:t>Rotate right through carry</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r>
                        <a:rPr lang="en-US" sz="2000" dirty="0"/>
                        <a:t>RORC</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7"/>
                  </a:ext>
                </a:extLst>
              </a:tr>
              <a:tr h="338667">
                <a:tc>
                  <a:txBody>
                    <a:bodyPr/>
                    <a:lstStyle/>
                    <a:p>
                      <a:r>
                        <a:rPr lang="en-US" sz="2000" dirty="0"/>
                        <a:t>Rotate left through carry</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r>
                        <a:rPr lang="en-US" sz="2000" dirty="0"/>
                        <a:t>ROLC</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7" name="TextBox 6">
            <a:extLst>
              <a:ext uri="{FF2B5EF4-FFF2-40B4-BE49-F238E27FC236}">
                <a16:creationId xmlns:a16="http://schemas.microsoft.com/office/drawing/2014/main" id="{2FADCC5F-5063-4A5F-A510-82EF7764B588}"/>
              </a:ext>
            </a:extLst>
          </p:cNvPr>
          <p:cNvSpPr txBox="1"/>
          <p:nvPr/>
        </p:nvSpPr>
        <p:spPr>
          <a:xfrm>
            <a:off x="632392" y="1028126"/>
            <a:ext cx="2979254" cy="461665"/>
          </a:xfrm>
          <a:prstGeom prst="rect">
            <a:avLst/>
          </a:prstGeom>
          <a:noFill/>
        </p:spPr>
        <p:txBody>
          <a:bodyPr wrap="square">
            <a:spAutoFit/>
          </a:bodyPr>
          <a:lstStyle/>
          <a:p>
            <a:r>
              <a:rPr lang="en-US" sz="2400" dirty="0">
                <a:solidFill>
                  <a:schemeClr val="accent6"/>
                </a:solidFill>
              </a:rPr>
              <a:t>Arithmetic Instructions</a:t>
            </a:r>
            <a:endParaRPr lang="en-IN" sz="2400" dirty="0">
              <a:solidFill>
                <a:schemeClr val="accent6"/>
              </a:solidFill>
            </a:endParaRPr>
          </a:p>
        </p:txBody>
      </p:sp>
      <p:sp>
        <p:nvSpPr>
          <p:cNvPr id="9" name="TextBox 8">
            <a:extLst>
              <a:ext uri="{FF2B5EF4-FFF2-40B4-BE49-F238E27FC236}">
                <a16:creationId xmlns:a16="http://schemas.microsoft.com/office/drawing/2014/main" id="{7858C0B3-6159-4A2C-845B-CB0E8B6A4AB9}"/>
              </a:ext>
            </a:extLst>
          </p:cNvPr>
          <p:cNvSpPr txBox="1"/>
          <p:nvPr/>
        </p:nvSpPr>
        <p:spPr>
          <a:xfrm>
            <a:off x="4446406" y="752637"/>
            <a:ext cx="3276000" cy="830997"/>
          </a:xfrm>
          <a:prstGeom prst="rect">
            <a:avLst/>
          </a:prstGeom>
          <a:noFill/>
        </p:spPr>
        <p:txBody>
          <a:bodyPr wrap="square">
            <a:spAutoFit/>
          </a:bodyPr>
          <a:lstStyle/>
          <a:p>
            <a:pPr algn="ctr"/>
            <a:r>
              <a:rPr lang="en-US" sz="2400" dirty="0">
                <a:solidFill>
                  <a:schemeClr val="accent6"/>
                </a:solidFill>
              </a:rPr>
              <a:t>Logical &amp; Bit Manipulation Instructions</a:t>
            </a:r>
            <a:endParaRPr lang="en-IN" sz="2400" dirty="0">
              <a:solidFill>
                <a:schemeClr val="accent6"/>
              </a:solidFill>
            </a:endParaRPr>
          </a:p>
        </p:txBody>
      </p:sp>
      <p:sp>
        <p:nvSpPr>
          <p:cNvPr id="11" name="TextBox 10">
            <a:extLst>
              <a:ext uri="{FF2B5EF4-FFF2-40B4-BE49-F238E27FC236}">
                <a16:creationId xmlns:a16="http://schemas.microsoft.com/office/drawing/2014/main" id="{1B1A43C0-E35F-4ADB-8CF8-ADA1874BB6A6}"/>
              </a:ext>
            </a:extLst>
          </p:cNvPr>
          <p:cNvSpPr txBox="1"/>
          <p:nvPr/>
        </p:nvSpPr>
        <p:spPr>
          <a:xfrm>
            <a:off x="8890554" y="1028126"/>
            <a:ext cx="2352233" cy="461665"/>
          </a:xfrm>
          <a:prstGeom prst="rect">
            <a:avLst/>
          </a:prstGeom>
          <a:noFill/>
        </p:spPr>
        <p:txBody>
          <a:bodyPr wrap="square">
            <a:spAutoFit/>
          </a:bodyPr>
          <a:lstStyle/>
          <a:p>
            <a:r>
              <a:rPr lang="en-US" sz="2400" dirty="0">
                <a:solidFill>
                  <a:schemeClr val="accent6"/>
                </a:solidFill>
              </a:rPr>
              <a:t>Shift Instructions</a:t>
            </a:r>
            <a:endParaRPr lang="en-IN" sz="2400" dirty="0">
              <a:solidFill>
                <a:schemeClr val="accent6"/>
              </a:solidFill>
            </a:endParaRPr>
          </a:p>
        </p:txBody>
      </p:sp>
    </p:spTree>
    <p:extLst>
      <p:ext uri="{BB962C8B-B14F-4D97-AF65-F5344CB8AC3E}">
        <p14:creationId xmlns:p14="http://schemas.microsoft.com/office/powerpoint/2010/main" val="2126221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normAutofit/>
          </a:bodyPr>
          <a:lstStyle/>
          <a:p>
            <a:r>
              <a:rPr lang="en-US" dirty="0">
                <a:gradFill flip="none" rotWithShape="1">
                  <a:gsLst>
                    <a:gs pos="10000">
                      <a:srgbClr val="273238"/>
                    </a:gs>
                    <a:gs pos="100000">
                      <a:srgbClr val="607D8B"/>
                    </a:gs>
                  </a:gsLst>
                  <a:lin ang="0" scaled="1"/>
                  <a:tileRect/>
                </a:gradFill>
              </a:rPr>
              <a:t>Program Control</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 - 6</a:t>
            </a:r>
          </a:p>
        </p:txBody>
      </p:sp>
    </p:spTree>
    <p:extLst>
      <p:ext uri="{BB962C8B-B14F-4D97-AF65-F5344CB8AC3E}">
        <p14:creationId xmlns:p14="http://schemas.microsoft.com/office/powerpoint/2010/main" val="11741478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79AFBA-E9EF-43DF-A660-C3FC62658E82}"/>
              </a:ext>
            </a:extLst>
          </p:cNvPr>
          <p:cNvSpPr>
            <a:spLocks noGrp="1"/>
          </p:cNvSpPr>
          <p:nvPr>
            <p:ph type="title"/>
          </p:nvPr>
        </p:nvSpPr>
        <p:spPr/>
        <p:txBody>
          <a:bodyPr/>
          <a:lstStyle/>
          <a:p>
            <a:r>
              <a:rPr lang="en-US" dirty="0"/>
              <a:t>Program Control</a:t>
            </a:r>
            <a:endParaRPr lang="en-IN" dirty="0"/>
          </a:p>
        </p:txBody>
      </p:sp>
      <p:sp>
        <p:nvSpPr>
          <p:cNvPr id="5" name="Content Placeholder 4">
            <a:extLst>
              <a:ext uri="{FF2B5EF4-FFF2-40B4-BE49-F238E27FC236}">
                <a16:creationId xmlns:a16="http://schemas.microsoft.com/office/drawing/2014/main" id="{D0C57BC0-8FFF-4A30-8D3A-96BA1844F09B}"/>
              </a:ext>
            </a:extLst>
          </p:cNvPr>
          <p:cNvSpPr>
            <a:spLocks noGrp="1"/>
          </p:cNvSpPr>
          <p:nvPr>
            <p:ph idx="1"/>
          </p:nvPr>
        </p:nvSpPr>
        <p:spPr>
          <a:xfrm>
            <a:off x="131180" y="863444"/>
            <a:ext cx="11929641" cy="1680973"/>
          </a:xfrm>
        </p:spPr>
        <p:txBody>
          <a:bodyPr/>
          <a:lstStyle/>
          <a:p>
            <a:pPr algn="just"/>
            <a:r>
              <a:rPr lang="en-US" dirty="0"/>
              <a:t>A program control type of instruction, when executed, may change the address value in the program counter and cause the flow of control to be altered.</a:t>
            </a:r>
          </a:p>
          <a:p>
            <a:pPr algn="just"/>
            <a:r>
              <a:rPr lang="en-US" dirty="0"/>
              <a:t>The change in value of the program counter as a result of the execution of a program control instruction causes a break in the sequence of instruction execution.</a:t>
            </a:r>
          </a:p>
          <a:p>
            <a:endParaRPr lang="en-IN" dirty="0"/>
          </a:p>
        </p:txBody>
      </p:sp>
      <p:graphicFrame>
        <p:nvGraphicFramePr>
          <p:cNvPr id="6" name="Content Placeholder 4">
            <a:extLst>
              <a:ext uri="{FF2B5EF4-FFF2-40B4-BE49-F238E27FC236}">
                <a16:creationId xmlns:a16="http://schemas.microsoft.com/office/drawing/2014/main" id="{D87F6524-E67E-4FC8-A972-5D491F6FE4ED}"/>
              </a:ext>
            </a:extLst>
          </p:cNvPr>
          <p:cNvGraphicFramePr>
            <a:graphicFrameLocks/>
          </p:cNvGraphicFramePr>
          <p:nvPr>
            <p:extLst/>
          </p:nvPr>
        </p:nvGraphicFramePr>
        <p:xfrm>
          <a:off x="2924590" y="2728624"/>
          <a:ext cx="6515100" cy="3169920"/>
        </p:xfrm>
        <a:graphic>
          <a:graphicData uri="http://schemas.openxmlformats.org/drawingml/2006/table">
            <a:tbl>
              <a:tblPr firstRow="1">
                <a:tableStyleId>{5C22544A-7EE6-4342-B048-85BDC9FD1C3A}</a:tableStyleId>
              </a:tblPr>
              <a:tblGrid>
                <a:gridCol w="3257550">
                  <a:extLst>
                    <a:ext uri="{9D8B030D-6E8A-4147-A177-3AD203B41FA5}">
                      <a16:colId xmlns:a16="http://schemas.microsoft.com/office/drawing/2014/main" val="20000"/>
                    </a:ext>
                  </a:extLst>
                </a:gridCol>
                <a:gridCol w="3257550">
                  <a:extLst>
                    <a:ext uri="{9D8B030D-6E8A-4147-A177-3AD203B41FA5}">
                      <a16:colId xmlns:a16="http://schemas.microsoft.com/office/drawing/2014/main" val="20001"/>
                    </a:ext>
                  </a:extLst>
                </a:gridCol>
              </a:tblGrid>
              <a:tr h="338667">
                <a:tc>
                  <a:txBody>
                    <a:bodyPr/>
                    <a:lstStyle/>
                    <a:p>
                      <a:r>
                        <a:rPr lang="en-US" sz="2000" dirty="0">
                          <a:solidFill>
                            <a:sysClr val="windowText" lastClr="000000"/>
                          </a:solidFill>
                        </a:rPr>
                        <a:t>Name</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r>
                        <a:rPr lang="en-US" sz="2000" dirty="0">
                          <a:solidFill>
                            <a:sysClr val="windowText" lastClr="000000"/>
                          </a:solidFill>
                        </a:rPr>
                        <a:t>Mnemonic</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338667">
                <a:tc>
                  <a:txBody>
                    <a:bodyPr/>
                    <a:lstStyle/>
                    <a:p>
                      <a:r>
                        <a:rPr lang="en-US" sz="2000" dirty="0"/>
                        <a:t>Branch</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r>
                        <a:rPr lang="en-US" sz="2000" dirty="0"/>
                        <a:t>BUN</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1"/>
                  </a:ext>
                </a:extLst>
              </a:tr>
              <a:tr h="338667">
                <a:tc>
                  <a:txBody>
                    <a:bodyPr/>
                    <a:lstStyle/>
                    <a:p>
                      <a:r>
                        <a:rPr lang="en-US" sz="2000" dirty="0"/>
                        <a:t>Jump</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r>
                        <a:rPr lang="en-US" sz="2000" dirty="0"/>
                        <a:t>JMP</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2"/>
                  </a:ext>
                </a:extLst>
              </a:tr>
              <a:tr h="338667">
                <a:tc>
                  <a:txBody>
                    <a:bodyPr/>
                    <a:lstStyle/>
                    <a:p>
                      <a:r>
                        <a:rPr lang="en-US" sz="2000" dirty="0"/>
                        <a:t>Skip</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r>
                        <a:rPr lang="en-US" sz="2000" dirty="0"/>
                        <a:t>SKP</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3"/>
                  </a:ext>
                </a:extLst>
              </a:tr>
              <a:tr h="338667">
                <a:tc>
                  <a:txBody>
                    <a:bodyPr/>
                    <a:lstStyle/>
                    <a:p>
                      <a:r>
                        <a:rPr lang="en-US" sz="2000" baseline="0" dirty="0"/>
                        <a:t>Call</a:t>
                      </a:r>
                      <a:endParaRPr lang="en-US" sz="2000"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r>
                        <a:rPr lang="en-US" sz="2000" dirty="0"/>
                        <a:t>CALL</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4"/>
                  </a:ext>
                </a:extLst>
              </a:tr>
              <a:tr h="338667">
                <a:tc>
                  <a:txBody>
                    <a:bodyPr/>
                    <a:lstStyle/>
                    <a:p>
                      <a:r>
                        <a:rPr lang="en-US" sz="2000" dirty="0"/>
                        <a:t>Return</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r>
                        <a:rPr lang="en-US" sz="2000" dirty="0"/>
                        <a:t>RET</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5"/>
                  </a:ext>
                </a:extLst>
              </a:tr>
              <a:tr h="338667">
                <a:tc>
                  <a:txBody>
                    <a:bodyPr/>
                    <a:lstStyle/>
                    <a:p>
                      <a:r>
                        <a:rPr lang="en-US" sz="2000" dirty="0"/>
                        <a:t>Compare (by</a:t>
                      </a:r>
                      <a:r>
                        <a:rPr lang="en-US" sz="2000" baseline="0" dirty="0"/>
                        <a:t> subtraction)</a:t>
                      </a:r>
                      <a:endParaRPr lang="en-US" sz="2000"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r>
                        <a:rPr lang="en-US" sz="2000" dirty="0"/>
                        <a:t>CMP</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6"/>
                  </a:ext>
                </a:extLst>
              </a:tr>
              <a:tr h="338667">
                <a:tc>
                  <a:txBody>
                    <a:bodyPr/>
                    <a:lstStyle/>
                    <a:p>
                      <a:r>
                        <a:rPr lang="en-US" sz="2000" dirty="0"/>
                        <a:t>Test (by </a:t>
                      </a:r>
                      <a:r>
                        <a:rPr lang="en-US" sz="2000" dirty="0" err="1"/>
                        <a:t>ANDing</a:t>
                      </a:r>
                      <a:r>
                        <a:rPr lang="en-US" sz="2000" dirty="0"/>
                        <a:t>)</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r>
                        <a:rPr lang="en-US" sz="2000" dirty="0"/>
                        <a:t>TST</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53497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021FB-8ADE-44C3-9FA3-66785B17A9C8}"/>
              </a:ext>
            </a:extLst>
          </p:cNvPr>
          <p:cNvSpPr>
            <a:spLocks noGrp="1"/>
          </p:cNvSpPr>
          <p:nvPr>
            <p:ph type="title"/>
          </p:nvPr>
        </p:nvSpPr>
        <p:spPr/>
        <p:txBody>
          <a:bodyPr/>
          <a:lstStyle/>
          <a:p>
            <a:r>
              <a:rPr lang="en-US" dirty="0"/>
              <a:t>Status Bit Conditions</a:t>
            </a:r>
            <a:endParaRPr lang="en-IN" dirty="0"/>
          </a:p>
        </p:txBody>
      </p:sp>
      <p:sp>
        <p:nvSpPr>
          <p:cNvPr id="41" name="Content Placeholder 40">
            <a:extLst>
              <a:ext uri="{FF2B5EF4-FFF2-40B4-BE49-F238E27FC236}">
                <a16:creationId xmlns:a16="http://schemas.microsoft.com/office/drawing/2014/main" id="{A93CAE8D-7C11-4A8B-8EAA-1F70EA06F688}"/>
              </a:ext>
            </a:extLst>
          </p:cNvPr>
          <p:cNvSpPr>
            <a:spLocks noGrp="1"/>
          </p:cNvSpPr>
          <p:nvPr>
            <p:ph idx="1"/>
          </p:nvPr>
        </p:nvSpPr>
        <p:spPr>
          <a:xfrm>
            <a:off x="7117885" y="863444"/>
            <a:ext cx="4946296" cy="5635677"/>
          </a:xfrm>
        </p:spPr>
        <p:txBody>
          <a:bodyPr/>
          <a:lstStyle/>
          <a:p>
            <a:pPr algn="just"/>
            <a:r>
              <a:rPr lang="en-US" dirty="0">
                <a:solidFill>
                  <a:schemeClr val="tx2"/>
                </a:solidFill>
              </a:rPr>
              <a:t>Bit C (carry) </a:t>
            </a:r>
            <a:r>
              <a:rPr lang="en-US" dirty="0"/>
              <a:t>is set to 1 if the end carry </a:t>
            </a:r>
            <a:r>
              <a:rPr lang="en-US" i="1" dirty="0"/>
              <a:t>C</a:t>
            </a:r>
            <a:r>
              <a:rPr lang="en-US" baseline="-25000" dirty="0"/>
              <a:t>8</a:t>
            </a:r>
            <a:r>
              <a:rPr lang="en-US" dirty="0"/>
              <a:t> is 1. It is cleared to 0 if the carry is 0.</a:t>
            </a:r>
          </a:p>
          <a:p>
            <a:pPr algn="just"/>
            <a:r>
              <a:rPr lang="en-US" dirty="0">
                <a:solidFill>
                  <a:schemeClr val="tx2"/>
                </a:solidFill>
              </a:rPr>
              <a:t>Bit S (sign) </a:t>
            </a:r>
            <a:r>
              <a:rPr lang="en-US" dirty="0"/>
              <a:t>is set to 1 if the highest-order bit </a:t>
            </a:r>
            <a:r>
              <a:rPr lang="en-US" i="1" dirty="0"/>
              <a:t>F</a:t>
            </a:r>
            <a:r>
              <a:rPr lang="en-US" baseline="-25000" dirty="0"/>
              <a:t>7</a:t>
            </a:r>
            <a:r>
              <a:rPr lang="en-US" dirty="0"/>
              <a:t> is 1. It is set to 0 if the bit is 0.</a:t>
            </a:r>
          </a:p>
          <a:p>
            <a:pPr algn="just"/>
            <a:r>
              <a:rPr lang="en-US" dirty="0">
                <a:solidFill>
                  <a:schemeClr val="tx2"/>
                </a:solidFill>
              </a:rPr>
              <a:t>Bit Z (zero) </a:t>
            </a:r>
            <a:r>
              <a:rPr lang="en-US" dirty="0"/>
              <a:t>is set to 1 if the output is zero and Z = 0 if the output is not zero.</a:t>
            </a:r>
          </a:p>
          <a:p>
            <a:pPr algn="just"/>
            <a:r>
              <a:rPr lang="en-US" dirty="0">
                <a:solidFill>
                  <a:schemeClr val="tx2"/>
                </a:solidFill>
              </a:rPr>
              <a:t>Bit V (overflow) </a:t>
            </a:r>
            <a:r>
              <a:rPr lang="en-US" dirty="0"/>
              <a:t>is set to 1 if the exclusive-OR of the last two carries is equal to 1, and cleared to 0 otherwise. This is the condition for an overflow when negative numbers are in 2’s complement.</a:t>
            </a:r>
          </a:p>
          <a:p>
            <a:endParaRPr lang="en-IN" dirty="0"/>
          </a:p>
        </p:txBody>
      </p:sp>
      <p:grpSp>
        <p:nvGrpSpPr>
          <p:cNvPr id="4" name="Group 3">
            <a:extLst>
              <a:ext uri="{FF2B5EF4-FFF2-40B4-BE49-F238E27FC236}">
                <a16:creationId xmlns:a16="http://schemas.microsoft.com/office/drawing/2014/main" id="{D255C380-8353-47D2-A2D0-BD449BBE414B}"/>
              </a:ext>
            </a:extLst>
          </p:cNvPr>
          <p:cNvGrpSpPr/>
          <p:nvPr/>
        </p:nvGrpSpPr>
        <p:grpSpPr>
          <a:xfrm>
            <a:off x="4615069" y="1636644"/>
            <a:ext cx="2286000" cy="1524000"/>
            <a:chOff x="5181600" y="1676400"/>
            <a:chExt cx="2286000" cy="1524000"/>
          </a:xfrm>
        </p:grpSpPr>
        <p:sp>
          <p:nvSpPr>
            <p:cNvPr id="5" name="Rectangle 4">
              <a:extLst>
                <a:ext uri="{FF2B5EF4-FFF2-40B4-BE49-F238E27FC236}">
                  <a16:creationId xmlns:a16="http://schemas.microsoft.com/office/drawing/2014/main" id="{4D645643-F635-492C-A292-DE6EC0F06FB2}"/>
                </a:ext>
              </a:extLst>
            </p:cNvPr>
            <p:cNvSpPr/>
            <p:nvPr/>
          </p:nvSpPr>
          <p:spPr>
            <a:xfrm>
              <a:off x="5181600" y="1676400"/>
              <a:ext cx="2286000" cy="1524000"/>
            </a:xfrm>
            <a:prstGeom prst="rect">
              <a:avLst/>
            </a:prstGeom>
            <a:solidFill>
              <a:schemeClr val="accent1"/>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6" name="TextBox 5">
              <a:extLst>
                <a:ext uri="{FF2B5EF4-FFF2-40B4-BE49-F238E27FC236}">
                  <a16:creationId xmlns:a16="http://schemas.microsoft.com/office/drawing/2014/main" id="{9522C357-CB01-41E4-B95A-EDAD5A653915}"/>
                </a:ext>
              </a:extLst>
            </p:cNvPr>
            <p:cNvSpPr txBox="1"/>
            <p:nvPr/>
          </p:nvSpPr>
          <p:spPr>
            <a:xfrm>
              <a:off x="5181600" y="1676400"/>
              <a:ext cx="2286000" cy="381000"/>
            </a:xfrm>
            <a:prstGeom prst="rect">
              <a:avLst/>
            </a:prstGeom>
            <a:noFill/>
          </p:spPr>
          <p:txBody>
            <a:bodyPr wrap="square" rtlCol="0">
              <a:spAutoFit/>
            </a:bodyPr>
            <a:lstStyle/>
            <a:p>
              <a:pPr algn="ctr"/>
              <a:r>
                <a:rPr lang="en-IN" dirty="0">
                  <a:solidFill>
                    <a:schemeClr val="bg1"/>
                  </a:solidFill>
                </a:rPr>
                <a:t>8-bit ALU</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F1B3B9D-2A6B-4244-8F77-2333982684A6}"/>
                    </a:ext>
                  </a:extLst>
                </p:cNvPr>
                <p:cNvSpPr txBox="1"/>
                <p:nvPr/>
              </p:nvSpPr>
              <p:spPr>
                <a:xfrm>
                  <a:off x="5181600" y="2819400"/>
                  <a:ext cx="2286000"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IN" i="1" smtClean="0">
                                <a:solidFill>
                                  <a:schemeClr val="bg1"/>
                                </a:solidFill>
                                <a:latin typeface="Cambria Math" panose="02040503050406030204" pitchFamily="18" charset="0"/>
                              </a:rPr>
                            </m:ctrlPr>
                          </m:sSubPr>
                          <m:e>
                            <m:r>
                              <a:rPr lang="en-IN" b="0" i="1" smtClean="0">
                                <a:solidFill>
                                  <a:schemeClr val="bg1"/>
                                </a:solidFill>
                                <a:latin typeface="Cambria Math" panose="02040503050406030204" pitchFamily="18" charset="0"/>
                              </a:rPr>
                              <m:t>𝐹</m:t>
                            </m:r>
                          </m:e>
                          <m:sub>
                            <m:r>
                              <a:rPr lang="en-IN" b="0" i="1" smtClean="0">
                                <a:solidFill>
                                  <a:schemeClr val="bg1"/>
                                </a:solidFill>
                                <a:latin typeface="Cambria Math" panose="02040503050406030204" pitchFamily="18" charset="0"/>
                              </a:rPr>
                              <m:t>7</m:t>
                            </m:r>
                          </m:sub>
                        </m:sSub>
                        <m:r>
                          <a:rPr lang="en-IN" b="0" i="1" smtClean="0">
                            <a:solidFill>
                              <a:schemeClr val="bg1"/>
                            </a:solidFill>
                            <a:latin typeface="Cambria Math" panose="02040503050406030204" pitchFamily="18" charset="0"/>
                          </a:rPr>
                          <m:t>−</m:t>
                        </m:r>
                        <m:sSub>
                          <m:sSubPr>
                            <m:ctrlPr>
                              <a:rPr lang="en-IN" i="1">
                                <a:solidFill>
                                  <a:schemeClr val="bg1"/>
                                </a:solidFill>
                                <a:latin typeface="Cambria Math" panose="02040503050406030204" pitchFamily="18" charset="0"/>
                              </a:rPr>
                            </m:ctrlPr>
                          </m:sSubPr>
                          <m:e>
                            <m:r>
                              <a:rPr lang="en-IN" i="1">
                                <a:solidFill>
                                  <a:schemeClr val="bg1"/>
                                </a:solidFill>
                                <a:latin typeface="Cambria Math" panose="02040503050406030204" pitchFamily="18" charset="0"/>
                              </a:rPr>
                              <m:t>𝐹</m:t>
                            </m:r>
                          </m:e>
                          <m:sub>
                            <m:r>
                              <a:rPr lang="en-IN" b="0" i="1" smtClean="0">
                                <a:solidFill>
                                  <a:schemeClr val="bg1"/>
                                </a:solidFill>
                                <a:latin typeface="Cambria Math" panose="02040503050406030204" pitchFamily="18" charset="0"/>
                              </a:rPr>
                              <m:t>0</m:t>
                            </m:r>
                          </m:sub>
                        </m:sSub>
                      </m:oMath>
                    </m:oMathPara>
                  </a14:m>
                  <a:endParaRPr lang="en-IN" dirty="0">
                    <a:solidFill>
                      <a:schemeClr val="bg1"/>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5181600" y="2819400"/>
                  <a:ext cx="2286000" cy="369332"/>
                </a:xfrm>
                <a:prstGeom prst="rect">
                  <a:avLst/>
                </a:prstGeom>
                <a:blipFill rotWithShape="0">
                  <a:blip r:embed="rId3"/>
                  <a:stretch>
                    <a:fillRect/>
                  </a:stretch>
                </a:blipFill>
              </p:spPr>
              <p:txBody>
                <a:bodyPr/>
                <a:lstStyle/>
                <a:p>
                  <a:r>
                    <a:rPr lang="en-IN">
                      <a:noFill/>
                    </a:rPr>
                    <a:t> </a:t>
                  </a:r>
                </a:p>
              </p:txBody>
            </p:sp>
          </mc:Fallback>
        </mc:AlternateContent>
      </p:grpSp>
      <p:sp>
        <p:nvSpPr>
          <p:cNvPr id="8" name="TextBox 7">
            <a:extLst>
              <a:ext uri="{FF2B5EF4-FFF2-40B4-BE49-F238E27FC236}">
                <a16:creationId xmlns:a16="http://schemas.microsoft.com/office/drawing/2014/main" id="{004B22AF-729F-48FE-B2DF-102DE28335B4}"/>
              </a:ext>
            </a:extLst>
          </p:cNvPr>
          <p:cNvSpPr txBox="1"/>
          <p:nvPr/>
        </p:nvSpPr>
        <p:spPr>
          <a:xfrm>
            <a:off x="4843669" y="798444"/>
            <a:ext cx="457200" cy="369332"/>
          </a:xfrm>
          <a:prstGeom prst="rect">
            <a:avLst/>
          </a:prstGeom>
          <a:noFill/>
        </p:spPr>
        <p:txBody>
          <a:bodyPr wrap="square" rtlCol="0">
            <a:spAutoFit/>
          </a:bodyPr>
          <a:lstStyle/>
          <a:p>
            <a:pPr algn="ctr"/>
            <a:r>
              <a:rPr lang="en-IN" dirty="0"/>
              <a:t>A</a:t>
            </a:r>
          </a:p>
        </p:txBody>
      </p:sp>
      <p:cxnSp>
        <p:nvCxnSpPr>
          <p:cNvPr id="9" name="Straight Arrow Connector 8">
            <a:extLst>
              <a:ext uri="{FF2B5EF4-FFF2-40B4-BE49-F238E27FC236}">
                <a16:creationId xmlns:a16="http://schemas.microsoft.com/office/drawing/2014/main" id="{BED7E316-6449-4F76-8B19-008251AC90CA}"/>
              </a:ext>
            </a:extLst>
          </p:cNvPr>
          <p:cNvCxnSpPr>
            <a:stCxn id="8" idx="2"/>
          </p:cNvCxnSpPr>
          <p:nvPr/>
        </p:nvCxnSpPr>
        <p:spPr>
          <a:xfrm>
            <a:off x="5072269" y="1167776"/>
            <a:ext cx="0" cy="468868"/>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A29DEE8-C526-4FBD-81F7-D3E592CBB87D}"/>
              </a:ext>
            </a:extLst>
          </p:cNvPr>
          <p:cNvSpPr txBox="1"/>
          <p:nvPr/>
        </p:nvSpPr>
        <p:spPr>
          <a:xfrm>
            <a:off x="6139069" y="798444"/>
            <a:ext cx="457200" cy="369332"/>
          </a:xfrm>
          <a:prstGeom prst="rect">
            <a:avLst/>
          </a:prstGeom>
          <a:noFill/>
        </p:spPr>
        <p:txBody>
          <a:bodyPr wrap="square" rtlCol="0">
            <a:spAutoFit/>
          </a:bodyPr>
          <a:lstStyle/>
          <a:p>
            <a:pPr algn="ctr"/>
            <a:r>
              <a:rPr lang="en-IN" dirty="0"/>
              <a:t>B</a:t>
            </a:r>
          </a:p>
        </p:txBody>
      </p:sp>
      <p:cxnSp>
        <p:nvCxnSpPr>
          <p:cNvPr id="11" name="Straight Arrow Connector 10">
            <a:extLst>
              <a:ext uri="{FF2B5EF4-FFF2-40B4-BE49-F238E27FC236}">
                <a16:creationId xmlns:a16="http://schemas.microsoft.com/office/drawing/2014/main" id="{B5BB74B0-24F4-45B1-AE27-C89798899F18}"/>
              </a:ext>
            </a:extLst>
          </p:cNvPr>
          <p:cNvCxnSpPr>
            <a:stCxn id="10" idx="2"/>
          </p:cNvCxnSpPr>
          <p:nvPr/>
        </p:nvCxnSpPr>
        <p:spPr>
          <a:xfrm>
            <a:off x="6367669" y="1167776"/>
            <a:ext cx="0" cy="468868"/>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D477C7A-0F00-4C03-A6AF-D3B7A974DFA9}"/>
              </a:ext>
            </a:extLst>
          </p:cNvPr>
          <p:cNvCxnSpPr/>
          <p:nvPr/>
        </p:nvCxnSpPr>
        <p:spPr>
          <a:xfrm flipH="1">
            <a:off x="4996069" y="1255644"/>
            <a:ext cx="152400" cy="202561"/>
          </a:xfrm>
          <a:prstGeom prst="straightConnector1">
            <a:avLst/>
          </a:prstGeom>
          <a:ln w="25400">
            <a:tailEnd type="non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B995A0C-D673-4850-929A-47C5A264F907}"/>
              </a:ext>
            </a:extLst>
          </p:cNvPr>
          <p:cNvCxnSpPr/>
          <p:nvPr/>
        </p:nvCxnSpPr>
        <p:spPr>
          <a:xfrm flipH="1">
            <a:off x="6291469" y="1255644"/>
            <a:ext cx="152400" cy="202561"/>
          </a:xfrm>
          <a:prstGeom prst="straightConnector1">
            <a:avLst/>
          </a:prstGeom>
          <a:ln w="25400">
            <a:tailEnd type="none" w="lg" len="lg"/>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396582F-B3F2-4170-9696-0A41C76EB44D}"/>
              </a:ext>
            </a:extLst>
          </p:cNvPr>
          <p:cNvSpPr txBox="1"/>
          <p:nvPr/>
        </p:nvSpPr>
        <p:spPr>
          <a:xfrm>
            <a:off x="5047915" y="1114912"/>
            <a:ext cx="457200" cy="369332"/>
          </a:xfrm>
          <a:prstGeom prst="rect">
            <a:avLst/>
          </a:prstGeom>
          <a:noFill/>
        </p:spPr>
        <p:txBody>
          <a:bodyPr wrap="square" rtlCol="0">
            <a:spAutoFit/>
          </a:bodyPr>
          <a:lstStyle/>
          <a:p>
            <a:pPr algn="ctr"/>
            <a:r>
              <a:rPr lang="en-IN" dirty="0"/>
              <a:t>8</a:t>
            </a:r>
          </a:p>
        </p:txBody>
      </p:sp>
      <p:sp>
        <p:nvSpPr>
          <p:cNvPr id="15" name="TextBox 14">
            <a:extLst>
              <a:ext uri="{FF2B5EF4-FFF2-40B4-BE49-F238E27FC236}">
                <a16:creationId xmlns:a16="http://schemas.microsoft.com/office/drawing/2014/main" id="{E52D59C7-87B5-41FA-ADBE-9F5390D8BAB7}"/>
              </a:ext>
            </a:extLst>
          </p:cNvPr>
          <p:cNvSpPr txBox="1"/>
          <p:nvPr/>
        </p:nvSpPr>
        <p:spPr>
          <a:xfrm>
            <a:off x="6344885" y="1099986"/>
            <a:ext cx="457200" cy="369332"/>
          </a:xfrm>
          <a:prstGeom prst="rect">
            <a:avLst/>
          </a:prstGeom>
          <a:noFill/>
        </p:spPr>
        <p:txBody>
          <a:bodyPr wrap="square" rtlCol="0">
            <a:spAutoFit/>
          </a:bodyPr>
          <a:lstStyle/>
          <a:p>
            <a:pPr algn="ctr"/>
            <a:r>
              <a:rPr lang="en-IN" dirty="0"/>
              <a:t>8</a:t>
            </a:r>
          </a:p>
        </p:txBody>
      </p:sp>
      <p:graphicFrame>
        <p:nvGraphicFramePr>
          <p:cNvPr id="16" name="Table 15">
            <a:extLst>
              <a:ext uri="{FF2B5EF4-FFF2-40B4-BE49-F238E27FC236}">
                <a16:creationId xmlns:a16="http://schemas.microsoft.com/office/drawing/2014/main" id="{8FA36D2C-DB16-4131-90F7-32E0B4B62C3D}"/>
              </a:ext>
            </a:extLst>
          </p:cNvPr>
          <p:cNvGraphicFramePr>
            <a:graphicFrameLocks noGrp="1"/>
          </p:cNvGraphicFramePr>
          <p:nvPr>
            <p:extLst/>
          </p:nvPr>
        </p:nvGraphicFramePr>
        <p:xfrm>
          <a:off x="119269" y="2398644"/>
          <a:ext cx="2880000" cy="365760"/>
        </p:xfrm>
        <a:graphic>
          <a:graphicData uri="http://schemas.openxmlformats.org/drawingml/2006/table">
            <a:tbl>
              <a:tblPr firstRow="1" bandRow="1">
                <a:tableStyleId>{5C22544A-7EE6-4342-B048-85BDC9FD1C3A}</a:tableStyleId>
              </a:tblPr>
              <a:tblGrid>
                <a:gridCol w="720000">
                  <a:extLst>
                    <a:ext uri="{9D8B030D-6E8A-4147-A177-3AD203B41FA5}">
                      <a16:colId xmlns:a16="http://schemas.microsoft.com/office/drawing/2014/main" val="20000"/>
                    </a:ext>
                  </a:extLst>
                </a:gridCol>
                <a:gridCol w="720000">
                  <a:extLst>
                    <a:ext uri="{9D8B030D-6E8A-4147-A177-3AD203B41FA5}">
                      <a16:colId xmlns:a16="http://schemas.microsoft.com/office/drawing/2014/main" val="20001"/>
                    </a:ext>
                  </a:extLst>
                </a:gridCol>
                <a:gridCol w="720000">
                  <a:extLst>
                    <a:ext uri="{9D8B030D-6E8A-4147-A177-3AD203B41FA5}">
                      <a16:colId xmlns:a16="http://schemas.microsoft.com/office/drawing/2014/main" val="20002"/>
                    </a:ext>
                  </a:extLst>
                </a:gridCol>
                <a:gridCol w="720000">
                  <a:extLst>
                    <a:ext uri="{9D8B030D-6E8A-4147-A177-3AD203B41FA5}">
                      <a16:colId xmlns:a16="http://schemas.microsoft.com/office/drawing/2014/main" val="20003"/>
                    </a:ext>
                  </a:extLst>
                </a:gridCol>
              </a:tblGrid>
              <a:tr h="261620">
                <a:tc>
                  <a:txBody>
                    <a:bodyPr/>
                    <a:lstStyle/>
                    <a:p>
                      <a:pPr algn="ctr"/>
                      <a:r>
                        <a:rPr lang="en-IN" b="0" dirty="0"/>
                        <a:t>V</a:t>
                      </a:r>
                    </a:p>
                  </a:txBody>
                  <a:tcPr/>
                </a:tc>
                <a:tc>
                  <a:txBody>
                    <a:bodyPr/>
                    <a:lstStyle/>
                    <a:p>
                      <a:pPr algn="ctr"/>
                      <a:r>
                        <a:rPr lang="en-IN" b="0" dirty="0"/>
                        <a:t>Z</a:t>
                      </a:r>
                    </a:p>
                  </a:txBody>
                  <a:tcPr/>
                </a:tc>
                <a:tc>
                  <a:txBody>
                    <a:bodyPr/>
                    <a:lstStyle/>
                    <a:p>
                      <a:pPr algn="ctr"/>
                      <a:r>
                        <a:rPr lang="en-IN" b="0" dirty="0"/>
                        <a:t>S</a:t>
                      </a:r>
                    </a:p>
                  </a:txBody>
                  <a:tcPr/>
                </a:tc>
                <a:tc>
                  <a:txBody>
                    <a:bodyPr/>
                    <a:lstStyle/>
                    <a:p>
                      <a:pPr algn="ctr"/>
                      <a:r>
                        <a:rPr lang="en-IN" b="0" dirty="0"/>
                        <a:t>C</a:t>
                      </a:r>
                    </a:p>
                  </a:txBody>
                  <a:tcPr/>
                </a:tc>
                <a:extLst>
                  <a:ext uri="{0D108BD9-81ED-4DB2-BD59-A6C34878D82A}">
                    <a16:rowId xmlns:a16="http://schemas.microsoft.com/office/drawing/2014/main" val="10000"/>
                  </a:ext>
                </a:extLst>
              </a:tr>
            </a:tbl>
          </a:graphicData>
        </a:graphic>
      </p:graphicFrame>
      <p:sp>
        <p:nvSpPr>
          <p:cNvPr id="17" name="Rectangle 16">
            <a:extLst>
              <a:ext uri="{FF2B5EF4-FFF2-40B4-BE49-F238E27FC236}">
                <a16:creationId xmlns:a16="http://schemas.microsoft.com/office/drawing/2014/main" id="{7774EA20-7AE3-4198-9A50-AA5A284C44EC}"/>
              </a:ext>
            </a:extLst>
          </p:cNvPr>
          <p:cNvSpPr/>
          <p:nvPr/>
        </p:nvSpPr>
        <p:spPr>
          <a:xfrm>
            <a:off x="2100469" y="4760844"/>
            <a:ext cx="2502816" cy="3048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Check for zero output</a:t>
            </a:r>
          </a:p>
        </p:txBody>
      </p:sp>
      <p:cxnSp>
        <p:nvCxnSpPr>
          <p:cNvPr id="18" name="Straight Arrow Connector 17">
            <a:extLst>
              <a:ext uri="{FF2B5EF4-FFF2-40B4-BE49-F238E27FC236}">
                <a16:creationId xmlns:a16="http://schemas.microsoft.com/office/drawing/2014/main" id="{4A103A60-CDC9-42ED-AF0D-79F37E90A93E}"/>
              </a:ext>
            </a:extLst>
          </p:cNvPr>
          <p:cNvCxnSpPr>
            <a:stCxn id="5" idx="2"/>
          </p:cNvCxnSpPr>
          <p:nvPr/>
        </p:nvCxnSpPr>
        <p:spPr>
          <a:xfrm>
            <a:off x="5758069" y="3160644"/>
            <a:ext cx="0" cy="2971800"/>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103B15B-B296-45C5-B5DE-5EBB851703E4}"/>
              </a:ext>
            </a:extLst>
          </p:cNvPr>
          <p:cNvCxnSpPr>
            <a:endCxn id="17" idx="3"/>
          </p:cNvCxnSpPr>
          <p:nvPr/>
        </p:nvCxnSpPr>
        <p:spPr>
          <a:xfrm flipH="1">
            <a:off x="4603285" y="4913244"/>
            <a:ext cx="1154784" cy="0"/>
          </a:xfrm>
          <a:prstGeom prst="straightConnector1">
            <a:avLst/>
          </a:prstGeom>
          <a:ln w="25400">
            <a:headEnd type="oval"/>
            <a:tailEnd type="stealth" w="lg" len="lg"/>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97D63DD5-BF92-4039-BDBA-B12E82B47D60}"/>
              </a:ext>
            </a:extLst>
          </p:cNvPr>
          <p:cNvCxnSpPr/>
          <p:nvPr/>
        </p:nvCxnSpPr>
        <p:spPr>
          <a:xfrm rot="10800000">
            <a:off x="1948070" y="2779645"/>
            <a:ext cx="3810003" cy="1143003"/>
          </a:xfrm>
          <a:prstGeom prst="bentConnector3">
            <a:avLst>
              <a:gd name="adj1" fmla="val 99979"/>
            </a:avLst>
          </a:prstGeom>
          <a:ln w="25400">
            <a:headEnd type="oval"/>
            <a:tailEnd type="stealth"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913BDB7-E573-42D2-8617-CF5D9AC383EB}"/>
              </a:ext>
            </a:extLst>
          </p:cNvPr>
          <p:cNvCxnSpPr/>
          <p:nvPr/>
        </p:nvCxnSpPr>
        <p:spPr>
          <a:xfrm flipH="1">
            <a:off x="5681869" y="5522844"/>
            <a:ext cx="152400" cy="202561"/>
          </a:xfrm>
          <a:prstGeom prst="straightConnector1">
            <a:avLst/>
          </a:prstGeom>
          <a:ln w="25400">
            <a:tailEnd type="none" w="lg" len="lg"/>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069B6CC-3C6F-4F62-BD45-E07918744BA9}"/>
              </a:ext>
            </a:extLst>
          </p:cNvPr>
          <p:cNvSpPr txBox="1"/>
          <p:nvPr/>
        </p:nvSpPr>
        <p:spPr>
          <a:xfrm>
            <a:off x="5758066" y="5439458"/>
            <a:ext cx="457200" cy="369332"/>
          </a:xfrm>
          <a:prstGeom prst="rect">
            <a:avLst/>
          </a:prstGeom>
          <a:noFill/>
        </p:spPr>
        <p:txBody>
          <a:bodyPr wrap="square" rtlCol="0">
            <a:spAutoFit/>
          </a:bodyPr>
          <a:lstStyle/>
          <a:p>
            <a:pPr algn="ctr"/>
            <a:r>
              <a:rPr lang="en-IN" dirty="0"/>
              <a:t>8</a:t>
            </a:r>
          </a:p>
        </p:txBody>
      </p:sp>
      <p:sp>
        <p:nvSpPr>
          <p:cNvPr id="23" name="TextBox 22">
            <a:extLst>
              <a:ext uri="{FF2B5EF4-FFF2-40B4-BE49-F238E27FC236}">
                <a16:creationId xmlns:a16="http://schemas.microsoft.com/office/drawing/2014/main" id="{7D44BE3B-9CB6-476D-9D89-B7D320D56080}"/>
              </a:ext>
            </a:extLst>
          </p:cNvPr>
          <p:cNvSpPr txBox="1"/>
          <p:nvPr/>
        </p:nvSpPr>
        <p:spPr>
          <a:xfrm>
            <a:off x="5072269" y="6056244"/>
            <a:ext cx="1319754" cy="369332"/>
          </a:xfrm>
          <a:prstGeom prst="rect">
            <a:avLst/>
          </a:prstGeom>
          <a:noFill/>
        </p:spPr>
        <p:txBody>
          <a:bodyPr wrap="square" rtlCol="0">
            <a:spAutoFit/>
          </a:bodyPr>
          <a:lstStyle/>
          <a:p>
            <a:pPr algn="ctr"/>
            <a:r>
              <a:rPr lang="en-IN" dirty="0"/>
              <a:t>Output F</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EAA79EEC-EDD6-4247-99F7-1C5BE1F5D190}"/>
                  </a:ext>
                </a:extLst>
              </p:cNvPr>
              <p:cNvSpPr txBox="1"/>
              <p:nvPr/>
            </p:nvSpPr>
            <p:spPr>
              <a:xfrm>
                <a:off x="3014869" y="3553317"/>
                <a:ext cx="685800"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𝐹</m:t>
                          </m:r>
                        </m:e>
                        <m:sub>
                          <m:r>
                            <a:rPr lang="en-IN" b="0" i="1" smtClean="0">
                              <a:latin typeface="Cambria Math" panose="02040503050406030204" pitchFamily="18" charset="0"/>
                            </a:rPr>
                            <m:t>7</m:t>
                          </m:r>
                        </m:sub>
                      </m:sSub>
                    </m:oMath>
                  </m:oMathPara>
                </a14:m>
                <a:endParaRPr lang="en-IN" dirty="0"/>
              </a:p>
            </p:txBody>
          </p:sp>
        </mc:Choice>
        <mc:Fallback xmlns="">
          <p:sp>
            <p:nvSpPr>
              <p:cNvPr id="24" name="TextBox 23">
                <a:extLst>
                  <a:ext uri="{FF2B5EF4-FFF2-40B4-BE49-F238E27FC236}">
                    <a16:creationId xmlns:a16="http://schemas.microsoft.com/office/drawing/2014/main" id="{EAA79EEC-EDD6-4247-99F7-1C5BE1F5D190}"/>
                  </a:ext>
                </a:extLst>
              </p:cNvPr>
              <p:cNvSpPr txBox="1">
                <a:spLocks noRot="1" noChangeAspect="1" noMove="1" noResize="1" noEditPoints="1" noAdjustHandles="1" noChangeArrowheads="1" noChangeShapeType="1" noTextEdit="1"/>
              </p:cNvSpPr>
              <p:nvPr/>
            </p:nvSpPr>
            <p:spPr>
              <a:xfrm>
                <a:off x="3014869" y="3553317"/>
                <a:ext cx="685800" cy="369332"/>
              </a:xfrm>
              <a:prstGeom prst="rect">
                <a:avLst/>
              </a:prstGeom>
              <a:blipFill>
                <a:blip r:embed="rId4"/>
                <a:stretch>
                  <a:fillRect b="-1667"/>
                </a:stretch>
              </a:blipFill>
            </p:spPr>
            <p:txBody>
              <a:bodyPr/>
              <a:lstStyle/>
              <a:p>
                <a:r>
                  <a:rPr lang="en-IN">
                    <a:noFill/>
                  </a:rPr>
                  <a:t> </a:t>
                </a:r>
              </a:p>
            </p:txBody>
          </p:sp>
        </mc:Fallback>
      </mc:AlternateContent>
      <p:cxnSp>
        <p:nvCxnSpPr>
          <p:cNvPr id="25" name="Elbow Connector 24">
            <a:extLst>
              <a:ext uri="{FF2B5EF4-FFF2-40B4-BE49-F238E27FC236}">
                <a16:creationId xmlns:a16="http://schemas.microsoft.com/office/drawing/2014/main" id="{C2FB4310-D933-45E2-8211-6FB077766CE5}"/>
              </a:ext>
            </a:extLst>
          </p:cNvPr>
          <p:cNvCxnSpPr>
            <a:stCxn id="17" idx="1"/>
          </p:cNvCxnSpPr>
          <p:nvPr/>
        </p:nvCxnSpPr>
        <p:spPr>
          <a:xfrm rot="10800000">
            <a:off x="1186073" y="2779644"/>
            <a:ext cx="914396" cy="2133600"/>
          </a:xfrm>
          <a:prstGeom prst="bentConnector2">
            <a:avLst/>
          </a:prstGeom>
          <a:ln w="25400">
            <a:tailEnd type="stealth" w="lg" len="lg"/>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4D5EB861-FEBF-4138-A6A0-EE8DEDB66241}"/>
              </a:ext>
            </a:extLst>
          </p:cNvPr>
          <p:cNvGrpSpPr/>
          <p:nvPr/>
        </p:nvGrpSpPr>
        <p:grpSpPr>
          <a:xfrm rot="10800000">
            <a:off x="500269" y="1720299"/>
            <a:ext cx="4114800" cy="449745"/>
            <a:chOff x="-497384" y="5435203"/>
            <a:chExt cx="6626919" cy="724319"/>
          </a:xfrm>
        </p:grpSpPr>
        <p:cxnSp>
          <p:nvCxnSpPr>
            <p:cNvPr id="27" name="Straight Connector 26">
              <a:extLst>
                <a:ext uri="{FF2B5EF4-FFF2-40B4-BE49-F238E27FC236}">
                  <a16:creationId xmlns:a16="http://schemas.microsoft.com/office/drawing/2014/main" id="{B349CE7E-072E-4BD9-916C-6DD13E572445}"/>
                </a:ext>
              </a:extLst>
            </p:cNvPr>
            <p:cNvCxnSpPr/>
            <p:nvPr/>
          </p:nvCxnSpPr>
          <p:spPr>
            <a:xfrm rot="10800000" flipH="1">
              <a:off x="-478406" y="5984023"/>
              <a:ext cx="4568632"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C262491-51A7-4804-ADB5-C464C396EE7D}"/>
                </a:ext>
              </a:extLst>
            </p:cNvPr>
            <p:cNvCxnSpPr/>
            <p:nvPr/>
          </p:nvCxnSpPr>
          <p:spPr>
            <a:xfrm rot="10800000" flipH="1">
              <a:off x="-497384" y="5620676"/>
              <a:ext cx="458761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0DD8D51-B128-414D-95B9-C5F68E541F81}"/>
                </a:ext>
              </a:extLst>
            </p:cNvPr>
            <p:cNvCxnSpPr/>
            <p:nvPr/>
          </p:nvCxnSpPr>
          <p:spPr>
            <a:xfrm rot="10800000" flipH="1">
              <a:off x="5010435" y="5800932"/>
              <a:ext cx="11191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0" name="Stored Data 71">
              <a:extLst>
                <a:ext uri="{FF2B5EF4-FFF2-40B4-BE49-F238E27FC236}">
                  <a16:creationId xmlns:a16="http://schemas.microsoft.com/office/drawing/2014/main" id="{60FA4BC8-388A-4CF7-B248-C4ED3EE4F5A0}"/>
                </a:ext>
              </a:extLst>
            </p:cNvPr>
            <p:cNvSpPr/>
            <p:nvPr/>
          </p:nvSpPr>
          <p:spPr>
            <a:xfrm rot="10800000">
              <a:off x="3997592" y="5435941"/>
              <a:ext cx="1009669" cy="72358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6" fmla="*/ 9841 w 10000"/>
                <a:gd name="connsiteY6" fmla="*/ 6220 h 10000"/>
                <a:gd name="connsiteX0" fmla="*/ 8935 w 10000"/>
                <a:gd name="connsiteY0" fmla="*/ 4956 h 10000"/>
                <a:gd name="connsiteX1" fmla="*/ 9999 w 10000"/>
                <a:gd name="connsiteY1" fmla="*/ 10000 h 10000"/>
                <a:gd name="connsiteX2" fmla="*/ 5183 w 10000"/>
                <a:gd name="connsiteY2" fmla="*/ 9912 h 10000"/>
                <a:gd name="connsiteX3" fmla="*/ 0 w 10000"/>
                <a:gd name="connsiteY3" fmla="*/ 5043 h 10000"/>
                <a:gd name="connsiteX4" fmla="*/ 5183 w 10000"/>
                <a:gd name="connsiteY4" fmla="*/ 44 h 10000"/>
                <a:gd name="connsiteX5" fmla="*/ 10000 w 10000"/>
                <a:gd name="connsiteY5" fmla="*/ 0 h 10000"/>
                <a:gd name="connsiteX0" fmla="*/ 9999 w 10000"/>
                <a:gd name="connsiteY0" fmla="*/ 10000 h 10000"/>
                <a:gd name="connsiteX1" fmla="*/ 5183 w 10000"/>
                <a:gd name="connsiteY1" fmla="*/ 9912 h 10000"/>
                <a:gd name="connsiteX2" fmla="*/ 0 w 10000"/>
                <a:gd name="connsiteY2" fmla="*/ 5043 h 10000"/>
                <a:gd name="connsiteX3" fmla="*/ 5183 w 10000"/>
                <a:gd name="connsiteY3" fmla="*/ 44 h 10000"/>
                <a:gd name="connsiteX4" fmla="*/ 1000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999" y="10000"/>
                  </a:moveTo>
                  <a:lnTo>
                    <a:pt x="5183" y="9912"/>
                  </a:lnTo>
                  <a:cubicBezTo>
                    <a:pt x="3060" y="9824"/>
                    <a:pt x="0" y="6688"/>
                    <a:pt x="0" y="5043"/>
                  </a:cubicBezTo>
                  <a:cubicBezTo>
                    <a:pt x="0" y="3398"/>
                    <a:pt x="2965" y="220"/>
                    <a:pt x="5183" y="44"/>
                  </a:cubicBezTo>
                  <a:lnTo>
                    <a:pt x="10000" y="0"/>
                  </a:ln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Stored Data 71">
              <a:extLst>
                <a:ext uri="{FF2B5EF4-FFF2-40B4-BE49-F238E27FC236}">
                  <a16:creationId xmlns:a16="http://schemas.microsoft.com/office/drawing/2014/main" id="{7775B911-EB1F-4A66-B00B-81BD037EBAE3}"/>
                </a:ext>
              </a:extLst>
            </p:cNvPr>
            <p:cNvSpPr/>
            <p:nvPr/>
          </p:nvSpPr>
          <p:spPr>
            <a:xfrm rot="10800000">
              <a:off x="3990333" y="5435921"/>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Stored Data 71">
              <a:extLst>
                <a:ext uri="{FF2B5EF4-FFF2-40B4-BE49-F238E27FC236}">
                  <a16:creationId xmlns:a16="http://schemas.microsoft.com/office/drawing/2014/main" id="{89315EAC-AD93-403E-B023-3CAEF99525A7}"/>
                </a:ext>
              </a:extLst>
            </p:cNvPr>
            <p:cNvSpPr/>
            <p:nvPr/>
          </p:nvSpPr>
          <p:spPr>
            <a:xfrm rot="10800000">
              <a:off x="3911116" y="5435203"/>
              <a:ext cx="107530" cy="723601"/>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4932 w 13265"/>
                <a:gd name="connsiteY0" fmla="*/ 0 h 10000"/>
                <a:gd name="connsiteX1" fmla="*/ 13265 w 13265"/>
                <a:gd name="connsiteY1" fmla="*/ 0 h 10000"/>
                <a:gd name="connsiteX2" fmla="*/ 11598 w 13265"/>
                <a:gd name="connsiteY2" fmla="*/ 5000 h 10000"/>
                <a:gd name="connsiteX3" fmla="*/ 13265 w 13265"/>
                <a:gd name="connsiteY3" fmla="*/ 10000 h 10000"/>
                <a:gd name="connsiteX4" fmla="*/ 4932 w 13265"/>
                <a:gd name="connsiteY4" fmla="*/ 10000 h 10000"/>
                <a:gd name="connsiteX5" fmla="*/ 0 w 13265"/>
                <a:gd name="connsiteY5" fmla="*/ 5084 h 10000"/>
                <a:gd name="connsiteX6" fmla="*/ 4932 w 13265"/>
                <a:gd name="connsiteY6" fmla="*/ 0 h 10000"/>
                <a:gd name="connsiteX0" fmla="*/ 5226 w 13559"/>
                <a:gd name="connsiteY0" fmla="*/ 0 h 10000"/>
                <a:gd name="connsiteX1" fmla="*/ 13559 w 13559"/>
                <a:gd name="connsiteY1" fmla="*/ 0 h 10000"/>
                <a:gd name="connsiteX2" fmla="*/ 11892 w 13559"/>
                <a:gd name="connsiteY2" fmla="*/ 5000 h 10000"/>
                <a:gd name="connsiteX3" fmla="*/ 13559 w 13559"/>
                <a:gd name="connsiteY3" fmla="*/ 10000 h 10000"/>
                <a:gd name="connsiteX4" fmla="*/ 5226 w 13559"/>
                <a:gd name="connsiteY4" fmla="*/ 10000 h 10000"/>
                <a:gd name="connsiteX5" fmla="*/ 294 w 13559"/>
                <a:gd name="connsiteY5" fmla="*/ 5084 h 10000"/>
                <a:gd name="connsiteX6" fmla="*/ 5226 w 13559"/>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4933 w 13266"/>
                <a:gd name="connsiteY4" fmla="*/ 10000 h 10000"/>
                <a:gd name="connsiteX5" fmla="*/ 1 w 13266"/>
                <a:gd name="connsiteY5" fmla="*/ 5084 h 10000"/>
                <a:gd name="connsiteX6" fmla="*/ 4933 w 13266"/>
                <a:gd name="connsiteY6" fmla="*/ 0 h 10000"/>
                <a:gd name="connsiteX0" fmla="*/ 4966 w 13299"/>
                <a:gd name="connsiteY0" fmla="*/ 0 h 10000"/>
                <a:gd name="connsiteX1" fmla="*/ 13299 w 13299"/>
                <a:gd name="connsiteY1" fmla="*/ 0 h 10000"/>
                <a:gd name="connsiteX2" fmla="*/ 11632 w 13299"/>
                <a:gd name="connsiteY2" fmla="*/ 5000 h 10000"/>
                <a:gd name="connsiteX3" fmla="*/ 13299 w 13299"/>
                <a:gd name="connsiteY3" fmla="*/ 10000 h 10000"/>
                <a:gd name="connsiteX4" fmla="*/ 7782 w 13299"/>
                <a:gd name="connsiteY4" fmla="*/ 10000 h 10000"/>
                <a:gd name="connsiteX5" fmla="*/ 34 w 13299"/>
                <a:gd name="connsiteY5" fmla="*/ 5084 h 10000"/>
                <a:gd name="connsiteX6" fmla="*/ 4966 w 13299"/>
                <a:gd name="connsiteY6" fmla="*/ 0 h 10000"/>
                <a:gd name="connsiteX0" fmla="*/ 4947 w 13280"/>
                <a:gd name="connsiteY0" fmla="*/ 0 h 10000"/>
                <a:gd name="connsiteX1" fmla="*/ 13280 w 13280"/>
                <a:gd name="connsiteY1" fmla="*/ 0 h 10000"/>
                <a:gd name="connsiteX2" fmla="*/ 11613 w 13280"/>
                <a:gd name="connsiteY2" fmla="*/ 5000 h 10000"/>
                <a:gd name="connsiteX3" fmla="*/ 13280 w 13280"/>
                <a:gd name="connsiteY3" fmla="*/ 10000 h 10000"/>
                <a:gd name="connsiteX4" fmla="*/ 6702 w 13280"/>
                <a:gd name="connsiteY4" fmla="*/ 9832 h 10000"/>
                <a:gd name="connsiteX5" fmla="*/ 15 w 13280"/>
                <a:gd name="connsiteY5" fmla="*/ 5084 h 10000"/>
                <a:gd name="connsiteX6" fmla="*/ 4947 w 13280"/>
                <a:gd name="connsiteY6" fmla="*/ 0 h 10000"/>
                <a:gd name="connsiteX0" fmla="*/ 4933 w 13266"/>
                <a:gd name="connsiteY0" fmla="*/ 0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4933 w 13266"/>
                <a:gd name="connsiteY6" fmla="*/ 0 h 10000"/>
                <a:gd name="connsiteX0" fmla="*/ 5711 w 13268"/>
                <a:gd name="connsiteY0" fmla="*/ 126 h 10000"/>
                <a:gd name="connsiteX1" fmla="*/ 13268 w 13268"/>
                <a:gd name="connsiteY1" fmla="*/ 0 h 10000"/>
                <a:gd name="connsiteX2" fmla="*/ 11601 w 13268"/>
                <a:gd name="connsiteY2" fmla="*/ 5000 h 10000"/>
                <a:gd name="connsiteX3" fmla="*/ 13268 w 13268"/>
                <a:gd name="connsiteY3" fmla="*/ 10000 h 10000"/>
                <a:gd name="connsiteX4" fmla="*/ 6690 w 13268"/>
                <a:gd name="connsiteY4" fmla="*/ 9832 h 10000"/>
                <a:gd name="connsiteX5" fmla="*/ 3 w 13268"/>
                <a:gd name="connsiteY5" fmla="*/ 5084 h 10000"/>
                <a:gd name="connsiteX6" fmla="*/ 5711 w 13268"/>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5709 w 13266"/>
                <a:gd name="connsiteY0" fmla="*/ 126 h 10000"/>
                <a:gd name="connsiteX1" fmla="*/ 13266 w 13266"/>
                <a:gd name="connsiteY1" fmla="*/ 0 h 10000"/>
                <a:gd name="connsiteX2" fmla="*/ 11599 w 13266"/>
                <a:gd name="connsiteY2" fmla="*/ 5000 h 10000"/>
                <a:gd name="connsiteX3" fmla="*/ 13266 w 13266"/>
                <a:gd name="connsiteY3" fmla="*/ 10000 h 10000"/>
                <a:gd name="connsiteX4" fmla="*/ 6688 w 13266"/>
                <a:gd name="connsiteY4" fmla="*/ 9832 h 10000"/>
                <a:gd name="connsiteX5" fmla="*/ 1 w 13266"/>
                <a:gd name="connsiteY5" fmla="*/ 5084 h 10000"/>
                <a:gd name="connsiteX6" fmla="*/ 5709 w 13266"/>
                <a:gd name="connsiteY6" fmla="*/ 126 h 10000"/>
                <a:gd name="connsiteX0" fmla="*/ 6688 w 13265"/>
                <a:gd name="connsiteY0" fmla="*/ 42 h 10000"/>
                <a:gd name="connsiteX1" fmla="*/ 13265 w 13265"/>
                <a:gd name="connsiteY1" fmla="*/ 0 h 10000"/>
                <a:gd name="connsiteX2" fmla="*/ 11598 w 13265"/>
                <a:gd name="connsiteY2" fmla="*/ 5000 h 10000"/>
                <a:gd name="connsiteX3" fmla="*/ 13265 w 13265"/>
                <a:gd name="connsiteY3" fmla="*/ 10000 h 10000"/>
                <a:gd name="connsiteX4" fmla="*/ 6687 w 13265"/>
                <a:gd name="connsiteY4" fmla="*/ 9832 h 10000"/>
                <a:gd name="connsiteX5" fmla="*/ 0 w 13265"/>
                <a:gd name="connsiteY5" fmla="*/ 5084 h 10000"/>
                <a:gd name="connsiteX6" fmla="*/ 6688 w 13265"/>
                <a:gd name="connsiteY6" fmla="*/ 42 h 10000"/>
                <a:gd name="connsiteX0" fmla="*/ 6688 w 13265"/>
                <a:gd name="connsiteY0" fmla="*/ 42 h 9832"/>
                <a:gd name="connsiteX1" fmla="*/ 13265 w 13265"/>
                <a:gd name="connsiteY1" fmla="*/ 0 h 9832"/>
                <a:gd name="connsiteX2" fmla="*/ 11598 w 13265"/>
                <a:gd name="connsiteY2" fmla="*/ 5000 h 9832"/>
                <a:gd name="connsiteX3" fmla="*/ 11387 w 13265"/>
                <a:gd name="connsiteY3" fmla="*/ 9790 h 9832"/>
                <a:gd name="connsiteX4" fmla="*/ 6687 w 13265"/>
                <a:gd name="connsiteY4" fmla="*/ 9832 h 9832"/>
                <a:gd name="connsiteX5" fmla="*/ 0 w 13265"/>
                <a:gd name="connsiteY5" fmla="*/ 5084 h 9832"/>
                <a:gd name="connsiteX6" fmla="*/ 6688 w 13265"/>
                <a:gd name="connsiteY6" fmla="*/ 42 h 9832"/>
                <a:gd name="connsiteX0" fmla="*/ 5042 w 10000"/>
                <a:gd name="connsiteY0" fmla="*/ 43 h 10000"/>
                <a:gd name="connsiteX1" fmla="*/ 10000 w 10000"/>
                <a:gd name="connsiteY1" fmla="*/ 0 h 10000"/>
                <a:gd name="connsiteX2" fmla="*/ 8743 w 10000"/>
                <a:gd name="connsiteY2" fmla="*/ 5085 h 10000"/>
                <a:gd name="connsiteX3" fmla="*/ 9692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10000"/>
                <a:gd name="connsiteY0" fmla="*/ 43 h 10000"/>
                <a:gd name="connsiteX1" fmla="*/ 10000 w 10000"/>
                <a:gd name="connsiteY1" fmla="*/ 0 h 10000"/>
                <a:gd name="connsiteX2" fmla="*/ 8743 w 10000"/>
                <a:gd name="connsiteY2" fmla="*/ 5085 h 10000"/>
                <a:gd name="connsiteX3" fmla="*/ 9784 w 10000"/>
                <a:gd name="connsiteY3" fmla="*/ 10000 h 10000"/>
                <a:gd name="connsiteX4" fmla="*/ 5041 w 10000"/>
                <a:gd name="connsiteY4" fmla="*/ 10000 h 10000"/>
                <a:gd name="connsiteX5" fmla="*/ 0 w 10000"/>
                <a:gd name="connsiteY5" fmla="*/ 5171 h 10000"/>
                <a:gd name="connsiteX6" fmla="*/ 5042 w 10000"/>
                <a:gd name="connsiteY6" fmla="*/ 43 h 10000"/>
                <a:gd name="connsiteX0" fmla="*/ 5042 w 9784"/>
                <a:gd name="connsiteY0" fmla="*/ 0 h 9957"/>
                <a:gd name="connsiteX1" fmla="*/ 9415 w 9784"/>
                <a:gd name="connsiteY1" fmla="*/ 171 h 9957"/>
                <a:gd name="connsiteX2" fmla="*/ 8743 w 9784"/>
                <a:gd name="connsiteY2" fmla="*/ 5042 h 9957"/>
                <a:gd name="connsiteX3" fmla="*/ 9784 w 9784"/>
                <a:gd name="connsiteY3" fmla="*/ 9957 h 9957"/>
                <a:gd name="connsiteX4" fmla="*/ 5041 w 9784"/>
                <a:gd name="connsiteY4" fmla="*/ 9957 h 9957"/>
                <a:gd name="connsiteX5" fmla="*/ 0 w 9784"/>
                <a:gd name="connsiteY5" fmla="*/ 5128 h 9957"/>
                <a:gd name="connsiteX6" fmla="*/ 5042 w 9784"/>
                <a:gd name="connsiteY6" fmla="*/ 0 h 9957"/>
                <a:gd name="connsiteX0" fmla="*/ 5153 w 10000"/>
                <a:gd name="connsiteY0" fmla="*/ 0 h 10000"/>
                <a:gd name="connsiteX1" fmla="*/ 9875 w 10000"/>
                <a:gd name="connsiteY1" fmla="*/ 172 h 10000"/>
                <a:gd name="connsiteX2" fmla="*/ 8936 w 10000"/>
                <a:gd name="connsiteY2" fmla="*/ 5064 h 10000"/>
                <a:gd name="connsiteX3" fmla="*/ 10000 w 10000"/>
                <a:gd name="connsiteY3" fmla="*/ 10000 h 10000"/>
                <a:gd name="connsiteX4" fmla="*/ 5152 w 10000"/>
                <a:gd name="connsiteY4" fmla="*/ 10000 h 10000"/>
                <a:gd name="connsiteX5" fmla="*/ 0 w 10000"/>
                <a:gd name="connsiteY5" fmla="*/ 5150 h 10000"/>
                <a:gd name="connsiteX6" fmla="*/ 5153 w 10000"/>
                <a:gd name="connsiteY6" fmla="*/ 0 h 10000"/>
                <a:gd name="connsiteX0" fmla="*/ 5153 w 10001"/>
                <a:gd name="connsiteY0" fmla="*/ 0 h 10000"/>
                <a:gd name="connsiteX1" fmla="*/ 10001 w 10001"/>
                <a:gd name="connsiteY1" fmla="*/ 215 h 10000"/>
                <a:gd name="connsiteX2" fmla="*/ 8936 w 10001"/>
                <a:gd name="connsiteY2" fmla="*/ 5064 h 10000"/>
                <a:gd name="connsiteX3" fmla="*/ 10000 w 10001"/>
                <a:gd name="connsiteY3" fmla="*/ 10000 h 10000"/>
                <a:gd name="connsiteX4" fmla="*/ 5152 w 10001"/>
                <a:gd name="connsiteY4" fmla="*/ 10000 h 10000"/>
                <a:gd name="connsiteX5" fmla="*/ 0 w 10001"/>
                <a:gd name="connsiteY5" fmla="*/ 5150 h 10000"/>
                <a:gd name="connsiteX6" fmla="*/ 5153 w 10001"/>
                <a:gd name="connsiteY6" fmla="*/ 0 h 10000"/>
                <a:gd name="connsiteX0" fmla="*/ 5184 w 10001"/>
                <a:gd name="connsiteY0" fmla="*/ 43 h 9785"/>
                <a:gd name="connsiteX1" fmla="*/ 10001 w 10001"/>
                <a:gd name="connsiteY1" fmla="*/ 0 h 9785"/>
                <a:gd name="connsiteX2" fmla="*/ 8936 w 10001"/>
                <a:gd name="connsiteY2" fmla="*/ 4849 h 9785"/>
                <a:gd name="connsiteX3" fmla="*/ 10000 w 10001"/>
                <a:gd name="connsiteY3" fmla="*/ 9785 h 9785"/>
                <a:gd name="connsiteX4" fmla="*/ 5152 w 10001"/>
                <a:gd name="connsiteY4" fmla="*/ 9785 h 9785"/>
                <a:gd name="connsiteX5" fmla="*/ 0 w 10001"/>
                <a:gd name="connsiteY5" fmla="*/ 4935 h 9785"/>
                <a:gd name="connsiteX6" fmla="*/ 5184 w 10001"/>
                <a:gd name="connsiteY6" fmla="*/ 43 h 9785"/>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51 w 10000"/>
                <a:gd name="connsiteY4" fmla="*/ 10000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340 w 10000"/>
                <a:gd name="connsiteY4" fmla="*/ 9956 h 10000"/>
                <a:gd name="connsiteX5" fmla="*/ 0 w 10000"/>
                <a:gd name="connsiteY5" fmla="*/ 5043 h 10000"/>
                <a:gd name="connsiteX6" fmla="*/ 5183 w 10000"/>
                <a:gd name="connsiteY6" fmla="*/ 44 h 10000"/>
                <a:gd name="connsiteX0" fmla="*/ 5183 w 10000"/>
                <a:gd name="connsiteY0" fmla="*/ 44 h 10000"/>
                <a:gd name="connsiteX1" fmla="*/ 10000 w 10000"/>
                <a:gd name="connsiteY1" fmla="*/ 0 h 10000"/>
                <a:gd name="connsiteX2" fmla="*/ 8935 w 10000"/>
                <a:gd name="connsiteY2" fmla="*/ 4956 h 10000"/>
                <a:gd name="connsiteX3" fmla="*/ 9999 w 10000"/>
                <a:gd name="connsiteY3" fmla="*/ 10000 h 10000"/>
                <a:gd name="connsiteX4" fmla="*/ 5183 w 10000"/>
                <a:gd name="connsiteY4" fmla="*/ 9912 h 10000"/>
                <a:gd name="connsiteX5" fmla="*/ 0 w 10000"/>
                <a:gd name="connsiteY5" fmla="*/ 5043 h 10000"/>
                <a:gd name="connsiteX6" fmla="*/ 5183 w 10000"/>
                <a:gd name="connsiteY6" fmla="*/ 44 h 10000"/>
                <a:gd name="connsiteX0" fmla="*/ 603 w 5420"/>
                <a:gd name="connsiteY0" fmla="*/ 44 h 10000"/>
                <a:gd name="connsiteX1" fmla="*/ 5420 w 5420"/>
                <a:gd name="connsiteY1" fmla="*/ 0 h 10000"/>
                <a:gd name="connsiteX2" fmla="*/ 4355 w 5420"/>
                <a:gd name="connsiteY2" fmla="*/ 4956 h 10000"/>
                <a:gd name="connsiteX3" fmla="*/ 5419 w 5420"/>
                <a:gd name="connsiteY3" fmla="*/ 10000 h 10000"/>
                <a:gd name="connsiteX4" fmla="*/ 603 w 5420"/>
                <a:gd name="connsiteY4" fmla="*/ 9912 h 10000"/>
                <a:gd name="connsiteX5" fmla="*/ 603 w 5420"/>
                <a:gd name="connsiteY5" fmla="*/ 44 h 10000"/>
                <a:gd name="connsiteX0" fmla="*/ 1112 w 9999"/>
                <a:gd name="connsiteY0" fmla="*/ 9912 h 11176"/>
                <a:gd name="connsiteX1" fmla="*/ 1112 w 9999"/>
                <a:gd name="connsiteY1" fmla="*/ 44 h 11176"/>
                <a:gd name="connsiteX2" fmla="*/ 9999 w 9999"/>
                <a:gd name="connsiteY2" fmla="*/ 0 h 11176"/>
                <a:gd name="connsiteX3" fmla="*/ 8034 w 9999"/>
                <a:gd name="connsiteY3" fmla="*/ 4956 h 11176"/>
                <a:gd name="connsiteX4" fmla="*/ 9997 w 9999"/>
                <a:gd name="connsiteY4" fmla="*/ 10000 h 11176"/>
                <a:gd name="connsiteX5" fmla="*/ 2783 w 9999"/>
                <a:gd name="connsiteY5" fmla="*/ 11176 h 11176"/>
                <a:gd name="connsiteX0" fmla="*/ 1112 w 10000"/>
                <a:gd name="connsiteY0" fmla="*/ 8869 h 8948"/>
                <a:gd name="connsiteX1" fmla="*/ 1112 w 10000"/>
                <a:gd name="connsiteY1" fmla="*/ 39 h 8948"/>
                <a:gd name="connsiteX2" fmla="*/ 10000 w 10000"/>
                <a:gd name="connsiteY2" fmla="*/ 0 h 8948"/>
                <a:gd name="connsiteX3" fmla="*/ 8035 w 10000"/>
                <a:gd name="connsiteY3" fmla="*/ 4435 h 8948"/>
                <a:gd name="connsiteX4" fmla="*/ 9998 w 10000"/>
                <a:gd name="connsiteY4" fmla="*/ 8948 h 8948"/>
                <a:gd name="connsiteX0" fmla="*/ 0 w 8888"/>
                <a:gd name="connsiteY0" fmla="*/ 44 h 10000"/>
                <a:gd name="connsiteX1" fmla="*/ 8888 w 8888"/>
                <a:gd name="connsiteY1" fmla="*/ 0 h 10000"/>
                <a:gd name="connsiteX2" fmla="*/ 6923 w 8888"/>
                <a:gd name="connsiteY2" fmla="*/ 4956 h 10000"/>
                <a:gd name="connsiteX3" fmla="*/ 8886 w 8888"/>
                <a:gd name="connsiteY3" fmla="*/ 10000 h 10000"/>
                <a:gd name="connsiteX0" fmla="*/ 2211 w 2211"/>
                <a:gd name="connsiteY0" fmla="*/ 0 h 10000"/>
                <a:gd name="connsiteX1" fmla="*/ 0 w 2211"/>
                <a:gd name="connsiteY1" fmla="*/ 4956 h 10000"/>
                <a:gd name="connsiteX2" fmla="*/ 2209 w 2211"/>
                <a:gd name="connsiteY2" fmla="*/ 10000 h 10000"/>
              </a:gdLst>
              <a:ahLst/>
              <a:cxnLst>
                <a:cxn ang="0">
                  <a:pos x="connsiteX0" y="connsiteY0"/>
                </a:cxn>
                <a:cxn ang="0">
                  <a:pos x="connsiteX1" y="connsiteY1"/>
                </a:cxn>
                <a:cxn ang="0">
                  <a:pos x="connsiteX2" y="connsiteY2"/>
                </a:cxn>
              </a:cxnLst>
              <a:rect l="l" t="t" r="r" b="b"/>
              <a:pathLst>
                <a:path w="2211" h="10000">
                  <a:moveTo>
                    <a:pt x="2211" y="0"/>
                  </a:moveTo>
                  <a:cubicBezTo>
                    <a:pt x="739" y="0"/>
                    <a:pt x="0" y="3289"/>
                    <a:pt x="0" y="4956"/>
                  </a:cubicBezTo>
                  <a:cubicBezTo>
                    <a:pt x="0" y="6622"/>
                    <a:pt x="737" y="10000"/>
                    <a:pt x="2209" y="10000"/>
                  </a:cubicBezTo>
                </a:path>
              </a:pathLst>
            </a:custGeom>
            <a:noFill/>
            <a:ln w="2857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33" name="Straight Arrow Connector 32">
            <a:extLst>
              <a:ext uri="{FF2B5EF4-FFF2-40B4-BE49-F238E27FC236}">
                <a16:creationId xmlns:a16="http://schemas.microsoft.com/office/drawing/2014/main" id="{13F76335-86E4-480E-A1A3-D9049E0A8B68}"/>
              </a:ext>
            </a:extLst>
          </p:cNvPr>
          <p:cNvCxnSpPr/>
          <p:nvPr/>
        </p:nvCxnSpPr>
        <p:spPr>
          <a:xfrm>
            <a:off x="500269" y="1942955"/>
            <a:ext cx="0" cy="455689"/>
          </a:xfrm>
          <a:prstGeom prst="straightConnector1">
            <a:avLst/>
          </a:prstGeom>
          <a:ln w="25400">
            <a:tailEnd type="stealth"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B3768817-9E8A-4161-B5F7-E01C8B74822B}"/>
              </a:ext>
            </a:extLst>
          </p:cNvPr>
          <p:cNvCxnSpPr/>
          <p:nvPr/>
        </p:nvCxnSpPr>
        <p:spPr>
          <a:xfrm>
            <a:off x="2633869" y="2057985"/>
            <a:ext cx="0" cy="376603"/>
          </a:xfrm>
          <a:prstGeom prst="straightConnector1">
            <a:avLst/>
          </a:prstGeom>
          <a:ln w="25400">
            <a:headEnd type="ova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33788544-3CD1-4F69-8F36-148D3D32C1A3}"/>
                  </a:ext>
                </a:extLst>
              </p:cNvPr>
              <p:cNvSpPr txBox="1"/>
              <p:nvPr/>
            </p:nvSpPr>
            <p:spPr>
              <a:xfrm>
                <a:off x="3091069" y="1484244"/>
                <a:ext cx="685800"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US" b="0" i="1" smtClean="0">
                              <a:latin typeface="Cambria Math" panose="02040503050406030204" pitchFamily="18" charset="0"/>
                            </a:rPr>
                            <m:t>𝐶</m:t>
                          </m:r>
                        </m:e>
                        <m:sub>
                          <m:r>
                            <a:rPr lang="en-IN" b="0" i="1" smtClean="0">
                              <a:latin typeface="Cambria Math" panose="02040503050406030204" pitchFamily="18" charset="0"/>
                            </a:rPr>
                            <m:t>7</m:t>
                          </m:r>
                        </m:sub>
                      </m:sSub>
                    </m:oMath>
                  </m:oMathPara>
                </a14:m>
                <a:endParaRPr lang="en-IN" dirty="0"/>
              </a:p>
            </p:txBody>
          </p:sp>
        </mc:Choice>
        <mc:Fallback xmlns="">
          <p:sp>
            <p:nvSpPr>
              <p:cNvPr id="35" name="TextBox 34">
                <a:extLst>
                  <a:ext uri="{FF2B5EF4-FFF2-40B4-BE49-F238E27FC236}">
                    <a16:creationId xmlns:a16="http://schemas.microsoft.com/office/drawing/2014/main" id="{33788544-3CD1-4F69-8F36-148D3D32C1A3}"/>
                  </a:ext>
                </a:extLst>
              </p:cNvPr>
              <p:cNvSpPr txBox="1">
                <a:spLocks noRot="1" noChangeAspect="1" noMove="1" noResize="1" noEditPoints="1" noAdjustHandles="1" noChangeArrowheads="1" noChangeShapeType="1" noTextEdit="1"/>
              </p:cNvSpPr>
              <p:nvPr/>
            </p:nvSpPr>
            <p:spPr>
              <a:xfrm>
                <a:off x="3091069" y="1484244"/>
                <a:ext cx="685800" cy="369332"/>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6C3B963F-4D69-4289-84AB-829D1A7E7AA7}"/>
                  </a:ext>
                </a:extLst>
              </p:cNvPr>
              <p:cNvSpPr txBox="1"/>
              <p:nvPr/>
            </p:nvSpPr>
            <p:spPr>
              <a:xfrm>
                <a:off x="3091069" y="2029312"/>
                <a:ext cx="685800"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8</m:t>
                          </m:r>
                        </m:sub>
                      </m:sSub>
                    </m:oMath>
                  </m:oMathPara>
                </a14:m>
                <a:endParaRPr lang="en-IN" dirty="0"/>
              </a:p>
            </p:txBody>
          </p:sp>
        </mc:Choice>
        <mc:Fallback xmlns="">
          <p:sp>
            <p:nvSpPr>
              <p:cNvPr id="36" name="TextBox 35">
                <a:extLst>
                  <a:ext uri="{FF2B5EF4-FFF2-40B4-BE49-F238E27FC236}">
                    <a16:creationId xmlns:a16="http://schemas.microsoft.com/office/drawing/2014/main" id="{6C3B963F-4D69-4289-84AB-829D1A7E7AA7}"/>
                  </a:ext>
                </a:extLst>
              </p:cNvPr>
              <p:cNvSpPr txBox="1">
                <a:spLocks noRot="1" noChangeAspect="1" noMove="1" noResize="1" noEditPoints="1" noAdjustHandles="1" noChangeArrowheads="1" noChangeShapeType="1" noTextEdit="1"/>
              </p:cNvSpPr>
              <p:nvPr/>
            </p:nvSpPr>
            <p:spPr>
              <a:xfrm>
                <a:off x="3091069" y="2029312"/>
                <a:ext cx="685800" cy="369332"/>
              </a:xfrm>
              <a:prstGeom prst="rect">
                <a:avLst/>
              </a:prstGeom>
              <a:blipFill>
                <a:blip r:embed="rId6"/>
                <a:stretch>
                  <a:fillRect b="-1667"/>
                </a:stretch>
              </a:blipFill>
            </p:spPr>
            <p:txBody>
              <a:bodyPr/>
              <a:lstStyle/>
              <a:p>
                <a:r>
                  <a:rPr lang="en-IN">
                    <a:noFill/>
                  </a:rPr>
                  <a:t> </a:t>
                </a:r>
              </a:p>
            </p:txBody>
          </p:sp>
        </mc:Fallback>
      </mc:AlternateContent>
    </p:spTree>
    <p:extLst>
      <p:ext uri="{BB962C8B-B14F-4D97-AF65-F5344CB8AC3E}">
        <p14:creationId xmlns:p14="http://schemas.microsoft.com/office/powerpoint/2010/main" val="2960124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10" presetClass="entr" presetSubtype="0" fill="hold"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par>
                                <p:cTn id="36" presetID="10" presetClass="entr" presetSubtype="0" fill="hold"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fade">
                                      <p:cBhvr>
                                        <p:cTn id="46" dur="500"/>
                                        <p:tgtEl>
                                          <p:spTgt spid="35"/>
                                        </p:tgtEl>
                                      </p:cBhvr>
                                    </p:animEffect>
                                  </p:childTnLst>
                                </p:cTn>
                              </p:par>
                              <p:par>
                                <p:cTn id="47" presetID="10" presetClass="entr" presetSubtype="0" fill="hold" nodeType="with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fade">
                                      <p:cBhvr>
                                        <p:cTn id="49" dur="500"/>
                                        <p:tgtEl>
                                          <p:spTgt spid="34"/>
                                        </p:tgtEl>
                                      </p:cBhvr>
                                    </p:animEffect>
                                  </p:childTnLst>
                                </p:cTn>
                              </p:par>
                              <p:par>
                                <p:cTn id="50" presetID="10" presetClass="entr" presetSubtype="0" fill="hold" nodeType="with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fade">
                                      <p:cBhvr>
                                        <p:cTn id="52" dur="500"/>
                                        <p:tgtEl>
                                          <p:spTgt spid="33"/>
                                        </p:tgtEl>
                                      </p:cBhvr>
                                    </p:animEffect>
                                  </p:childTnLst>
                                </p:cTn>
                              </p:par>
                              <p:par>
                                <p:cTn id="53" presetID="10" presetClass="entr" presetSubtype="0"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fade">
                                      <p:cBhvr>
                                        <p:cTn id="55" dur="500"/>
                                        <p:tgtEl>
                                          <p:spTgt spid="26"/>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fade">
                                      <p:cBhvr>
                                        <p:cTn id="60" dur="500"/>
                                        <p:tgtEl>
                                          <p:spTgt spid="1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fade">
                                      <p:cBhvr>
                                        <p:cTn id="63" dur="500"/>
                                        <p:tgtEl>
                                          <p:spTgt spid="22"/>
                                        </p:tgtEl>
                                      </p:cBhvr>
                                    </p:animEffect>
                                  </p:childTnLst>
                                </p:cTn>
                              </p:par>
                              <p:par>
                                <p:cTn id="64" presetID="10" presetClass="entr" presetSubtype="0" fill="hold" nodeType="with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fade">
                                      <p:cBhvr>
                                        <p:cTn id="66" dur="500"/>
                                        <p:tgtEl>
                                          <p:spTgt spid="21"/>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500"/>
                                        <p:tgtEl>
                                          <p:spTgt spid="23"/>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20"/>
                                        </p:tgtEl>
                                        <p:attrNameLst>
                                          <p:attrName>style.visibility</p:attrName>
                                        </p:attrNameLst>
                                      </p:cBhvr>
                                      <p:to>
                                        <p:strVal val="visible"/>
                                      </p:to>
                                    </p:set>
                                    <p:animEffect transition="in" filter="fade">
                                      <p:cBhvr>
                                        <p:cTn id="74" dur="500"/>
                                        <p:tgtEl>
                                          <p:spTgt spid="20"/>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fade">
                                      <p:cBhvr>
                                        <p:cTn id="82" dur="500"/>
                                        <p:tgtEl>
                                          <p:spTgt spid="1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7"/>
                                        </p:tgtEl>
                                        <p:attrNameLst>
                                          <p:attrName>style.visibility</p:attrName>
                                        </p:attrNameLst>
                                      </p:cBhvr>
                                      <p:to>
                                        <p:strVal val="visible"/>
                                      </p:to>
                                    </p:set>
                                    <p:animEffect transition="in" filter="fade">
                                      <p:cBhvr>
                                        <p:cTn id="85" dur="500"/>
                                        <p:tgtEl>
                                          <p:spTgt spid="17"/>
                                        </p:tgtEl>
                                      </p:cBhvr>
                                    </p:animEffect>
                                  </p:childTnLst>
                                </p:cTn>
                              </p:par>
                              <p:par>
                                <p:cTn id="86" presetID="10" presetClass="entr" presetSubtype="0" fill="hold" nodeType="withEffect">
                                  <p:stCondLst>
                                    <p:cond delay="0"/>
                                  </p:stCondLst>
                                  <p:childTnLst>
                                    <p:set>
                                      <p:cBhvr>
                                        <p:cTn id="87" dur="1" fill="hold">
                                          <p:stCondLst>
                                            <p:cond delay="0"/>
                                          </p:stCondLst>
                                        </p:cTn>
                                        <p:tgtEl>
                                          <p:spTgt spid="25"/>
                                        </p:tgtEl>
                                        <p:attrNameLst>
                                          <p:attrName>style.visibility</p:attrName>
                                        </p:attrNameLst>
                                      </p:cBhvr>
                                      <p:to>
                                        <p:strVal val="visible"/>
                                      </p:to>
                                    </p:set>
                                    <p:animEffect transition="in" filter="fade">
                                      <p:cBhvr>
                                        <p:cTn id="88" dur="500"/>
                                        <p:tgtEl>
                                          <p:spTgt spid="25"/>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41">
                                            <p:txEl>
                                              <p:pRg st="0" end="0"/>
                                            </p:txEl>
                                          </p:spTgt>
                                        </p:tgtEl>
                                        <p:attrNameLst>
                                          <p:attrName>style.visibility</p:attrName>
                                        </p:attrNameLst>
                                      </p:cBhvr>
                                      <p:to>
                                        <p:strVal val="visible"/>
                                      </p:to>
                                    </p:set>
                                    <p:animEffect transition="in" filter="fade">
                                      <p:cBhvr>
                                        <p:cTn id="93" dur="500"/>
                                        <p:tgtEl>
                                          <p:spTgt spid="41">
                                            <p:txEl>
                                              <p:pRg st="0" end="0"/>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41">
                                            <p:txEl>
                                              <p:pRg st="1" end="1"/>
                                            </p:txEl>
                                          </p:spTgt>
                                        </p:tgtEl>
                                        <p:attrNameLst>
                                          <p:attrName>style.visibility</p:attrName>
                                        </p:attrNameLst>
                                      </p:cBhvr>
                                      <p:to>
                                        <p:strVal val="visible"/>
                                      </p:to>
                                    </p:set>
                                    <p:animEffect transition="in" filter="fade">
                                      <p:cBhvr>
                                        <p:cTn id="98" dur="500"/>
                                        <p:tgtEl>
                                          <p:spTgt spid="41">
                                            <p:txEl>
                                              <p:pRg st="1" end="1"/>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41">
                                            <p:txEl>
                                              <p:pRg st="2" end="2"/>
                                            </p:txEl>
                                          </p:spTgt>
                                        </p:tgtEl>
                                        <p:attrNameLst>
                                          <p:attrName>style.visibility</p:attrName>
                                        </p:attrNameLst>
                                      </p:cBhvr>
                                      <p:to>
                                        <p:strVal val="visible"/>
                                      </p:to>
                                    </p:set>
                                    <p:animEffect transition="in" filter="fade">
                                      <p:cBhvr>
                                        <p:cTn id="103" dur="500"/>
                                        <p:tgtEl>
                                          <p:spTgt spid="41">
                                            <p:txEl>
                                              <p:pRg st="2" end="2"/>
                                            </p:txEl>
                                          </p:spTgt>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41">
                                            <p:txEl>
                                              <p:pRg st="3" end="3"/>
                                            </p:txEl>
                                          </p:spTgt>
                                        </p:tgtEl>
                                        <p:attrNameLst>
                                          <p:attrName>style.visibility</p:attrName>
                                        </p:attrNameLst>
                                      </p:cBhvr>
                                      <p:to>
                                        <p:strVal val="visible"/>
                                      </p:to>
                                    </p:set>
                                    <p:animEffect transition="in" filter="fade">
                                      <p:cBhvr>
                                        <p:cTn id="108" dur="500"/>
                                        <p:tgtEl>
                                          <p:spTgt spid="4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p:bldP spid="8" grpId="0"/>
      <p:bldP spid="10" grpId="0"/>
      <p:bldP spid="14" grpId="0"/>
      <p:bldP spid="15" grpId="0"/>
      <p:bldP spid="17" grpId="0" animBg="1"/>
      <p:bldP spid="22" grpId="0"/>
      <p:bldP spid="23" grpId="0"/>
      <p:bldP spid="24" grpId="0"/>
      <p:bldP spid="35" grpId="0"/>
      <p:bldP spid="3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BE760-8F5C-436A-BBBA-5F1D9D2F36EB}"/>
              </a:ext>
            </a:extLst>
          </p:cNvPr>
          <p:cNvSpPr>
            <a:spLocks noGrp="1"/>
          </p:cNvSpPr>
          <p:nvPr>
            <p:ph type="title"/>
          </p:nvPr>
        </p:nvSpPr>
        <p:spPr/>
        <p:txBody>
          <a:bodyPr/>
          <a:lstStyle/>
          <a:p>
            <a:r>
              <a:rPr lang="en-US" dirty="0"/>
              <a:t>Conditional Branch Instructions</a:t>
            </a:r>
            <a:endParaRPr lang="en-IN" dirty="0"/>
          </a:p>
        </p:txBody>
      </p:sp>
      <p:graphicFrame>
        <p:nvGraphicFramePr>
          <p:cNvPr id="4" name="Content Placeholder 4">
            <a:extLst>
              <a:ext uri="{FF2B5EF4-FFF2-40B4-BE49-F238E27FC236}">
                <a16:creationId xmlns:a16="http://schemas.microsoft.com/office/drawing/2014/main" id="{BE5BE121-10E3-4460-877B-DDB774E9E343}"/>
              </a:ext>
            </a:extLst>
          </p:cNvPr>
          <p:cNvGraphicFramePr>
            <a:graphicFrameLocks/>
          </p:cNvGraphicFramePr>
          <p:nvPr>
            <p:extLst/>
          </p:nvPr>
        </p:nvGraphicFramePr>
        <p:xfrm>
          <a:off x="578955" y="927653"/>
          <a:ext cx="5220000" cy="5059680"/>
        </p:xfrm>
        <a:graphic>
          <a:graphicData uri="http://schemas.openxmlformats.org/drawingml/2006/table">
            <a:tbl>
              <a:tblPr firstRow="1">
                <a:tableStyleId>{5C22544A-7EE6-4342-B048-85BDC9FD1C3A}</a:tableStyleId>
              </a:tblPr>
              <a:tblGrid>
                <a:gridCol w="1260000">
                  <a:extLst>
                    <a:ext uri="{9D8B030D-6E8A-4147-A177-3AD203B41FA5}">
                      <a16:colId xmlns:a16="http://schemas.microsoft.com/office/drawing/2014/main" val="20000"/>
                    </a:ext>
                  </a:extLst>
                </a:gridCol>
                <a:gridCol w="2664000">
                  <a:extLst>
                    <a:ext uri="{9D8B030D-6E8A-4147-A177-3AD203B41FA5}">
                      <a16:colId xmlns:a16="http://schemas.microsoft.com/office/drawing/2014/main" val="20001"/>
                    </a:ext>
                  </a:extLst>
                </a:gridCol>
                <a:gridCol w="1296000">
                  <a:extLst>
                    <a:ext uri="{9D8B030D-6E8A-4147-A177-3AD203B41FA5}">
                      <a16:colId xmlns:a16="http://schemas.microsoft.com/office/drawing/2014/main" val="20002"/>
                    </a:ext>
                  </a:extLst>
                </a:gridCol>
              </a:tblGrid>
              <a:tr h="338667">
                <a:tc>
                  <a:txBody>
                    <a:bodyPr/>
                    <a:lstStyle/>
                    <a:p>
                      <a:r>
                        <a:rPr lang="en-US" sz="2000" dirty="0">
                          <a:solidFill>
                            <a:sysClr val="windowText" lastClr="000000"/>
                          </a:solidFill>
                        </a:rPr>
                        <a:t>Mnemonic</a:t>
                      </a: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US" sz="2000" dirty="0">
                          <a:solidFill>
                            <a:sysClr val="windowText" lastClr="000000"/>
                          </a:solidFill>
                        </a:rPr>
                        <a:t>Branch Condition</a:t>
                      </a: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US" sz="2000" dirty="0">
                          <a:solidFill>
                            <a:sysClr val="windowText" lastClr="000000"/>
                          </a:solidFill>
                        </a:rPr>
                        <a:t>Tested Condition</a:t>
                      </a: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338667">
                <a:tc>
                  <a:txBody>
                    <a:bodyPr/>
                    <a:lstStyle/>
                    <a:p>
                      <a:r>
                        <a:rPr lang="en-US" sz="2000" dirty="0"/>
                        <a:t>BZ</a:t>
                      </a: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r>
                        <a:rPr lang="en-US" sz="2000" dirty="0"/>
                        <a:t>Branch</a:t>
                      </a:r>
                      <a:r>
                        <a:rPr lang="en-US" sz="2000" baseline="0" dirty="0"/>
                        <a:t> if zero</a:t>
                      </a:r>
                      <a:endParaRPr lang="en-US" sz="2000" dirty="0"/>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r>
                        <a:rPr lang="en-US" sz="2000" dirty="0"/>
                        <a:t>Z =</a:t>
                      </a:r>
                      <a:r>
                        <a:rPr lang="en-US" sz="2000" baseline="0" dirty="0"/>
                        <a:t> 1</a:t>
                      </a:r>
                      <a:endParaRPr lang="en-US" sz="2000" dirty="0"/>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10001"/>
                  </a:ext>
                </a:extLst>
              </a:tr>
              <a:tr h="338667">
                <a:tc>
                  <a:txBody>
                    <a:bodyPr/>
                    <a:lstStyle/>
                    <a:p>
                      <a:r>
                        <a:rPr lang="en-US" sz="2000" dirty="0"/>
                        <a:t>BNZ</a:t>
                      </a: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r>
                        <a:rPr lang="en-US" sz="2000" dirty="0"/>
                        <a:t>Branch if not zero</a:t>
                      </a: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pPr marL="0" marR="0" indent="0" algn="l" defTabSz="914354" rtl="0" eaLnBrk="1" fontAlgn="auto" latinLnBrk="0" hangingPunct="1">
                        <a:lnSpc>
                          <a:spcPct val="100000"/>
                        </a:lnSpc>
                        <a:spcBef>
                          <a:spcPts val="0"/>
                        </a:spcBef>
                        <a:spcAft>
                          <a:spcPts val="0"/>
                        </a:spcAft>
                        <a:buClrTx/>
                        <a:buSzTx/>
                        <a:buFontTx/>
                        <a:buNone/>
                        <a:tabLst/>
                        <a:defRPr/>
                      </a:pPr>
                      <a:r>
                        <a:rPr lang="en-US" sz="2000" dirty="0"/>
                        <a:t>Z =</a:t>
                      </a:r>
                      <a:r>
                        <a:rPr lang="en-US" sz="2000" baseline="0" dirty="0"/>
                        <a:t> 0</a:t>
                      </a:r>
                      <a:endParaRPr lang="en-US" sz="2000" dirty="0"/>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10002"/>
                  </a:ext>
                </a:extLst>
              </a:tr>
              <a:tr h="338667">
                <a:tc>
                  <a:txBody>
                    <a:bodyPr/>
                    <a:lstStyle/>
                    <a:p>
                      <a:r>
                        <a:rPr lang="en-US" sz="2000" dirty="0"/>
                        <a:t>BC</a:t>
                      </a: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r>
                        <a:rPr lang="en-US" sz="2000" dirty="0"/>
                        <a:t>Branch if carry</a:t>
                      </a: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r>
                        <a:rPr lang="en-US" sz="2000" dirty="0"/>
                        <a:t>C = 1</a:t>
                      </a: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10003"/>
                  </a:ext>
                </a:extLst>
              </a:tr>
              <a:tr h="338667">
                <a:tc>
                  <a:txBody>
                    <a:bodyPr/>
                    <a:lstStyle/>
                    <a:p>
                      <a:r>
                        <a:rPr lang="en-US" sz="2000" dirty="0"/>
                        <a:t>BNC</a:t>
                      </a: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r>
                        <a:rPr lang="en-US" sz="2000" dirty="0"/>
                        <a:t>Branch if no carry</a:t>
                      </a: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pPr marL="0" marR="0" indent="0" algn="l" defTabSz="914354" rtl="0" eaLnBrk="1" fontAlgn="auto" latinLnBrk="0" hangingPunct="1">
                        <a:lnSpc>
                          <a:spcPct val="100000"/>
                        </a:lnSpc>
                        <a:spcBef>
                          <a:spcPts val="0"/>
                        </a:spcBef>
                        <a:spcAft>
                          <a:spcPts val="0"/>
                        </a:spcAft>
                        <a:buClrTx/>
                        <a:buSzTx/>
                        <a:buFontTx/>
                        <a:buNone/>
                        <a:tabLst/>
                        <a:defRPr/>
                      </a:pPr>
                      <a:r>
                        <a:rPr lang="en-US" sz="2000" dirty="0"/>
                        <a:t>C = 0</a:t>
                      </a: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10004"/>
                  </a:ext>
                </a:extLst>
              </a:tr>
              <a:tr h="338667">
                <a:tc>
                  <a:txBody>
                    <a:bodyPr/>
                    <a:lstStyle/>
                    <a:p>
                      <a:r>
                        <a:rPr lang="en-US" sz="2000" dirty="0"/>
                        <a:t>BP</a:t>
                      </a: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r>
                        <a:rPr lang="en-US" sz="2000" dirty="0"/>
                        <a:t>Branch if plus</a:t>
                      </a: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r>
                        <a:rPr lang="en-US" sz="2000" dirty="0"/>
                        <a:t>S = 0</a:t>
                      </a: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10005"/>
                  </a:ext>
                </a:extLst>
              </a:tr>
              <a:tr h="338667">
                <a:tc>
                  <a:txBody>
                    <a:bodyPr/>
                    <a:lstStyle/>
                    <a:p>
                      <a:r>
                        <a:rPr lang="en-US" sz="2000" dirty="0"/>
                        <a:t>BM</a:t>
                      </a: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r>
                        <a:rPr lang="en-US" sz="2000" dirty="0"/>
                        <a:t>Branch if minus</a:t>
                      </a: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pPr marL="0" marR="0" indent="0" algn="l" defTabSz="914354" rtl="0" eaLnBrk="1" fontAlgn="auto" latinLnBrk="0" hangingPunct="1">
                        <a:lnSpc>
                          <a:spcPct val="100000"/>
                        </a:lnSpc>
                        <a:spcBef>
                          <a:spcPts val="0"/>
                        </a:spcBef>
                        <a:spcAft>
                          <a:spcPts val="0"/>
                        </a:spcAft>
                        <a:buClrTx/>
                        <a:buSzTx/>
                        <a:buFontTx/>
                        <a:buNone/>
                        <a:tabLst/>
                        <a:defRPr/>
                      </a:pPr>
                      <a:r>
                        <a:rPr lang="en-US" sz="2000" dirty="0"/>
                        <a:t>S = 1</a:t>
                      </a: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10006"/>
                  </a:ext>
                </a:extLst>
              </a:tr>
              <a:tr h="338667">
                <a:tc>
                  <a:txBody>
                    <a:bodyPr/>
                    <a:lstStyle/>
                    <a:p>
                      <a:r>
                        <a:rPr lang="en-US" sz="2000" dirty="0"/>
                        <a:t>BV</a:t>
                      </a: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r>
                        <a:rPr lang="en-US" sz="2000" dirty="0"/>
                        <a:t>Branch if overflow</a:t>
                      </a: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r>
                        <a:rPr lang="en-US" sz="2000" dirty="0"/>
                        <a:t>V = 1</a:t>
                      </a: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10007"/>
                  </a:ext>
                </a:extLst>
              </a:tr>
              <a:tr h="338667">
                <a:tc>
                  <a:txBody>
                    <a:bodyPr/>
                    <a:lstStyle/>
                    <a:p>
                      <a:r>
                        <a:rPr lang="en-US" sz="2000" dirty="0"/>
                        <a:t>BNV</a:t>
                      </a: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r>
                        <a:rPr lang="en-US" sz="2000" dirty="0"/>
                        <a:t>Branch if no overflow</a:t>
                      </a: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pPr marL="0" marR="0" indent="0" algn="l" defTabSz="914354" rtl="0" eaLnBrk="1" fontAlgn="auto" latinLnBrk="0" hangingPunct="1">
                        <a:lnSpc>
                          <a:spcPct val="100000"/>
                        </a:lnSpc>
                        <a:spcBef>
                          <a:spcPts val="0"/>
                        </a:spcBef>
                        <a:spcAft>
                          <a:spcPts val="0"/>
                        </a:spcAft>
                        <a:buClrTx/>
                        <a:buSzTx/>
                        <a:buFontTx/>
                        <a:buNone/>
                        <a:tabLst/>
                        <a:defRPr/>
                      </a:pPr>
                      <a:r>
                        <a:rPr lang="en-US" sz="2000" dirty="0"/>
                        <a:t>V = 0</a:t>
                      </a: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10008"/>
                  </a:ext>
                </a:extLst>
              </a:tr>
              <a:tr h="338667">
                <a:tc gridSpan="3">
                  <a:txBody>
                    <a:bodyPr/>
                    <a:lstStyle/>
                    <a:p>
                      <a:pPr algn="ctr"/>
                      <a:r>
                        <a:rPr lang="en-US" sz="2000" b="1" dirty="0"/>
                        <a:t>Unsigned compare conditions (A – B)</a:t>
                      </a: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hMerge="1">
                  <a:txBody>
                    <a:bodyPr/>
                    <a:lstStyle/>
                    <a:p>
                      <a:endParaRPr lang="en-US" sz="2000" dirty="0"/>
                    </a:p>
                  </a:txBody>
                  <a:tcPr/>
                </a:tc>
                <a:tc hMerge="1">
                  <a:txBody>
                    <a:bodyPr/>
                    <a:lstStyle/>
                    <a:p>
                      <a:endParaRPr lang="en-US" sz="2000" dirty="0"/>
                    </a:p>
                  </a:txBody>
                  <a:tcPr/>
                </a:tc>
                <a:extLst>
                  <a:ext uri="{0D108BD9-81ED-4DB2-BD59-A6C34878D82A}">
                    <a16:rowId xmlns:a16="http://schemas.microsoft.com/office/drawing/2014/main" val="10009"/>
                  </a:ext>
                </a:extLst>
              </a:tr>
              <a:tr h="338667">
                <a:tc>
                  <a:txBody>
                    <a:bodyPr/>
                    <a:lstStyle/>
                    <a:p>
                      <a:r>
                        <a:rPr lang="en-US" sz="2000" dirty="0"/>
                        <a:t>BHI</a:t>
                      </a: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r>
                        <a:rPr lang="en-US" sz="2000" dirty="0"/>
                        <a:t>Branch if higher</a:t>
                      </a: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r>
                        <a:rPr lang="en-US" sz="2000" dirty="0"/>
                        <a:t>A &gt;</a:t>
                      </a:r>
                      <a:r>
                        <a:rPr lang="en-US" sz="2000" baseline="0" dirty="0"/>
                        <a:t> B</a:t>
                      </a:r>
                      <a:endParaRPr lang="en-US" sz="2000" dirty="0"/>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10010"/>
                  </a:ext>
                </a:extLst>
              </a:tr>
              <a:tr h="338667">
                <a:tc>
                  <a:txBody>
                    <a:bodyPr/>
                    <a:lstStyle/>
                    <a:p>
                      <a:r>
                        <a:rPr lang="en-US" sz="2000" dirty="0"/>
                        <a:t>BHE</a:t>
                      </a: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r>
                        <a:rPr lang="en-US" sz="2000" dirty="0"/>
                        <a:t>Branch if higher or equal</a:t>
                      </a: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r>
                        <a:rPr lang="en-US" sz="2000" dirty="0"/>
                        <a:t>A ≥ B</a:t>
                      </a: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10011"/>
                  </a:ext>
                </a:extLst>
              </a:tr>
            </a:tbl>
          </a:graphicData>
        </a:graphic>
      </p:graphicFrame>
      <p:graphicFrame>
        <p:nvGraphicFramePr>
          <p:cNvPr id="5" name="Content Placeholder 4">
            <a:extLst>
              <a:ext uri="{FF2B5EF4-FFF2-40B4-BE49-F238E27FC236}">
                <a16:creationId xmlns:a16="http://schemas.microsoft.com/office/drawing/2014/main" id="{0372EFCE-DC43-4AD9-B168-8140EFDB5F02}"/>
              </a:ext>
            </a:extLst>
          </p:cNvPr>
          <p:cNvGraphicFramePr>
            <a:graphicFrameLocks/>
          </p:cNvGraphicFramePr>
          <p:nvPr>
            <p:extLst/>
          </p:nvPr>
        </p:nvGraphicFramePr>
        <p:xfrm>
          <a:off x="6393047" y="927653"/>
          <a:ext cx="5328000" cy="5059680"/>
        </p:xfrm>
        <a:graphic>
          <a:graphicData uri="http://schemas.openxmlformats.org/drawingml/2006/table">
            <a:tbl>
              <a:tblPr firstRow="1">
                <a:tableStyleId>{5C22544A-7EE6-4342-B048-85BDC9FD1C3A}</a:tableStyleId>
              </a:tblPr>
              <a:tblGrid>
                <a:gridCol w="1260000">
                  <a:extLst>
                    <a:ext uri="{9D8B030D-6E8A-4147-A177-3AD203B41FA5}">
                      <a16:colId xmlns:a16="http://schemas.microsoft.com/office/drawing/2014/main" val="20000"/>
                    </a:ext>
                  </a:extLst>
                </a:gridCol>
                <a:gridCol w="2772000">
                  <a:extLst>
                    <a:ext uri="{9D8B030D-6E8A-4147-A177-3AD203B41FA5}">
                      <a16:colId xmlns:a16="http://schemas.microsoft.com/office/drawing/2014/main" val="20001"/>
                    </a:ext>
                  </a:extLst>
                </a:gridCol>
                <a:gridCol w="1296000">
                  <a:extLst>
                    <a:ext uri="{9D8B030D-6E8A-4147-A177-3AD203B41FA5}">
                      <a16:colId xmlns:a16="http://schemas.microsoft.com/office/drawing/2014/main" val="20002"/>
                    </a:ext>
                  </a:extLst>
                </a:gridCol>
              </a:tblGrid>
              <a:tr h="338667">
                <a:tc>
                  <a:txBody>
                    <a:bodyPr/>
                    <a:lstStyle/>
                    <a:p>
                      <a:r>
                        <a:rPr lang="en-US" sz="2000" dirty="0">
                          <a:solidFill>
                            <a:sysClr val="windowText" lastClr="000000"/>
                          </a:solidFill>
                        </a:rPr>
                        <a:t>Mnemonic</a:t>
                      </a: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US" sz="2000" dirty="0">
                          <a:solidFill>
                            <a:sysClr val="windowText" lastClr="000000"/>
                          </a:solidFill>
                        </a:rPr>
                        <a:t>Branch Condition</a:t>
                      </a: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r>
                        <a:rPr lang="en-US" sz="2000" dirty="0">
                          <a:solidFill>
                            <a:sysClr val="windowText" lastClr="000000"/>
                          </a:solidFill>
                        </a:rPr>
                        <a:t>Tested Condition</a:t>
                      </a: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338667">
                <a:tc>
                  <a:txBody>
                    <a:bodyPr/>
                    <a:lstStyle/>
                    <a:p>
                      <a:r>
                        <a:rPr lang="en-US" sz="2000" dirty="0"/>
                        <a:t>BLO</a:t>
                      </a: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r>
                        <a:rPr lang="en-US" sz="2000" dirty="0"/>
                        <a:t>Branch if lower</a:t>
                      </a: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r>
                        <a:rPr lang="en-US" sz="2000" dirty="0"/>
                        <a:t>A &lt; B</a:t>
                      </a: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1349112020"/>
                  </a:ext>
                </a:extLst>
              </a:tr>
              <a:tr h="338667">
                <a:tc>
                  <a:txBody>
                    <a:bodyPr/>
                    <a:lstStyle/>
                    <a:p>
                      <a:r>
                        <a:rPr lang="en-US" sz="2000" dirty="0"/>
                        <a:t>BLOE</a:t>
                      </a: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r>
                        <a:rPr lang="en-US" sz="2000" dirty="0"/>
                        <a:t>Branch if lower or equal</a:t>
                      </a: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r>
                        <a:rPr lang="en-US" sz="2000" dirty="0"/>
                        <a:t>A ≤ B</a:t>
                      </a: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10001"/>
                  </a:ext>
                </a:extLst>
              </a:tr>
              <a:tr h="338667">
                <a:tc>
                  <a:txBody>
                    <a:bodyPr/>
                    <a:lstStyle/>
                    <a:p>
                      <a:r>
                        <a:rPr lang="en-US" sz="2000" dirty="0"/>
                        <a:t>BE</a:t>
                      </a: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r>
                        <a:rPr lang="en-US" sz="2000" dirty="0"/>
                        <a:t>Branch if equal</a:t>
                      </a: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r>
                        <a:rPr lang="en-US" sz="2000" dirty="0"/>
                        <a:t>A = B</a:t>
                      </a: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10002"/>
                  </a:ext>
                </a:extLst>
              </a:tr>
              <a:tr h="338667">
                <a:tc>
                  <a:txBody>
                    <a:bodyPr/>
                    <a:lstStyle/>
                    <a:p>
                      <a:r>
                        <a:rPr lang="en-US" sz="2000" dirty="0"/>
                        <a:t>BNE</a:t>
                      </a: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r>
                        <a:rPr lang="en-US" sz="2000" dirty="0"/>
                        <a:t>Branch if not equal</a:t>
                      </a: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r>
                        <a:rPr lang="en-US" sz="2000" dirty="0"/>
                        <a:t>A ≠ B</a:t>
                      </a: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10003"/>
                  </a:ext>
                </a:extLst>
              </a:tr>
              <a:tr h="338667">
                <a:tc gridSpan="3">
                  <a:txBody>
                    <a:bodyPr/>
                    <a:lstStyle/>
                    <a:p>
                      <a:pPr algn="ctr"/>
                      <a:r>
                        <a:rPr lang="en-US" sz="2000" b="1" dirty="0"/>
                        <a:t>Signed</a:t>
                      </a:r>
                      <a:r>
                        <a:rPr lang="en-US" sz="2000" b="1" baseline="0" dirty="0"/>
                        <a:t> compare conditions (A – B)</a:t>
                      </a:r>
                      <a:endParaRPr lang="en-US" sz="2000" b="1" dirty="0"/>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hMerge="1">
                  <a:txBody>
                    <a:bodyPr/>
                    <a:lstStyle/>
                    <a:p>
                      <a:endParaRPr lang="en-US" sz="2000" dirty="0"/>
                    </a:p>
                  </a:txBody>
                  <a:tcPr/>
                </a:tc>
                <a:tc hMerge="1">
                  <a:txBody>
                    <a:bodyPr/>
                    <a:lstStyle/>
                    <a:p>
                      <a:endParaRPr lang="en-US" sz="2000" dirty="0"/>
                    </a:p>
                  </a:txBody>
                  <a:tcPr/>
                </a:tc>
                <a:extLst>
                  <a:ext uri="{0D108BD9-81ED-4DB2-BD59-A6C34878D82A}">
                    <a16:rowId xmlns:a16="http://schemas.microsoft.com/office/drawing/2014/main" val="10004"/>
                  </a:ext>
                </a:extLst>
              </a:tr>
              <a:tr h="338667">
                <a:tc>
                  <a:txBody>
                    <a:bodyPr/>
                    <a:lstStyle/>
                    <a:p>
                      <a:r>
                        <a:rPr lang="en-US" sz="2000" dirty="0"/>
                        <a:t>BGT</a:t>
                      </a: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r>
                        <a:rPr lang="en-US" sz="2000" dirty="0"/>
                        <a:t>Branch if greater than</a:t>
                      </a: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r>
                        <a:rPr lang="en-US" sz="2000" dirty="0"/>
                        <a:t>A &gt;</a:t>
                      </a:r>
                      <a:r>
                        <a:rPr lang="en-US" sz="2000" baseline="0" dirty="0"/>
                        <a:t> B</a:t>
                      </a:r>
                      <a:endParaRPr lang="en-US" sz="2000" dirty="0"/>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10005"/>
                  </a:ext>
                </a:extLst>
              </a:tr>
              <a:tr h="338667">
                <a:tc>
                  <a:txBody>
                    <a:bodyPr/>
                    <a:lstStyle/>
                    <a:p>
                      <a:r>
                        <a:rPr lang="en-US" sz="2000" dirty="0"/>
                        <a:t>BGE</a:t>
                      </a: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r>
                        <a:rPr lang="en-US" sz="2000" dirty="0"/>
                        <a:t>Branch if greater or equal</a:t>
                      </a: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r>
                        <a:rPr lang="en-US" sz="2000" dirty="0"/>
                        <a:t>A ≥ B</a:t>
                      </a: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10006"/>
                  </a:ext>
                </a:extLst>
              </a:tr>
              <a:tr h="338667">
                <a:tc>
                  <a:txBody>
                    <a:bodyPr/>
                    <a:lstStyle/>
                    <a:p>
                      <a:r>
                        <a:rPr lang="en-US" sz="2000" dirty="0"/>
                        <a:t>BLT</a:t>
                      </a: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r>
                        <a:rPr lang="en-US" sz="2000" dirty="0"/>
                        <a:t>Branch if less than</a:t>
                      </a: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r>
                        <a:rPr lang="en-US" sz="2000" dirty="0"/>
                        <a:t>A &lt; B</a:t>
                      </a: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10007"/>
                  </a:ext>
                </a:extLst>
              </a:tr>
              <a:tr h="338667">
                <a:tc>
                  <a:txBody>
                    <a:bodyPr/>
                    <a:lstStyle/>
                    <a:p>
                      <a:r>
                        <a:rPr lang="en-US" sz="2000" dirty="0"/>
                        <a:t>BLE</a:t>
                      </a: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r>
                        <a:rPr lang="en-US" sz="2000" dirty="0"/>
                        <a:t>Branch if less or equal</a:t>
                      </a: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r>
                        <a:rPr lang="en-US" sz="2000" dirty="0"/>
                        <a:t>A ≤ B</a:t>
                      </a: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10008"/>
                  </a:ext>
                </a:extLst>
              </a:tr>
              <a:tr h="338667">
                <a:tc>
                  <a:txBody>
                    <a:bodyPr/>
                    <a:lstStyle/>
                    <a:p>
                      <a:r>
                        <a:rPr lang="en-US" sz="2000" dirty="0"/>
                        <a:t>BE</a:t>
                      </a: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r>
                        <a:rPr lang="en-US" sz="2000" dirty="0"/>
                        <a:t>Branch if equal</a:t>
                      </a: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r>
                        <a:rPr lang="en-US" sz="2000" dirty="0"/>
                        <a:t>A = B</a:t>
                      </a: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10009"/>
                  </a:ext>
                </a:extLst>
              </a:tr>
              <a:tr h="338667">
                <a:tc>
                  <a:txBody>
                    <a:bodyPr/>
                    <a:lstStyle/>
                    <a:p>
                      <a:r>
                        <a:rPr lang="en-US" sz="2000" dirty="0"/>
                        <a:t>BNE</a:t>
                      </a: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r>
                        <a:rPr lang="en-US" sz="2000" dirty="0"/>
                        <a:t>Branch if not equal</a:t>
                      </a: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tc>
                  <a:txBody>
                    <a:bodyPr/>
                    <a:lstStyle/>
                    <a:p>
                      <a:r>
                        <a:rPr lang="en-US" sz="2000" dirty="0"/>
                        <a:t>A ≠ B</a:t>
                      </a: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73855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6E482E-46F7-4A8F-A4C1-486341797672}"/>
              </a:ext>
            </a:extLst>
          </p:cNvPr>
          <p:cNvSpPr>
            <a:spLocks noGrp="1"/>
          </p:cNvSpPr>
          <p:nvPr>
            <p:ph type="title"/>
          </p:nvPr>
        </p:nvSpPr>
        <p:spPr/>
        <p:txBody>
          <a:bodyPr/>
          <a:lstStyle/>
          <a:p>
            <a:r>
              <a:rPr lang="en-US" dirty="0"/>
              <a:t>Program Interrupt</a:t>
            </a:r>
            <a:endParaRPr lang="en-IN" dirty="0"/>
          </a:p>
        </p:txBody>
      </p:sp>
      <p:sp>
        <p:nvSpPr>
          <p:cNvPr id="5" name="Content Placeholder 4">
            <a:extLst>
              <a:ext uri="{FF2B5EF4-FFF2-40B4-BE49-F238E27FC236}">
                <a16:creationId xmlns:a16="http://schemas.microsoft.com/office/drawing/2014/main" id="{7FF771C8-9B92-4118-B63D-84B47BADD1C2}"/>
              </a:ext>
            </a:extLst>
          </p:cNvPr>
          <p:cNvSpPr>
            <a:spLocks noGrp="1"/>
          </p:cNvSpPr>
          <p:nvPr>
            <p:ph idx="1"/>
          </p:nvPr>
        </p:nvSpPr>
        <p:spPr/>
        <p:txBody>
          <a:bodyPr/>
          <a:lstStyle/>
          <a:p>
            <a:pPr algn="just"/>
            <a:r>
              <a:rPr lang="en-US" dirty="0"/>
              <a:t>The interrupt procedure is, in principle, quite similar to a subroutine call except for three variations: </a:t>
            </a:r>
          </a:p>
          <a:p>
            <a:pPr marL="857230" lvl="1" indent="-457200">
              <a:buFont typeface="+mj-lt"/>
              <a:buAutoNum type="arabicPeriod"/>
            </a:pPr>
            <a:r>
              <a:rPr lang="en-US" dirty="0"/>
              <a:t>The interrupt is usually initiated by an internal or external signal rather than from the execution of an instruction </a:t>
            </a:r>
          </a:p>
          <a:p>
            <a:pPr marL="857230" lvl="1" indent="-457200">
              <a:buFont typeface="+mj-lt"/>
              <a:buAutoNum type="arabicPeriod"/>
            </a:pPr>
            <a:r>
              <a:rPr lang="en-US" dirty="0"/>
              <a:t>The address of the interrupt service program is determined by the hardware rather than from the address field of an instruction</a:t>
            </a:r>
          </a:p>
          <a:p>
            <a:pPr marL="857230" lvl="1" indent="-457200">
              <a:buFont typeface="+mj-lt"/>
              <a:buAutoNum type="arabicPeriod"/>
            </a:pPr>
            <a:r>
              <a:rPr lang="en-US" dirty="0"/>
              <a:t>An interrupt procedure usually stores all the information necessary to define the state of the CPU rather than storing only the program counter. </a:t>
            </a:r>
          </a:p>
          <a:p>
            <a:pPr marL="457200" indent="-457200" algn="just"/>
            <a:r>
              <a:rPr lang="en-US" dirty="0"/>
              <a:t>After a program has been interrupted and the service routine been executed, the CPU must return to exactly the same state that it was when the interrupt occurred. Only if this happens will the interrupted program be able to resume exactly as if nothing had happened. </a:t>
            </a:r>
          </a:p>
          <a:p>
            <a:pPr marL="457200" indent="-457200" algn="just"/>
            <a:r>
              <a:rPr lang="en-US" dirty="0"/>
              <a:t>The state of the CPU at the end of the execute cycle (when the interrupt is recognized) is determined from:</a:t>
            </a:r>
          </a:p>
          <a:p>
            <a:pPr marL="857230" lvl="1" indent="-457200">
              <a:buFont typeface="+mj-lt"/>
              <a:buAutoNum type="arabicPeriod"/>
            </a:pPr>
            <a:r>
              <a:rPr lang="en-US" dirty="0"/>
              <a:t>The content of the program counter</a:t>
            </a:r>
          </a:p>
          <a:p>
            <a:pPr marL="857230" lvl="1" indent="-457200">
              <a:buFont typeface="+mj-lt"/>
              <a:buAutoNum type="arabicPeriod"/>
            </a:pPr>
            <a:r>
              <a:rPr lang="en-US" dirty="0"/>
              <a:t>The content of all processor registers</a:t>
            </a:r>
          </a:p>
          <a:p>
            <a:pPr marL="857230" lvl="1" indent="-457200">
              <a:buFont typeface="+mj-lt"/>
              <a:buAutoNum type="arabicPeriod"/>
            </a:pPr>
            <a:r>
              <a:rPr lang="en-US" dirty="0"/>
              <a:t>The content of certain status conditions</a:t>
            </a:r>
          </a:p>
          <a:p>
            <a:endParaRPr lang="en-IN" dirty="0"/>
          </a:p>
        </p:txBody>
      </p:sp>
    </p:spTree>
    <p:extLst>
      <p:ext uri="{BB962C8B-B14F-4D97-AF65-F5344CB8AC3E}">
        <p14:creationId xmlns:p14="http://schemas.microsoft.com/office/powerpoint/2010/main" val="2624722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fade">
                                      <p:cBhvr>
                                        <p:cTn id="26" dur="500"/>
                                        <p:tgtEl>
                                          <p:spTgt spid="5">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fade">
                                      <p:cBhvr>
                                        <p:cTn id="29" dur="500"/>
                                        <p:tgtEl>
                                          <p:spTgt spid="5">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fade">
                                      <p:cBhvr>
                                        <p:cTn id="32" dur="500"/>
                                        <p:tgtEl>
                                          <p:spTgt spid="5">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animEffect transition="in" filter="fade">
                                      <p:cBhvr>
                                        <p:cTn id="35"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552A-D7A1-485A-A16C-16AFDC7D0A69}"/>
              </a:ext>
            </a:extLst>
          </p:cNvPr>
          <p:cNvSpPr>
            <a:spLocks noGrp="1"/>
          </p:cNvSpPr>
          <p:nvPr>
            <p:ph type="title"/>
          </p:nvPr>
        </p:nvSpPr>
        <p:spPr/>
        <p:txBody>
          <a:bodyPr/>
          <a:lstStyle/>
          <a:p>
            <a:r>
              <a:rPr lang="en-US" dirty="0"/>
              <a:t>Types of interrupts</a:t>
            </a:r>
            <a:endParaRPr lang="en-IN" dirty="0"/>
          </a:p>
        </p:txBody>
      </p:sp>
      <p:sp>
        <p:nvSpPr>
          <p:cNvPr id="3" name="Content Placeholder 2">
            <a:extLst>
              <a:ext uri="{FF2B5EF4-FFF2-40B4-BE49-F238E27FC236}">
                <a16:creationId xmlns:a16="http://schemas.microsoft.com/office/drawing/2014/main" id="{38404AC0-EA61-4EC8-8461-C8AD004059B2}"/>
              </a:ext>
            </a:extLst>
          </p:cNvPr>
          <p:cNvSpPr>
            <a:spLocks noGrp="1"/>
          </p:cNvSpPr>
          <p:nvPr>
            <p:ph idx="1"/>
          </p:nvPr>
        </p:nvSpPr>
        <p:spPr/>
        <p:txBody>
          <a:bodyPr/>
          <a:lstStyle/>
          <a:p>
            <a:r>
              <a:rPr lang="en-US" dirty="0"/>
              <a:t>There are three major types of interrupts that cause a break in the normal execution of a program. They can be classified as:</a:t>
            </a:r>
          </a:p>
          <a:p>
            <a:pPr marL="857230" lvl="1" indent="-457200">
              <a:buFont typeface="+mj-lt"/>
              <a:buAutoNum type="arabicPeriod"/>
            </a:pPr>
            <a:r>
              <a:rPr lang="en-US" dirty="0"/>
              <a:t>External interrupts</a:t>
            </a:r>
          </a:p>
          <a:p>
            <a:pPr marL="857230" lvl="1" indent="-457200">
              <a:buFont typeface="+mj-lt"/>
              <a:buAutoNum type="arabicPeriod"/>
            </a:pPr>
            <a:r>
              <a:rPr lang="en-US" dirty="0"/>
              <a:t>Internal interrupts</a:t>
            </a:r>
          </a:p>
          <a:p>
            <a:pPr marL="857230" lvl="1" indent="-457200">
              <a:buFont typeface="+mj-lt"/>
              <a:buAutoNum type="arabicPeriod"/>
            </a:pPr>
            <a:r>
              <a:rPr lang="en-US" dirty="0"/>
              <a:t>Software interrupts</a:t>
            </a:r>
          </a:p>
          <a:p>
            <a:endParaRPr lang="en-IN" dirty="0"/>
          </a:p>
        </p:txBody>
      </p:sp>
    </p:spTree>
    <p:extLst>
      <p:ext uri="{BB962C8B-B14F-4D97-AF65-F5344CB8AC3E}">
        <p14:creationId xmlns:p14="http://schemas.microsoft.com/office/powerpoint/2010/main" val="1879502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A658A-5260-4377-A91B-097CB39DE2BA}"/>
              </a:ext>
            </a:extLst>
          </p:cNvPr>
          <p:cNvSpPr>
            <a:spLocks noGrp="1"/>
          </p:cNvSpPr>
          <p:nvPr>
            <p:ph type="title"/>
          </p:nvPr>
        </p:nvSpPr>
        <p:spPr/>
        <p:txBody>
          <a:bodyPr/>
          <a:lstStyle/>
          <a:p>
            <a:r>
              <a:rPr lang="en-US" dirty="0"/>
              <a:t>1. External Interrupt</a:t>
            </a:r>
            <a:endParaRPr lang="en-IN" dirty="0"/>
          </a:p>
        </p:txBody>
      </p:sp>
      <p:sp>
        <p:nvSpPr>
          <p:cNvPr id="3" name="Content Placeholder 2">
            <a:extLst>
              <a:ext uri="{FF2B5EF4-FFF2-40B4-BE49-F238E27FC236}">
                <a16:creationId xmlns:a16="http://schemas.microsoft.com/office/drawing/2014/main" id="{FED10F34-F63E-4BF1-B4E6-F2B2F266F28B}"/>
              </a:ext>
            </a:extLst>
          </p:cNvPr>
          <p:cNvSpPr>
            <a:spLocks noGrp="1"/>
          </p:cNvSpPr>
          <p:nvPr>
            <p:ph idx="1"/>
          </p:nvPr>
        </p:nvSpPr>
        <p:spPr/>
        <p:txBody>
          <a:bodyPr/>
          <a:lstStyle/>
          <a:p>
            <a:pPr algn="just"/>
            <a:r>
              <a:rPr lang="en-US" dirty="0"/>
              <a:t>External interrupts come from </a:t>
            </a:r>
          </a:p>
          <a:p>
            <a:pPr lvl="1"/>
            <a:r>
              <a:rPr lang="en-US" dirty="0"/>
              <a:t>Input-output (I/O) devices</a:t>
            </a:r>
          </a:p>
          <a:p>
            <a:pPr lvl="1"/>
            <a:r>
              <a:rPr lang="en-US" dirty="0"/>
              <a:t>Timing device</a:t>
            </a:r>
          </a:p>
          <a:p>
            <a:pPr lvl="1"/>
            <a:r>
              <a:rPr lang="en-US" dirty="0"/>
              <a:t>Circuit monitoring the power supply</a:t>
            </a:r>
          </a:p>
          <a:p>
            <a:pPr lvl="1"/>
            <a:r>
              <a:rPr lang="en-US" dirty="0"/>
              <a:t>Any other external source</a:t>
            </a:r>
          </a:p>
          <a:p>
            <a:pPr algn="just"/>
            <a:r>
              <a:rPr lang="en-US" dirty="0"/>
              <a:t>Examples that cause external interrupts are </a:t>
            </a:r>
          </a:p>
          <a:p>
            <a:pPr lvl="1"/>
            <a:r>
              <a:rPr lang="en-US" dirty="0"/>
              <a:t>I/O device requesting transfer of data</a:t>
            </a:r>
          </a:p>
          <a:p>
            <a:pPr lvl="1"/>
            <a:r>
              <a:rPr lang="en-US" dirty="0"/>
              <a:t>I/O device finished transfer of data</a:t>
            </a:r>
          </a:p>
          <a:p>
            <a:pPr lvl="1"/>
            <a:r>
              <a:rPr lang="en-US" dirty="0"/>
              <a:t>Elapsed time of an event</a:t>
            </a:r>
          </a:p>
          <a:p>
            <a:pPr lvl="1"/>
            <a:r>
              <a:rPr lang="en-US" dirty="0"/>
              <a:t>Power failure</a:t>
            </a:r>
          </a:p>
          <a:p>
            <a:pPr algn="just"/>
            <a:r>
              <a:rPr lang="en-US" dirty="0"/>
              <a:t>External interrupts are asynchronous.</a:t>
            </a:r>
          </a:p>
          <a:p>
            <a:pPr algn="just"/>
            <a:r>
              <a:rPr lang="en-US" dirty="0"/>
              <a:t>External interrupts depend on external conditions that are independent of the program being executed at the time.</a:t>
            </a:r>
          </a:p>
          <a:p>
            <a:endParaRPr lang="en-IN" dirty="0"/>
          </a:p>
        </p:txBody>
      </p:sp>
    </p:spTree>
    <p:extLst>
      <p:ext uri="{BB962C8B-B14F-4D97-AF65-F5344CB8AC3E}">
        <p14:creationId xmlns:p14="http://schemas.microsoft.com/office/powerpoint/2010/main" val="362812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08A93D3-BF48-4D7A-8514-DB4066B8F3B6}"/>
              </a:ext>
            </a:extLst>
          </p:cNvPr>
          <p:cNvSpPr/>
          <p:nvPr/>
        </p:nvSpPr>
        <p:spPr>
          <a:xfrm>
            <a:off x="2239617" y="533400"/>
            <a:ext cx="1524000" cy="381000"/>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R1</a:t>
            </a:r>
          </a:p>
        </p:txBody>
      </p:sp>
      <p:sp>
        <p:nvSpPr>
          <p:cNvPr id="8" name="Rectangle 7">
            <a:extLst>
              <a:ext uri="{FF2B5EF4-FFF2-40B4-BE49-F238E27FC236}">
                <a16:creationId xmlns:a16="http://schemas.microsoft.com/office/drawing/2014/main" id="{E3D5EB82-9C3C-4B88-976C-6ACF00B7EAB2}"/>
              </a:ext>
            </a:extLst>
          </p:cNvPr>
          <p:cNvSpPr/>
          <p:nvPr/>
        </p:nvSpPr>
        <p:spPr>
          <a:xfrm>
            <a:off x="2239617" y="914400"/>
            <a:ext cx="1524000" cy="381000"/>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R2</a:t>
            </a:r>
          </a:p>
        </p:txBody>
      </p:sp>
      <p:sp>
        <p:nvSpPr>
          <p:cNvPr id="9" name="Rectangle 8">
            <a:extLst>
              <a:ext uri="{FF2B5EF4-FFF2-40B4-BE49-F238E27FC236}">
                <a16:creationId xmlns:a16="http://schemas.microsoft.com/office/drawing/2014/main" id="{41ED8002-693F-4F59-B139-7FEFA2987D46}"/>
              </a:ext>
            </a:extLst>
          </p:cNvPr>
          <p:cNvSpPr/>
          <p:nvPr/>
        </p:nvSpPr>
        <p:spPr>
          <a:xfrm>
            <a:off x="2239617" y="1295400"/>
            <a:ext cx="1524000" cy="381000"/>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R3</a:t>
            </a:r>
          </a:p>
        </p:txBody>
      </p:sp>
      <p:sp>
        <p:nvSpPr>
          <p:cNvPr id="10" name="Rectangle 9">
            <a:extLst>
              <a:ext uri="{FF2B5EF4-FFF2-40B4-BE49-F238E27FC236}">
                <a16:creationId xmlns:a16="http://schemas.microsoft.com/office/drawing/2014/main" id="{B828838A-FB6F-46EF-BA46-8CA0D094CB1D}"/>
              </a:ext>
            </a:extLst>
          </p:cNvPr>
          <p:cNvSpPr/>
          <p:nvPr/>
        </p:nvSpPr>
        <p:spPr>
          <a:xfrm>
            <a:off x="2239617" y="1676400"/>
            <a:ext cx="1524000" cy="381000"/>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R4</a:t>
            </a:r>
          </a:p>
        </p:txBody>
      </p:sp>
      <p:sp>
        <p:nvSpPr>
          <p:cNvPr id="11" name="Rectangle 10">
            <a:extLst>
              <a:ext uri="{FF2B5EF4-FFF2-40B4-BE49-F238E27FC236}">
                <a16:creationId xmlns:a16="http://schemas.microsoft.com/office/drawing/2014/main" id="{16FCCA1D-7A07-447C-8F5D-753DEA6039F2}"/>
              </a:ext>
            </a:extLst>
          </p:cNvPr>
          <p:cNvSpPr/>
          <p:nvPr/>
        </p:nvSpPr>
        <p:spPr>
          <a:xfrm>
            <a:off x="2239617" y="2057400"/>
            <a:ext cx="1524000" cy="381000"/>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R5</a:t>
            </a:r>
          </a:p>
        </p:txBody>
      </p:sp>
      <p:sp>
        <p:nvSpPr>
          <p:cNvPr id="12" name="Rectangle 11">
            <a:extLst>
              <a:ext uri="{FF2B5EF4-FFF2-40B4-BE49-F238E27FC236}">
                <a16:creationId xmlns:a16="http://schemas.microsoft.com/office/drawing/2014/main" id="{8B378A2E-01A0-46FB-A1FA-4EAAE890870F}"/>
              </a:ext>
            </a:extLst>
          </p:cNvPr>
          <p:cNvSpPr/>
          <p:nvPr/>
        </p:nvSpPr>
        <p:spPr>
          <a:xfrm>
            <a:off x="2239617" y="2438400"/>
            <a:ext cx="1524000" cy="381000"/>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R6</a:t>
            </a:r>
          </a:p>
        </p:txBody>
      </p:sp>
      <p:sp>
        <p:nvSpPr>
          <p:cNvPr id="14" name="Rectangle 13">
            <a:extLst>
              <a:ext uri="{FF2B5EF4-FFF2-40B4-BE49-F238E27FC236}">
                <a16:creationId xmlns:a16="http://schemas.microsoft.com/office/drawing/2014/main" id="{8A0FA636-7761-4878-B81A-E5A9F14715B9}"/>
              </a:ext>
            </a:extLst>
          </p:cNvPr>
          <p:cNvSpPr/>
          <p:nvPr/>
        </p:nvSpPr>
        <p:spPr>
          <a:xfrm>
            <a:off x="2239617" y="2819400"/>
            <a:ext cx="1524000" cy="381000"/>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R7</a:t>
            </a:r>
          </a:p>
        </p:txBody>
      </p:sp>
      <p:sp>
        <p:nvSpPr>
          <p:cNvPr id="15" name="Rectangle 14">
            <a:extLst>
              <a:ext uri="{FF2B5EF4-FFF2-40B4-BE49-F238E27FC236}">
                <a16:creationId xmlns:a16="http://schemas.microsoft.com/office/drawing/2014/main" id="{90BB1DB4-7FFB-4C86-81F7-18B268597F37}"/>
              </a:ext>
            </a:extLst>
          </p:cNvPr>
          <p:cNvSpPr/>
          <p:nvPr/>
        </p:nvSpPr>
        <p:spPr>
          <a:xfrm>
            <a:off x="5059017" y="3733800"/>
            <a:ext cx="1908000" cy="612000"/>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MUX - A</a:t>
            </a:r>
          </a:p>
        </p:txBody>
      </p:sp>
      <p:sp>
        <p:nvSpPr>
          <p:cNvPr id="16" name="Rectangle 15">
            <a:extLst>
              <a:ext uri="{FF2B5EF4-FFF2-40B4-BE49-F238E27FC236}">
                <a16:creationId xmlns:a16="http://schemas.microsoft.com/office/drawing/2014/main" id="{1B70655B-5B3F-40F2-8E7B-2DE5E2942D18}"/>
              </a:ext>
            </a:extLst>
          </p:cNvPr>
          <p:cNvSpPr/>
          <p:nvPr/>
        </p:nvSpPr>
        <p:spPr>
          <a:xfrm>
            <a:off x="7494417" y="3733800"/>
            <a:ext cx="1908000" cy="612000"/>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MUX - B</a:t>
            </a:r>
          </a:p>
        </p:txBody>
      </p:sp>
      <p:sp>
        <p:nvSpPr>
          <p:cNvPr id="17" name="Rectangle 16">
            <a:extLst>
              <a:ext uri="{FF2B5EF4-FFF2-40B4-BE49-F238E27FC236}">
                <a16:creationId xmlns:a16="http://schemas.microsoft.com/office/drawing/2014/main" id="{8F1869F3-964F-438C-BE1A-BE6EE6494446}"/>
              </a:ext>
            </a:extLst>
          </p:cNvPr>
          <p:cNvSpPr/>
          <p:nvPr/>
        </p:nvSpPr>
        <p:spPr>
          <a:xfrm>
            <a:off x="5586417" y="5029200"/>
            <a:ext cx="3282600" cy="1066800"/>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Arithmetic Logic Unit</a:t>
            </a:r>
          </a:p>
          <a:p>
            <a:pPr algn="ctr"/>
            <a:r>
              <a:rPr lang="en-IN" dirty="0"/>
              <a:t>(ALU)</a:t>
            </a:r>
          </a:p>
        </p:txBody>
      </p:sp>
      <p:sp>
        <p:nvSpPr>
          <p:cNvPr id="18" name="Rectangle 17">
            <a:extLst>
              <a:ext uri="{FF2B5EF4-FFF2-40B4-BE49-F238E27FC236}">
                <a16:creationId xmlns:a16="http://schemas.microsoft.com/office/drawing/2014/main" id="{3AFD9644-27D5-490D-BB64-6645EE06512A}"/>
              </a:ext>
            </a:extLst>
          </p:cNvPr>
          <p:cNvSpPr/>
          <p:nvPr/>
        </p:nvSpPr>
        <p:spPr>
          <a:xfrm>
            <a:off x="2239617" y="4469295"/>
            <a:ext cx="1524000" cy="559905"/>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3x8</a:t>
            </a:r>
          </a:p>
          <a:p>
            <a:pPr algn="ctr"/>
            <a:r>
              <a:rPr lang="en-IN" dirty="0"/>
              <a:t>decoder</a:t>
            </a:r>
          </a:p>
        </p:txBody>
      </p:sp>
      <p:cxnSp>
        <p:nvCxnSpPr>
          <p:cNvPr id="19" name="Straight Arrow Connector 18">
            <a:extLst>
              <a:ext uri="{FF2B5EF4-FFF2-40B4-BE49-F238E27FC236}">
                <a16:creationId xmlns:a16="http://schemas.microsoft.com/office/drawing/2014/main" id="{278129D5-B40E-412D-9735-91922AE84110}"/>
              </a:ext>
            </a:extLst>
          </p:cNvPr>
          <p:cNvCxnSpPr>
            <a:stCxn id="15" idx="2"/>
          </p:cNvCxnSpPr>
          <p:nvPr/>
        </p:nvCxnSpPr>
        <p:spPr>
          <a:xfrm>
            <a:off x="6013017" y="4345800"/>
            <a:ext cx="0" cy="6834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E0F2207-53C8-4239-A52A-29C3CC7541DD}"/>
              </a:ext>
            </a:extLst>
          </p:cNvPr>
          <p:cNvCxnSpPr/>
          <p:nvPr/>
        </p:nvCxnSpPr>
        <p:spPr>
          <a:xfrm>
            <a:off x="8448417" y="4345800"/>
            <a:ext cx="0" cy="6834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C3E6794-8B6E-4761-98B6-E43DCD0E8167}"/>
              </a:ext>
            </a:extLst>
          </p:cNvPr>
          <p:cNvCxnSpPr/>
          <p:nvPr/>
        </p:nvCxnSpPr>
        <p:spPr>
          <a:xfrm>
            <a:off x="7227717" y="6096000"/>
            <a:ext cx="0" cy="6834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6E1B86A-D9FB-44F6-8DF5-7021B98816A7}"/>
              </a:ext>
            </a:extLst>
          </p:cNvPr>
          <p:cNvCxnSpPr/>
          <p:nvPr/>
        </p:nvCxnSpPr>
        <p:spPr>
          <a:xfrm>
            <a:off x="3458817" y="173400"/>
            <a:ext cx="0" cy="3600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08DC4F1C-4B69-41BD-9CA2-C5333DA0F419}"/>
              </a:ext>
            </a:extLst>
          </p:cNvPr>
          <p:cNvSpPr txBox="1"/>
          <p:nvPr/>
        </p:nvSpPr>
        <p:spPr>
          <a:xfrm>
            <a:off x="3458816" y="-31401"/>
            <a:ext cx="761994" cy="369332"/>
          </a:xfrm>
          <a:prstGeom prst="rect">
            <a:avLst/>
          </a:prstGeom>
          <a:noFill/>
        </p:spPr>
        <p:txBody>
          <a:bodyPr wrap="square" rtlCol="0">
            <a:spAutoFit/>
          </a:bodyPr>
          <a:lstStyle/>
          <a:p>
            <a:r>
              <a:rPr lang="en-IN" dirty="0"/>
              <a:t>Clock</a:t>
            </a:r>
          </a:p>
        </p:txBody>
      </p:sp>
      <p:cxnSp>
        <p:nvCxnSpPr>
          <p:cNvPr id="26" name="Straight Arrow Connector 25">
            <a:extLst>
              <a:ext uri="{FF2B5EF4-FFF2-40B4-BE49-F238E27FC236}">
                <a16:creationId xmlns:a16="http://schemas.microsoft.com/office/drawing/2014/main" id="{D19D706F-D229-49CA-882E-971527133E5A}"/>
              </a:ext>
            </a:extLst>
          </p:cNvPr>
          <p:cNvCxnSpPr/>
          <p:nvPr/>
        </p:nvCxnSpPr>
        <p:spPr>
          <a:xfrm>
            <a:off x="9243390" y="228600"/>
            <a:ext cx="0" cy="35064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00559F-D470-4431-B5A3-0E7EC8EAF589}"/>
              </a:ext>
            </a:extLst>
          </p:cNvPr>
          <p:cNvCxnSpPr>
            <a:stCxn id="7" idx="3"/>
          </p:cNvCxnSpPr>
          <p:nvPr/>
        </p:nvCxnSpPr>
        <p:spPr>
          <a:xfrm>
            <a:off x="3763617" y="723900"/>
            <a:ext cx="52560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6126A1C-FF5E-47C9-936D-6632F8F20F3F}"/>
              </a:ext>
            </a:extLst>
          </p:cNvPr>
          <p:cNvCxnSpPr/>
          <p:nvPr/>
        </p:nvCxnSpPr>
        <p:spPr>
          <a:xfrm>
            <a:off x="3763617" y="1123122"/>
            <a:ext cx="50292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2C25C47-1EF0-47B9-B5AD-AE2F514CBF05}"/>
              </a:ext>
            </a:extLst>
          </p:cNvPr>
          <p:cNvCxnSpPr/>
          <p:nvPr/>
        </p:nvCxnSpPr>
        <p:spPr>
          <a:xfrm>
            <a:off x="3763617" y="1505778"/>
            <a:ext cx="47880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4BC2673-BB27-4F6B-8C94-4849770916B5}"/>
              </a:ext>
            </a:extLst>
          </p:cNvPr>
          <p:cNvCxnSpPr/>
          <p:nvPr/>
        </p:nvCxnSpPr>
        <p:spPr>
          <a:xfrm>
            <a:off x="3763617" y="1905000"/>
            <a:ext cx="45720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35D5FD5-2C87-47FB-8F5B-5547BDE8B90F}"/>
              </a:ext>
            </a:extLst>
          </p:cNvPr>
          <p:cNvCxnSpPr/>
          <p:nvPr/>
        </p:nvCxnSpPr>
        <p:spPr>
          <a:xfrm>
            <a:off x="3763617" y="2267778"/>
            <a:ext cx="43380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DFA71BD-6ADF-45DF-819F-0DC6D4D79B32}"/>
              </a:ext>
            </a:extLst>
          </p:cNvPr>
          <p:cNvCxnSpPr/>
          <p:nvPr/>
        </p:nvCxnSpPr>
        <p:spPr>
          <a:xfrm>
            <a:off x="3763617" y="2667000"/>
            <a:ext cx="41040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B08EC76-0334-411C-97E0-00394B27F53B}"/>
              </a:ext>
            </a:extLst>
          </p:cNvPr>
          <p:cNvCxnSpPr/>
          <p:nvPr/>
        </p:nvCxnSpPr>
        <p:spPr>
          <a:xfrm>
            <a:off x="3763617" y="3048000"/>
            <a:ext cx="38880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40BC958-2620-48E0-80DE-948CA8A11FBA}"/>
              </a:ext>
            </a:extLst>
          </p:cNvPr>
          <p:cNvCxnSpPr/>
          <p:nvPr/>
        </p:nvCxnSpPr>
        <p:spPr>
          <a:xfrm>
            <a:off x="9014790" y="715983"/>
            <a:ext cx="0" cy="30132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BB601567-2365-4EEF-99B9-64DA0B0E3383}"/>
              </a:ext>
            </a:extLst>
          </p:cNvPr>
          <p:cNvCxnSpPr/>
          <p:nvPr/>
        </p:nvCxnSpPr>
        <p:spPr>
          <a:xfrm>
            <a:off x="8786190" y="1129800"/>
            <a:ext cx="0" cy="25992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BF4B679-1E2C-4390-995F-6AA9C6659295}"/>
              </a:ext>
            </a:extLst>
          </p:cNvPr>
          <p:cNvCxnSpPr/>
          <p:nvPr/>
        </p:nvCxnSpPr>
        <p:spPr>
          <a:xfrm>
            <a:off x="8557590" y="1510800"/>
            <a:ext cx="0" cy="22212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62DBA3D-0825-4B2E-97F9-F00835DA48FF}"/>
              </a:ext>
            </a:extLst>
          </p:cNvPr>
          <p:cNvCxnSpPr/>
          <p:nvPr/>
        </p:nvCxnSpPr>
        <p:spPr>
          <a:xfrm>
            <a:off x="8328990" y="1891800"/>
            <a:ext cx="0" cy="18360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852ADB16-4CE1-4D51-BFB3-C718DFD6CA1A}"/>
              </a:ext>
            </a:extLst>
          </p:cNvPr>
          <p:cNvCxnSpPr/>
          <p:nvPr/>
        </p:nvCxnSpPr>
        <p:spPr>
          <a:xfrm>
            <a:off x="8100390" y="2252922"/>
            <a:ext cx="0" cy="14760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A9E8ACA-950C-4830-9732-F1A94256DCD0}"/>
              </a:ext>
            </a:extLst>
          </p:cNvPr>
          <p:cNvCxnSpPr/>
          <p:nvPr/>
        </p:nvCxnSpPr>
        <p:spPr>
          <a:xfrm>
            <a:off x="7871790" y="2663739"/>
            <a:ext cx="0" cy="10656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5C22ED8-F35B-4273-94A0-D7E91BB54256}"/>
              </a:ext>
            </a:extLst>
          </p:cNvPr>
          <p:cNvCxnSpPr/>
          <p:nvPr/>
        </p:nvCxnSpPr>
        <p:spPr>
          <a:xfrm>
            <a:off x="7643190" y="3034800"/>
            <a:ext cx="0" cy="6840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B173C8E9-3915-45D6-8CA5-8B12AAB23F27}"/>
              </a:ext>
            </a:extLst>
          </p:cNvPr>
          <p:cNvCxnSpPr/>
          <p:nvPr/>
        </p:nvCxnSpPr>
        <p:spPr>
          <a:xfrm>
            <a:off x="6811617" y="367800"/>
            <a:ext cx="0" cy="33660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713A380-2BB1-4E52-818A-DBEDE2B3C1AC}"/>
              </a:ext>
            </a:extLst>
          </p:cNvPr>
          <p:cNvCxnSpPr/>
          <p:nvPr/>
        </p:nvCxnSpPr>
        <p:spPr>
          <a:xfrm>
            <a:off x="6811617" y="367800"/>
            <a:ext cx="2431773" cy="0"/>
          </a:xfrm>
          <a:prstGeom prst="line">
            <a:avLst/>
          </a:prstGeom>
          <a:ln w="19050">
            <a:headEnd type="none"/>
            <a:tailEnd type="oval"/>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AE341391-1E20-4FE9-8B31-B3C8004785CA}"/>
              </a:ext>
            </a:extLst>
          </p:cNvPr>
          <p:cNvCxnSpPr/>
          <p:nvPr/>
        </p:nvCxnSpPr>
        <p:spPr>
          <a:xfrm>
            <a:off x="6583017" y="717783"/>
            <a:ext cx="0" cy="3013200"/>
          </a:xfrm>
          <a:prstGeom prst="straightConnector1">
            <a:avLst/>
          </a:prstGeom>
          <a:ln w="19050">
            <a:headEnd type="ova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2DA99432-A81E-4218-BD98-E4E32D9D584E}"/>
              </a:ext>
            </a:extLst>
          </p:cNvPr>
          <p:cNvCxnSpPr/>
          <p:nvPr/>
        </p:nvCxnSpPr>
        <p:spPr>
          <a:xfrm>
            <a:off x="6354417" y="1131600"/>
            <a:ext cx="0" cy="2599200"/>
          </a:xfrm>
          <a:prstGeom prst="straightConnector1">
            <a:avLst/>
          </a:prstGeom>
          <a:ln w="19050">
            <a:headEnd type="ova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69744E28-1611-4A5B-AD31-01CB7FB31F7D}"/>
              </a:ext>
            </a:extLst>
          </p:cNvPr>
          <p:cNvCxnSpPr/>
          <p:nvPr/>
        </p:nvCxnSpPr>
        <p:spPr>
          <a:xfrm>
            <a:off x="6125817" y="1512600"/>
            <a:ext cx="0" cy="2221200"/>
          </a:xfrm>
          <a:prstGeom prst="straightConnector1">
            <a:avLst/>
          </a:prstGeom>
          <a:ln w="19050">
            <a:headEnd type="ova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E451B21-0522-46E6-A673-85AF79F19F59}"/>
              </a:ext>
            </a:extLst>
          </p:cNvPr>
          <p:cNvCxnSpPr/>
          <p:nvPr/>
        </p:nvCxnSpPr>
        <p:spPr>
          <a:xfrm>
            <a:off x="5897217" y="1893600"/>
            <a:ext cx="0" cy="1836000"/>
          </a:xfrm>
          <a:prstGeom prst="straightConnector1">
            <a:avLst/>
          </a:prstGeom>
          <a:ln w="19050">
            <a:headEnd type="ova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1A38F26-752B-4827-B004-795EA4AF3D56}"/>
              </a:ext>
            </a:extLst>
          </p:cNvPr>
          <p:cNvCxnSpPr/>
          <p:nvPr/>
        </p:nvCxnSpPr>
        <p:spPr>
          <a:xfrm>
            <a:off x="5668617" y="2254722"/>
            <a:ext cx="0" cy="1476000"/>
          </a:xfrm>
          <a:prstGeom prst="straightConnector1">
            <a:avLst/>
          </a:prstGeom>
          <a:ln w="19050">
            <a:headEnd type="ova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6362B4DE-CFDA-496C-8A29-B937C144B7D7}"/>
              </a:ext>
            </a:extLst>
          </p:cNvPr>
          <p:cNvCxnSpPr/>
          <p:nvPr/>
        </p:nvCxnSpPr>
        <p:spPr>
          <a:xfrm>
            <a:off x="5440017" y="2665539"/>
            <a:ext cx="0" cy="1065600"/>
          </a:xfrm>
          <a:prstGeom prst="straightConnector1">
            <a:avLst/>
          </a:prstGeom>
          <a:ln w="19050">
            <a:headEnd type="ova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F4BCAAA3-8871-40DA-963F-72E246DFB6CD}"/>
              </a:ext>
            </a:extLst>
          </p:cNvPr>
          <p:cNvCxnSpPr/>
          <p:nvPr/>
        </p:nvCxnSpPr>
        <p:spPr>
          <a:xfrm>
            <a:off x="5211417" y="3036600"/>
            <a:ext cx="0" cy="684000"/>
          </a:xfrm>
          <a:prstGeom prst="straightConnector1">
            <a:avLst/>
          </a:prstGeom>
          <a:ln w="19050">
            <a:headEnd type="oval"/>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4A05FCE4-EE91-4D4F-9FE2-5F2FFBA40875}"/>
              </a:ext>
            </a:extLst>
          </p:cNvPr>
          <p:cNvSpPr txBox="1"/>
          <p:nvPr/>
        </p:nvSpPr>
        <p:spPr>
          <a:xfrm>
            <a:off x="9243390" y="-27004"/>
            <a:ext cx="761994" cy="369332"/>
          </a:xfrm>
          <a:prstGeom prst="rect">
            <a:avLst/>
          </a:prstGeom>
          <a:noFill/>
        </p:spPr>
        <p:txBody>
          <a:bodyPr wrap="square" rtlCol="0">
            <a:spAutoFit/>
          </a:bodyPr>
          <a:lstStyle/>
          <a:p>
            <a:r>
              <a:rPr lang="en-IN" dirty="0"/>
              <a:t>Input</a:t>
            </a:r>
          </a:p>
        </p:txBody>
      </p:sp>
      <p:cxnSp>
        <p:nvCxnSpPr>
          <p:cNvPr id="51" name="Straight Connector 50">
            <a:extLst>
              <a:ext uri="{FF2B5EF4-FFF2-40B4-BE49-F238E27FC236}">
                <a16:creationId xmlns:a16="http://schemas.microsoft.com/office/drawing/2014/main" id="{29BB6403-1E4E-48BF-96B0-D71DBCC1D4C3}"/>
              </a:ext>
            </a:extLst>
          </p:cNvPr>
          <p:cNvCxnSpPr>
            <a:cxnSpLocks/>
          </p:cNvCxnSpPr>
          <p:nvPr/>
        </p:nvCxnSpPr>
        <p:spPr>
          <a:xfrm rot="16200000">
            <a:off x="-1129957" y="3597000"/>
            <a:ext cx="57600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CC608F29-B7E1-46BC-8CE0-3A17E4396826}"/>
              </a:ext>
            </a:extLst>
          </p:cNvPr>
          <p:cNvCxnSpPr/>
          <p:nvPr/>
        </p:nvCxnSpPr>
        <p:spPr>
          <a:xfrm>
            <a:off x="1750041" y="6464256"/>
            <a:ext cx="5472000" cy="0"/>
          </a:xfrm>
          <a:prstGeom prst="line">
            <a:avLst/>
          </a:prstGeom>
          <a:ln w="19050">
            <a:headEnd type="none"/>
            <a:tailEnd type="oval"/>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07E015A7-A8BC-408B-A2B0-3DB8165D74EA}"/>
              </a:ext>
            </a:extLst>
          </p:cNvPr>
          <p:cNvSpPr txBox="1"/>
          <p:nvPr/>
        </p:nvSpPr>
        <p:spPr>
          <a:xfrm>
            <a:off x="7280695" y="6477000"/>
            <a:ext cx="902507" cy="369332"/>
          </a:xfrm>
          <a:prstGeom prst="rect">
            <a:avLst/>
          </a:prstGeom>
          <a:noFill/>
        </p:spPr>
        <p:txBody>
          <a:bodyPr wrap="square" rtlCol="0">
            <a:spAutoFit/>
          </a:bodyPr>
          <a:lstStyle/>
          <a:p>
            <a:r>
              <a:rPr lang="en-IN" dirty="0"/>
              <a:t>Output</a:t>
            </a:r>
          </a:p>
        </p:txBody>
      </p:sp>
      <p:cxnSp>
        <p:nvCxnSpPr>
          <p:cNvPr id="54" name="Straight Arrow Connector 53">
            <a:extLst>
              <a:ext uri="{FF2B5EF4-FFF2-40B4-BE49-F238E27FC236}">
                <a16:creationId xmlns:a16="http://schemas.microsoft.com/office/drawing/2014/main" id="{D16971E2-4279-4A55-A807-F92FC5A795DA}"/>
              </a:ext>
            </a:extLst>
          </p:cNvPr>
          <p:cNvCxnSpPr>
            <a:cxnSpLocks/>
          </p:cNvCxnSpPr>
          <p:nvPr/>
        </p:nvCxnSpPr>
        <p:spPr>
          <a:xfrm rot="16200000">
            <a:off x="1996017" y="463983"/>
            <a:ext cx="0" cy="5040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41553ACC-AE2A-4967-8910-ACCA3BA9B16D}"/>
              </a:ext>
            </a:extLst>
          </p:cNvPr>
          <p:cNvCxnSpPr>
            <a:cxnSpLocks/>
          </p:cNvCxnSpPr>
          <p:nvPr/>
        </p:nvCxnSpPr>
        <p:spPr>
          <a:xfrm rot="16200000">
            <a:off x="1988582" y="871122"/>
            <a:ext cx="0" cy="504000"/>
          </a:xfrm>
          <a:prstGeom prst="straightConnector1">
            <a:avLst/>
          </a:prstGeom>
          <a:ln w="19050">
            <a:headEnd type="ova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F30F7992-DB17-4A41-AEFC-D4C35AB674A8}"/>
              </a:ext>
            </a:extLst>
          </p:cNvPr>
          <p:cNvCxnSpPr>
            <a:cxnSpLocks/>
          </p:cNvCxnSpPr>
          <p:nvPr/>
        </p:nvCxnSpPr>
        <p:spPr>
          <a:xfrm rot="16200000">
            <a:off x="1987617" y="1233900"/>
            <a:ext cx="0" cy="504000"/>
          </a:xfrm>
          <a:prstGeom prst="straightConnector1">
            <a:avLst/>
          </a:prstGeom>
          <a:ln w="19050">
            <a:headEnd type="ova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8D2DF7A7-65BC-437B-B976-FB6958CD155C}"/>
              </a:ext>
            </a:extLst>
          </p:cNvPr>
          <p:cNvCxnSpPr>
            <a:cxnSpLocks/>
          </p:cNvCxnSpPr>
          <p:nvPr/>
        </p:nvCxnSpPr>
        <p:spPr>
          <a:xfrm rot="16200000">
            <a:off x="1988582" y="1629861"/>
            <a:ext cx="0" cy="504000"/>
          </a:xfrm>
          <a:prstGeom prst="straightConnector1">
            <a:avLst/>
          </a:prstGeom>
          <a:ln w="19050">
            <a:headEnd type="ova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EC8203B-6341-4E1A-8C61-F47BC5E9AF88}"/>
              </a:ext>
            </a:extLst>
          </p:cNvPr>
          <p:cNvCxnSpPr>
            <a:cxnSpLocks/>
          </p:cNvCxnSpPr>
          <p:nvPr/>
        </p:nvCxnSpPr>
        <p:spPr>
          <a:xfrm rot="16200000">
            <a:off x="1987617" y="1992639"/>
            <a:ext cx="0" cy="504000"/>
          </a:xfrm>
          <a:prstGeom prst="straightConnector1">
            <a:avLst/>
          </a:prstGeom>
          <a:ln w="19050">
            <a:headEnd type="ova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DD0238D4-15F0-42E1-A509-4C43418A28EC}"/>
              </a:ext>
            </a:extLst>
          </p:cNvPr>
          <p:cNvCxnSpPr>
            <a:cxnSpLocks/>
          </p:cNvCxnSpPr>
          <p:nvPr/>
        </p:nvCxnSpPr>
        <p:spPr>
          <a:xfrm rot="16200000">
            <a:off x="1988582" y="2375348"/>
            <a:ext cx="0" cy="504000"/>
          </a:xfrm>
          <a:prstGeom prst="straightConnector1">
            <a:avLst/>
          </a:prstGeom>
          <a:ln w="19050">
            <a:headEnd type="ova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CDDE341-30F7-43E8-B932-23DA334F0911}"/>
              </a:ext>
            </a:extLst>
          </p:cNvPr>
          <p:cNvCxnSpPr>
            <a:cxnSpLocks/>
          </p:cNvCxnSpPr>
          <p:nvPr/>
        </p:nvCxnSpPr>
        <p:spPr>
          <a:xfrm rot="16200000">
            <a:off x="1987617" y="2738126"/>
            <a:ext cx="0" cy="504000"/>
          </a:xfrm>
          <a:prstGeom prst="straightConnector1">
            <a:avLst/>
          </a:prstGeom>
          <a:ln w="19050">
            <a:headEnd type="ova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5992ECF3-6B0D-4B6C-95E8-65E93C2AEA23}"/>
              </a:ext>
            </a:extLst>
          </p:cNvPr>
          <p:cNvCxnSpPr>
            <a:cxnSpLocks/>
          </p:cNvCxnSpPr>
          <p:nvPr/>
        </p:nvCxnSpPr>
        <p:spPr>
          <a:xfrm rot="10800000">
            <a:off x="3001617" y="3199356"/>
            <a:ext cx="0" cy="12600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9DB18308-91ED-469C-8BC5-9F3B81C1EFD9}"/>
              </a:ext>
            </a:extLst>
          </p:cNvPr>
          <p:cNvCxnSpPr>
            <a:cxnSpLocks/>
          </p:cNvCxnSpPr>
          <p:nvPr/>
        </p:nvCxnSpPr>
        <p:spPr>
          <a:xfrm rot="16200000">
            <a:off x="4807983" y="3654078"/>
            <a:ext cx="0" cy="5040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A0EEBBAA-46A8-470C-B2CB-D6FACBFA3550}"/>
              </a:ext>
            </a:extLst>
          </p:cNvPr>
          <p:cNvCxnSpPr>
            <a:cxnSpLocks/>
          </p:cNvCxnSpPr>
          <p:nvPr/>
        </p:nvCxnSpPr>
        <p:spPr>
          <a:xfrm rot="16200000">
            <a:off x="4807983" y="3806478"/>
            <a:ext cx="0" cy="5040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09EEF6E3-8DB3-4915-AE38-4440394F5B75}"/>
              </a:ext>
            </a:extLst>
          </p:cNvPr>
          <p:cNvCxnSpPr>
            <a:cxnSpLocks/>
          </p:cNvCxnSpPr>
          <p:nvPr/>
        </p:nvCxnSpPr>
        <p:spPr>
          <a:xfrm rot="16200000">
            <a:off x="4807017" y="3958878"/>
            <a:ext cx="0" cy="5040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7D807740-C58A-4E40-BA24-5D3DF22A50D9}"/>
              </a:ext>
            </a:extLst>
          </p:cNvPr>
          <p:cNvCxnSpPr>
            <a:cxnSpLocks/>
          </p:cNvCxnSpPr>
          <p:nvPr/>
        </p:nvCxnSpPr>
        <p:spPr>
          <a:xfrm rot="5400000" flipH="1">
            <a:off x="9654417" y="3654078"/>
            <a:ext cx="0" cy="5040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3318B6DF-B6A4-46C1-BFEE-B10495F64BFD}"/>
              </a:ext>
            </a:extLst>
          </p:cNvPr>
          <p:cNvCxnSpPr>
            <a:cxnSpLocks/>
          </p:cNvCxnSpPr>
          <p:nvPr/>
        </p:nvCxnSpPr>
        <p:spPr>
          <a:xfrm rot="5400000" flipH="1">
            <a:off x="9654417" y="3806478"/>
            <a:ext cx="0" cy="5040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FA9C93CA-B286-4923-9FC5-626771C3688A}"/>
              </a:ext>
            </a:extLst>
          </p:cNvPr>
          <p:cNvCxnSpPr>
            <a:cxnSpLocks/>
          </p:cNvCxnSpPr>
          <p:nvPr/>
        </p:nvCxnSpPr>
        <p:spPr>
          <a:xfrm rot="5400000" flipH="1">
            <a:off x="9653451" y="3958878"/>
            <a:ext cx="0" cy="5040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4C44C6F2-94D9-49E9-91E3-82010A3C85B1}"/>
              </a:ext>
            </a:extLst>
          </p:cNvPr>
          <p:cNvCxnSpPr>
            <a:cxnSpLocks/>
          </p:cNvCxnSpPr>
          <p:nvPr/>
        </p:nvCxnSpPr>
        <p:spPr>
          <a:xfrm rot="16200000">
            <a:off x="5335383" y="5027334"/>
            <a:ext cx="0" cy="5040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496D7002-E42C-436C-AC94-64A16D1D1054}"/>
              </a:ext>
            </a:extLst>
          </p:cNvPr>
          <p:cNvCxnSpPr>
            <a:cxnSpLocks/>
          </p:cNvCxnSpPr>
          <p:nvPr/>
        </p:nvCxnSpPr>
        <p:spPr>
          <a:xfrm rot="16200000">
            <a:off x="5335383" y="5179734"/>
            <a:ext cx="0" cy="5040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9F065E98-8CF1-4D50-A332-66F56F8B5825}"/>
              </a:ext>
            </a:extLst>
          </p:cNvPr>
          <p:cNvCxnSpPr>
            <a:cxnSpLocks/>
          </p:cNvCxnSpPr>
          <p:nvPr/>
        </p:nvCxnSpPr>
        <p:spPr>
          <a:xfrm rot="16200000">
            <a:off x="5334417" y="5332134"/>
            <a:ext cx="0" cy="5040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AD0239CD-C52B-46BF-94CC-671C433242AB}"/>
              </a:ext>
            </a:extLst>
          </p:cNvPr>
          <p:cNvCxnSpPr>
            <a:cxnSpLocks/>
          </p:cNvCxnSpPr>
          <p:nvPr/>
        </p:nvCxnSpPr>
        <p:spPr>
          <a:xfrm rot="16200000">
            <a:off x="5335383" y="5476251"/>
            <a:ext cx="0" cy="5040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16B2C8E2-9B2B-4A25-9797-9CD73C0EF2A3}"/>
              </a:ext>
            </a:extLst>
          </p:cNvPr>
          <p:cNvCxnSpPr>
            <a:cxnSpLocks/>
          </p:cNvCxnSpPr>
          <p:nvPr/>
        </p:nvCxnSpPr>
        <p:spPr>
          <a:xfrm rot="16200000">
            <a:off x="5335383" y="5628651"/>
            <a:ext cx="0" cy="5040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EFBB53D3-F472-46C1-B12B-9B78B638A139}"/>
              </a:ext>
            </a:extLst>
          </p:cNvPr>
          <p:cNvCxnSpPr>
            <a:cxnSpLocks/>
          </p:cNvCxnSpPr>
          <p:nvPr/>
        </p:nvCxnSpPr>
        <p:spPr>
          <a:xfrm rot="10800000">
            <a:off x="2769702" y="5029200"/>
            <a:ext cx="0" cy="5040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6E7D90F5-EFBB-4EFF-9684-CDCCE82EB86E}"/>
              </a:ext>
            </a:extLst>
          </p:cNvPr>
          <p:cNvCxnSpPr>
            <a:cxnSpLocks/>
          </p:cNvCxnSpPr>
          <p:nvPr/>
        </p:nvCxnSpPr>
        <p:spPr>
          <a:xfrm rot="10800000">
            <a:off x="2998302" y="5029200"/>
            <a:ext cx="0" cy="5040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6811BC26-78E0-4A40-BDBD-3A5A93FD8EC8}"/>
              </a:ext>
            </a:extLst>
          </p:cNvPr>
          <p:cNvCxnSpPr>
            <a:cxnSpLocks/>
          </p:cNvCxnSpPr>
          <p:nvPr/>
        </p:nvCxnSpPr>
        <p:spPr>
          <a:xfrm rot="10800000">
            <a:off x="3226902" y="5029200"/>
            <a:ext cx="0" cy="5040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0B44DB97-73A7-4CE5-BAC6-7A36732134C7}"/>
              </a:ext>
            </a:extLst>
          </p:cNvPr>
          <p:cNvSpPr txBox="1"/>
          <p:nvPr/>
        </p:nvSpPr>
        <p:spPr>
          <a:xfrm>
            <a:off x="9905451" y="3855134"/>
            <a:ext cx="761994" cy="369332"/>
          </a:xfrm>
          <a:prstGeom prst="rect">
            <a:avLst/>
          </a:prstGeom>
          <a:noFill/>
        </p:spPr>
        <p:txBody>
          <a:bodyPr wrap="square" rtlCol="0">
            <a:spAutoFit/>
          </a:bodyPr>
          <a:lstStyle/>
          <a:p>
            <a:r>
              <a:rPr lang="en-IN" dirty="0"/>
              <a:t>SEL B</a:t>
            </a:r>
          </a:p>
        </p:txBody>
      </p:sp>
      <p:sp>
        <p:nvSpPr>
          <p:cNvPr id="77" name="TextBox 76">
            <a:extLst>
              <a:ext uri="{FF2B5EF4-FFF2-40B4-BE49-F238E27FC236}">
                <a16:creationId xmlns:a16="http://schemas.microsoft.com/office/drawing/2014/main" id="{ECC8D242-9031-4398-905A-CCC01F3CFB2A}"/>
              </a:ext>
            </a:extLst>
          </p:cNvPr>
          <p:cNvSpPr txBox="1"/>
          <p:nvPr/>
        </p:nvSpPr>
        <p:spPr>
          <a:xfrm>
            <a:off x="3900838" y="3855134"/>
            <a:ext cx="761994" cy="369332"/>
          </a:xfrm>
          <a:prstGeom prst="rect">
            <a:avLst/>
          </a:prstGeom>
          <a:noFill/>
        </p:spPr>
        <p:txBody>
          <a:bodyPr wrap="square" rtlCol="0">
            <a:spAutoFit/>
          </a:bodyPr>
          <a:lstStyle/>
          <a:p>
            <a:r>
              <a:rPr lang="en-IN" dirty="0"/>
              <a:t>SEL A</a:t>
            </a:r>
          </a:p>
        </p:txBody>
      </p:sp>
      <p:sp>
        <p:nvSpPr>
          <p:cNvPr id="78" name="TextBox 77">
            <a:extLst>
              <a:ext uri="{FF2B5EF4-FFF2-40B4-BE49-F238E27FC236}">
                <a16:creationId xmlns:a16="http://schemas.microsoft.com/office/drawing/2014/main" id="{B898AF2F-E60F-4B2A-A1D9-4EC42822EEEB}"/>
              </a:ext>
            </a:extLst>
          </p:cNvPr>
          <p:cNvSpPr txBox="1"/>
          <p:nvPr/>
        </p:nvSpPr>
        <p:spPr>
          <a:xfrm>
            <a:off x="2653754" y="5517590"/>
            <a:ext cx="761994" cy="369332"/>
          </a:xfrm>
          <a:prstGeom prst="rect">
            <a:avLst/>
          </a:prstGeom>
          <a:noFill/>
        </p:spPr>
        <p:txBody>
          <a:bodyPr wrap="square" rtlCol="0">
            <a:spAutoFit/>
          </a:bodyPr>
          <a:lstStyle/>
          <a:p>
            <a:r>
              <a:rPr lang="en-IN" dirty="0"/>
              <a:t>SEL D</a:t>
            </a:r>
          </a:p>
        </p:txBody>
      </p:sp>
      <p:sp>
        <p:nvSpPr>
          <p:cNvPr id="79" name="TextBox 78">
            <a:extLst>
              <a:ext uri="{FF2B5EF4-FFF2-40B4-BE49-F238E27FC236}">
                <a16:creationId xmlns:a16="http://schemas.microsoft.com/office/drawing/2014/main" id="{E221AD82-47A3-4F6D-A89B-C03FF0B0E0F1}"/>
              </a:ext>
            </a:extLst>
          </p:cNvPr>
          <p:cNvSpPr txBox="1"/>
          <p:nvPr/>
        </p:nvSpPr>
        <p:spPr>
          <a:xfrm>
            <a:off x="4519623" y="5399467"/>
            <a:ext cx="761994" cy="369332"/>
          </a:xfrm>
          <a:prstGeom prst="rect">
            <a:avLst/>
          </a:prstGeom>
          <a:noFill/>
        </p:spPr>
        <p:txBody>
          <a:bodyPr wrap="square" rtlCol="0">
            <a:spAutoFit/>
          </a:bodyPr>
          <a:lstStyle/>
          <a:p>
            <a:r>
              <a:rPr lang="en-IN" dirty="0"/>
              <a:t>OPR</a:t>
            </a:r>
          </a:p>
        </p:txBody>
      </p:sp>
      <p:sp>
        <p:nvSpPr>
          <p:cNvPr id="80" name="TextBox 79">
            <a:extLst>
              <a:ext uri="{FF2B5EF4-FFF2-40B4-BE49-F238E27FC236}">
                <a16:creationId xmlns:a16="http://schemas.microsoft.com/office/drawing/2014/main" id="{BAA2B43F-D5C1-4879-9EDE-551A083089DC}"/>
              </a:ext>
            </a:extLst>
          </p:cNvPr>
          <p:cNvSpPr txBox="1"/>
          <p:nvPr/>
        </p:nvSpPr>
        <p:spPr>
          <a:xfrm>
            <a:off x="2069229" y="3608125"/>
            <a:ext cx="977192" cy="646331"/>
          </a:xfrm>
          <a:prstGeom prst="rect">
            <a:avLst/>
          </a:prstGeom>
          <a:noFill/>
        </p:spPr>
        <p:txBody>
          <a:bodyPr wrap="square" rtlCol="0">
            <a:spAutoFit/>
          </a:bodyPr>
          <a:lstStyle/>
          <a:p>
            <a:pPr algn="r"/>
            <a:r>
              <a:rPr lang="en-IN" dirty="0"/>
              <a:t>Load</a:t>
            </a:r>
          </a:p>
          <a:p>
            <a:pPr algn="r"/>
            <a:r>
              <a:rPr lang="en-IN" dirty="0"/>
              <a:t>(7 lines)</a:t>
            </a:r>
          </a:p>
        </p:txBody>
      </p:sp>
      <p:sp>
        <p:nvSpPr>
          <p:cNvPr id="81" name="TextBox 80">
            <a:extLst>
              <a:ext uri="{FF2B5EF4-FFF2-40B4-BE49-F238E27FC236}">
                <a16:creationId xmlns:a16="http://schemas.microsoft.com/office/drawing/2014/main" id="{7938CF7D-5923-484B-B262-65C022043EFB}"/>
              </a:ext>
            </a:extLst>
          </p:cNvPr>
          <p:cNvSpPr txBox="1"/>
          <p:nvPr/>
        </p:nvSpPr>
        <p:spPr>
          <a:xfrm>
            <a:off x="5973417" y="4509868"/>
            <a:ext cx="902507" cy="369332"/>
          </a:xfrm>
          <a:prstGeom prst="rect">
            <a:avLst/>
          </a:prstGeom>
          <a:noFill/>
        </p:spPr>
        <p:txBody>
          <a:bodyPr wrap="square" rtlCol="0">
            <a:spAutoFit/>
          </a:bodyPr>
          <a:lstStyle/>
          <a:p>
            <a:r>
              <a:rPr lang="en-IN" dirty="0"/>
              <a:t>A - bus</a:t>
            </a:r>
          </a:p>
        </p:txBody>
      </p:sp>
      <p:sp>
        <p:nvSpPr>
          <p:cNvPr id="82" name="TextBox 81">
            <a:extLst>
              <a:ext uri="{FF2B5EF4-FFF2-40B4-BE49-F238E27FC236}">
                <a16:creationId xmlns:a16="http://schemas.microsoft.com/office/drawing/2014/main" id="{AD20C8A7-8703-4E5B-A08C-9223A73C7778}"/>
              </a:ext>
            </a:extLst>
          </p:cNvPr>
          <p:cNvSpPr txBox="1"/>
          <p:nvPr/>
        </p:nvSpPr>
        <p:spPr>
          <a:xfrm>
            <a:off x="8417763" y="4509868"/>
            <a:ext cx="902507" cy="369332"/>
          </a:xfrm>
          <a:prstGeom prst="rect">
            <a:avLst/>
          </a:prstGeom>
          <a:noFill/>
        </p:spPr>
        <p:txBody>
          <a:bodyPr wrap="square" rtlCol="0">
            <a:spAutoFit/>
          </a:bodyPr>
          <a:lstStyle/>
          <a:p>
            <a:r>
              <a:rPr lang="en-IN" dirty="0"/>
              <a:t>B - bus</a:t>
            </a:r>
          </a:p>
        </p:txBody>
      </p:sp>
    </p:spTree>
    <p:extLst>
      <p:ext uri="{BB962C8B-B14F-4D97-AF65-F5344CB8AC3E}">
        <p14:creationId xmlns:p14="http://schemas.microsoft.com/office/powerpoint/2010/main" val="16218881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CDAF-153E-4865-8472-B9BEA0724241}"/>
              </a:ext>
            </a:extLst>
          </p:cNvPr>
          <p:cNvSpPr>
            <a:spLocks noGrp="1"/>
          </p:cNvSpPr>
          <p:nvPr>
            <p:ph type="title"/>
          </p:nvPr>
        </p:nvSpPr>
        <p:spPr/>
        <p:txBody>
          <a:bodyPr/>
          <a:lstStyle/>
          <a:p>
            <a:r>
              <a:rPr lang="en-US" dirty="0"/>
              <a:t>2. Internal interrupts (Traps)</a:t>
            </a:r>
            <a:endParaRPr lang="en-IN" dirty="0"/>
          </a:p>
        </p:txBody>
      </p:sp>
      <p:sp>
        <p:nvSpPr>
          <p:cNvPr id="3" name="Content Placeholder 2">
            <a:extLst>
              <a:ext uri="{FF2B5EF4-FFF2-40B4-BE49-F238E27FC236}">
                <a16:creationId xmlns:a16="http://schemas.microsoft.com/office/drawing/2014/main" id="{5B40BB35-6C2C-4EE8-AC49-9A0563B1A87E}"/>
              </a:ext>
            </a:extLst>
          </p:cNvPr>
          <p:cNvSpPr>
            <a:spLocks noGrp="1"/>
          </p:cNvSpPr>
          <p:nvPr>
            <p:ph idx="1"/>
          </p:nvPr>
        </p:nvSpPr>
        <p:spPr/>
        <p:txBody>
          <a:bodyPr/>
          <a:lstStyle/>
          <a:p>
            <a:pPr algn="just"/>
            <a:r>
              <a:rPr lang="en-US" dirty="0"/>
              <a:t>Internal interrupts arise from </a:t>
            </a:r>
          </a:p>
          <a:p>
            <a:pPr lvl="1"/>
            <a:r>
              <a:rPr lang="en-US" dirty="0"/>
              <a:t>Illegal or erroneous use of an instruction or data. </a:t>
            </a:r>
          </a:p>
          <a:p>
            <a:pPr algn="just"/>
            <a:r>
              <a:rPr lang="en-US" dirty="0"/>
              <a:t>Examples of interrupts caused by internal error conditions like</a:t>
            </a:r>
          </a:p>
          <a:p>
            <a:pPr lvl="1"/>
            <a:r>
              <a:rPr lang="en-US" dirty="0"/>
              <a:t>Register overflow</a:t>
            </a:r>
          </a:p>
          <a:p>
            <a:pPr lvl="1"/>
            <a:r>
              <a:rPr lang="en-US" dirty="0"/>
              <a:t>Attempt to divide by zero</a:t>
            </a:r>
          </a:p>
          <a:p>
            <a:pPr lvl="1"/>
            <a:r>
              <a:rPr lang="en-US" dirty="0"/>
              <a:t>invalid operation code</a:t>
            </a:r>
          </a:p>
          <a:p>
            <a:pPr lvl="1"/>
            <a:r>
              <a:rPr lang="en-US" dirty="0"/>
              <a:t>stack overflow</a:t>
            </a:r>
          </a:p>
          <a:p>
            <a:pPr lvl="1"/>
            <a:r>
              <a:rPr lang="en-US" dirty="0"/>
              <a:t>protection violation.</a:t>
            </a:r>
          </a:p>
          <a:p>
            <a:pPr algn="just"/>
            <a:r>
              <a:rPr lang="en-US" dirty="0"/>
              <a:t>These error conditions usually occur as a result of a premature termination of the instruction execution.</a:t>
            </a:r>
          </a:p>
          <a:p>
            <a:pPr algn="just"/>
            <a:r>
              <a:rPr lang="en-US" dirty="0"/>
              <a:t>Internal interrupts are synchronous with the program. If the program is rerun, the internal interrupts will occur in the same place each time.</a:t>
            </a:r>
          </a:p>
          <a:p>
            <a:endParaRPr lang="en-IN" dirty="0"/>
          </a:p>
        </p:txBody>
      </p:sp>
    </p:spTree>
    <p:extLst>
      <p:ext uri="{BB962C8B-B14F-4D97-AF65-F5344CB8AC3E}">
        <p14:creationId xmlns:p14="http://schemas.microsoft.com/office/powerpoint/2010/main" val="1493342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39A55-D1E0-45DB-B12B-20262984A88F}"/>
              </a:ext>
            </a:extLst>
          </p:cNvPr>
          <p:cNvSpPr>
            <a:spLocks noGrp="1"/>
          </p:cNvSpPr>
          <p:nvPr>
            <p:ph type="title"/>
          </p:nvPr>
        </p:nvSpPr>
        <p:spPr/>
        <p:txBody>
          <a:bodyPr/>
          <a:lstStyle/>
          <a:p>
            <a:r>
              <a:rPr lang="en-US" dirty="0"/>
              <a:t>3. Software interrupts</a:t>
            </a:r>
            <a:endParaRPr lang="en-IN" dirty="0"/>
          </a:p>
        </p:txBody>
      </p:sp>
      <p:sp>
        <p:nvSpPr>
          <p:cNvPr id="3" name="Content Placeholder 2">
            <a:extLst>
              <a:ext uri="{FF2B5EF4-FFF2-40B4-BE49-F238E27FC236}">
                <a16:creationId xmlns:a16="http://schemas.microsoft.com/office/drawing/2014/main" id="{99679E49-D5DD-4270-B579-303FEB1CEEF2}"/>
              </a:ext>
            </a:extLst>
          </p:cNvPr>
          <p:cNvSpPr>
            <a:spLocks noGrp="1"/>
          </p:cNvSpPr>
          <p:nvPr>
            <p:ph idx="1"/>
          </p:nvPr>
        </p:nvSpPr>
        <p:spPr/>
        <p:txBody>
          <a:bodyPr/>
          <a:lstStyle/>
          <a:p>
            <a:pPr algn="just"/>
            <a:r>
              <a:rPr lang="en-US" dirty="0"/>
              <a:t>A software interrupt is a special call instruction that behaves like an interrupt rather than a subroutine call. </a:t>
            </a:r>
          </a:p>
          <a:p>
            <a:pPr algn="just"/>
            <a:r>
              <a:rPr lang="en-US" dirty="0"/>
              <a:t>The most common use of software interrupt is associated with a supervisor call instruction. This instruction provides means for switching from a CPU user mode to the supervisor mode. </a:t>
            </a:r>
          </a:p>
          <a:p>
            <a:pPr algn="just"/>
            <a:r>
              <a:rPr lang="en-US" dirty="0"/>
              <a:t>When an input or output transfer is required, the supervisor mode is requested by means of a supervisor call instruction. This instruction causes a software interrupt that stores the old CPU state and brings in a new PSW that belongs to the supervisor mode.</a:t>
            </a:r>
          </a:p>
          <a:p>
            <a:pPr algn="just"/>
            <a:r>
              <a:rPr lang="en-US" dirty="0"/>
              <a:t>The calling program must pass information to the operating system in order to specify the particular task requested.</a:t>
            </a:r>
          </a:p>
          <a:p>
            <a:endParaRPr lang="en-IN" dirty="0"/>
          </a:p>
        </p:txBody>
      </p:sp>
    </p:spTree>
    <p:extLst>
      <p:ext uri="{BB962C8B-B14F-4D97-AF65-F5344CB8AC3E}">
        <p14:creationId xmlns:p14="http://schemas.microsoft.com/office/powerpoint/2010/main" val="3676134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normAutofit/>
          </a:bodyPr>
          <a:lstStyle/>
          <a:p>
            <a:r>
              <a:rPr lang="en-US" dirty="0">
                <a:gradFill flip="none" rotWithShape="1">
                  <a:gsLst>
                    <a:gs pos="10000">
                      <a:srgbClr val="273238"/>
                    </a:gs>
                    <a:gs pos="100000">
                      <a:srgbClr val="607D8B"/>
                    </a:gs>
                  </a:gsLst>
                  <a:lin ang="0" scaled="1"/>
                  <a:tileRect/>
                </a:gradFill>
              </a:rPr>
              <a:t>Reduced Instruction Set Computer (RISC)</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 - 7</a:t>
            </a:r>
          </a:p>
        </p:txBody>
      </p:sp>
    </p:spTree>
    <p:extLst>
      <p:ext uri="{BB962C8B-B14F-4D97-AF65-F5344CB8AC3E}">
        <p14:creationId xmlns:p14="http://schemas.microsoft.com/office/powerpoint/2010/main" val="16664901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3B3AA5-E71A-4C7D-BBCB-419AE81A62B5}"/>
              </a:ext>
            </a:extLst>
          </p:cNvPr>
          <p:cNvSpPr>
            <a:spLocks noGrp="1"/>
          </p:cNvSpPr>
          <p:nvPr>
            <p:ph type="title"/>
          </p:nvPr>
        </p:nvSpPr>
        <p:spPr/>
        <p:txBody>
          <a:bodyPr/>
          <a:lstStyle/>
          <a:p>
            <a:r>
              <a:rPr lang="en-US" dirty="0"/>
              <a:t>Reduced Instruction Set Computer (RISC)</a:t>
            </a:r>
            <a:endParaRPr lang="en-IN" dirty="0"/>
          </a:p>
        </p:txBody>
      </p:sp>
      <p:sp>
        <p:nvSpPr>
          <p:cNvPr id="5" name="Content Placeholder 4">
            <a:extLst>
              <a:ext uri="{FF2B5EF4-FFF2-40B4-BE49-F238E27FC236}">
                <a16:creationId xmlns:a16="http://schemas.microsoft.com/office/drawing/2014/main" id="{54AAB13E-E073-4F9F-ABFE-00B523C5CA5D}"/>
              </a:ext>
            </a:extLst>
          </p:cNvPr>
          <p:cNvSpPr>
            <a:spLocks noGrp="1"/>
          </p:cNvSpPr>
          <p:nvPr>
            <p:ph idx="1"/>
          </p:nvPr>
        </p:nvSpPr>
        <p:spPr/>
        <p:txBody>
          <a:bodyPr/>
          <a:lstStyle/>
          <a:p>
            <a:pPr algn="just"/>
            <a:r>
              <a:rPr lang="en-US" dirty="0"/>
              <a:t>Characteristics of RISC are as follows:</a:t>
            </a:r>
          </a:p>
          <a:p>
            <a:pPr lvl="1"/>
            <a:r>
              <a:rPr lang="en-US" dirty="0"/>
              <a:t>Relatively few instructions</a:t>
            </a:r>
          </a:p>
          <a:p>
            <a:pPr lvl="1"/>
            <a:r>
              <a:rPr lang="en-US" dirty="0"/>
              <a:t>Relatively few addressing modes</a:t>
            </a:r>
          </a:p>
          <a:p>
            <a:pPr lvl="1"/>
            <a:r>
              <a:rPr lang="en-US" dirty="0"/>
              <a:t>Memory access limited to load and store instructions</a:t>
            </a:r>
          </a:p>
          <a:p>
            <a:pPr lvl="1"/>
            <a:r>
              <a:rPr lang="en-US" dirty="0"/>
              <a:t>All operations done within the registers of the CPU</a:t>
            </a:r>
          </a:p>
          <a:p>
            <a:pPr lvl="1"/>
            <a:r>
              <a:rPr lang="en-US" dirty="0"/>
              <a:t>Fixed-length, easily decoded instruction format</a:t>
            </a:r>
          </a:p>
          <a:p>
            <a:pPr lvl="1"/>
            <a:r>
              <a:rPr lang="en-US" dirty="0"/>
              <a:t>Single-cycle instruction execution</a:t>
            </a:r>
          </a:p>
          <a:p>
            <a:pPr lvl="1"/>
            <a:r>
              <a:rPr lang="en-US" dirty="0" smtClean="0"/>
              <a:t>A </a:t>
            </a:r>
            <a:r>
              <a:rPr lang="en-US" dirty="0"/>
              <a:t>relatively large number of registers in the processor unit</a:t>
            </a:r>
          </a:p>
          <a:p>
            <a:pPr lvl="1"/>
            <a:r>
              <a:rPr lang="en-US" dirty="0"/>
              <a:t>Use of overlapped register windows to speed-up procedure call and return</a:t>
            </a:r>
          </a:p>
          <a:p>
            <a:pPr lvl="1"/>
            <a:r>
              <a:rPr lang="en-US" dirty="0" smtClean="0"/>
              <a:t>Efficient </a:t>
            </a:r>
            <a:r>
              <a:rPr lang="en-US" dirty="0"/>
              <a:t>instruction pipeline</a:t>
            </a:r>
          </a:p>
          <a:p>
            <a:pPr lvl="1"/>
            <a:r>
              <a:rPr lang="en-US" dirty="0"/>
              <a:t>Compiler support for efficient translation of high-level language programs into machine language programs</a:t>
            </a:r>
          </a:p>
          <a:p>
            <a:endParaRPr lang="en-IN" dirty="0"/>
          </a:p>
        </p:txBody>
      </p:sp>
    </p:spTree>
    <p:extLst>
      <p:ext uri="{BB962C8B-B14F-4D97-AF65-F5344CB8AC3E}">
        <p14:creationId xmlns:p14="http://schemas.microsoft.com/office/powerpoint/2010/main" val="27286072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normAutofit/>
          </a:bodyPr>
          <a:lstStyle/>
          <a:p>
            <a:r>
              <a:rPr lang="en-US" dirty="0">
                <a:gradFill flip="none" rotWithShape="1">
                  <a:gsLst>
                    <a:gs pos="10000">
                      <a:srgbClr val="273238"/>
                    </a:gs>
                    <a:gs pos="100000">
                      <a:srgbClr val="607D8B"/>
                    </a:gs>
                  </a:gsLst>
                  <a:lin ang="0" scaled="1"/>
                  <a:tileRect/>
                </a:gradFill>
              </a:rPr>
              <a:t>Complex Instruction Set Computer (CISC)</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 - 8</a:t>
            </a:r>
          </a:p>
        </p:txBody>
      </p:sp>
    </p:spTree>
    <p:extLst>
      <p:ext uri="{BB962C8B-B14F-4D97-AF65-F5344CB8AC3E}">
        <p14:creationId xmlns:p14="http://schemas.microsoft.com/office/powerpoint/2010/main" val="17637455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3661673-5DA5-4022-B144-863D6B6C81C9}"/>
              </a:ext>
            </a:extLst>
          </p:cNvPr>
          <p:cNvSpPr>
            <a:spLocks noGrp="1"/>
          </p:cNvSpPr>
          <p:nvPr>
            <p:ph type="title"/>
          </p:nvPr>
        </p:nvSpPr>
        <p:spPr/>
        <p:txBody>
          <a:bodyPr/>
          <a:lstStyle/>
          <a:p>
            <a:r>
              <a:rPr lang="en-US" dirty="0"/>
              <a:t>Complex Instruction Set Computer (CISC)</a:t>
            </a:r>
            <a:endParaRPr lang="en-IN" dirty="0"/>
          </a:p>
        </p:txBody>
      </p:sp>
      <p:sp>
        <p:nvSpPr>
          <p:cNvPr id="5" name="Content Placeholder 4">
            <a:extLst>
              <a:ext uri="{FF2B5EF4-FFF2-40B4-BE49-F238E27FC236}">
                <a16:creationId xmlns:a16="http://schemas.microsoft.com/office/drawing/2014/main" id="{D3951E4E-1292-4F14-BA9C-2194BA7891EF}"/>
              </a:ext>
            </a:extLst>
          </p:cNvPr>
          <p:cNvSpPr>
            <a:spLocks noGrp="1"/>
          </p:cNvSpPr>
          <p:nvPr>
            <p:ph idx="1"/>
          </p:nvPr>
        </p:nvSpPr>
        <p:spPr/>
        <p:txBody>
          <a:bodyPr/>
          <a:lstStyle/>
          <a:p>
            <a:pPr algn="just"/>
            <a:r>
              <a:rPr lang="en-US" dirty="0"/>
              <a:t>Characteristics of CISC are as follows:</a:t>
            </a:r>
          </a:p>
          <a:p>
            <a:pPr lvl="1"/>
            <a:r>
              <a:rPr lang="en-US" dirty="0"/>
              <a:t>A larger number of instructions – typically from 100 to 250 instructions</a:t>
            </a:r>
          </a:p>
          <a:p>
            <a:pPr lvl="1"/>
            <a:r>
              <a:rPr lang="en-US" dirty="0"/>
              <a:t>Some instructions that perform specialized tasks and are used infrequently</a:t>
            </a:r>
          </a:p>
          <a:p>
            <a:pPr lvl="1"/>
            <a:r>
              <a:rPr lang="en-US" dirty="0"/>
              <a:t>A large variety of addressing modes – typically from 5 to 20 different modes</a:t>
            </a:r>
          </a:p>
          <a:p>
            <a:pPr lvl="1"/>
            <a:r>
              <a:rPr lang="en-US" dirty="0"/>
              <a:t>Variable-length instruction formats</a:t>
            </a:r>
          </a:p>
          <a:p>
            <a:pPr lvl="1"/>
            <a:r>
              <a:rPr lang="en-US" dirty="0"/>
              <a:t>Instructions that manipulate operands in memory</a:t>
            </a:r>
          </a:p>
          <a:p>
            <a:endParaRPr lang="en-IN" dirty="0"/>
          </a:p>
        </p:txBody>
      </p:sp>
    </p:spTree>
    <p:extLst>
      <p:ext uri="{BB962C8B-B14F-4D97-AF65-F5344CB8AC3E}">
        <p14:creationId xmlns:p14="http://schemas.microsoft.com/office/powerpoint/2010/main" val="29393904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40BB8-F72C-465B-894C-59217AFB284E}"/>
              </a:ext>
            </a:extLst>
          </p:cNvPr>
          <p:cNvSpPr>
            <a:spLocks noGrp="1"/>
          </p:cNvSpPr>
          <p:nvPr>
            <p:ph type="title"/>
          </p:nvPr>
        </p:nvSpPr>
        <p:spPr>
          <a:xfrm>
            <a:off x="942590" y="2210876"/>
            <a:ext cx="10515600" cy="2852737"/>
          </a:xfrm>
        </p:spPr>
        <p:txBody>
          <a:bodyPr>
            <a:normAutofit/>
          </a:bodyPr>
          <a:lstStyle/>
          <a:p>
            <a:r>
              <a:rPr lang="en-US" dirty="0">
                <a:gradFill flip="none" rotWithShape="1">
                  <a:gsLst>
                    <a:gs pos="10000">
                      <a:srgbClr val="273238"/>
                    </a:gs>
                    <a:gs pos="100000">
                      <a:srgbClr val="607D8B"/>
                    </a:gs>
                  </a:gsLst>
                  <a:lin ang="0" scaled="1"/>
                  <a:tileRect/>
                </a:gradFill>
              </a:rPr>
              <a:t>Thank you</a:t>
            </a:r>
          </a:p>
        </p:txBody>
      </p:sp>
      <p:cxnSp>
        <p:nvCxnSpPr>
          <p:cNvPr id="5" name="Straight Connector 4">
            <a:extLst>
              <a:ext uri="{FF2B5EF4-FFF2-40B4-BE49-F238E27FC236}">
                <a16:creationId xmlns:a16="http://schemas.microsoft.com/office/drawing/2014/main" id="{57B1FADF-1ACD-4B06-BC9D-45A10B136EDC}"/>
              </a:ext>
            </a:extLst>
          </p:cNvPr>
          <p:cNvCxnSpPr>
            <a:cxnSpLocks/>
            <a:endCxn id="8" idx="0"/>
          </p:cNvCxnSpPr>
          <p:nvPr/>
        </p:nvCxnSpPr>
        <p:spPr>
          <a:xfrm>
            <a:off x="1179871" y="0"/>
            <a:ext cx="0" cy="68290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676D9-8827-4B1B-9BC7-6E47B7A9E882}"/>
              </a:ext>
            </a:extLst>
          </p:cNvPr>
          <p:cNvCxnSpPr>
            <a:cxnSpLocks/>
          </p:cNvCxnSpPr>
          <p:nvPr/>
        </p:nvCxnSpPr>
        <p:spPr>
          <a:xfrm>
            <a:off x="1179871" y="5063613"/>
            <a:ext cx="0" cy="1794387"/>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12DEDA6F-DE53-4741-B83C-8B9528C0D1C7}"/>
              </a:ext>
            </a:extLst>
          </p:cNvPr>
          <p:cNvSpPr/>
          <p:nvPr/>
        </p:nvSpPr>
        <p:spPr>
          <a:xfrm>
            <a:off x="942590"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cxnSp>
        <p:nvCxnSpPr>
          <p:cNvPr id="11" name="Straight Connector 10">
            <a:extLst>
              <a:ext uri="{FF2B5EF4-FFF2-40B4-BE49-F238E27FC236}">
                <a16:creationId xmlns:a16="http://schemas.microsoft.com/office/drawing/2014/main" id="{FD54CC2C-2F5E-452B-A4FA-DA5D69E53CFE}"/>
              </a:ext>
            </a:extLst>
          </p:cNvPr>
          <p:cNvCxnSpPr>
            <a:cxnSpLocks/>
          </p:cNvCxnSpPr>
          <p:nvPr/>
        </p:nvCxnSpPr>
        <p:spPr>
          <a:xfrm>
            <a:off x="1179871" y="1157468"/>
            <a:ext cx="0" cy="246540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59702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4680F-CF45-4884-B653-8FA534426852}"/>
              </a:ext>
            </a:extLst>
          </p:cNvPr>
          <p:cNvSpPr>
            <a:spLocks noGrp="1"/>
          </p:cNvSpPr>
          <p:nvPr>
            <p:ph type="title"/>
          </p:nvPr>
        </p:nvSpPr>
        <p:spPr/>
        <p:txBody>
          <a:bodyPr/>
          <a:lstStyle/>
          <a:p>
            <a:r>
              <a:rPr lang="en-US" dirty="0"/>
              <a:t>General Register Organization</a:t>
            </a:r>
            <a:endParaRPr lang="en-IN" dirty="0"/>
          </a:p>
        </p:txBody>
      </p:sp>
      <p:sp>
        <p:nvSpPr>
          <p:cNvPr id="3" name="Content Placeholder 2">
            <a:extLst>
              <a:ext uri="{FF2B5EF4-FFF2-40B4-BE49-F238E27FC236}">
                <a16:creationId xmlns:a16="http://schemas.microsoft.com/office/drawing/2014/main" id="{6DC14E79-D61D-4CA6-9A23-28C3C923C31F}"/>
              </a:ext>
            </a:extLst>
          </p:cNvPr>
          <p:cNvSpPr>
            <a:spLocks noGrp="1"/>
          </p:cNvSpPr>
          <p:nvPr>
            <p:ph idx="1"/>
          </p:nvPr>
        </p:nvSpPr>
        <p:spPr>
          <a:xfrm>
            <a:off x="131180" y="863444"/>
            <a:ext cx="11929641" cy="4106121"/>
          </a:xfrm>
        </p:spPr>
        <p:txBody>
          <a:bodyPr/>
          <a:lstStyle/>
          <a:p>
            <a:pPr algn="just"/>
            <a:r>
              <a:rPr lang="en-US" dirty="0"/>
              <a:t>Example: </a:t>
            </a:r>
            <a:r>
              <a:rPr lang="en-US" i="1" dirty="0">
                <a:solidFill>
                  <a:schemeClr val="tx2"/>
                </a:solidFill>
              </a:rPr>
              <a:t>R1        R2 + R3</a:t>
            </a:r>
          </a:p>
          <a:p>
            <a:pPr algn="just"/>
            <a:r>
              <a:rPr lang="en-US" dirty="0"/>
              <a:t>To perform the above operation, the control must provide binary selection variables to the following selector inputs:</a:t>
            </a:r>
          </a:p>
          <a:p>
            <a:pPr marL="357188" indent="-357188" algn="just">
              <a:buFont typeface="+mj-lt"/>
              <a:buAutoNum type="arabicPeriod"/>
            </a:pPr>
            <a:r>
              <a:rPr lang="en-US" dirty="0"/>
              <a:t>MUX A selector (</a:t>
            </a:r>
            <a:r>
              <a:rPr lang="en-US" dirty="0">
                <a:solidFill>
                  <a:schemeClr val="tx2"/>
                </a:solidFill>
              </a:rPr>
              <a:t>SELA</a:t>
            </a:r>
            <a:r>
              <a:rPr lang="en-US" dirty="0"/>
              <a:t>): to place the content of R2 into bus A.</a:t>
            </a:r>
          </a:p>
          <a:p>
            <a:pPr marL="357188" indent="-357188" algn="just">
              <a:buFont typeface="+mj-lt"/>
              <a:buAutoNum type="arabicPeriod"/>
            </a:pPr>
            <a:r>
              <a:rPr lang="en-US" dirty="0"/>
              <a:t>MUX B selector (</a:t>
            </a:r>
            <a:r>
              <a:rPr lang="en-US" dirty="0">
                <a:solidFill>
                  <a:schemeClr val="tx2"/>
                </a:solidFill>
              </a:rPr>
              <a:t>SELB</a:t>
            </a:r>
            <a:r>
              <a:rPr lang="en-US" dirty="0"/>
              <a:t>): to place the content of R3 into bus B. </a:t>
            </a:r>
          </a:p>
          <a:p>
            <a:pPr marL="357188" indent="-357188" algn="just">
              <a:buFont typeface="+mj-lt"/>
              <a:buAutoNum type="arabicPeriod"/>
            </a:pPr>
            <a:r>
              <a:rPr lang="en-US" dirty="0"/>
              <a:t>ALU operation selector (</a:t>
            </a:r>
            <a:r>
              <a:rPr lang="en-US" dirty="0">
                <a:solidFill>
                  <a:schemeClr val="tx2"/>
                </a:solidFill>
              </a:rPr>
              <a:t>OPR</a:t>
            </a:r>
            <a:r>
              <a:rPr lang="en-US" dirty="0"/>
              <a:t>): to provide the arithmetic addition A + B.</a:t>
            </a:r>
          </a:p>
          <a:p>
            <a:pPr marL="357188" indent="-357188" algn="just">
              <a:buFont typeface="+mj-lt"/>
              <a:buAutoNum type="arabicPeriod"/>
            </a:pPr>
            <a:r>
              <a:rPr lang="en-US" dirty="0"/>
              <a:t>Decoder destination selector (</a:t>
            </a:r>
            <a:r>
              <a:rPr lang="en-US" dirty="0">
                <a:solidFill>
                  <a:schemeClr val="tx2"/>
                </a:solidFill>
              </a:rPr>
              <a:t>SELD</a:t>
            </a:r>
            <a:r>
              <a:rPr lang="en-US" dirty="0"/>
              <a:t>): to transfer the content of the output bus into R1.</a:t>
            </a:r>
          </a:p>
          <a:p>
            <a:pPr marL="0" indent="0" algn="just">
              <a:buNone/>
            </a:pPr>
            <a:endParaRPr lang="en-US" dirty="0"/>
          </a:p>
          <a:p>
            <a:pPr algn="just"/>
            <a:r>
              <a:rPr lang="en-US" i="1" dirty="0"/>
              <a:t>Control Word:</a:t>
            </a:r>
          </a:p>
          <a:p>
            <a:endParaRPr lang="en-IN" dirty="0"/>
          </a:p>
        </p:txBody>
      </p:sp>
      <p:sp>
        <p:nvSpPr>
          <p:cNvPr id="4" name="Rectangle 3">
            <a:extLst>
              <a:ext uri="{FF2B5EF4-FFF2-40B4-BE49-F238E27FC236}">
                <a16:creationId xmlns:a16="http://schemas.microsoft.com/office/drawing/2014/main" id="{98E8DFC7-CEA0-4FCE-B12C-F6C1367BDF6E}"/>
              </a:ext>
            </a:extLst>
          </p:cNvPr>
          <p:cNvSpPr/>
          <p:nvPr/>
        </p:nvSpPr>
        <p:spPr>
          <a:xfrm>
            <a:off x="3199577" y="5204791"/>
            <a:ext cx="1259505" cy="381000"/>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SELA</a:t>
            </a:r>
          </a:p>
        </p:txBody>
      </p:sp>
      <p:sp>
        <p:nvSpPr>
          <p:cNvPr id="5" name="Rectangle 4">
            <a:extLst>
              <a:ext uri="{FF2B5EF4-FFF2-40B4-BE49-F238E27FC236}">
                <a16:creationId xmlns:a16="http://schemas.microsoft.com/office/drawing/2014/main" id="{4FC87147-7C2E-4047-82A9-F76EE09268DE}"/>
              </a:ext>
            </a:extLst>
          </p:cNvPr>
          <p:cNvSpPr/>
          <p:nvPr/>
        </p:nvSpPr>
        <p:spPr>
          <a:xfrm>
            <a:off x="4464885" y="5204791"/>
            <a:ext cx="1259505" cy="381000"/>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SELB</a:t>
            </a:r>
          </a:p>
        </p:txBody>
      </p:sp>
      <p:sp>
        <p:nvSpPr>
          <p:cNvPr id="6" name="Rectangle 5">
            <a:extLst>
              <a:ext uri="{FF2B5EF4-FFF2-40B4-BE49-F238E27FC236}">
                <a16:creationId xmlns:a16="http://schemas.microsoft.com/office/drawing/2014/main" id="{092F1500-FE21-4B05-A7D3-8D76C23236D5}"/>
              </a:ext>
            </a:extLst>
          </p:cNvPr>
          <p:cNvSpPr/>
          <p:nvPr/>
        </p:nvSpPr>
        <p:spPr>
          <a:xfrm>
            <a:off x="5740407" y="5204791"/>
            <a:ext cx="1259505" cy="381000"/>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SELD</a:t>
            </a:r>
          </a:p>
        </p:txBody>
      </p:sp>
      <p:sp>
        <p:nvSpPr>
          <p:cNvPr id="7" name="Rectangle 6">
            <a:extLst>
              <a:ext uri="{FF2B5EF4-FFF2-40B4-BE49-F238E27FC236}">
                <a16:creationId xmlns:a16="http://schemas.microsoft.com/office/drawing/2014/main" id="{3D33A84C-F124-4FFD-9805-67D4210E7066}"/>
              </a:ext>
            </a:extLst>
          </p:cNvPr>
          <p:cNvSpPr/>
          <p:nvPr/>
        </p:nvSpPr>
        <p:spPr>
          <a:xfrm>
            <a:off x="7009851" y="5204791"/>
            <a:ext cx="1259505" cy="381000"/>
          </a:xfrm>
          <a:prstGeom prst="rect">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OPR</a:t>
            </a:r>
          </a:p>
        </p:txBody>
      </p:sp>
      <p:cxnSp>
        <p:nvCxnSpPr>
          <p:cNvPr id="8" name="Straight Arrow Connector 7">
            <a:extLst>
              <a:ext uri="{FF2B5EF4-FFF2-40B4-BE49-F238E27FC236}">
                <a16:creationId xmlns:a16="http://schemas.microsoft.com/office/drawing/2014/main" id="{AC220736-448D-4936-858D-AF0A590CDD48}"/>
              </a:ext>
            </a:extLst>
          </p:cNvPr>
          <p:cNvCxnSpPr>
            <a:cxnSpLocks/>
          </p:cNvCxnSpPr>
          <p:nvPr/>
        </p:nvCxnSpPr>
        <p:spPr>
          <a:xfrm flipH="1">
            <a:off x="2000530" y="1050234"/>
            <a:ext cx="457200"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0494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500"/>
                                        <p:tgtEl>
                                          <p:spTgt spid="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fade">
                                      <p:cBhvr>
                                        <p:cTn id="45" dur="500"/>
                                        <p:tgtEl>
                                          <p:spTgt spid="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fade">
                                      <p:cBhvr>
                                        <p:cTn id="48" dur="500"/>
                                        <p:tgtEl>
                                          <p:spTgt spid="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fade">
                                      <p:cBhvr>
                                        <p:cTn id="51" dur="500"/>
                                        <p:tgtEl>
                                          <p:spTgt spid="6"/>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fade">
                                      <p:cBhvr>
                                        <p:cTn id="5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C4672-CA8C-45B6-B9DB-4216757CC0E3}"/>
              </a:ext>
            </a:extLst>
          </p:cNvPr>
          <p:cNvSpPr>
            <a:spLocks noGrp="1"/>
          </p:cNvSpPr>
          <p:nvPr>
            <p:ph type="title"/>
          </p:nvPr>
        </p:nvSpPr>
        <p:spPr/>
        <p:txBody>
          <a:bodyPr/>
          <a:lstStyle/>
          <a:p>
            <a:r>
              <a:rPr lang="en-US" dirty="0"/>
              <a:t>General Register Organization</a:t>
            </a:r>
            <a:endParaRPr lang="en-IN" dirty="0"/>
          </a:p>
        </p:txBody>
      </p:sp>
      <p:graphicFrame>
        <p:nvGraphicFramePr>
          <p:cNvPr id="4" name="Table 4">
            <a:extLst>
              <a:ext uri="{FF2B5EF4-FFF2-40B4-BE49-F238E27FC236}">
                <a16:creationId xmlns:a16="http://schemas.microsoft.com/office/drawing/2014/main" id="{39D29A17-9FA8-4F2B-8BBB-B282424AA015}"/>
              </a:ext>
            </a:extLst>
          </p:cNvPr>
          <p:cNvGraphicFramePr>
            <a:graphicFrameLocks/>
          </p:cNvGraphicFramePr>
          <p:nvPr>
            <p:extLst/>
          </p:nvPr>
        </p:nvGraphicFramePr>
        <p:xfrm>
          <a:off x="1369071" y="1424609"/>
          <a:ext cx="3378520" cy="3606800"/>
        </p:xfrm>
        <a:graphic>
          <a:graphicData uri="http://schemas.openxmlformats.org/drawingml/2006/table">
            <a:tbl>
              <a:tblPr firstRow="1" bandRow="1">
                <a:tableStyleId>{5C22544A-7EE6-4342-B048-85BDC9FD1C3A}</a:tableStyleId>
              </a:tblPr>
              <a:tblGrid>
                <a:gridCol w="844630">
                  <a:extLst>
                    <a:ext uri="{9D8B030D-6E8A-4147-A177-3AD203B41FA5}">
                      <a16:colId xmlns:a16="http://schemas.microsoft.com/office/drawing/2014/main" val="863895947"/>
                    </a:ext>
                  </a:extLst>
                </a:gridCol>
                <a:gridCol w="844630">
                  <a:extLst>
                    <a:ext uri="{9D8B030D-6E8A-4147-A177-3AD203B41FA5}">
                      <a16:colId xmlns:a16="http://schemas.microsoft.com/office/drawing/2014/main" val="599151477"/>
                    </a:ext>
                  </a:extLst>
                </a:gridCol>
                <a:gridCol w="844630">
                  <a:extLst>
                    <a:ext uri="{9D8B030D-6E8A-4147-A177-3AD203B41FA5}">
                      <a16:colId xmlns:a16="http://schemas.microsoft.com/office/drawing/2014/main" val="3280662952"/>
                    </a:ext>
                  </a:extLst>
                </a:gridCol>
                <a:gridCol w="844630">
                  <a:extLst>
                    <a:ext uri="{9D8B030D-6E8A-4147-A177-3AD203B41FA5}">
                      <a16:colId xmlns:a16="http://schemas.microsoft.com/office/drawing/2014/main" val="1946589012"/>
                    </a:ext>
                  </a:extLst>
                </a:gridCol>
              </a:tblGrid>
              <a:tr h="370840">
                <a:tc>
                  <a:txBody>
                    <a:bodyPr/>
                    <a:lstStyle/>
                    <a:p>
                      <a:pPr algn="ctr"/>
                      <a:r>
                        <a:rPr lang="en-US" sz="1800" dirty="0">
                          <a:solidFill>
                            <a:sysClr val="windowText" lastClr="000000"/>
                          </a:solidFill>
                        </a:rPr>
                        <a:t>Binary Code</a:t>
                      </a:r>
                      <a:endParaRPr lang="en-IN" sz="1800" dirty="0">
                        <a:solidFill>
                          <a:sysClr val="windowText" lastClr="000000"/>
                        </a:solidFill>
                      </a:endParaRPr>
                    </a:p>
                  </a:txBody>
                  <a:tcPr marL="35254" marR="35254"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algn="ctr"/>
                      <a:r>
                        <a:rPr lang="en-US" sz="1800" dirty="0">
                          <a:solidFill>
                            <a:sysClr val="windowText" lastClr="000000"/>
                          </a:solidFill>
                        </a:rPr>
                        <a:t>SELA</a:t>
                      </a:r>
                      <a:endParaRPr lang="en-IN" sz="1800" dirty="0">
                        <a:solidFill>
                          <a:sysClr val="windowText" lastClr="000000"/>
                        </a:solidFill>
                      </a:endParaRPr>
                    </a:p>
                  </a:txBody>
                  <a:tcPr marL="35254" marR="35254"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algn="ctr"/>
                      <a:r>
                        <a:rPr lang="en-US" sz="1800" dirty="0">
                          <a:solidFill>
                            <a:sysClr val="windowText" lastClr="000000"/>
                          </a:solidFill>
                        </a:rPr>
                        <a:t>SELB</a:t>
                      </a:r>
                      <a:endParaRPr lang="en-IN" sz="1800" dirty="0">
                        <a:solidFill>
                          <a:sysClr val="windowText" lastClr="000000"/>
                        </a:solidFill>
                      </a:endParaRPr>
                    </a:p>
                  </a:txBody>
                  <a:tcPr marL="35254" marR="35254"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algn="ctr"/>
                      <a:r>
                        <a:rPr lang="en-US" sz="1800" dirty="0">
                          <a:solidFill>
                            <a:sysClr val="windowText" lastClr="000000"/>
                          </a:solidFill>
                        </a:rPr>
                        <a:t>SELD</a:t>
                      </a:r>
                      <a:endParaRPr lang="en-IN" sz="1800" dirty="0">
                        <a:solidFill>
                          <a:sysClr val="windowText" lastClr="000000"/>
                        </a:solidFill>
                      </a:endParaRPr>
                    </a:p>
                  </a:txBody>
                  <a:tcPr marL="35254" marR="35254"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74976613"/>
                  </a:ext>
                </a:extLst>
              </a:tr>
              <a:tr h="370840">
                <a:tc>
                  <a:txBody>
                    <a:bodyPr/>
                    <a:lstStyle/>
                    <a:p>
                      <a:pPr algn="ctr"/>
                      <a:r>
                        <a:rPr lang="en-US" sz="1800" dirty="0"/>
                        <a:t>000</a:t>
                      </a:r>
                      <a:endParaRPr lang="en-IN" sz="1800" dirty="0"/>
                    </a:p>
                  </a:txBody>
                  <a:tcPr marL="35254" marR="35254"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1800" dirty="0"/>
                        <a:t>Input</a:t>
                      </a:r>
                      <a:endParaRPr lang="en-IN" sz="1800" dirty="0"/>
                    </a:p>
                  </a:txBody>
                  <a:tcPr marL="35254" marR="35254"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1800" dirty="0"/>
                        <a:t>Input</a:t>
                      </a:r>
                      <a:endParaRPr lang="en-IN" sz="1800" dirty="0"/>
                    </a:p>
                  </a:txBody>
                  <a:tcPr marL="35254" marR="35254"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1800" dirty="0"/>
                        <a:t>None</a:t>
                      </a:r>
                      <a:endParaRPr lang="en-IN" sz="1800" dirty="0"/>
                    </a:p>
                  </a:txBody>
                  <a:tcPr marL="35254" marR="35254"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633331394"/>
                  </a:ext>
                </a:extLst>
              </a:tr>
              <a:tr h="370840">
                <a:tc>
                  <a:txBody>
                    <a:bodyPr/>
                    <a:lstStyle/>
                    <a:p>
                      <a:pPr algn="ctr"/>
                      <a:r>
                        <a:rPr lang="en-US" sz="1800" dirty="0"/>
                        <a:t>001</a:t>
                      </a:r>
                      <a:endParaRPr lang="en-IN" sz="1800" dirty="0"/>
                    </a:p>
                  </a:txBody>
                  <a:tcPr marL="35254" marR="35254"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1800" dirty="0"/>
                        <a:t>R1</a:t>
                      </a:r>
                      <a:endParaRPr lang="en-IN" sz="1800" dirty="0"/>
                    </a:p>
                  </a:txBody>
                  <a:tcPr marL="35254" marR="35254"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1800" dirty="0"/>
                        <a:t>R1</a:t>
                      </a:r>
                      <a:endParaRPr lang="en-IN" sz="1800" dirty="0"/>
                    </a:p>
                  </a:txBody>
                  <a:tcPr marL="35254" marR="35254"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1800" dirty="0"/>
                        <a:t>R1</a:t>
                      </a:r>
                      <a:endParaRPr lang="en-IN" sz="1800" dirty="0"/>
                    </a:p>
                  </a:txBody>
                  <a:tcPr marL="35254" marR="35254"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452282336"/>
                  </a:ext>
                </a:extLst>
              </a:tr>
              <a:tr h="370840">
                <a:tc>
                  <a:txBody>
                    <a:bodyPr/>
                    <a:lstStyle/>
                    <a:p>
                      <a:pPr algn="ctr"/>
                      <a:r>
                        <a:rPr lang="en-US" sz="1800" dirty="0"/>
                        <a:t>010</a:t>
                      </a:r>
                      <a:endParaRPr lang="en-IN" sz="1800" dirty="0"/>
                    </a:p>
                  </a:txBody>
                  <a:tcPr marL="35254" marR="35254"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1800" dirty="0"/>
                        <a:t>R2</a:t>
                      </a:r>
                      <a:endParaRPr lang="en-IN" sz="1800" dirty="0"/>
                    </a:p>
                  </a:txBody>
                  <a:tcPr marL="35254" marR="35254"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1800" dirty="0"/>
                        <a:t>R2</a:t>
                      </a:r>
                      <a:endParaRPr lang="en-IN" sz="1800" dirty="0"/>
                    </a:p>
                  </a:txBody>
                  <a:tcPr marL="35254" marR="35254"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1800" dirty="0"/>
                        <a:t>R2</a:t>
                      </a:r>
                      <a:endParaRPr lang="en-IN" sz="1800" dirty="0"/>
                    </a:p>
                  </a:txBody>
                  <a:tcPr marL="35254" marR="35254"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4119244460"/>
                  </a:ext>
                </a:extLst>
              </a:tr>
              <a:tr h="370840">
                <a:tc>
                  <a:txBody>
                    <a:bodyPr/>
                    <a:lstStyle/>
                    <a:p>
                      <a:pPr algn="ctr"/>
                      <a:r>
                        <a:rPr lang="en-US" sz="1800" dirty="0"/>
                        <a:t>011</a:t>
                      </a:r>
                      <a:endParaRPr lang="en-IN" sz="1800" dirty="0"/>
                    </a:p>
                  </a:txBody>
                  <a:tcPr marL="35254" marR="35254"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1800" dirty="0"/>
                        <a:t>R3</a:t>
                      </a:r>
                      <a:endParaRPr lang="en-IN" sz="1800" dirty="0"/>
                    </a:p>
                  </a:txBody>
                  <a:tcPr marL="35254" marR="35254"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1800" dirty="0"/>
                        <a:t>R3</a:t>
                      </a:r>
                      <a:endParaRPr lang="en-IN" sz="1800" dirty="0"/>
                    </a:p>
                  </a:txBody>
                  <a:tcPr marL="35254" marR="35254"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1800" dirty="0"/>
                        <a:t>R3</a:t>
                      </a:r>
                      <a:endParaRPr lang="en-IN" sz="1800" dirty="0"/>
                    </a:p>
                  </a:txBody>
                  <a:tcPr marL="35254" marR="35254"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616381372"/>
                  </a:ext>
                </a:extLst>
              </a:tr>
              <a:tr h="370840">
                <a:tc>
                  <a:txBody>
                    <a:bodyPr/>
                    <a:lstStyle/>
                    <a:p>
                      <a:pPr algn="ctr"/>
                      <a:r>
                        <a:rPr lang="en-US" sz="1800" dirty="0"/>
                        <a:t>100</a:t>
                      </a:r>
                      <a:endParaRPr lang="en-IN" sz="1800" dirty="0"/>
                    </a:p>
                  </a:txBody>
                  <a:tcPr marL="35254" marR="35254"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1800" dirty="0"/>
                        <a:t>R4</a:t>
                      </a:r>
                      <a:endParaRPr lang="en-IN" sz="1800" dirty="0"/>
                    </a:p>
                  </a:txBody>
                  <a:tcPr marL="35254" marR="35254"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1800" dirty="0"/>
                        <a:t>R4</a:t>
                      </a:r>
                      <a:endParaRPr lang="en-IN" sz="1800" dirty="0"/>
                    </a:p>
                  </a:txBody>
                  <a:tcPr marL="35254" marR="35254"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1800" dirty="0"/>
                        <a:t>R4</a:t>
                      </a:r>
                      <a:endParaRPr lang="en-IN" sz="1800" dirty="0"/>
                    </a:p>
                  </a:txBody>
                  <a:tcPr marL="35254" marR="35254"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212130827"/>
                  </a:ext>
                </a:extLst>
              </a:tr>
              <a:tr h="370840">
                <a:tc>
                  <a:txBody>
                    <a:bodyPr/>
                    <a:lstStyle/>
                    <a:p>
                      <a:pPr algn="ctr"/>
                      <a:r>
                        <a:rPr lang="en-US" sz="1800" dirty="0"/>
                        <a:t>101</a:t>
                      </a:r>
                      <a:endParaRPr lang="en-IN" sz="1800" dirty="0"/>
                    </a:p>
                  </a:txBody>
                  <a:tcPr marL="35254" marR="35254"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1800" dirty="0"/>
                        <a:t>R5</a:t>
                      </a:r>
                      <a:endParaRPr lang="en-IN" sz="1800" dirty="0"/>
                    </a:p>
                  </a:txBody>
                  <a:tcPr marL="35254" marR="35254"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1800" dirty="0"/>
                        <a:t>R5</a:t>
                      </a:r>
                      <a:endParaRPr lang="en-IN" sz="1800" dirty="0"/>
                    </a:p>
                  </a:txBody>
                  <a:tcPr marL="35254" marR="35254"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1800" dirty="0"/>
                        <a:t>R5</a:t>
                      </a:r>
                      <a:endParaRPr lang="en-IN" sz="1800" dirty="0"/>
                    </a:p>
                  </a:txBody>
                  <a:tcPr marL="35254" marR="35254"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881589913"/>
                  </a:ext>
                </a:extLst>
              </a:tr>
              <a:tr h="370840">
                <a:tc>
                  <a:txBody>
                    <a:bodyPr/>
                    <a:lstStyle/>
                    <a:p>
                      <a:pPr algn="ctr"/>
                      <a:r>
                        <a:rPr lang="en-US" sz="1800" dirty="0"/>
                        <a:t>110</a:t>
                      </a:r>
                      <a:endParaRPr lang="en-IN" sz="1800" dirty="0"/>
                    </a:p>
                  </a:txBody>
                  <a:tcPr marL="35254" marR="35254"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1800" dirty="0"/>
                        <a:t>R6</a:t>
                      </a:r>
                      <a:endParaRPr lang="en-IN" sz="1800" dirty="0"/>
                    </a:p>
                  </a:txBody>
                  <a:tcPr marL="35254" marR="35254"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1800" dirty="0"/>
                        <a:t>R6</a:t>
                      </a:r>
                      <a:endParaRPr lang="en-IN" sz="1800" dirty="0"/>
                    </a:p>
                  </a:txBody>
                  <a:tcPr marL="35254" marR="35254"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1800" dirty="0"/>
                        <a:t>R6</a:t>
                      </a:r>
                      <a:endParaRPr lang="en-IN" sz="1800" dirty="0"/>
                    </a:p>
                  </a:txBody>
                  <a:tcPr marL="35254" marR="35254"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848617367"/>
                  </a:ext>
                </a:extLst>
              </a:tr>
              <a:tr h="370840">
                <a:tc>
                  <a:txBody>
                    <a:bodyPr/>
                    <a:lstStyle/>
                    <a:p>
                      <a:pPr algn="ctr"/>
                      <a:r>
                        <a:rPr lang="en-US" sz="1800" dirty="0"/>
                        <a:t>111</a:t>
                      </a:r>
                      <a:endParaRPr lang="en-IN" sz="1800" dirty="0"/>
                    </a:p>
                  </a:txBody>
                  <a:tcPr marL="35254" marR="35254"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1800" dirty="0"/>
                        <a:t>R7</a:t>
                      </a:r>
                      <a:endParaRPr lang="en-IN" sz="1800" dirty="0"/>
                    </a:p>
                  </a:txBody>
                  <a:tcPr marL="35254" marR="35254"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1800" dirty="0"/>
                        <a:t>R7</a:t>
                      </a:r>
                      <a:endParaRPr lang="en-IN" sz="1800" dirty="0"/>
                    </a:p>
                  </a:txBody>
                  <a:tcPr marL="35254" marR="35254"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algn="ctr"/>
                      <a:r>
                        <a:rPr lang="en-US" sz="1800" dirty="0"/>
                        <a:t>R7</a:t>
                      </a:r>
                      <a:endParaRPr lang="en-IN" sz="1800" dirty="0"/>
                    </a:p>
                  </a:txBody>
                  <a:tcPr marL="35254" marR="35254"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637414412"/>
                  </a:ext>
                </a:extLst>
              </a:tr>
            </a:tbl>
          </a:graphicData>
        </a:graphic>
      </p:graphicFrame>
      <p:graphicFrame>
        <p:nvGraphicFramePr>
          <p:cNvPr id="5" name="Table 6">
            <a:extLst>
              <a:ext uri="{FF2B5EF4-FFF2-40B4-BE49-F238E27FC236}">
                <a16:creationId xmlns:a16="http://schemas.microsoft.com/office/drawing/2014/main" id="{A12C37CA-971A-4B74-8AE1-767CBDADAF68}"/>
              </a:ext>
            </a:extLst>
          </p:cNvPr>
          <p:cNvGraphicFramePr>
            <a:graphicFrameLocks noGrp="1"/>
          </p:cNvGraphicFramePr>
          <p:nvPr>
            <p:extLst/>
          </p:nvPr>
        </p:nvGraphicFramePr>
        <p:xfrm>
          <a:off x="6332675" y="915873"/>
          <a:ext cx="3793854" cy="4445000"/>
        </p:xfrm>
        <a:graphic>
          <a:graphicData uri="http://schemas.openxmlformats.org/drawingml/2006/table">
            <a:tbl>
              <a:tblPr firstRow="1" bandRow="1">
                <a:tableStyleId>{5C22544A-7EE6-4342-B048-85BDC9FD1C3A}</a:tableStyleId>
              </a:tblPr>
              <a:tblGrid>
                <a:gridCol w="1299808">
                  <a:extLst>
                    <a:ext uri="{9D8B030D-6E8A-4147-A177-3AD203B41FA5}">
                      <a16:colId xmlns:a16="http://schemas.microsoft.com/office/drawing/2014/main" val="3569638638"/>
                    </a:ext>
                  </a:extLst>
                </a:gridCol>
                <a:gridCol w="1592082">
                  <a:extLst>
                    <a:ext uri="{9D8B030D-6E8A-4147-A177-3AD203B41FA5}">
                      <a16:colId xmlns:a16="http://schemas.microsoft.com/office/drawing/2014/main" val="2580408981"/>
                    </a:ext>
                  </a:extLst>
                </a:gridCol>
                <a:gridCol w="901964">
                  <a:extLst>
                    <a:ext uri="{9D8B030D-6E8A-4147-A177-3AD203B41FA5}">
                      <a16:colId xmlns:a16="http://schemas.microsoft.com/office/drawing/2014/main" val="3833285314"/>
                    </a:ext>
                  </a:extLst>
                </a:gridCol>
              </a:tblGrid>
              <a:tr h="370840">
                <a:tc>
                  <a:txBody>
                    <a:bodyPr/>
                    <a:lstStyle/>
                    <a:p>
                      <a:pPr algn="ctr"/>
                      <a:r>
                        <a:rPr lang="en-US" dirty="0">
                          <a:solidFill>
                            <a:sysClr val="windowText" lastClr="000000"/>
                          </a:solidFill>
                        </a:rPr>
                        <a:t>OPR Select</a:t>
                      </a:r>
                      <a:endParaRPr lang="en-IN" dirty="0">
                        <a:solidFill>
                          <a:sysClr val="windowText" lastClr="000000"/>
                        </a:solidFill>
                      </a:endParaRPr>
                    </a:p>
                  </a:txBody>
                  <a:tcPr marL="75570" marR="7557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r>
                        <a:rPr lang="en-US" dirty="0">
                          <a:solidFill>
                            <a:sysClr val="windowText" lastClr="000000"/>
                          </a:solidFill>
                        </a:rPr>
                        <a:t>Operation</a:t>
                      </a:r>
                      <a:endParaRPr lang="en-IN" dirty="0">
                        <a:solidFill>
                          <a:sysClr val="windowText" lastClr="000000"/>
                        </a:solidFill>
                      </a:endParaRPr>
                    </a:p>
                  </a:txBody>
                  <a:tcPr marL="75570" marR="7557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r>
                        <a:rPr lang="en-US" dirty="0">
                          <a:solidFill>
                            <a:sysClr val="windowText" lastClr="000000"/>
                          </a:solidFill>
                        </a:rPr>
                        <a:t>Symbol</a:t>
                      </a:r>
                      <a:endParaRPr lang="en-IN" dirty="0">
                        <a:solidFill>
                          <a:sysClr val="windowText" lastClr="000000"/>
                        </a:solidFill>
                      </a:endParaRPr>
                    </a:p>
                  </a:txBody>
                  <a:tcPr marL="75570" marR="7557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527471917"/>
                  </a:ext>
                </a:extLst>
              </a:tr>
              <a:tr h="370840">
                <a:tc>
                  <a:txBody>
                    <a:bodyPr/>
                    <a:lstStyle/>
                    <a:p>
                      <a:pPr algn="ctr"/>
                      <a:r>
                        <a:rPr lang="en-US" dirty="0"/>
                        <a:t>00000</a:t>
                      </a:r>
                      <a:endParaRPr lang="en-IN" dirty="0"/>
                    </a:p>
                  </a:txBody>
                  <a:tcPr marL="75570" marR="7557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r>
                        <a:rPr lang="en-US" dirty="0"/>
                        <a:t>Transfer A</a:t>
                      </a:r>
                      <a:endParaRPr lang="en-IN" dirty="0"/>
                    </a:p>
                  </a:txBody>
                  <a:tcPr marL="75570" marR="7557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r>
                        <a:rPr lang="en-US" dirty="0"/>
                        <a:t>TSFA</a:t>
                      </a:r>
                      <a:endParaRPr lang="en-IN" dirty="0"/>
                    </a:p>
                  </a:txBody>
                  <a:tcPr marL="75570" marR="7557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719283442"/>
                  </a:ext>
                </a:extLst>
              </a:tr>
              <a:tr h="370840">
                <a:tc>
                  <a:txBody>
                    <a:bodyPr/>
                    <a:lstStyle/>
                    <a:p>
                      <a:pPr algn="ctr"/>
                      <a:r>
                        <a:rPr lang="en-US" dirty="0"/>
                        <a:t>00001</a:t>
                      </a:r>
                      <a:endParaRPr lang="en-IN" dirty="0"/>
                    </a:p>
                  </a:txBody>
                  <a:tcPr marL="75570" marR="7557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r>
                        <a:rPr lang="en-US" dirty="0"/>
                        <a:t>Increment A</a:t>
                      </a:r>
                      <a:endParaRPr lang="en-IN" dirty="0"/>
                    </a:p>
                  </a:txBody>
                  <a:tcPr marL="75570" marR="7557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r>
                        <a:rPr lang="en-US" dirty="0"/>
                        <a:t>INCA</a:t>
                      </a:r>
                      <a:endParaRPr lang="en-IN" dirty="0"/>
                    </a:p>
                  </a:txBody>
                  <a:tcPr marL="75570" marR="7557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220733292"/>
                  </a:ext>
                </a:extLst>
              </a:tr>
              <a:tr h="370840">
                <a:tc>
                  <a:txBody>
                    <a:bodyPr/>
                    <a:lstStyle/>
                    <a:p>
                      <a:pPr algn="ctr"/>
                      <a:r>
                        <a:rPr lang="en-US" dirty="0"/>
                        <a:t>00010</a:t>
                      </a:r>
                      <a:endParaRPr lang="en-IN" dirty="0"/>
                    </a:p>
                  </a:txBody>
                  <a:tcPr marL="75570" marR="7557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r>
                        <a:rPr lang="en-US" dirty="0"/>
                        <a:t>A + B</a:t>
                      </a:r>
                      <a:endParaRPr lang="en-IN" dirty="0"/>
                    </a:p>
                  </a:txBody>
                  <a:tcPr marL="75570" marR="7557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r>
                        <a:rPr lang="en-US" dirty="0"/>
                        <a:t>ADD</a:t>
                      </a:r>
                      <a:endParaRPr lang="en-IN" dirty="0"/>
                    </a:p>
                  </a:txBody>
                  <a:tcPr marL="75570" marR="7557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427419925"/>
                  </a:ext>
                </a:extLst>
              </a:tr>
              <a:tr h="370840">
                <a:tc>
                  <a:txBody>
                    <a:bodyPr/>
                    <a:lstStyle/>
                    <a:p>
                      <a:pPr algn="ctr"/>
                      <a:r>
                        <a:rPr lang="en-US" dirty="0"/>
                        <a:t>00101</a:t>
                      </a:r>
                      <a:endParaRPr lang="en-IN" dirty="0"/>
                    </a:p>
                  </a:txBody>
                  <a:tcPr marL="75570" marR="7557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r>
                        <a:rPr lang="en-US" dirty="0"/>
                        <a:t>A – B</a:t>
                      </a:r>
                      <a:endParaRPr lang="en-IN" dirty="0"/>
                    </a:p>
                  </a:txBody>
                  <a:tcPr marL="75570" marR="7557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r>
                        <a:rPr lang="en-US" dirty="0"/>
                        <a:t>SUB</a:t>
                      </a:r>
                      <a:endParaRPr lang="en-IN" dirty="0"/>
                    </a:p>
                  </a:txBody>
                  <a:tcPr marL="75570" marR="7557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89937091"/>
                  </a:ext>
                </a:extLst>
              </a:tr>
              <a:tr h="370840">
                <a:tc>
                  <a:txBody>
                    <a:bodyPr/>
                    <a:lstStyle/>
                    <a:p>
                      <a:pPr algn="ctr"/>
                      <a:r>
                        <a:rPr lang="en-US" dirty="0"/>
                        <a:t>00110</a:t>
                      </a:r>
                      <a:endParaRPr lang="en-IN" dirty="0"/>
                    </a:p>
                  </a:txBody>
                  <a:tcPr marL="75570" marR="7557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r>
                        <a:rPr lang="en-US" dirty="0"/>
                        <a:t>Decrement A</a:t>
                      </a:r>
                      <a:endParaRPr lang="en-IN" dirty="0"/>
                    </a:p>
                  </a:txBody>
                  <a:tcPr marL="75570" marR="7557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r>
                        <a:rPr lang="en-US" dirty="0"/>
                        <a:t>DECA</a:t>
                      </a:r>
                      <a:endParaRPr lang="en-IN" dirty="0"/>
                    </a:p>
                  </a:txBody>
                  <a:tcPr marL="75570" marR="7557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072485662"/>
                  </a:ext>
                </a:extLst>
              </a:tr>
              <a:tr h="370840">
                <a:tc>
                  <a:txBody>
                    <a:bodyPr/>
                    <a:lstStyle/>
                    <a:p>
                      <a:pPr algn="ctr"/>
                      <a:r>
                        <a:rPr lang="en-US" dirty="0"/>
                        <a:t>01000</a:t>
                      </a:r>
                      <a:endParaRPr lang="en-IN" dirty="0"/>
                    </a:p>
                  </a:txBody>
                  <a:tcPr marL="75570" marR="7557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r>
                        <a:rPr lang="en-US" dirty="0"/>
                        <a:t>A and B</a:t>
                      </a:r>
                      <a:endParaRPr lang="en-IN" dirty="0"/>
                    </a:p>
                  </a:txBody>
                  <a:tcPr marL="75570" marR="7557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r>
                        <a:rPr lang="en-US" dirty="0"/>
                        <a:t>AND</a:t>
                      </a:r>
                      <a:endParaRPr lang="en-IN" dirty="0"/>
                    </a:p>
                  </a:txBody>
                  <a:tcPr marL="75570" marR="7557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59841801"/>
                  </a:ext>
                </a:extLst>
              </a:tr>
              <a:tr h="0">
                <a:tc>
                  <a:txBody>
                    <a:bodyPr/>
                    <a:lstStyle/>
                    <a:p>
                      <a:pPr algn="ctr"/>
                      <a:r>
                        <a:rPr lang="en-US" dirty="0"/>
                        <a:t>01010</a:t>
                      </a:r>
                      <a:endParaRPr lang="en-IN" dirty="0"/>
                    </a:p>
                  </a:txBody>
                  <a:tcPr marL="75570" marR="7557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r>
                        <a:rPr lang="en-US" dirty="0"/>
                        <a:t>A or B</a:t>
                      </a:r>
                      <a:endParaRPr lang="en-IN" dirty="0"/>
                    </a:p>
                  </a:txBody>
                  <a:tcPr marL="75570" marR="7557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r>
                        <a:rPr lang="en-US" dirty="0"/>
                        <a:t>OR</a:t>
                      </a:r>
                      <a:endParaRPr lang="en-IN" dirty="0"/>
                    </a:p>
                  </a:txBody>
                  <a:tcPr marL="75570" marR="7557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01970136"/>
                  </a:ext>
                </a:extLst>
              </a:tr>
              <a:tr h="370840">
                <a:tc>
                  <a:txBody>
                    <a:bodyPr/>
                    <a:lstStyle/>
                    <a:p>
                      <a:pPr algn="ctr"/>
                      <a:r>
                        <a:rPr lang="en-US" dirty="0"/>
                        <a:t>01100</a:t>
                      </a:r>
                      <a:endParaRPr lang="en-IN" dirty="0"/>
                    </a:p>
                  </a:txBody>
                  <a:tcPr marL="75570" marR="7557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r>
                        <a:rPr lang="en-US" dirty="0"/>
                        <a:t>A </a:t>
                      </a:r>
                      <a:r>
                        <a:rPr lang="en-US" dirty="0" err="1"/>
                        <a:t>xor</a:t>
                      </a:r>
                      <a:r>
                        <a:rPr lang="en-US" dirty="0"/>
                        <a:t> B</a:t>
                      </a:r>
                      <a:endParaRPr lang="en-IN" dirty="0"/>
                    </a:p>
                  </a:txBody>
                  <a:tcPr marL="75570" marR="7557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r>
                        <a:rPr lang="en-US" dirty="0"/>
                        <a:t>XOR</a:t>
                      </a:r>
                      <a:endParaRPr lang="en-IN" dirty="0"/>
                    </a:p>
                  </a:txBody>
                  <a:tcPr marL="75570" marR="7557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2139547063"/>
                  </a:ext>
                </a:extLst>
              </a:tr>
              <a:tr h="370840">
                <a:tc>
                  <a:txBody>
                    <a:bodyPr/>
                    <a:lstStyle/>
                    <a:p>
                      <a:pPr algn="ctr"/>
                      <a:r>
                        <a:rPr lang="en-US" dirty="0"/>
                        <a:t>01110</a:t>
                      </a:r>
                      <a:endParaRPr lang="en-IN" dirty="0"/>
                    </a:p>
                  </a:txBody>
                  <a:tcPr marL="75570" marR="7557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r>
                        <a:rPr lang="en-US" dirty="0"/>
                        <a:t>Complement A</a:t>
                      </a:r>
                      <a:endParaRPr lang="en-IN" dirty="0"/>
                    </a:p>
                  </a:txBody>
                  <a:tcPr marL="75570" marR="7557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r>
                        <a:rPr lang="en-US" dirty="0"/>
                        <a:t>COMA</a:t>
                      </a:r>
                      <a:endParaRPr lang="en-IN" dirty="0"/>
                    </a:p>
                  </a:txBody>
                  <a:tcPr marL="75570" marR="7557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966597490"/>
                  </a:ext>
                </a:extLst>
              </a:tr>
              <a:tr h="370840">
                <a:tc>
                  <a:txBody>
                    <a:bodyPr/>
                    <a:lstStyle/>
                    <a:p>
                      <a:pPr algn="ctr"/>
                      <a:r>
                        <a:rPr lang="en-US" dirty="0"/>
                        <a:t>10000</a:t>
                      </a:r>
                      <a:endParaRPr lang="en-IN" dirty="0"/>
                    </a:p>
                  </a:txBody>
                  <a:tcPr marL="75570" marR="7557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r>
                        <a:rPr lang="en-US" dirty="0"/>
                        <a:t>Shift right A</a:t>
                      </a:r>
                      <a:endParaRPr lang="en-IN" dirty="0"/>
                    </a:p>
                  </a:txBody>
                  <a:tcPr marL="75570" marR="7557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r>
                        <a:rPr lang="en-US" dirty="0"/>
                        <a:t>SHRA</a:t>
                      </a:r>
                      <a:endParaRPr lang="en-IN" dirty="0"/>
                    </a:p>
                  </a:txBody>
                  <a:tcPr marL="75570" marR="7557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3057420100"/>
                  </a:ext>
                </a:extLst>
              </a:tr>
              <a:tr h="370840">
                <a:tc>
                  <a:txBody>
                    <a:bodyPr/>
                    <a:lstStyle/>
                    <a:p>
                      <a:pPr algn="ctr"/>
                      <a:r>
                        <a:rPr lang="en-US" dirty="0"/>
                        <a:t>11000</a:t>
                      </a:r>
                      <a:endParaRPr lang="en-IN" dirty="0"/>
                    </a:p>
                  </a:txBody>
                  <a:tcPr marL="75570" marR="7557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r>
                        <a:rPr lang="en-US" dirty="0"/>
                        <a:t>Shift left A</a:t>
                      </a:r>
                      <a:endParaRPr lang="en-IN" dirty="0"/>
                    </a:p>
                  </a:txBody>
                  <a:tcPr marL="75570" marR="7557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r>
                        <a:rPr lang="en-US" dirty="0"/>
                        <a:t>SHLA</a:t>
                      </a:r>
                      <a:endParaRPr lang="en-IN" dirty="0"/>
                    </a:p>
                  </a:txBody>
                  <a:tcPr marL="75570" marR="7557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552299562"/>
                  </a:ext>
                </a:extLst>
              </a:tr>
            </a:tbl>
          </a:graphicData>
        </a:graphic>
      </p:graphicFrame>
      <p:sp>
        <p:nvSpPr>
          <p:cNvPr id="6" name="TextBox 5">
            <a:extLst>
              <a:ext uri="{FF2B5EF4-FFF2-40B4-BE49-F238E27FC236}">
                <a16:creationId xmlns:a16="http://schemas.microsoft.com/office/drawing/2014/main" id="{DEA81BCE-B33B-4029-9317-5D2CFDD19DC1}"/>
              </a:ext>
            </a:extLst>
          </p:cNvPr>
          <p:cNvSpPr txBox="1"/>
          <p:nvPr/>
        </p:nvSpPr>
        <p:spPr>
          <a:xfrm>
            <a:off x="1273300" y="5121154"/>
            <a:ext cx="3570061" cy="401321"/>
          </a:xfrm>
          <a:prstGeom prst="rect">
            <a:avLst/>
          </a:prstGeom>
          <a:noFill/>
        </p:spPr>
        <p:txBody>
          <a:bodyPr wrap="square" rtlCol="0">
            <a:spAutoFit/>
          </a:bodyPr>
          <a:lstStyle/>
          <a:p>
            <a:r>
              <a:rPr lang="en-US" dirty="0"/>
              <a:t>Encoding of Register Selection Fields</a:t>
            </a:r>
            <a:endParaRPr lang="en-IN" dirty="0"/>
          </a:p>
        </p:txBody>
      </p:sp>
      <p:sp>
        <p:nvSpPr>
          <p:cNvPr id="7" name="TextBox 6">
            <a:extLst>
              <a:ext uri="{FF2B5EF4-FFF2-40B4-BE49-F238E27FC236}">
                <a16:creationId xmlns:a16="http://schemas.microsoft.com/office/drawing/2014/main" id="{946A5764-CB86-417D-AD89-9240985383F3}"/>
              </a:ext>
            </a:extLst>
          </p:cNvPr>
          <p:cNvSpPr txBox="1"/>
          <p:nvPr/>
        </p:nvSpPr>
        <p:spPr>
          <a:xfrm>
            <a:off x="6933793" y="5399710"/>
            <a:ext cx="2950464" cy="331670"/>
          </a:xfrm>
          <a:prstGeom prst="rect">
            <a:avLst/>
          </a:prstGeom>
          <a:noFill/>
        </p:spPr>
        <p:txBody>
          <a:bodyPr wrap="square" rtlCol="0">
            <a:spAutoFit/>
          </a:bodyPr>
          <a:lstStyle/>
          <a:p>
            <a:r>
              <a:rPr lang="en-US" dirty="0"/>
              <a:t>Encoding of ALU Operations</a:t>
            </a:r>
            <a:endParaRPr lang="en-IN" dirty="0"/>
          </a:p>
        </p:txBody>
      </p:sp>
    </p:spTree>
    <p:extLst>
      <p:ext uri="{BB962C8B-B14F-4D97-AF65-F5344CB8AC3E}">
        <p14:creationId xmlns:p14="http://schemas.microsoft.com/office/powerpoint/2010/main" val="2242401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normAutofit/>
          </a:bodyPr>
          <a:lstStyle/>
          <a:p>
            <a:r>
              <a:rPr lang="en-US" dirty="0">
                <a:gradFill flip="none" rotWithShape="1">
                  <a:gsLst>
                    <a:gs pos="10000">
                      <a:srgbClr val="273238"/>
                    </a:gs>
                    <a:gs pos="100000">
                      <a:srgbClr val="607D8B"/>
                    </a:gs>
                  </a:gsLst>
                  <a:lin ang="0" scaled="1"/>
                  <a:tileRect/>
                </a:gradFill>
              </a:rPr>
              <a:t>Stack Organization</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 - 2</a:t>
            </a:r>
          </a:p>
        </p:txBody>
      </p:sp>
    </p:spTree>
    <p:extLst>
      <p:ext uri="{BB962C8B-B14F-4D97-AF65-F5344CB8AC3E}">
        <p14:creationId xmlns:p14="http://schemas.microsoft.com/office/powerpoint/2010/main" val="1016169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171FE2-1981-45A7-9692-140B55C78E29}"/>
              </a:ext>
            </a:extLst>
          </p:cNvPr>
          <p:cNvSpPr>
            <a:spLocks noGrp="1"/>
          </p:cNvSpPr>
          <p:nvPr>
            <p:ph type="title"/>
          </p:nvPr>
        </p:nvSpPr>
        <p:spPr/>
        <p:txBody>
          <a:bodyPr/>
          <a:lstStyle/>
          <a:p>
            <a:r>
              <a:rPr lang="en-US" dirty="0"/>
              <a:t>Stack Organization</a:t>
            </a:r>
            <a:endParaRPr lang="en-IN" dirty="0"/>
          </a:p>
        </p:txBody>
      </p:sp>
      <p:sp>
        <p:nvSpPr>
          <p:cNvPr id="5" name="Content Placeholder 4">
            <a:extLst>
              <a:ext uri="{FF2B5EF4-FFF2-40B4-BE49-F238E27FC236}">
                <a16:creationId xmlns:a16="http://schemas.microsoft.com/office/drawing/2014/main" id="{D63D3784-0DDC-4687-A13E-529642BD8E75}"/>
              </a:ext>
            </a:extLst>
          </p:cNvPr>
          <p:cNvSpPr>
            <a:spLocks noGrp="1"/>
          </p:cNvSpPr>
          <p:nvPr>
            <p:ph idx="1"/>
          </p:nvPr>
        </p:nvSpPr>
        <p:spPr>
          <a:xfrm>
            <a:off x="131180" y="863444"/>
            <a:ext cx="11929641" cy="3678739"/>
          </a:xfrm>
        </p:spPr>
        <p:txBody>
          <a:bodyPr/>
          <a:lstStyle/>
          <a:p>
            <a:pPr algn="just"/>
            <a:r>
              <a:rPr lang="en-US" dirty="0"/>
              <a:t>A stack is a storage device that stores information in such a manner that the item stored last is the first item retrieved (LIFO).</a:t>
            </a:r>
          </a:p>
          <a:p>
            <a:pPr algn="just"/>
            <a:r>
              <a:rPr lang="en-US" dirty="0"/>
              <a:t>The register that holds the address for the stack is called a </a:t>
            </a:r>
            <a:r>
              <a:rPr lang="en-US" i="1" dirty="0">
                <a:solidFill>
                  <a:schemeClr val="accent6"/>
                </a:solidFill>
              </a:rPr>
              <a:t>stack pointer (SP) </a:t>
            </a:r>
            <a:r>
              <a:rPr lang="en-US" dirty="0"/>
              <a:t>because its value always points at the top item in the stack. </a:t>
            </a:r>
          </a:p>
          <a:p>
            <a:pPr algn="just"/>
            <a:r>
              <a:rPr lang="en-US" dirty="0"/>
              <a:t>The physical registers of a stack are always available for reading or writing. It is the content of the word that is inserted or deleted.</a:t>
            </a:r>
          </a:p>
          <a:p>
            <a:pPr algn="just"/>
            <a:r>
              <a:rPr lang="en-US" dirty="0"/>
              <a:t>There are two types of stack organization</a:t>
            </a:r>
          </a:p>
          <a:p>
            <a:pPr marL="857230" lvl="1" indent="-457200">
              <a:buFont typeface="+mj-lt"/>
              <a:buAutoNum type="arabicPeriod"/>
            </a:pPr>
            <a:r>
              <a:rPr lang="en-US" dirty="0">
                <a:solidFill>
                  <a:schemeClr val="tx2"/>
                </a:solidFill>
              </a:rPr>
              <a:t>Register stack </a:t>
            </a:r>
            <a:r>
              <a:rPr lang="en-US" dirty="0"/>
              <a:t>– built using registers</a:t>
            </a:r>
          </a:p>
          <a:p>
            <a:pPr marL="857230" lvl="1" indent="-457200">
              <a:buFont typeface="+mj-lt"/>
              <a:buAutoNum type="arabicPeriod"/>
            </a:pPr>
            <a:r>
              <a:rPr lang="en-US" dirty="0">
                <a:solidFill>
                  <a:schemeClr val="tx2"/>
                </a:solidFill>
              </a:rPr>
              <a:t>Memory stack </a:t>
            </a:r>
            <a:r>
              <a:rPr lang="en-US" dirty="0"/>
              <a:t>– logical part of memory allocated as stack</a:t>
            </a:r>
          </a:p>
          <a:p>
            <a:endParaRPr lang="en-IN" dirty="0"/>
          </a:p>
        </p:txBody>
      </p:sp>
    </p:spTree>
    <p:extLst>
      <p:ext uri="{BB962C8B-B14F-4D97-AF65-F5344CB8AC3E}">
        <p14:creationId xmlns:p14="http://schemas.microsoft.com/office/powerpoint/2010/main" val="3974940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fade">
                                      <p:cBhvr>
                                        <p:cTn id="25" dur="500"/>
                                        <p:tgtEl>
                                          <p:spTgt spid="5">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fade">
                                      <p:cBhvr>
                                        <p:cTn id="28"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82319-498D-44DC-9658-A70B5872ECF9}"/>
              </a:ext>
            </a:extLst>
          </p:cNvPr>
          <p:cNvSpPr>
            <a:spLocks noGrp="1"/>
          </p:cNvSpPr>
          <p:nvPr>
            <p:ph type="title"/>
          </p:nvPr>
        </p:nvSpPr>
        <p:spPr/>
        <p:txBody>
          <a:bodyPr/>
          <a:lstStyle/>
          <a:p>
            <a:r>
              <a:rPr lang="en-US" dirty="0"/>
              <a:t>Register Stack</a:t>
            </a:r>
            <a:endParaRPr lang="en-IN" dirty="0"/>
          </a:p>
        </p:txBody>
      </p:sp>
      <p:sp>
        <p:nvSpPr>
          <p:cNvPr id="18" name="Content Placeholder 2">
            <a:extLst>
              <a:ext uri="{FF2B5EF4-FFF2-40B4-BE49-F238E27FC236}">
                <a16:creationId xmlns:a16="http://schemas.microsoft.com/office/drawing/2014/main" id="{BDBC90C8-8F19-4E44-9CD8-FFDEEB964857}"/>
              </a:ext>
            </a:extLst>
          </p:cNvPr>
          <p:cNvSpPr>
            <a:spLocks noGrp="1"/>
          </p:cNvSpPr>
          <p:nvPr>
            <p:ph idx="1"/>
          </p:nvPr>
        </p:nvSpPr>
        <p:spPr>
          <a:xfrm>
            <a:off x="140805" y="838200"/>
            <a:ext cx="2582514" cy="471297"/>
          </a:xfrm>
        </p:spPr>
        <p:txBody>
          <a:bodyPr>
            <a:normAutofit/>
          </a:bodyPr>
          <a:lstStyle/>
          <a:p>
            <a:r>
              <a:rPr lang="en-US" b="1" dirty="0"/>
              <a:t>PUSH Operation</a:t>
            </a:r>
          </a:p>
          <a:p>
            <a:pPr marL="0" indent="0" algn="just">
              <a:buNone/>
            </a:pPr>
            <a:endParaRPr lang="en-US" b="1" dirty="0"/>
          </a:p>
        </p:txBody>
      </p:sp>
      <p:graphicFrame>
        <p:nvGraphicFramePr>
          <p:cNvPr id="4" name="Table 3">
            <a:extLst>
              <a:ext uri="{FF2B5EF4-FFF2-40B4-BE49-F238E27FC236}">
                <a16:creationId xmlns:a16="http://schemas.microsoft.com/office/drawing/2014/main" id="{08AD0A44-C6FD-422C-BF2F-246153E2518E}"/>
              </a:ext>
            </a:extLst>
          </p:cNvPr>
          <p:cNvGraphicFramePr>
            <a:graphicFrameLocks noGrp="1"/>
          </p:cNvGraphicFramePr>
          <p:nvPr>
            <p:extLst/>
          </p:nvPr>
        </p:nvGraphicFramePr>
        <p:xfrm>
          <a:off x="7947988" y="1359653"/>
          <a:ext cx="3200400" cy="4380768"/>
        </p:xfrm>
        <a:graphic>
          <a:graphicData uri="http://schemas.openxmlformats.org/drawingml/2006/table">
            <a:tbl>
              <a:tblPr firstRow="1"/>
              <a:tblGrid>
                <a:gridCol w="3200400">
                  <a:extLst>
                    <a:ext uri="{9D8B030D-6E8A-4147-A177-3AD203B41FA5}">
                      <a16:colId xmlns:a16="http://schemas.microsoft.com/office/drawing/2014/main" val="20000"/>
                    </a:ext>
                  </a:extLst>
                </a:gridCol>
              </a:tblGrid>
              <a:tr h="0">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0"/>
                  </a:ext>
                </a:extLst>
              </a:tr>
              <a:tr h="2107718">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1"/>
                  </a:ext>
                </a:extLst>
              </a:tr>
              <a:tr h="381458">
                <a:tc>
                  <a:txBody>
                    <a:bodyPr/>
                    <a:lstStyle/>
                    <a:p>
                      <a:endParaRPr lang="en-US"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2"/>
                  </a:ext>
                </a:extLst>
              </a:tr>
              <a:tr h="381458">
                <a:tc>
                  <a:txBody>
                    <a:bodyPr/>
                    <a:lstStyle/>
                    <a:p>
                      <a:pPr algn="ctr"/>
                      <a:r>
                        <a:rPr lang="en-US" dirty="0"/>
                        <a:t>C</a:t>
                      </a:r>
                      <a:endParaRPr lang="en-US" dirty="0">
                        <a:solidFill>
                          <a:schemeClr val="tx1"/>
                        </a:solidFill>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3"/>
                  </a:ext>
                </a:extLst>
              </a:tr>
              <a:tr h="381458">
                <a:tc>
                  <a:txBody>
                    <a:bodyPr/>
                    <a:lstStyle/>
                    <a:p>
                      <a:pPr algn="ctr"/>
                      <a:r>
                        <a:rPr lang="en-US" dirty="0"/>
                        <a:t>B</a:t>
                      </a:r>
                      <a:endParaRPr lang="en-US" dirty="0">
                        <a:solidFill>
                          <a:schemeClr val="tx1"/>
                        </a:solidFill>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4"/>
                  </a:ext>
                </a:extLst>
              </a:tr>
              <a:tr h="381458">
                <a:tc>
                  <a:txBody>
                    <a:bodyPr/>
                    <a:lstStyle/>
                    <a:p>
                      <a:pPr algn="ctr"/>
                      <a:r>
                        <a:rPr lang="en-US" dirty="0"/>
                        <a:t>A</a:t>
                      </a:r>
                      <a:endParaRPr lang="en-US" dirty="0">
                        <a:solidFill>
                          <a:schemeClr val="tx1"/>
                        </a:solidFill>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5"/>
                  </a:ext>
                </a:extLst>
              </a:tr>
              <a:tr h="381458">
                <a:tc>
                  <a:txBody>
                    <a:bodyPr/>
                    <a:lstStyle/>
                    <a:p>
                      <a:pPr algn="ctr"/>
                      <a:endParaRPr lang="en-US" dirty="0">
                        <a:solidFill>
                          <a:schemeClr val="tx1"/>
                        </a:solidFill>
                      </a:endParaRP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graphicFrame>
        <p:nvGraphicFramePr>
          <p:cNvPr id="5" name="Table 4">
            <a:extLst>
              <a:ext uri="{FF2B5EF4-FFF2-40B4-BE49-F238E27FC236}">
                <a16:creationId xmlns:a16="http://schemas.microsoft.com/office/drawing/2014/main" id="{4478A031-6F0B-4FFE-BBA6-6E4BB5D24433}"/>
              </a:ext>
            </a:extLst>
          </p:cNvPr>
          <p:cNvGraphicFramePr>
            <a:graphicFrameLocks noGrp="1"/>
          </p:cNvGraphicFramePr>
          <p:nvPr>
            <p:extLst/>
          </p:nvPr>
        </p:nvGraphicFramePr>
        <p:xfrm>
          <a:off x="7947988" y="5993516"/>
          <a:ext cx="3200400" cy="370840"/>
        </p:xfrm>
        <a:graphic>
          <a:graphicData uri="http://schemas.openxmlformats.org/drawingml/2006/table">
            <a:tbl>
              <a:tblPr firstRow="1">
                <a:tableStyleId>{5C22544A-7EE6-4342-B048-85BDC9FD1C3A}</a:tableStyleId>
              </a:tblPr>
              <a:tblGrid>
                <a:gridCol w="3200400">
                  <a:extLst>
                    <a:ext uri="{9D8B030D-6E8A-4147-A177-3AD203B41FA5}">
                      <a16:colId xmlns:a16="http://schemas.microsoft.com/office/drawing/2014/main" val="20000"/>
                    </a:ext>
                  </a:extLst>
                </a:gridCol>
              </a:tblGrid>
              <a:tr h="370840">
                <a:tc>
                  <a:txBody>
                    <a:bodyPr/>
                    <a:lstStyle/>
                    <a:p>
                      <a:pPr algn="ctr"/>
                      <a:r>
                        <a:rPr lang="en-US" b="0" dirty="0">
                          <a:solidFill>
                            <a:schemeClr val="tx1"/>
                          </a:solidFill>
                        </a:rPr>
                        <a:t>DR</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AB70AB2E-962F-44AC-A1D2-63135C9F43A4}"/>
              </a:ext>
            </a:extLst>
          </p:cNvPr>
          <p:cNvGraphicFramePr>
            <a:graphicFrameLocks noGrp="1"/>
          </p:cNvGraphicFramePr>
          <p:nvPr>
            <p:extLst/>
          </p:nvPr>
        </p:nvGraphicFramePr>
        <p:xfrm>
          <a:off x="3833188" y="1792356"/>
          <a:ext cx="1600200" cy="370840"/>
        </p:xfrm>
        <a:graphic>
          <a:graphicData uri="http://schemas.openxmlformats.org/drawingml/2006/table">
            <a:tbl>
              <a:tblPr firstRow="1">
                <a:tableStyleId>{5C22544A-7EE6-4342-B048-85BDC9FD1C3A}</a:tableStyleId>
              </a:tblPr>
              <a:tblGrid>
                <a:gridCol w="1600200">
                  <a:extLst>
                    <a:ext uri="{9D8B030D-6E8A-4147-A177-3AD203B41FA5}">
                      <a16:colId xmlns:a16="http://schemas.microsoft.com/office/drawing/2014/main" val="20000"/>
                    </a:ext>
                  </a:extLst>
                </a:gridCol>
              </a:tblGrid>
              <a:tr h="370840">
                <a:tc>
                  <a:txBody>
                    <a:bodyPr/>
                    <a:lstStyle/>
                    <a:p>
                      <a:pPr algn="ctr"/>
                      <a:r>
                        <a:rPr lang="en-US" b="0" dirty="0">
                          <a:solidFill>
                            <a:schemeClr val="tx1"/>
                          </a:solidFill>
                        </a:rPr>
                        <a:t>FULL</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7" name="Table 6">
            <a:extLst>
              <a:ext uri="{FF2B5EF4-FFF2-40B4-BE49-F238E27FC236}">
                <a16:creationId xmlns:a16="http://schemas.microsoft.com/office/drawing/2014/main" id="{8975A30D-AFD3-4659-95A3-D794A2A36688}"/>
              </a:ext>
            </a:extLst>
          </p:cNvPr>
          <p:cNvGraphicFramePr>
            <a:graphicFrameLocks noGrp="1"/>
          </p:cNvGraphicFramePr>
          <p:nvPr>
            <p:extLst/>
          </p:nvPr>
        </p:nvGraphicFramePr>
        <p:xfrm>
          <a:off x="5742950" y="1792356"/>
          <a:ext cx="1600200" cy="370840"/>
        </p:xfrm>
        <a:graphic>
          <a:graphicData uri="http://schemas.openxmlformats.org/drawingml/2006/table">
            <a:tbl>
              <a:tblPr firstRow="1">
                <a:tableStyleId>{5C22544A-7EE6-4342-B048-85BDC9FD1C3A}</a:tableStyleId>
              </a:tblPr>
              <a:tblGrid>
                <a:gridCol w="1600200">
                  <a:extLst>
                    <a:ext uri="{9D8B030D-6E8A-4147-A177-3AD203B41FA5}">
                      <a16:colId xmlns:a16="http://schemas.microsoft.com/office/drawing/2014/main" val="20000"/>
                    </a:ext>
                  </a:extLst>
                </a:gridCol>
              </a:tblGrid>
              <a:tr h="370840">
                <a:tc>
                  <a:txBody>
                    <a:bodyPr/>
                    <a:lstStyle/>
                    <a:p>
                      <a:pPr algn="ctr"/>
                      <a:r>
                        <a:rPr lang="en-US" sz="1800" b="0" kern="1200" dirty="0">
                          <a:solidFill>
                            <a:schemeClr val="tx1"/>
                          </a:solidFill>
                          <a:latin typeface="+mn-lt"/>
                          <a:ea typeface="+mn-ea"/>
                          <a:cs typeface="+mn-cs"/>
                        </a:rPr>
                        <a:t>EMTY</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916A57BB-A8E5-47B0-ADF2-02D6E58EA1D5}"/>
              </a:ext>
            </a:extLst>
          </p:cNvPr>
          <p:cNvGraphicFramePr>
            <a:graphicFrameLocks noGrp="1"/>
          </p:cNvGraphicFramePr>
          <p:nvPr>
            <p:extLst/>
          </p:nvPr>
        </p:nvGraphicFramePr>
        <p:xfrm>
          <a:off x="4942850" y="4210936"/>
          <a:ext cx="1600200" cy="370840"/>
        </p:xfrm>
        <a:graphic>
          <a:graphicData uri="http://schemas.openxmlformats.org/drawingml/2006/table">
            <a:tbl>
              <a:tblPr firstRow="1">
                <a:tableStyleId>{5C22544A-7EE6-4342-B048-85BDC9FD1C3A}</a:tableStyleId>
              </a:tblPr>
              <a:tblGrid>
                <a:gridCol w="1600200">
                  <a:extLst>
                    <a:ext uri="{9D8B030D-6E8A-4147-A177-3AD203B41FA5}">
                      <a16:colId xmlns:a16="http://schemas.microsoft.com/office/drawing/2014/main" val="20000"/>
                    </a:ext>
                  </a:extLst>
                </a:gridCol>
              </a:tblGrid>
              <a:tr h="370840">
                <a:tc>
                  <a:txBody>
                    <a:bodyPr/>
                    <a:lstStyle/>
                    <a:p>
                      <a:pPr algn="ctr"/>
                      <a:r>
                        <a:rPr lang="en-US" sz="1800" b="0" kern="1200" dirty="0">
                          <a:solidFill>
                            <a:schemeClr val="tx1"/>
                          </a:solidFill>
                          <a:latin typeface="+mn-lt"/>
                          <a:ea typeface="+mn-ea"/>
                          <a:cs typeface="+mn-cs"/>
                        </a:rPr>
                        <a:t>SP</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9" name="TextBox 8">
            <a:extLst>
              <a:ext uri="{FF2B5EF4-FFF2-40B4-BE49-F238E27FC236}">
                <a16:creationId xmlns:a16="http://schemas.microsoft.com/office/drawing/2014/main" id="{E3740E70-AF66-4B44-A9E7-764D634C0228}"/>
              </a:ext>
            </a:extLst>
          </p:cNvPr>
          <p:cNvSpPr txBox="1"/>
          <p:nvPr/>
        </p:nvSpPr>
        <p:spPr>
          <a:xfrm>
            <a:off x="11224588" y="1335156"/>
            <a:ext cx="418704" cy="369332"/>
          </a:xfrm>
          <a:prstGeom prst="rect">
            <a:avLst/>
          </a:prstGeom>
          <a:noFill/>
        </p:spPr>
        <p:txBody>
          <a:bodyPr wrap="none" rtlCol="0">
            <a:spAutoFit/>
          </a:bodyPr>
          <a:lstStyle/>
          <a:p>
            <a:r>
              <a:rPr lang="en-US" dirty="0"/>
              <a:t>63</a:t>
            </a:r>
          </a:p>
        </p:txBody>
      </p:sp>
      <p:sp>
        <p:nvSpPr>
          <p:cNvPr id="10" name="TextBox 9">
            <a:extLst>
              <a:ext uri="{FF2B5EF4-FFF2-40B4-BE49-F238E27FC236}">
                <a16:creationId xmlns:a16="http://schemas.microsoft.com/office/drawing/2014/main" id="{595BA6B9-88C1-40F5-B768-9541356D1FBC}"/>
              </a:ext>
            </a:extLst>
          </p:cNvPr>
          <p:cNvSpPr txBox="1"/>
          <p:nvPr/>
        </p:nvSpPr>
        <p:spPr>
          <a:xfrm>
            <a:off x="11224588" y="4166224"/>
            <a:ext cx="301686" cy="369332"/>
          </a:xfrm>
          <a:prstGeom prst="rect">
            <a:avLst/>
          </a:prstGeom>
          <a:noFill/>
        </p:spPr>
        <p:txBody>
          <a:bodyPr wrap="none" rtlCol="0">
            <a:spAutoFit/>
          </a:bodyPr>
          <a:lstStyle/>
          <a:p>
            <a:r>
              <a:rPr lang="en-US" dirty="0"/>
              <a:t>3</a:t>
            </a:r>
          </a:p>
        </p:txBody>
      </p:sp>
      <p:sp>
        <p:nvSpPr>
          <p:cNvPr id="11" name="TextBox 10">
            <a:extLst>
              <a:ext uri="{FF2B5EF4-FFF2-40B4-BE49-F238E27FC236}">
                <a16:creationId xmlns:a16="http://schemas.microsoft.com/office/drawing/2014/main" id="{410F4E7C-6E61-444C-AC6A-C2304015A5F6}"/>
              </a:ext>
            </a:extLst>
          </p:cNvPr>
          <p:cNvSpPr txBox="1"/>
          <p:nvPr/>
        </p:nvSpPr>
        <p:spPr>
          <a:xfrm>
            <a:off x="11224588" y="4547224"/>
            <a:ext cx="301686" cy="369332"/>
          </a:xfrm>
          <a:prstGeom prst="rect">
            <a:avLst/>
          </a:prstGeom>
          <a:noFill/>
        </p:spPr>
        <p:txBody>
          <a:bodyPr wrap="none" rtlCol="0">
            <a:spAutoFit/>
          </a:bodyPr>
          <a:lstStyle/>
          <a:p>
            <a:r>
              <a:rPr lang="en-US" dirty="0"/>
              <a:t>2</a:t>
            </a:r>
          </a:p>
        </p:txBody>
      </p:sp>
      <p:sp>
        <p:nvSpPr>
          <p:cNvPr id="12" name="TextBox 11">
            <a:extLst>
              <a:ext uri="{FF2B5EF4-FFF2-40B4-BE49-F238E27FC236}">
                <a16:creationId xmlns:a16="http://schemas.microsoft.com/office/drawing/2014/main" id="{9071CF90-4DE5-48C8-BD2A-C6A0B674BF86}"/>
              </a:ext>
            </a:extLst>
          </p:cNvPr>
          <p:cNvSpPr txBox="1"/>
          <p:nvPr/>
        </p:nvSpPr>
        <p:spPr>
          <a:xfrm>
            <a:off x="11224588" y="4928224"/>
            <a:ext cx="301686" cy="369332"/>
          </a:xfrm>
          <a:prstGeom prst="rect">
            <a:avLst/>
          </a:prstGeom>
          <a:noFill/>
        </p:spPr>
        <p:txBody>
          <a:bodyPr wrap="none" rtlCol="0">
            <a:spAutoFit/>
          </a:bodyPr>
          <a:lstStyle/>
          <a:p>
            <a:r>
              <a:rPr lang="en-US" dirty="0"/>
              <a:t>1</a:t>
            </a:r>
          </a:p>
        </p:txBody>
      </p:sp>
      <p:sp>
        <p:nvSpPr>
          <p:cNvPr id="13" name="TextBox 12">
            <a:extLst>
              <a:ext uri="{FF2B5EF4-FFF2-40B4-BE49-F238E27FC236}">
                <a16:creationId xmlns:a16="http://schemas.microsoft.com/office/drawing/2014/main" id="{39FBB8F5-F391-4E11-A42B-5AADD7FA9162}"/>
              </a:ext>
            </a:extLst>
          </p:cNvPr>
          <p:cNvSpPr txBox="1"/>
          <p:nvPr/>
        </p:nvSpPr>
        <p:spPr>
          <a:xfrm>
            <a:off x="11224588" y="5309224"/>
            <a:ext cx="301686" cy="369332"/>
          </a:xfrm>
          <a:prstGeom prst="rect">
            <a:avLst/>
          </a:prstGeom>
          <a:noFill/>
        </p:spPr>
        <p:txBody>
          <a:bodyPr wrap="none" rtlCol="0">
            <a:spAutoFit/>
          </a:bodyPr>
          <a:lstStyle/>
          <a:p>
            <a:r>
              <a:rPr lang="en-US" dirty="0"/>
              <a:t>0</a:t>
            </a:r>
          </a:p>
        </p:txBody>
      </p:sp>
      <p:sp>
        <p:nvSpPr>
          <p:cNvPr id="14" name="TextBox 13">
            <a:extLst>
              <a:ext uri="{FF2B5EF4-FFF2-40B4-BE49-F238E27FC236}">
                <a16:creationId xmlns:a16="http://schemas.microsoft.com/office/drawing/2014/main" id="{C87D6406-CEE6-42A2-BBD2-FF74E9963919}"/>
              </a:ext>
            </a:extLst>
          </p:cNvPr>
          <p:cNvSpPr txBox="1"/>
          <p:nvPr/>
        </p:nvSpPr>
        <p:spPr>
          <a:xfrm>
            <a:off x="11224588" y="3773556"/>
            <a:ext cx="301686" cy="369332"/>
          </a:xfrm>
          <a:prstGeom prst="rect">
            <a:avLst/>
          </a:prstGeom>
          <a:noFill/>
        </p:spPr>
        <p:txBody>
          <a:bodyPr wrap="none" rtlCol="0">
            <a:spAutoFit/>
          </a:bodyPr>
          <a:lstStyle/>
          <a:p>
            <a:r>
              <a:rPr lang="en-US" dirty="0"/>
              <a:t>4</a:t>
            </a:r>
          </a:p>
        </p:txBody>
      </p:sp>
      <p:sp>
        <p:nvSpPr>
          <p:cNvPr id="15" name="TextBox 14">
            <a:extLst>
              <a:ext uri="{FF2B5EF4-FFF2-40B4-BE49-F238E27FC236}">
                <a16:creationId xmlns:a16="http://schemas.microsoft.com/office/drawing/2014/main" id="{D4545DF1-CD3C-42F4-BEAE-54F0F968DEB3}"/>
              </a:ext>
            </a:extLst>
          </p:cNvPr>
          <p:cNvSpPr txBox="1"/>
          <p:nvPr/>
        </p:nvSpPr>
        <p:spPr>
          <a:xfrm>
            <a:off x="11224588" y="877956"/>
            <a:ext cx="933461" cy="369332"/>
          </a:xfrm>
          <a:prstGeom prst="rect">
            <a:avLst/>
          </a:prstGeom>
          <a:noFill/>
        </p:spPr>
        <p:txBody>
          <a:bodyPr wrap="none" rtlCol="0">
            <a:spAutoFit/>
          </a:bodyPr>
          <a:lstStyle/>
          <a:p>
            <a:r>
              <a:rPr lang="en-US" dirty="0"/>
              <a:t>Address</a:t>
            </a:r>
          </a:p>
        </p:txBody>
      </p:sp>
      <p:cxnSp>
        <p:nvCxnSpPr>
          <p:cNvPr id="16" name="Straight Arrow Connector 15">
            <a:extLst>
              <a:ext uri="{FF2B5EF4-FFF2-40B4-BE49-F238E27FC236}">
                <a16:creationId xmlns:a16="http://schemas.microsoft.com/office/drawing/2014/main" id="{3C9D2FFE-C73C-476D-9483-FBA24B0EB239}"/>
              </a:ext>
            </a:extLst>
          </p:cNvPr>
          <p:cNvCxnSpPr/>
          <p:nvPr/>
        </p:nvCxnSpPr>
        <p:spPr>
          <a:xfrm>
            <a:off x="11410324" y="1188973"/>
            <a:ext cx="0" cy="21364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3612793-9FC9-4EEF-A45F-D16A5BAE94D9}"/>
              </a:ext>
            </a:extLst>
          </p:cNvPr>
          <p:cNvCxnSpPr/>
          <p:nvPr/>
        </p:nvCxnSpPr>
        <p:spPr>
          <a:xfrm>
            <a:off x="6543050" y="4380870"/>
            <a:ext cx="1404938" cy="0"/>
          </a:xfrm>
          <a:prstGeom prst="straightConnector1">
            <a:avLst/>
          </a:prstGeom>
          <a:ln w="25400">
            <a:solidFill>
              <a:schemeClr val="accent1"/>
            </a:solidFill>
            <a:tailEnd type="stealth" w="lg" len="lg"/>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4A66B31A-DF45-44AC-8C3D-CC7B57B7031B}"/>
              </a:ext>
            </a:extLst>
          </p:cNvPr>
          <p:cNvSpPr/>
          <p:nvPr/>
        </p:nvSpPr>
        <p:spPr>
          <a:xfrm>
            <a:off x="483705" y="1450086"/>
            <a:ext cx="1792356" cy="461665"/>
          </a:xfrm>
          <a:prstGeom prst="rect">
            <a:avLst/>
          </a:prstGeom>
        </p:spPr>
        <p:txBody>
          <a:bodyPr wrap="square">
            <a:spAutoFit/>
          </a:bodyPr>
          <a:lstStyle/>
          <a:p>
            <a:pPr algn="just"/>
            <a:r>
              <a:rPr lang="en-US" sz="2400" dirty="0"/>
              <a:t>SP </a:t>
            </a:r>
            <a:r>
              <a:rPr lang="en-US" sz="2400" dirty="0">
                <a:latin typeface="Cambria Math" panose="02040503050406030204" pitchFamily="18" charset="0"/>
                <a:ea typeface="Cambria Math" panose="02040503050406030204" pitchFamily="18" charset="0"/>
              </a:rPr>
              <a:t>← </a:t>
            </a:r>
            <a:r>
              <a:rPr lang="en-US" sz="2400" dirty="0"/>
              <a:t>SP + 1</a:t>
            </a:r>
          </a:p>
        </p:txBody>
      </p:sp>
      <p:sp>
        <p:nvSpPr>
          <p:cNvPr id="20" name="Rectangle 19">
            <a:extLst>
              <a:ext uri="{FF2B5EF4-FFF2-40B4-BE49-F238E27FC236}">
                <a16:creationId xmlns:a16="http://schemas.microsoft.com/office/drawing/2014/main" id="{69113EB4-1160-479F-86D1-7E3A78B8975E}"/>
              </a:ext>
            </a:extLst>
          </p:cNvPr>
          <p:cNvSpPr/>
          <p:nvPr/>
        </p:nvSpPr>
        <p:spPr>
          <a:xfrm>
            <a:off x="483705" y="1979021"/>
            <a:ext cx="1792356" cy="461665"/>
          </a:xfrm>
          <a:prstGeom prst="rect">
            <a:avLst/>
          </a:prstGeom>
        </p:spPr>
        <p:txBody>
          <a:bodyPr wrap="square">
            <a:spAutoFit/>
          </a:bodyPr>
          <a:lstStyle/>
          <a:p>
            <a:pPr algn="just"/>
            <a:r>
              <a:rPr lang="en-US" sz="2400" dirty="0"/>
              <a:t>M[SP] </a:t>
            </a:r>
            <a:r>
              <a:rPr lang="en-US" sz="2400" dirty="0">
                <a:latin typeface="Cambria Math" panose="02040503050406030204" pitchFamily="18" charset="0"/>
                <a:ea typeface="Cambria Math" panose="02040503050406030204" pitchFamily="18" charset="0"/>
              </a:rPr>
              <a:t>← </a:t>
            </a:r>
            <a:r>
              <a:rPr lang="en-US" sz="2400" dirty="0"/>
              <a:t>DR</a:t>
            </a:r>
          </a:p>
        </p:txBody>
      </p:sp>
      <p:sp>
        <p:nvSpPr>
          <p:cNvPr id="21" name="Rectangle 20">
            <a:extLst>
              <a:ext uri="{FF2B5EF4-FFF2-40B4-BE49-F238E27FC236}">
                <a16:creationId xmlns:a16="http://schemas.microsoft.com/office/drawing/2014/main" id="{4F91D3A9-1B36-4AA0-9EEA-D5549D3B4101}"/>
              </a:ext>
            </a:extLst>
          </p:cNvPr>
          <p:cNvSpPr/>
          <p:nvPr/>
        </p:nvSpPr>
        <p:spPr>
          <a:xfrm>
            <a:off x="483705" y="2516886"/>
            <a:ext cx="3501886" cy="461665"/>
          </a:xfrm>
          <a:prstGeom prst="rect">
            <a:avLst/>
          </a:prstGeom>
        </p:spPr>
        <p:txBody>
          <a:bodyPr wrap="square">
            <a:spAutoFit/>
          </a:bodyPr>
          <a:lstStyle/>
          <a:p>
            <a:pPr algn="just"/>
            <a:r>
              <a:rPr lang="en-US" sz="2400" dirty="0"/>
              <a:t>IF (SP= 0) then (FULL </a:t>
            </a:r>
            <a:r>
              <a:rPr lang="en-US" sz="2400" dirty="0">
                <a:latin typeface="Cambria Math" panose="02040503050406030204" pitchFamily="18" charset="0"/>
                <a:ea typeface="Cambria Math" panose="02040503050406030204" pitchFamily="18" charset="0"/>
              </a:rPr>
              <a:t>← </a:t>
            </a:r>
            <a:r>
              <a:rPr lang="en-US" sz="2400" dirty="0"/>
              <a:t>1)</a:t>
            </a:r>
          </a:p>
        </p:txBody>
      </p:sp>
      <p:sp>
        <p:nvSpPr>
          <p:cNvPr id="22" name="Rectangle 21">
            <a:extLst>
              <a:ext uri="{FF2B5EF4-FFF2-40B4-BE49-F238E27FC236}">
                <a16:creationId xmlns:a16="http://schemas.microsoft.com/office/drawing/2014/main" id="{6F816B07-D0C2-4E07-82EA-88CA9C035FE3}"/>
              </a:ext>
            </a:extLst>
          </p:cNvPr>
          <p:cNvSpPr/>
          <p:nvPr/>
        </p:nvSpPr>
        <p:spPr>
          <a:xfrm>
            <a:off x="463827" y="3085981"/>
            <a:ext cx="1449436" cy="461665"/>
          </a:xfrm>
          <a:prstGeom prst="rect">
            <a:avLst/>
          </a:prstGeom>
        </p:spPr>
        <p:txBody>
          <a:bodyPr wrap="none">
            <a:spAutoFit/>
          </a:bodyPr>
          <a:lstStyle/>
          <a:p>
            <a:pPr algn="just"/>
            <a:r>
              <a:rPr lang="en-US" sz="2400" dirty="0"/>
              <a:t>EMTY </a:t>
            </a:r>
            <a:r>
              <a:rPr lang="en-US" sz="2400" dirty="0">
                <a:latin typeface="Cambria Math" panose="02040503050406030204" pitchFamily="18" charset="0"/>
                <a:ea typeface="Cambria Math" panose="02040503050406030204" pitchFamily="18" charset="0"/>
              </a:rPr>
              <a:t>← </a:t>
            </a:r>
            <a:r>
              <a:rPr lang="en-US" sz="2400" dirty="0"/>
              <a:t>0</a:t>
            </a:r>
          </a:p>
        </p:txBody>
      </p:sp>
      <p:sp>
        <p:nvSpPr>
          <p:cNvPr id="24" name="Rectangle 23">
            <a:extLst>
              <a:ext uri="{FF2B5EF4-FFF2-40B4-BE49-F238E27FC236}">
                <a16:creationId xmlns:a16="http://schemas.microsoft.com/office/drawing/2014/main" id="{4C8859F1-59A4-45B3-BF33-3174DF5AE13E}"/>
              </a:ext>
            </a:extLst>
          </p:cNvPr>
          <p:cNvSpPr/>
          <p:nvPr/>
        </p:nvSpPr>
        <p:spPr>
          <a:xfrm>
            <a:off x="440625" y="4322552"/>
            <a:ext cx="1835436" cy="461665"/>
          </a:xfrm>
          <a:prstGeom prst="rect">
            <a:avLst/>
          </a:prstGeom>
        </p:spPr>
        <p:txBody>
          <a:bodyPr wrap="square">
            <a:spAutoFit/>
          </a:bodyPr>
          <a:lstStyle/>
          <a:p>
            <a:pPr algn="just"/>
            <a:r>
              <a:rPr lang="en-US" sz="2400" dirty="0"/>
              <a:t>DR </a:t>
            </a:r>
            <a:r>
              <a:rPr lang="en-US" sz="2400" dirty="0">
                <a:latin typeface="Cambria Math" panose="02040503050406030204" pitchFamily="18" charset="0"/>
                <a:ea typeface="Cambria Math" panose="02040503050406030204" pitchFamily="18" charset="0"/>
              </a:rPr>
              <a:t>← </a:t>
            </a:r>
            <a:r>
              <a:rPr lang="en-US" sz="2400" dirty="0"/>
              <a:t>M[SP]</a:t>
            </a:r>
          </a:p>
        </p:txBody>
      </p:sp>
      <p:sp>
        <p:nvSpPr>
          <p:cNvPr id="25" name="Rectangle 24">
            <a:extLst>
              <a:ext uri="{FF2B5EF4-FFF2-40B4-BE49-F238E27FC236}">
                <a16:creationId xmlns:a16="http://schemas.microsoft.com/office/drawing/2014/main" id="{DBDB3212-AB20-43BC-8FA9-73B5B6E48E01}"/>
              </a:ext>
            </a:extLst>
          </p:cNvPr>
          <p:cNvSpPr/>
          <p:nvPr/>
        </p:nvSpPr>
        <p:spPr>
          <a:xfrm>
            <a:off x="440625" y="4851487"/>
            <a:ext cx="1666471" cy="461665"/>
          </a:xfrm>
          <a:prstGeom prst="rect">
            <a:avLst/>
          </a:prstGeom>
        </p:spPr>
        <p:txBody>
          <a:bodyPr wrap="square">
            <a:spAutoFit/>
          </a:bodyPr>
          <a:lstStyle/>
          <a:p>
            <a:pPr algn="just"/>
            <a:r>
              <a:rPr lang="en-US" sz="2400" dirty="0"/>
              <a:t>SP </a:t>
            </a:r>
            <a:r>
              <a:rPr lang="en-US" sz="2400" dirty="0">
                <a:latin typeface="Cambria Math" panose="02040503050406030204" pitchFamily="18" charset="0"/>
                <a:ea typeface="Cambria Math" panose="02040503050406030204" pitchFamily="18" charset="0"/>
              </a:rPr>
              <a:t>← </a:t>
            </a:r>
            <a:r>
              <a:rPr lang="en-US" sz="2400" dirty="0"/>
              <a:t>SP - 1</a:t>
            </a:r>
          </a:p>
        </p:txBody>
      </p:sp>
      <p:sp>
        <p:nvSpPr>
          <p:cNvPr id="26" name="Rectangle 25">
            <a:extLst>
              <a:ext uri="{FF2B5EF4-FFF2-40B4-BE49-F238E27FC236}">
                <a16:creationId xmlns:a16="http://schemas.microsoft.com/office/drawing/2014/main" id="{BF1C3568-C212-43C8-B230-32005A707BCB}"/>
              </a:ext>
            </a:extLst>
          </p:cNvPr>
          <p:cNvSpPr/>
          <p:nvPr/>
        </p:nvSpPr>
        <p:spPr>
          <a:xfrm>
            <a:off x="440625" y="5389352"/>
            <a:ext cx="3733800" cy="461665"/>
          </a:xfrm>
          <a:prstGeom prst="rect">
            <a:avLst/>
          </a:prstGeom>
        </p:spPr>
        <p:txBody>
          <a:bodyPr wrap="square">
            <a:spAutoFit/>
          </a:bodyPr>
          <a:lstStyle/>
          <a:p>
            <a:pPr algn="just"/>
            <a:r>
              <a:rPr lang="en-US" sz="2400" dirty="0"/>
              <a:t>IF (SP= 0) then (EMTY </a:t>
            </a:r>
            <a:r>
              <a:rPr lang="en-US" sz="2400" dirty="0">
                <a:latin typeface="Cambria Math" panose="02040503050406030204" pitchFamily="18" charset="0"/>
                <a:ea typeface="Cambria Math" panose="02040503050406030204" pitchFamily="18" charset="0"/>
              </a:rPr>
              <a:t>← </a:t>
            </a:r>
            <a:r>
              <a:rPr lang="en-US" sz="2400" dirty="0"/>
              <a:t>1)</a:t>
            </a:r>
          </a:p>
        </p:txBody>
      </p:sp>
      <p:sp>
        <p:nvSpPr>
          <p:cNvPr id="27" name="Rectangle 26">
            <a:extLst>
              <a:ext uri="{FF2B5EF4-FFF2-40B4-BE49-F238E27FC236}">
                <a16:creationId xmlns:a16="http://schemas.microsoft.com/office/drawing/2014/main" id="{050344CC-A99C-402D-9885-CF11FAB0C1E0}"/>
              </a:ext>
            </a:extLst>
          </p:cNvPr>
          <p:cNvSpPr/>
          <p:nvPr/>
        </p:nvSpPr>
        <p:spPr>
          <a:xfrm>
            <a:off x="432342" y="5958447"/>
            <a:ext cx="1332416" cy="461665"/>
          </a:xfrm>
          <a:prstGeom prst="rect">
            <a:avLst/>
          </a:prstGeom>
        </p:spPr>
        <p:txBody>
          <a:bodyPr wrap="none">
            <a:spAutoFit/>
          </a:bodyPr>
          <a:lstStyle/>
          <a:p>
            <a:pPr algn="just"/>
            <a:r>
              <a:rPr lang="en-US" sz="2400" dirty="0"/>
              <a:t>FULL </a:t>
            </a:r>
            <a:r>
              <a:rPr lang="en-US" sz="2400" dirty="0">
                <a:latin typeface="Cambria Math" panose="02040503050406030204" pitchFamily="18" charset="0"/>
                <a:ea typeface="Cambria Math" panose="02040503050406030204" pitchFamily="18" charset="0"/>
              </a:rPr>
              <a:t>← </a:t>
            </a:r>
            <a:r>
              <a:rPr lang="en-US" sz="2400" dirty="0"/>
              <a:t>0</a:t>
            </a:r>
          </a:p>
        </p:txBody>
      </p:sp>
      <p:sp>
        <p:nvSpPr>
          <p:cNvPr id="28" name="Content Placeholder 2">
            <a:extLst>
              <a:ext uri="{FF2B5EF4-FFF2-40B4-BE49-F238E27FC236}">
                <a16:creationId xmlns:a16="http://schemas.microsoft.com/office/drawing/2014/main" id="{33613805-940E-4362-9AC0-A3F53AEF23CF}"/>
              </a:ext>
            </a:extLst>
          </p:cNvPr>
          <p:cNvSpPr txBox="1">
            <a:spLocks/>
          </p:cNvSpPr>
          <p:nvPr/>
        </p:nvSpPr>
        <p:spPr>
          <a:xfrm>
            <a:off x="140805" y="3807714"/>
            <a:ext cx="2705100" cy="533400"/>
          </a:xfrm>
          <a:prstGeom prst="rect">
            <a:avLst/>
          </a:prstGeom>
        </p:spPr>
        <p:txBody>
          <a:bodyPr vert="horz" lIns="91440" tIns="45720" rIns="91440" bIns="45720" rtlCol="0">
            <a:norm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POP Operation</a:t>
            </a:r>
          </a:p>
        </p:txBody>
      </p:sp>
    </p:spTree>
    <p:extLst>
      <p:ext uri="{BB962C8B-B14F-4D97-AF65-F5344CB8AC3E}">
        <p14:creationId xmlns:p14="http://schemas.microsoft.com/office/powerpoint/2010/main" val="378942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8">
                                            <p:txEl>
                                              <p:pRg st="0" end="0"/>
                                            </p:txEl>
                                          </p:spTgt>
                                        </p:tgtEl>
                                        <p:attrNameLst>
                                          <p:attrName>style.visibility</p:attrName>
                                        </p:attrNameLst>
                                      </p:cBhvr>
                                      <p:to>
                                        <p:strVal val="visible"/>
                                      </p:to>
                                    </p:set>
                                    <p:animEffect transition="in" filter="fade">
                                      <p:cBhvr>
                                        <p:cTn id="32" dur="500"/>
                                        <p:tgtEl>
                                          <p:spTgt spid="28">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bldP spid="19" grpId="0"/>
      <p:bldP spid="20" grpId="0"/>
      <p:bldP spid="21" grpId="0"/>
      <p:bldP spid="22" grpId="0"/>
      <p:bldP spid="24" grpId="0"/>
      <p:bldP spid="25" grpId="0"/>
      <p:bldP spid="26" grpId="0"/>
      <p:bldP spid="27" grpId="0"/>
      <p:bldP spid="28" grpId="0" build="p"/>
    </p:bld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3355</TotalTime>
  <Words>3725</Words>
  <Application>Microsoft Office PowerPoint</Application>
  <PresentationFormat>Widescreen</PresentationFormat>
  <Paragraphs>708</Paragraphs>
  <Slides>46</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46</vt:i4>
      </vt:variant>
    </vt:vector>
  </HeadingPairs>
  <TitlesOfParts>
    <vt:vector size="57" baseType="lpstr">
      <vt:lpstr>Wingdings 2</vt:lpstr>
      <vt:lpstr>Courier New</vt:lpstr>
      <vt:lpstr>Wingdings</vt:lpstr>
      <vt:lpstr>Calibri</vt:lpstr>
      <vt:lpstr>Cambria Math</vt:lpstr>
      <vt:lpstr>Arial</vt:lpstr>
      <vt:lpstr>Roboto Condensed Light</vt:lpstr>
      <vt:lpstr>Wingdings 3</vt:lpstr>
      <vt:lpstr>Roboto Condensed</vt:lpstr>
      <vt:lpstr>Segoe UI Black</vt:lpstr>
      <vt:lpstr>Office Theme</vt:lpstr>
      <vt:lpstr>Unit-3  Central Processing Unit</vt:lpstr>
      <vt:lpstr>PowerPoint Presentation</vt:lpstr>
      <vt:lpstr>General Register Organization</vt:lpstr>
      <vt:lpstr>PowerPoint Presentation</vt:lpstr>
      <vt:lpstr>General Register Organization</vt:lpstr>
      <vt:lpstr>General Register Organization</vt:lpstr>
      <vt:lpstr>Stack Organization</vt:lpstr>
      <vt:lpstr>Stack Organization</vt:lpstr>
      <vt:lpstr>Register Stack</vt:lpstr>
      <vt:lpstr>Register Stack</vt:lpstr>
      <vt:lpstr>Memory Stack</vt:lpstr>
      <vt:lpstr>Memory Stack</vt:lpstr>
      <vt:lpstr>Reverse Polish Notation</vt:lpstr>
      <vt:lpstr>Evaluation of Arithmetic Expression</vt:lpstr>
      <vt:lpstr>Instruction format</vt:lpstr>
      <vt:lpstr>Instruction Formats</vt:lpstr>
      <vt:lpstr>Three Address Instruction</vt:lpstr>
      <vt:lpstr>Two Address Instruction</vt:lpstr>
      <vt:lpstr>One Address Instruction</vt:lpstr>
      <vt:lpstr>Zero Address Instruction</vt:lpstr>
      <vt:lpstr>RISC Instruction</vt:lpstr>
      <vt:lpstr>Addressing Modes</vt:lpstr>
      <vt:lpstr>Addressing Modes</vt:lpstr>
      <vt:lpstr>1. Implied Mode  &amp;  2. Immediate Mode</vt:lpstr>
      <vt:lpstr>3. Register Mode  &amp;  4. Register Indirect Mode</vt:lpstr>
      <vt:lpstr>5. Autoincrement or Autodecrement Mode  &amp;  6. Direct Address Mode</vt:lpstr>
      <vt:lpstr>7. Indirect Address Mode  &amp;  8. Relative Address Mode</vt:lpstr>
      <vt:lpstr>9. Indexed Addressing Mode  &amp;  10. Base Register Addressing Mode</vt:lpstr>
      <vt:lpstr>Addressing Modes (Example)</vt:lpstr>
      <vt:lpstr>Data transfer and manipulation</vt:lpstr>
      <vt:lpstr>Data transfer instructions</vt:lpstr>
      <vt:lpstr>Instructions</vt:lpstr>
      <vt:lpstr>Program Control</vt:lpstr>
      <vt:lpstr>Program Control</vt:lpstr>
      <vt:lpstr>Status Bit Conditions</vt:lpstr>
      <vt:lpstr>Conditional Branch Instructions</vt:lpstr>
      <vt:lpstr>Program Interrupt</vt:lpstr>
      <vt:lpstr>Types of interrupts</vt:lpstr>
      <vt:lpstr>1. External Interrupt</vt:lpstr>
      <vt:lpstr>2. Internal interrupts (Traps)</vt:lpstr>
      <vt:lpstr>3. Software interrupts</vt:lpstr>
      <vt:lpstr>Reduced Instruction Set Computer (RISC)</vt:lpstr>
      <vt:lpstr>Reduced Instruction Set Computer (RISC)</vt:lpstr>
      <vt:lpstr>Complex Instruction Set Computer (CISC)</vt:lpstr>
      <vt:lpstr>Complex Instruction Set Computer (CISC)</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DELL</cp:lastModifiedBy>
  <cp:revision>358</cp:revision>
  <dcterms:created xsi:type="dcterms:W3CDTF">2020-05-01T05:09:15Z</dcterms:created>
  <dcterms:modified xsi:type="dcterms:W3CDTF">2025-01-12T16:41:16Z</dcterms:modified>
</cp:coreProperties>
</file>