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30" r:id="rId41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italic r:id="rId49"/>
    </p:embeddedFont>
    <p:embeddedFont>
      <p:font typeface="Segoe UI Black" panose="020B0A02040204020203" pitchFamily="34" charset="0"/>
      <p:bold r:id="rId50"/>
      <p:boldItalic r:id="rId51"/>
    </p:embeddedFont>
    <p:embeddedFont>
      <p:font typeface="Roboto Condensed" panose="02000000000000000000" pitchFamily="2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Wingdings 3" panose="05040102010807070707" pitchFamily="18" charset="2"/>
      <p:regular r:id="rId57"/>
    </p:embeddedFont>
    <p:embeddedFont>
      <p:font typeface="Wingdings 2" panose="05020102010507070707" pitchFamily="18" charset="2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RAdXF4MXXnBzGL2p6ZZAg==" hashData="0o2kezMNHpUqbJWINSGKzEUA8SvT5QJyCXZjiugJyNI4GL3Fy3nUhxHT1f735vmKt2GKcuIvYoIWhwc2UN/MyA=="/>
  <p:extLst>
    <p:ext uri="{521415D9-36F7-43E2-AB2F-B90AF26B5E84}">
      <p14:sectionLst xmlns:p14="http://schemas.microsoft.com/office/powerpoint/2010/main">
        <p14:section name="Default Section" id="{24355FF4-2E5E-47B1-86AE-50A7AD4A3696}">
          <p14:sldIdLst>
            <p14:sldId id="283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dirty="0" smtClean="0"/>
              <a:t> Institute of Engineering &amp; Technology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729078" y="6696808"/>
            <a:ext cx="7315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#2101CS602 (CSA)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 Pipelining and Computer Arithmetic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-2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729078" y="6696808"/>
            <a:ext cx="7315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#2101CS602 (CSA)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 Pipelining and Computer Arithmetic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2301CS101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7" r:id="rId2"/>
    <p:sldLayoutId id="2147483688" r:id="rId3"/>
    <p:sldLayoutId id="2147483671" r:id="rId4"/>
    <p:sldLayoutId id="2147483672" r:id="rId5"/>
    <p:sldLayoutId id="2147483689" r:id="rId6"/>
    <p:sldLayoutId id="2147483690" r:id="rId7"/>
    <p:sldLayoutId id="2147483673" r:id="rId8"/>
    <p:sldLayoutId id="2147483691" r:id="rId9"/>
    <p:sldLayoutId id="2147483674" r:id="rId10"/>
    <p:sldLayoutId id="2147483676" r:id="rId11"/>
    <p:sldLayoutId id="2147483677" r:id="rId12"/>
    <p:sldLayoutId id="2147483678" r:id="rId13"/>
    <p:sldLayoutId id="2147483679" r:id="rId14"/>
    <p:sldLayoutId id="2147483681" r:id="rId15"/>
    <p:sldLayoutId id="2147483683" r:id="rId16"/>
    <p:sldLayoutId id="2147483682" r:id="rId17"/>
    <p:sldLayoutId id="2147483684" r:id="rId18"/>
    <p:sldLayoutId id="2147483685" r:id="rId19"/>
    <p:sldLayoutId id="214748368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sz="4800" dirty="0" smtClean="0"/>
              <a:t>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5500" b="0" dirty="0" smtClean="0"/>
              <a:t>Pipelining </a:t>
            </a:r>
            <a:r>
              <a:rPr lang="en-IN" sz="5500" b="0" dirty="0"/>
              <a:t>and Computer Arithmetic	</a:t>
            </a:r>
            <a:br>
              <a:rPr lang="en-IN" sz="5500" b="0" dirty="0"/>
            </a:br>
            <a:endParaRPr lang="en-US" sz="5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System </a:t>
            </a:r>
            <a:r>
              <a:rPr lang="en-US" b="1" dirty="0" smtClean="0"/>
              <a:t>Architecture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(CSA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2101CS602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41F03FC-382E-D12F-1455-C7E583E79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63415-056D-4F31-839B-93FA6455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B53CB-425C-4E1F-A88A-AE2B7F12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84733"/>
          </a:xfrm>
        </p:spPr>
        <p:txBody>
          <a:bodyPr/>
          <a:lstStyle/>
          <a:p>
            <a:pPr algn="just"/>
            <a:r>
              <a:rPr lang="en-US" dirty="0"/>
              <a:t>Pipeline is a technique of decomposing a sequential process into sub operations, with each sub process being executed in a special dedicated segment that operates concurrently with all other segments.</a:t>
            </a:r>
          </a:p>
          <a:p>
            <a:pPr algn="just"/>
            <a:r>
              <a:rPr lang="en-US" dirty="0"/>
              <a:t>A pipeline can be visualized as a collection of processing segments through which binary information flows.</a:t>
            </a:r>
          </a:p>
          <a:p>
            <a:pPr algn="just"/>
            <a:r>
              <a:rPr lang="en-US" dirty="0"/>
              <a:t>Each segment performs partial processing dictated by the way the task is partitioned.</a:t>
            </a:r>
          </a:p>
          <a:p>
            <a:pPr algn="just"/>
            <a:r>
              <a:rPr lang="en-US" dirty="0"/>
              <a:t>The result obtained from the computation in each segment is transferred to the next segment in the pipeline.</a:t>
            </a:r>
          </a:p>
          <a:p>
            <a:pPr algn="just"/>
            <a:r>
              <a:rPr lang="en-US" dirty="0"/>
              <a:t>The registers provide isolation between each segment.</a:t>
            </a:r>
          </a:p>
          <a:p>
            <a:pPr algn="just"/>
            <a:r>
              <a:rPr lang="en-US" dirty="0"/>
              <a:t>The technique is efficient for those applications that need to repeat the same task many times with different sets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9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6DBE-40BA-4AD3-B954-3DAC6250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FE28-8910-47A7-9DEC-771B57F5CBEC}"/>
                  </a:ext>
                </a:extLst>
              </p:cNvPr>
              <p:cNvSpPr txBox="1"/>
              <p:nvPr/>
            </p:nvSpPr>
            <p:spPr>
              <a:xfrm>
                <a:off x="4814786" y="999461"/>
                <a:ext cx="4203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=1,2,3,…,7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FE28-8910-47A7-9DEC-771B57F5C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86" y="999461"/>
                <a:ext cx="4203395" cy="461665"/>
              </a:xfrm>
              <a:prstGeom prst="rect">
                <a:avLst/>
              </a:prstGeom>
              <a:blipFill>
                <a:blip r:embed="rId2"/>
                <a:stretch>
                  <a:fillRect l="-435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7160C8-38F7-4D97-8518-650D89C50C27}"/>
              </a:ext>
            </a:extLst>
          </p:cNvPr>
          <p:cNvSpPr/>
          <p:nvPr/>
        </p:nvSpPr>
        <p:spPr>
          <a:xfrm>
            <a:off x="2687265" y="2066261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D04E3-2F67-4EE6-A8F5-CE874D60EBA3}"/>
              </a:ext>
            </a:extLst>
          </p:cNvPr>
          <p:cNvSpPr/>
          <p:nvPr/>
        </p:nvSpPr>
        <p:spPr>
          <a:xfrm>
            <a:off x="4820865" y="2066261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0AAF03-8874-4503-860F-03A962F81720}"/>
              </a:ext>
            </a:extLst>
          </p:cNvPr>
          <p:cNvCxnSpPr>
            <a:cxnSpLocks/>
          </p:cNvCxnSpPr>
          <p:nvPr/>
        </p:nvCxnSpPr>
        <p:spPr>
          <a:xfrm flipH="1">
            <a:off x="3441927" y="1441248"/>
            <a:ext cx="1525262" cy="605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EA9563-2812-4A21-A50B-DC254B769C95}"/>
              </a:ext>
            </a:extLst>
          </p:cNvPr>
          <p:cNvCxnSpPr>
            <a:endCxn id="6" idx="0"/>
          </p:cNvCxnSpPr>
          <p:nvPr/>
        </p:nvCxnSpPr>
        <p:spPr>
          <a:xfrm flipH="1">
            <a:off x="5575527" y="1461126"/>
            <a:ext cx="126804" cy="605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B75EB3A-26FC-45D2-BF1E-C5F8432F3DD5}"/>
              </a:ext>
            </a:extLst>
          </p:cNvPr>
          <p:cNvSpPr/>
          <p:nvPr/>
        </p:nvSpPr>
        <p:spPr>
          <a:xfrm>
            <a:off x="2687264" y="3079307"/>
            <a:ext cx="36429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83D46F-445D-47D5-A836-66289A1D9056}"/>
              </a:ext>
            </a:extLst>
          </p:cNvPr>
          <p:cNvCxnSpPr>
            <a:stCxn id="5" idx="2"/>
          </p:cNvCxnSpPr>
          <p:nvPr/>
        </p:nvCxnSpPr>
        <p:spPr>
          <a:xfrm flipH="1">
            <a:off x="3441926" y="2523461"/>
            <a:ext cx="1" cy="5558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852C51-A101-475A-8D6A-762518DAA1D7}"/>
              </a:ext>
            </a:extLst>
          </p:cNvPr>
          <p:cNvCxnSpPr>
            <a:stCxn id="6" idx="2"/>
          </p:cNvCxnSpPr>
          <p:nvPr/>
        </p:nvCxnSpPr>
        <p:spPr>
          <a:xfrm flipH="1">
            <a:off x="5575526" y="2523461"/>
            <a:ext cx="1" cy="5558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771D1B-D51C-4498-80E4-2092EF211B0F}"/>
              </a:ext>
            </a:extLst>
          </p:cNvPr>
          <p:cNvSpPr/>
          <p:nvPr/>
        </p:nvSpPr>
        <p:spPr>
          <a:xfrm>
            <a:off x="3754064" y="3971261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3FD16-3465-4569-89E1-C10A40DE8C9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508726" y="3536507"/>
            <a:ext cx="0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C250E-D0BD-4B9B-AB90-B281AEF2D004}"/>
              </a:ext>
            </a:extLst>
          </p:cNvPr>
          <p:cNvSpPr/>
          <p:nvPr/>
        </p:nvSpPr>
        <p:spPr>
          <a:xfrm>
            <a:off x="7057958" y="3971261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8439B6-F427-417D-AAE7-01F6FC40B1D8}"/>
              </a:ext>
            </a:extLst>
          </p:cNvPr>
          <p:cNvCxnSpPr>
            <a:endCxn id="14" idx="0"/>
          </p:cNvCxnSpPr>
          <p:nvPr/>
        </p:nvCxnSpPr>
        <p:spPr>
          <a:xfrm>
            <a:off x="6498954" y="1461126"/>
            <a:ext cx="1313666" cy="2510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13218-5017-4DB9-A966-1A506469C843}"/>
              </a:ext>
            </a:extLst>
          </p:cNvPr>
          <p:cNvSpPr/>
          <p:nvPr/>
        </p:nvSpPr>
        <p:spPr>
          <a:xfrm>
            <a:off x="4137958" y="4863215"/>
            <a:ext cx="40072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DBE1E-B36E-47B1-82C6-C9662FDEECB8}"/>
              </a:ext>
            </a:extLst>
          </p:cNvPr>
          <p:cNvCxnSpPr>
            <a:stCxn id="12" idx="2"/>
          </p:cNvCxnSpPr>
          <p:nvPr/>
        </p:nvCxnSpPr>
        <p:spPr>
          <a:xfrm>
            <a:off x="4508726" y="4428461"/>
            <a:ext cx="0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D0A2B-19F6-4425-810C-FA325FFA007F}"/>
              </a:ext>
            </a:extLst>
          </p:cNvPr>
          <p:cNvCxnSpPr>
            <a:stCxn id="14" idx="2"/>
          </p:cNvCxnSpPr>
          <p:nvPr/>
        </p:nvCxnSpPr>
        <p:spPr>
          <a:xfrm flipH="1">
            <a:off x="7812619" y="4428461"/>
            <a:ext cx="1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7BCE4-283B-4253-8687-757769839C29}"/>
              </a:ext>
            </a:extLst>
          </p:cNvPr>
          <p:cNvSpPr/>
          <p:nvPr/>
        </p:nvSpPr>
        <p:spPr>
          <a:xfrm>
            <a:off x="5393713" y="5755169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F301B-DEAF-45E8-AFC8-AE9FE7DB3420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6141566" y="5320415"/>
            <a:ext cx="6809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12" grpId="0" animBg="1"/>
      <p:bldP spid="14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07BA-A3A8-4C39-A0AD-6A857D4D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E38-88B6-4EB2-B96F-0D03BA60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40054"/>
          </a:xfrm>
        </p:spPr>
        <p:txBody>
          <a:bodyPr/>
          <a:lstStyle/>
          <a:p>
            <a:r>
              <a:rPr lang="en-US" dirty="0"/>
              <a:t>General structure of four segment pipeline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BAC07-5591-4891-A602-CA8DAE3AD491}"/>
              </a:ext>
            </a:extLst>
          </p:cNvPr>
          <p:cNvSpPr/>
          <p:nvPr/>
        </p:nvSpPr>
        <p:spPr>
          <a:xfrm>
            <a:off x="2025295" y="27813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0BCF1-4908-425B-8CD3-1DA72AC60A0A}"/>
              </a:ext>
            </a:extLst>
          </p:cNvPr>
          <p:cNvSpPr/>
          <p:nvPr/>
        </p:nvSpPr>
        <p:spPr>
          <a:xfrm>
            <a:off x="3244495" y="27813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6658-2EC9-424D-B8AC-87AE160114D2}"/>
              </a:ext>
            </a:extLst>
          </p:cNvPr>
          <p:cNvSpPr/>
          <p:nvPr/>
        </p:nvSpPr>
        <p:spPr>
          <a:xfrm>
            <a:off x="4158895" y="27813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13D4C-8C11-4D87-BB76-BE75E850F622}"/>
              </a:ext>
            </a:extLst>
          </p:cNvPr>
          <p:cNvSpPr/>
          <p:nvPr/>
        </p:nvSpPr>
        <p:spPr>
          <a:xfrm>
            <a:off x="5378095" y="27813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656F4-35C7-485D-8840-DE3AAEFAF634}"/>
              </a:ext>
            </a:extLst>
          </p:cNvPr>
          <p:cNvSpPr/>
          <p:nvPr/>
        </p:nvSpPr>
        <p:spPr>
          <a:xfrm>
            <a:off x="6292495" y="27813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AF118-F7AD-4D43-921D-8AD2CC15BDDA}"/>
              </a:ext>
            </a:extLst>
          </p:cNvPr>
          <p:cNvSpPr/>
          <p:nvPr/>
        </p:nvSpPr>
        <p:spPr>
          <a:xfrm>
            <a:off x="7511695" y="27813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76684-0FC3-490D-9B16-240B093D3A7E}"/>
              </a:ext>
            </a:extLst>
          </p:cNvPr>
          <p:cNvSpPr/>
          <p:nvPr/>
        </p:nvSpPr>
        <p:spPr>
          <a:xfrm>
            <a:off x="8426095" y="27813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B767C-E023-4B60-92E5-2C01DA4DC5DB}"/>
              </a:ext>
            </a:extLst>
          </p:cNvPr>
          <p:cNvSpPr/>
          <p:nvPr/>
        </p:nvSpPr>
        <p:spPr>
          <a:xfrm>
            <a:off x="9645295" y="27813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D19766-5603-449A-9338-10C46EDBF50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96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B0354D-FED7-42D7-B438-83E400EBA33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540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2C87C-52CB-4242-9F75-45746DB6F97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732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3E95C-0744-459D-87BC-3AD6FB2FD6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876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6FE2-890D-48CB-933E-34BC06B46E4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2068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BC4383-4E23-4189-A728-DE72146A171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212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00A19-50D2-45D3-B80C-627D70965C2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3404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92D04-CD6E-485F-AD30-BC7391E80BA2}"/>
              </a:ext>
            </a:extLst>
          </p:cNvPr>
          <p:cNvCxnSpPr/>
          <p:nvPr/>
        </p:nvCxnSpPr>
        <p:spPr>
          <a:xfrm>
            <a:off x="17204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3BE64E-36D9-435B-B19C-D3679C53EDDF}"/>
              </a:ext>
            </a:extLst>
          </p:cNvPr>
          <p:cNvCxnSpPr>
            <a:stCxn id="11" idx="3"/>
          </p:cNvCxnSpPr>
          <p:nvPr/>
        </p:nvCxnSpPr>
        <p:spPr>
          <a:xfrm>
            <a:off x="10254895" y="34290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F9CF2-264E-46C7-AD7B-7DC3461FB925}"/>
              </a:ext>
            </a:extLst>
          </p:cNvPr>
          <p:cNvGrpSpPr/>
          <p:nvPr/>
        </p:nvGrpSpPr>
        <p:grpSpPr>
          <a:xfrm>
            <a:off x="1782102" y="2199167"/>
            <a:ext cx="8181962" cy="696433"/>
            <a:chOff x="272278" y="2199167"/>
            <a:chExt cx="8181962" cy="6964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9ABA12-09BD-433B-A9C0-2544A0A247C1}"/>
                </a:ext>
              </a:extLst>
            </p:cNvPr>
            <p:cNvCxnSpPr/>
            <p:nvPr/>
          </p:nvCxnSpPr>
          <p:spPr>
            <a:xfrm>
              <a:off x="272278" y="2199167"/>
              <a:ext cx="81713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E9D952-BFA4-4AC6-87FB-E2BB70ADC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4240" y="2202777"/>
              <a:ext cx="0" cy="648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16165A-45C0-401B-BE71-9592798723F0}"/>
                </a:ext>
              </a:extLst>
            </p:cNvPr>
            <p:cNvCxnSpPr/>
            <p:nvPr/>
          </p:nvCxnSpPr>
          <p:spPr>
            <a:xfrm flipV="1">
              <a:off x="6311153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9A0367-D7A6-4FD7-87C7-2BCCFFDEF06D}"/>
                </a:ext>
              </a:extLst>
            </p:cNvPr>
            <p:cNvCxnSpPr/>
            <p:nvPr/>
          </p:nvCxnSpPr>
          <p:spPr>
            <a:xfrm flipV="1">
              <a:off x="4168589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FF1CDD-A823-4F3B-AF49-B2B416647366}"/>
                </a:ext>
              </a:extLst>
            </p:cNvPr>
            <p:cNvCxnSpPr/>
            <p:nvPr/>
          </p:nvCxnSpPr>
          <p:spPr>
            <a:xfrm flipV="1">
              <a:off x="2039471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7CA15E-B4D1-4D62-AA57-FD40167A6208}"/>
              </a:ext>
            </a:extLst>
          </p:cNvPr>
          <p:cNvSpPr txBox="1"/>
          <p:nvPr/>
        </p:nvSpPr>
        <p:spPr>
          <a:xfrm>
            <a:off x="1662224" y="17145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209AB-FBDC-435D-8E00-5C7AD56D7635}"/>
              </a:ext>
            </a:extLst>
          </p:cNvPr>
          <p:cNvSpPr txBox="1"/>
          <p:nvPr/>
        </p:nvSpPr>
        <p:spPr>
          <a:xfrm>
            <a:off x="1411212" y="30977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0114A26-7BB5-40A3-B67E-8A8F3934B000}"/>
              </a:ext>
            </a:extLst>
          </p:cNvPr>
          <p:cNvSpPr/>
          <p:nvPr/>
        </p:nvSpPr>
        <p:spPr>
          <a:xfrm rot="10800000">
            <a:off x="3479243" y="27813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B661A41-D299-417A-A71D-96772D79866F}"/>
              </a:ext>
            </a:extLst>
          </p:cNvPr>
          <p:cNvSpPr/>
          <p:nvPr/>
        </p:nvSpPr>
        <p:spPr>
          <a:xfrm rot="10800000">
            <a:off x="5604459" y="27813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4A44ECA-5344-4D3B-9570-3FBCA2DDC9C4}"/>
              </a:ext>
            </a:extLst>
          </p:cNvPr>
          <p:cNvSpPr/>
          <p:nvPr/>
        </p:nvSpPr>
        <p:spPr>
          <a:xfrm rot="10800000">
            <a:off x="7738059" y="27813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F398A9D-26B2-49C4-897D-13FE4EAB8EE2}"/>
              </a:ext>
            </a:extLst>
          </p:cNvPr>
          <p:cNvSpPr/>
          <p:nvPr/>
        </p:nvSpPr>
        <p:spPr>
          <a:xfrm rot="10800000">
            <a:off x="9871659" y="27813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1F7E-C393-4B15-B270-0125922D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Diagram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487EADD-3841-484D-918A-26A24C042C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494836" y="4093535"/>
              <a:ext cx="350520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487EADD-3841-484D-918A-26A24C042C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4638932"/>
                  </p:ext>
                </p:extLst>
              </p:nvPr>
            </p:nvGraphicFramePr>
            <p:xfrm>
              <a:off x="1494836" y="4093535"/>
              <a:ext cx="350520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007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000" r="-603659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000" r="-496386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39" t="-108000" r="-402439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439" t="-108000" r="-302439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5263" r="-4963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39" t="-205263" r="-4024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439" t="-205263" r="-3024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39" t="-205263" r="-2024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39" t="-309333" r="-40243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439" t="-309333" r="-30243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39" t="-309333" r="-20243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6386" t="-309333" r="-1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439" t="-409333" r="-30243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39" t="-409333" r="-20243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6386" t="-409333" r="-1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659" t="-409333" r="-122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F3EBE7-EF45-45A9-AF49-E5F5B615123A}"/>
              </a:ext>
            </a:extLst>
          </p:cNvPr>
          <p:cNvCxnSpPr/>
          <p:nvPr/>
        </p:nvCxnSpPr>
        <p:spPr>
          <a:xfrm>
            <a:off x="5000036" y="4533695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8E6283-DB19-46F9-AE89-C6CCE407D3C3}"/>
              </a:ext>
            </a:extLst>
          </p:cNvPr>
          <p:cNvSpPr txBox="1"/>
          <p:nvPr/>
        </p:nvSpPr>
        <p:spPr>
          <a:xfrm>
            <a:off x="5609636" y="434902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4658E712-1AE4-439A-9B42-30925900CEFE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063812" y="1030924"/>
              <a:ext cx="787244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4658E712-1AE4-439A-9B42-30925900CE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7564442"/>
                  </p:ext>
                </p:extLst>
              </p:nvPr>
            </p:nvGraphicFramePr>
            <p:xfrm>
              <a:off x="1063812" y="1030924"/>
              <a:ext cx="7872448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0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92028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35" t="-109333" r="-149753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9333" r="-109876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8765" t="-109333" r="-7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7531" t="-109333" r="-301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35" t="-206579" r="-139753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206579" r="-9987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8765" t="-206579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7531" t="-206579" r="-2012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750" t="-310667" r="-1315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500" t="-310667" r="-9112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250" t="-310667" r="-5075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5000" t="-310667" r="-1037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10667" r="-119876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765" t="-410667" r="-8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7531" t="-410667" r="-40123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6296" t="-410667" r="-2469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5CBD98-C0FD-4B77-B370-C7BFF0DD5D44}"/>
              </a:ext>
            </a:extLst>
          </p:cNvPr>
          <p:cNvSpPr txBox="1"/>
          <p:nvPr/>
        </p:nvSpPr>
        <p:spPr>
          <a:xfrm>
            <a:off x="152558" y="1087390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2BC67-9767-46AD-951E-287536E97881}"/>
              </a:ext>
            </a:extLst>
          </p:cNvPr>
          <p:cNvSpPr txBox="1"/>
          <p:nvPr/>
        </p:nvSpPr>
        <p:spPr>
          <a:xfrm>
            <a:off x="606612" y="1529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5ECAA-06BF-4C18-9327-74275218258E}"/>
              </a:ext>
            </a:extLst>
          </p:cNvPr>
          <p:cNvSpPr txBox="1"/>
          <p:nvPr/>
        </p:nvSpPr>
        <p:spPr>
          <a:xfrm>
            <a:off x="606612" y="2013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42513-1B96-4DB5-9AD0-BFC8CECCB7C1}"/>
              </a:ext>
            </a:extLst>
          </p:cNvPr>
          <p:cNvSpPr txBox="1"/>
          <p:nvPr/>
        </p:nvSpPr>
        <p:spPr>
          <a:xfrm>
            <a:off x="606612" y="24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60C07-2D09-4108-82A3-FA4FB2CAC75C}"/>
              </a:ext>
            </a:extLst>
          </p:cNvPr>
          <p:cNvSpPr txBox="1"/>
          <p:nvPr/>
        </p:nvSpPr>
        <p:spPr>
          <a:xfrm>
            <a:off x="606612" y="292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3D9ED-3098-43E2-83F5-AF55A5D5DDA0}"/>
              </a:ext>
            </a:extLst>
          </p:cNvPr>
          <p:cNvSpPr txBox="1"/>
          <p:nvPr/>
        </p:nvSpPr>
        <p:spPr>
          <a:xfrm>
            <a:off x="583582" y="4149126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4B38A-E16B-407C-9254-2CB404DCE5F8}"/>
              </a:ext>
            </a:extLst>
          </p:cNvPr>
          <p:cNvSpPr txBox="1"/>
          <p:nvPr/>
        </p:nvSpPr>
        <p:spPr>
          <a:xfrm>
            <a:off x="1037636" y="4591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28D-1354-49EE-A071-4B2B4A432D3E}"/>
              </a:ext>
            </a:extLst>
          </p:cNvPr>
          <p:cNvSpPr txBox="1"/>
          <p:nvPr/>
        </p:nvSpPr>
        <p:spPr>
          <a:xfrm>
            <a:off x="1037636" y="5075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EA0D8-EF22-4658-AA5C-69573A02774C}"/>
              </a:ext>
            </a:extLst>
          </p:cNvPr>
          <p:cNvSpPr txBox="1"/>
          <p:nvPr/>
        </p:nvSpPr>
        <p:spPr>
          <a:xfrm>
            <a:off x="1037636" y="553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EE26F-743A-4093-8534-C154DEBA6C96}"/>
              </a:ext>
            </a:extLst>
          </p:cNvPr>
          <p:cNvSpPr txBox="1"/>
          <p:nvPr/>
        </p:nvSpPr>
        <p:spPr>
          <a:xfrm>
            <a:off x="1037636" y="5989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E9D1E-6C86-44FC-A9F8-45F20A78B3C6}"/>
              </a:ext>
            </a:extLst>
          </p:cNvPr>
          <p:cNvSpPr txBox="1"/>
          <p:nvPr/>
        </p:nvSpPr>
        <p:spPr>
          <a:xfrm>
            <a:off x="9091774" y="2031922"/>
            <a:ext cx="300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Non Pipelined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3A81A-D435-4D27-ABF5-886B8BC5804D}"/>
              </a:ext>
            </a:extLst>
          </p:cNvPr>
          <p:cNvSpPr txBox="1"/>
          <p:nvPr/>
        </p:nvSpPr>
        <p:spPr>
          <a:xfrm>
            <a:off x="5478350" y="5236535"/>
            <a:ext cx="2508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Pipelined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27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4477-55DD-415E-9751-B2B27CEB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C42A7-67F8-496F-B1BE-AFB06989A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Speedup of a pipeline processing over an equivalent non-pipeline processing is defined by the ratio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If number of tasks in pipeline increases w.r.t. number of segments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becomes larger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under this condition speedup becomes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Assuming time to process a task in pipeline and non-pipeline circuit is same then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Theoretically maximum speedup achieved is the number of segments in the pipeline.</a:t>
                </a:r>
              </a:p>
              <a:p>
                <a:pPr algn="just"/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C42A7-67F8-496F-B1BE-AFB06989A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5FC52E-BCD2-48C7-A5F6-AC6AE5F8B9B3}"/>
                  </a:ext>
                </a:extLst>
              </p:cNvPr>
              <p:cNvSpPr txBox="1"/>
              <p:nvPr/>
            </p:nvSpPr>
            <p:spPr>
              <a:xfrm>
                <a:off x="4960625" y="1307115"/>
                <a:ext cx="2270750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5FC52E-BCD2-48C7-A5F6-AC6AE5F8B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25" y="1307115"/>
                <a:ext cx="2270750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CA56B1-FC2A-4D3A-9F41-6D47E56CFCDF}"/>
                  </a:ext>
                </a:extLst>
              </p:cNvPr>
              <p:cNvSpPr txBox="1"/>
              <p:nvPr/>
            </p:nvSpPr>
            <p:spPr>
              <a:xfrm>
                <a:off x="5262727" y="2924679"/>
                <a:ext cx="1666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CA56B1-FC2A-4D3A-9F41-6D47E56C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27" y="2924679"/>
                <a:ext cx="1666546" cy="734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2CBBE-863A-41A3-8013-571D9792EEC0}"/>
                  </a:ext>
                </a:extLst>
              </p:cNvPr>
              <p:cNvSpPr txBox="1"/>
              <p:nvPr/>
            </p:nvSpPr>
            <p:spPr>
              <a:xfrm>
                <a:off x="5282091" y="4365876"/>
                <a:ext cx="1627818" cy="7703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2CBBE-863A-41A3-8013-571D9792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91" y="4365876"/>
                <a:ext cx="1627818" cy="770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Arithmetic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63982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1F7C89-6E56-490C-8DE8-7A402D3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69D6B5E-290C-4ACC-A2F5-8CBB88A9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3400212"/>
              </a:xfrm>
            </p:spPr>
            <p:txBody>
              <a:bodyPr/>
              <a:lstStyle/>
              <a:p>
                <a:r>
                  <a:rPr lang="en-US" dirty="0"/>
                  <a:t>Usually found in high speed computers.</a:t>
                </a:r>
              </a:p>
              <a:p>
                <a:r>
                  <a:rPr lang="en-US" dirty="0"/>
                  <a:t>Used to implement floating point operations, multiplication of fixed point numbers and similar operations.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Example:</a:t>
                </a:r>
              </a:p>
              <a:p>
                <a:pPr algn="just"/>
                <a:r>
                  <a:rPr lang="en-US" dirty="0"/>
                  <a:t>Consider an example of floating point addition and subtraction.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A and B are two fractions that represent the mantissas and a and b are the exponents.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69D6B5E-290C-4ACC-A2F5-8CBB88A9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3400212"/>
              </a:xfrm>
              <a:blipFill>
                <a:blip r:embed="rId2"/>
                <a:stretch>
                  <a:fillRect l="-716" t="-2334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9F3-133E-407D-B194-EE2CE3F8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Arithmetic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4838-32E0-4AFB-AA5E-933BB5A6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46481"/>
            <a:ext cx="11929641" cy="5803170"/>
          </a:xfrm>
        </p:spPr>
        <p:txBody>
          <a:bodyPr/>
          <a:lstStyle/>
          <a:p>
            <a:pPr algn="just"/>
            <a:r>
              <a:rPr lang="en-US" dirty="0"/>
              <a:t>Consider the two normalized floating-point numbers:</a:t>
            </a:r>
          </a:p>
          <a:p>
            <a:pPr marL="0" indent="0" algn="ctr">
              <a:buNone/>
            </a:pPr>
            <a:r>
              <a:rPr lang="en-US" dirty="0"/>
              <a:t>X = 0.9504 x 10</a:t>
            </a:r>
            <a:r>
              <a:rPr lang="en-US" baseline="30000" dirty="0"/>
              <a:t>3	</a:t>
            </a:r>
            <a:r>
              <a:rPr lang="en-US" dirty="0"/>
              <a:t>Y = 0.8200 x 10</a:t>
            </a:r>
            <a:r>
              <a:rPr lang="en-US" baseline="30000" dirty="0"/>
              <a:t>2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Segment-1</a:t>
            </a:r>
            <a:r>
              <a:rPr lang="en-US" dirty="0"/>
              <a:t>: The larger exponent is chosen as the exponent of result.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Segment-2</a:t>
            </a:r>
            <a:r>
              <a:rPr lang="en-US" dirty="0"/>
              <a:t>: Aligning the mantissa numbers</a:t>
            </a:r>
          </a:p>
          <a:p>
            <a:pPr marL="0" indent="0" algn="ctr">
              <a:buNone/>
            </a:pPr>
            <a:r>
              <a:rPr lang="en-US" dirty="0"/>
              <a:t>X = 0.9504 x 10</a:t>
            </a:r>
            <a:r>
              <a:rPr lang="en-US" baseline="30000" dirty="0"/>
              <a:t>3	</a:t>
            </a:r>
            <a:r>
              <a:rPr lang="en-US" dirty="0"/>
              <a:t>Y = 0.0820 x 10</a:t>
            </a:r>
            <a:r>
              <a:rPr lang="en-US" baseline="30000" dirty="0"/>
              <a:t>3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Segment-3</a:t>
            </a:r>
            <a:r>
              <a:rPr lang="en-US" dirty="0"/>
              <a:t>: Addition of the two mantissas produces the sum</a:t>
            </a:r>
          </a:p>
          <a:p>
            <a:pPr marL="0" indent="0" algn="ctr">
              <a:buNone/>
            </a:pPr>
            <a:r>
              <a:rPr lang="en-US" dirty="0"/>
              <a:t>Z = 1.0324 x 10</a:t>
            </a:r>
            <a:r>
              <a:rPr lang="en-US" baseline="30000" dirty="0"/>
              <a:t>3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Segment-4</a:t>
            </a:r>
            <a:r>
              <a:rPr lang="en-US" dirty="0"/>
              <a:t>: Normalize the result</a:t>
            </a:r>
          </a:p>
          <a:p>
            <a:pPr marL="0" indent="0" algn="ctr">
              <a:buNone/>
            </a:pPr>
            <a:r>
              <a:rPr lang="en-US" dirty="0"/>
              <a:t>Z = 0.10324 x 10</a:t>
            </a:r>
            <a:r>
              <a:rPr lang="en-US" baseline="30000" dirty="0"/>
              <a:t>4</a:t>
            </a:r>
            <a:endParaRPr lang="en-US" dirty="0"/>
          </a:p>
          <a:p>
            <a:r>
              <a:rPr lang="en-US" dirty="0"/>
              <a:t>The sub-operations that are performed in the four segments are: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Compare the exponents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Align the mantissas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Add or subtract the mantissas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Normalize the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EB8F3-6E7F-4671-8C94-955E88F1E9CA}"/>
              </a:ext>
            </a:extLst>
          </p:cNvPr>
          <p:cNvSpPr/>
          <p:nvPr/>
        </p:nvSpPr>
        <p:spPr>
          <a:xfrm>
            <a:off x="3312042" y="86717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2470B-0D4C-49D4-832B-36B2A0BE8E02}"/>
              </a:ext>
            </a:extLst>
          </p:cNvPr>
          <p:cNvSpPr/>
          <p:nvPr/>
        </p:nvSpPr>
        <p:spPr>
          <a:xfrm>
            <a:off x="3312042" y="1460204"/>
            <a:ext cx="22860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Compare exponents by subtraction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DDDFB-F0DA-4C51-940E-FBD6D3B61E67}"/>
              </a:ext>
            </a:extLst>
          </p:cNvPr>
          <p:cNvSpPr/>
          <p:nvPr/>
        </p:nvSpPr>
        <p:spPr>
          <a:xfrm>
            <a:off x="3312042" y="22984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F3887-5B44-4C00-A481-26A3749A1C95}"/>
              </a:ext>
            </a:extLst>
          </p:cNvPr>
          <p:cNvSpPr/>
          <p:nvPr/>
        </p:nvSpPr>
        <p:spPr>
          <a:xfrm>
            <a:off x="3312042" y="28318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Choose exponent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B6322-53FB-497C-8FEF-7EC4670C145B}"/>
              </a:ext>
            </a:extLst>
          </p:cNvPr>
          <p:cNvSpPr/>
          <p:nvPr/>
        </p:nvSpPr>
        <p:spPr>
          <a:xfrm>
            <a:off x="3312042" y="4822943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26A87-BF38-4C43-B85B-3A372BBAF413}"/>
              </a:ext>
            </a:extLst>
          </p:cNvPr>
          <p:cNvSpPr/>
          <p:nvPr/>
        </p:nvSpPr>
        <p:spPr>
          <a:xfrm>
            <a:off x="3312042" y="5366282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Adjust exponent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C0D0B-02A7-4921-8191-4105744109F1}"/>
              </a:ext>
            </a:extLst>
          </p:cNvPr>
          <p:cNvSpPr/>
          <p:nvPr/>
        </p:nvSpPr>
        <p:spPr>
          <a:xfrm>
            <a:off x="3312042" y="5889743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19EE6-FDCE-4F64-8190-CDC93ABDE1D8}"/>
              </a:ext>
            </a:extLst>
          </p:cNvPr>
          <p:cNvSpPr txBox="1"/>
          <p:nvPr/>
        </p:nvSpPr>
        <p:spPr>
          <a:xfrm>
            <a:off x="3769242" y="2462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3F57A-EC41-464C-A618-B7EBF5A8D693}"/>
              </a:ext>
            </a:extLst>
          </p:cNvPr>
          <p:cNvSpPr txBox="1"/>
          <p:nvPr/>
        </p:nvSpPr>
        <p:spPr>
          <a:xfrm>
            <a:off x="3464442" y="2410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72093-DC66-44EB-94BF-2F85D917D201}"/>
              </a:ext>
            </a:extLst>
          </p:cNvPr>
          <p:cNvSpPr txBox="1"/>
          <p:nvPr/>
        </p:nvSpPr>
        <p:spPr>
          <a:xfrm>
            <a:off x="4836042" y="2526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8264B1-8B1A-4D12-A911-A5473C5B0288}"/>
              </a:ext>
            </a:extLst>
          </p:cNvPr>
          <p:cNvCxnSpPr>
            <a:cxnSpLocks/>
          </p:cNvCxnSpPr>
          <p:nvPr/>
        </p:nvCxnSpPr>
        <p:spPr>
          <a:xfrm>
            <a:off x="3693042" y="562370"/>
            <a:ext cx="0" cy="3164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FB387E-9828-403A-8556-37B58CCFCD0A}"/>
              </a:ext>
            </a:extLst>
          </p:cNvPr>
          <p:cNvCxnSpPr>
            <a:cxnSpLocks/>
          </p:cNvCxnSpPr>
          <p:nvPr/>
        </p:nvCxnSpPr>
        <p:spPr>
          <a:xfrm>
            <a:off x="5064642" y="574038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137F7-6A4A-400E-98FD-522F645FD1C9}"/>
              </a:ext>
            </a:extLst>
          </p:cNvPr>
          <p:cNvCxnSpPr>
            <a:cxnSpLocks/>
          </p:cNvCxnSpPr>
          <p:nvPr/>
        </p:nvCxnSpPr>
        <p:spPr>
          <a:xfrm>
            <a:off x="4455042" y="1155404"/>
            <a:ext cx="0" cy="288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3191F3-C39E-42E9-B4DC-1E9C319F31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55042" y="1993604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990F19-E587-402D-8137-F5CD2B5FA1A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55042" y="2603204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536B6-3C53-4709-A608-2A85EBC92B6B}"/>
              </a:ext>
            </a:extLst>
          </p:cNvPr>
          <p:cNvSpPr/>
          <p:nvPr/>
        </p:nvSpPr>
        <p:spPr>
          <a:xfrm>
            <a:off x="7198242" y="8506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360F5-58A2-428D-B6E2-6FEA5CEAF125}"/>
              </a:ext>
            </a:extLst>
          </p:cNvPr>
          <p:cNvSpPr/>
          <p:nvPr/>
        </p:nvSpPr>
        <p:spPr>
          <a:xfrm>
            <a:off x="7198242" y="2908004"/>
            <a:ext cx="2286000" cy="308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Align mantissas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B95DC-AA73-4456-B537-F98D2EAA32B0}"/>
              </a:ext>
            </a:extLst>
          </p:cNvPr>
          <p:cNvSpPr/>
          <p:nvPr/>
        </p:nvSpPr>
        <p:spPr>
          <a:xfrm>
            <a:off x="7198242" y="35176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FB2E9-43C6-4A5D-886C-CFF41D4C7154}"/>
              </a:ext>
            </a:extLst>
          </p:cNvPr>
          <p:cNvSpPr txBox="1"/>
          <p:nvPr/>
        </p:nvSpPr>
        <p:spPr>
          <a:xfrm>
            <a:off x="7731642" y="1700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Mantissas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4253-8320-4CE9-B1A7-CBDA7D781A2B}"/>
              </a:ext>
            </a:extLst>
          </p:cNvPr>
          <p:cNvSpPr txBox="1"/>
          <p:nvPr/>
        </p:nvSpPr>
        <p:spPr>
          <a:xfrm>
            <a:off x="7350642" y="1648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C09C4-7E0E-4763-8AB7-8D9C3541EE1C}"/>
              </a:ext>
            </a:extLst>
          </p:cNvPr>
          <p:cNvSpPr txBox="1"/>
          <p:nvPr/>
        </p:nvSpPr>
        <p:spPr>
          <a:xfrm>
            <a:off x="8722242" y="1764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5ED73-D491-4965-A34E-67F13986C903}"/>
              </a:ext>
            </a:extLst>
          </p:cNvPr>
          <p:cNvCxnSpPr>
            <a:stCxn id="23" idx="2"/>
          </p:cNvCxnSpPr>
          <p:nvPr/>
        </p:nvCxnSpPr>
        <p:spPr>
          <a:xfrm>
            <a:off x="7579242" y="534136"/>
            <a:ext cx="0" cy="3164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E37EE-879E-430F-9461-63AE972BB8D4}"/>
              </a:ext>
            </a:extLst>
          </p:cNvPr>
          <p:cNvCxnSpPr>
            <a:stCxn id="24" idx="2"/>
          </p:cNvCxnSpPr>
          <p:nvPr/>
        </p:nvCxnSpPr>
        <p:spPr>
          <a:xfrm>
            <a:off x="8950842" y="545804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46353-DC6E-4CA9-B896-374A20F232D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41242" y="1155404"/>
            <a:ext cx="0" cy="1752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84F54A-AA91-4345-874E-0048520215E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341242" y="3216062"/>
            <a:ext cx="0" cy="3015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2D7E3B6-F5A8-491A-A82F-266D2C43CC8D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5598042" y="1726904"/>
            <a:ext cx="1600200" cy="1335129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FA01DA-A251-45EF-A376-B7C8E687F07F}"/>
              </a:ext>
            </a:extLst>
          </p:cNvPr>
          <p:cNvSpPr txBox="1"/>
          <p:nvPr/>
        </p:nvSpPr>
        <p:spPr>
          <a:xfrm>
            <a:off x="5598042" y="14171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D7F65-D9DF-445D-B099-8A64E9BFA446}"/>
              </a:ext>
            </a:extLst>
          </p:cNvPr>
          <p:cNvSpPr/>
          <p:nvPr/>
        </p:nvSpPr>
        <p:spPr>
          <a:xfrm>
            <a:off x="7198242" y="4051004"/>
            <a:ext cx="2286000" cy="57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Add or subtract mantissas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461EA-984A-427D-AA41-0291F26DDB18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>
            <a:off x="8341242" y="3822404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B6230-50AB-4633-A1D9-17D130A3FD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55042" y="3136604"/>
            <a:ext cx="0" cy="16863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821CF9-EFC7-43CC-9A38-D6CB44B4B95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455042" y="5127743"/>
            <a:ext cx="0" cy="2385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F0AC90-74F5-4907-B801-0691B123FB4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455042" y="5671082"/>
            <a:ext cx="0" cy="2186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193EF95-B48F-4016-9B00-EFD92BDD97D4}"/>
              </a:ext>
            </a:extLst>
          </p:cNvPr>
          <p:cNvSpPr/>
          <p:nvPr/>
        </p:nvSpPr>
        <p:spPr>
          <a:xfrm>
            <a:off x="7198242" y="4832882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CC986-5A06-4068-B0F4-DB7B38B25826}"/>
              </a:ext>
            </a:extLst>
          </p:cNvPr>
          <p:cNvSpPr/>
          <p:nvPr/>
        </p:nvSpPr>
        <p:spPr>
          <a:xfrm>
            <a:off x="7198242" y="53464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Normalize result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B5CE0-8979-4AFB-BA35-963DC53107DB}"/>
              </a:ext>
            </a:extLst>
          </p:cNvPr>
          <p:cNvSpPr/>
          <p:nvPr/>
        </p:nvSpPr>
        <p:spPr>
          <a:xfrm>
            <a:off x="7198242" y="5879804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3F5184-4BEE-4E4C-8F20-B93A506D4D57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341242" y="5137682"/>
            <a:ext cx="0" cy="2087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345BAF-91D8-485E-BFC1-BBE6D9ACCD2F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8341242" y="5651204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65ED27-40D9-4133-BBAD-4213EB1FC237}"/>
              </a:ext>
            </a:extLst>
          </p:cNvPr>
          <p:cNvCxnSpPr>
            <a:cxnSpLocks/>
          </p:cNvCxnSpPr>
          <p:nvPr/>
        </p:nvCxnSpPr>
        <p:spPr>
          <a:xfrm>
            <a:off x="8341242" y="4652882"/>
            <a:ext cx="0" cy="180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B78877-B3C6-4C15-BC17-A3C0788BB266}"/>
              </a:ext>
            </a:extLst>
          </p:cNvPr>
          <p:cNvCxnSpPr>
            <a:stCxn id="10" idx="2"/>
          </p:cNvCxnSpPr>
          <p:nvPr/>
        </p:nvCxnSpPr>
        <p:spPr>
          <a:xfrm flipH="1">
            <a:off x="4451900" y="6194543"/>
            <a:ext cx="3142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9697D-318C-41AD-9D58-AFD8C9F50990}"/>
              </a:ext>
            </a:extLst>
          </p:cNvPr>
          <p:cNvCxnSpPr>
            <a:stCxn id="38" idx="2"/>
          </p:cNvCxnSpPr>
          <p:nvPr/>
        </p:nvCxnSpPr>
        <p:spPr>
          <a:xfrm>
            <a:off x="8341242" y="6184604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D4F67E-EF84-428D-9E72-70E72D9560E3}"/>
              </a:ext>
            </a:extLst>
          </p:cNvPr>
          <p:cNvSpPr txBox="1"/>
          <p:nvPr/>
        </p:nvSpPr>
        <p:spPr>
          <a:xfrm>
            <a:off x="1744186" y="14635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1: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DC4920-A09D-47C9-8244-B5246133F46F}"/>
              </a:ext>
            </a:extLst>
          </p:cNvPr>
          <p:cNvSpPr txBox="1"/>
          <p:nvPr/>
        </p:nvSpPr>
        <p:spPr>
          <a:xfrm>
            <a:off x="1787256" y="28272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2: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47724E-B83A-4E19-A591-161A2C99EA37}"/>
              </a:ext>
            </a:extLst>
          </p:cNvPr>
          <p:cNvSpPr txBox="1"/>
          <p:nvPr/>
        </p:nvSpPr>
        <p:spPr>
          <a:xfrm>
            <a:off x="1787256" y="415433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3: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14C0EB-4790-4966-A9F9-A86F9D3C56BB}"/>
              </a:ext>
            </a:extLst>
          </p:cNvPr>
          <p:cNvSpPr txBox="1"/>
          <p:nvPr/>
        </p:nvSpPr>
        <p:spPr>
          <a:xfrm>
            <a:off x="1787256" y="53183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4:</a:t>
            </a:r>
          </a:p>
        </p:txBody>
      </p:sp>
    </p:spTree>
    <p:extLst>
      <p:ext uri="{BB962C8B-B14F-4D97-AF65-F5344CB8AC3E}">
        <p14:creationId xmlns:p14="http://schemas.microsoft.com/office/powerpoint/2010/main" val="38595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30" grpId="0"/>
      <p:bldP spid="31" grpId="0" animBg="1"/>
      <p:bldP spid="36" grpId="0" animBg="1"/>
      <p:bldP spid="37" grpId="0" animBg="1"/>
      <p:bldP spid="38" grpId="0" animBg="1"/>
      <p:bldP spid="44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Instruction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39778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79704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Flynn's taxonomy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Parallel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Arithmetic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Instruction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RISC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Addition and Subtraction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Multiplication Algorithms (Booth Multiplication Algorithm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A5736-13EC-47BA-8DAF-DD78350F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E1560-09C3-4BF6-BCED-84416DCD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most general case, the computer needs to process each instruction with the following sequence of steps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Fetch the instruction from memory.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Decode the instruction.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Calculate the effective address.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Fetch the operands from memory.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Execute the instruction.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Store the result in the proper place.</a:t>
            </a:r>
          </a:p>
          <a:p>
            <a:pPr algn="just"/>
            <a:r>
              <a:rPr lang="en-US" dirty="0"/>
              <a:t>Different segments may take different times to operate on the incoming information.</a:t>
            </a:r>
          </a:p>
          <a:p>
            <a:pPr algn="just"/>
            <a:r>
              <a:rPr lang="en-US" dirty="0"/>
              <a:t>Some segments are skipped for certain operations.</a:t>
            </a:r>
          </a:p>
          <a:p>
            <a:pPr algn="just"/>
            <a:r>
              <a:rPr lang="en-US" dirty="0"/>
              <a:t>The design of an instruction pipeline will be most efficient if the instruction cycle is divided into segments of equal duration.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F51-8ECD-4D5A-9733-C7CE0CD1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70CF-F7AB-464F-A5E9-31E24484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Assume that the decoding of the instruction can be combined with the calculation of the effective address into one segment.</a:t>
            </a:r>
          </a:p>
          <a:p>
            <a:pPr algn="just"/>
            <a:r>
              <a:rPr lang="en-US" dirty="0"/>
              <a:t>Assume further that most of the instructions place the result into a processor registers so that the instruction execution and storing of the result can be combined into one segment.</a:t>
            </a:r>
          </a:p>
          <a:p>
            <a:pPr algn="just"/>
            <a:r>
              <a:rPr lang="en-US" dirty="0"/>
              <a:t>This reduces the instruction pipeline into four segments.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FI:    Fetch an instruction from memory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DA:  Decode the instruction and calculate the effective address of the operand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FO:  Fetch the operand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EX:  Execute the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6D93-5003-4DC0-B44E-E3E8944F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segment CPU pipeline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70BB7-201B-423B-A421-4A0BE8A18C48}"/>
              </a:ext>
            </a:extLst>
          </p:cNvPr>
          <p:cNvSpPr/>
          <p:nvPr/>
        </p:nvSpPr>
        <p:spPr>
          <a:xfrm>
            <a:off x="5946581" y="1056168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instruction from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23530-C9A6-47B7-B619-A672B6D53F70}"/>
              </a:ext>
            </a:extLst>
          </p:cNvPr>
          <p:cNvSpPr/>
          <p:nvPr/>
        </p:nvSpPr>
        <p:spPr>
          <a:xfrm>
            <a:off x="5617535" y="1805023"/>
            <a:ext cx="2673858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instruction &amp; calculate effective address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802F24B-3718-462C-B232-97EAAD8FECD1}"/>
              </a:ext>
            </a:extLst>
          </p:cNvPr>
          <p:cNvSpPr/>
          <p:nvPr/>
        </p:nvSpPr>
        <p:spPr>
          <a:xfrm>
            <a:off x="6000440" y="2567023"/>
            <a:ext cx="1901189" cy="440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4D208-453E-4EEC-A594-57FF62A8794E}"/>
              </a:ext>
            </a:extLst>
          </p:cNvPr>
          <p:cNvSpPr/>
          <p:nvPr/>
        </p:nvSpPr>
        <p:spPr>
          <a:xfrm>
            <a:off x="5946581" y="3176623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operand from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24C34-F594-47BA-8BF1-2496167C84C6}"/>
              </a:ext>
            </a:extLst>
          </p:cNvPr>
          <p:cNvSpPr/>
          <p:nvPr/>
        </p:nvSpPr>
        <p:spPr>
          <a:xfrm>
            <a:off x="5949229" y="3938623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instruction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58C54F6-3B4B-4E91-B99F-ED5015B2EBEF}"/>
              </a:ext>
            </a:extLst>
          </p:cNvPr>
          <p:cNvSpPr/>
          <p:nvPr/>
        </p:nvSpPr>
        <p:spPr>
          <a:xfrm>
            <a:off x="5803560" y="4624423"/>
            <a:ext cx="2300439" cy="440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Interrupt?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F35B5-A4D9-453B-978C-1ED599264CB0}"/>
              </a:ext>
            </a:extLst>
          </p:cNvPr>
          <p:cNvSpPr/>
          <p:nvPr/>
        </p:nvSpPr>
        <p:spPr>
          <a:xfrm>
            <a:off x="3712302" y="4588564"/>
            <a:ext cx="1247375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Interrupt handling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B3A84-E262-4DF0-B5A2-35376720C95C}"/>
              </a:ext>
            </a:extLst>
          </p:cNvPr>
          <p:cNvSpPr/>
          <p:nvPr/>
        </p:nvSpPr>
        <p:spPr>
          <a:xfrm>
            <a:off x="2950535" y="5274364"/>
            <a:ext cx="2008909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B2AEB-C490-4F0E-8378-00E4140E2C37}"/>
              </a:ext>
            </a:extLst>
          </p:cNvPr>
          <p:cNvSpPr/>
          <p:nvPr/>
        </p:nvSpPr>
        <p:spPr>
          <a:xfrm>
            <a:off x="2950535" y="5802059"/>
            <a:ext cx="2008909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pipe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73093-4FA0-4203-9DB9-79D2466026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951036" y="1563279"/>
            <a:ext cx="3428" cy="24174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2997D8-FD7C-4916-BDB9-B5C206F28E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51035" y="2312134"/>
            <a:ext cx="3429" cy="2548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048AD8-42FE-40F2-AA52-58AD0D31DA3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951035" y="3007849"/>
            <a:ext cx="1" cy="1687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D2ED10-0D3F-473F-84A3-4B59AA9718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951036" y="3683734"/>
            <a:ext cx="2648" cy="2548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2CEB9-39DD-4C09-8E43-77F79C6355C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953684" y="4445734"/>
            <a:ext cx="96" cy="1786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90E44-C6DF-400F-B9D9-37A9869BC6E3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4959677" y="4842120"/>
            <a:ext cx="843883" cy="27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989559-95A0-4CD2-9712-F08F51CEE7C4}"/>
              </a:ext>
            </a:extLst>
          </p:cNvPr>
          <p:cNvCxnSpPr>
            <a:stCxn id="10" idx="2"/>
          </p:cNvCxnSpPr>
          <p:nvPr/>
        </p:nvCxnSpPr>
        <p:spPr>
          <a:xfrm flipH="1">
            <a:off x="4335989" y="5095675"/>
            <a:ext cx="1" cy="178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B95789-7339-4567-A650-6833826308F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954990" y="5620728"/>
            <a:ext cx="0" cy="181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>
            <a:extLst>
              <a:ext uri="{FF2B5EF4-FFF2-40B4-BE49-F238E27FC236}">
                <a16:creationId xmlns:a16="http://schemas.microsoft.com/office/drawing/2014/main" id="{BF9FE76C-9224-468E-A9EE-81EA17E39A0B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560136" y="2787435"/>
            <a:ext cx="2440305" cy="2486927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0">
            <a:extLst>
              <a:ext uri="{FF2B5EF4-FFF2-40B4-BE49-F238E27FC236}">
                <a16:creationId xmlns:a16="http://schemas.microsoft.com/office/drawing/2014/main" id="{CE18ACA0-74CC-4D23-B4B9-D52B442123CF}"/>
              </a:ext>
            </a:extLst>
          </p:cNvPr>
          <p:cNvCxnSpPr>
            <a:stCxn id="12" idx="1"/>
            <a:endCxn id="4" idx="1"/>
          </p:cNvCxnSpPr>
          <p:nvPr/>
        </p:nvCxnSpPr>
        <p:spPr>
          <a:xfrm rot="10800000" flipH="1">
            <a:off x="2950535" y="1309725"/>
            <a:ext cx="2996046" cy="4665517"/>
          </a:xfrm>
          <a:prstGeom prst="bentConnector3">
            <a:avLst>
              <a:gd name="adj1" fmla="val -763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AA8C7CDA-7918-4EB8-BBDD-71227C772D5B}"/>
              </a:ext>
            </a:extLst>
          </p:cNvPr>
          <p:cNvCxnSpPr>
            <a:stCxn id="9" idx="3"/>
            <a:endCxn id="4" idx="3"/>
          </p:cNvCxnSpPr>
          <p:nvPr/>
        </p:nvCxnSpPr>
        <p:spPr>
          <a:xfrm flipH="1" flipV="1">
            <a:off x="7955490" y="1309724"/>
            <a:ext cx="148509" cy="3535112"/>
          </a:xfrm>
          <a:prstGeom prst="bentConnector3">
            <a:avLst>
              <a:gd name="adj1" fmla="val -63383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38A362-35E7-4BFC-ACE9-E1757899643A}"/>
              </a:ext>
            </a:extLst>
          </p:cNvPr>
          <p:cNvSpPr txBox="1"/>
          <p:nvPr/>
        </p:nvSpPr>
        <p:spPr>
          <a:xfrm>
            <a:off x="4322135" y="1271623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Segment1: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900FD-150A-4972-99AA-B49E74E30360}"/>
              </a:ext>
            </a:extLst>
          </p:cNvPr>
          <p:cNvSpPr txBox="1"/>
          <p:nvPr/>
        </p:nvSpPr>
        <p:spPr>
          <a:xfrm>
            <a:off x="4322135" y="181669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Segment2: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7ACAE-627A-4FE6-B110-EB7E613ED1F2}"/>
              </a:ext>
            </a:extLst>
          </p:cNvPr>
          <p:cNvSpPr txBox="1"/>
          <p:nvPr/>
        </p:nvSpPr>
        <p:spPr>
          <a:xfrm>
            <a:off x="4322135" y="3251044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Segment3: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C705B-04EE-44FF-8821-A88668E3FC75}"/>
              </a:ext>
            </a:extLst>
          </p:cNvPr>
          <p:cNvSpPr txBox="1"/>
          <p:nvPr/>
        </p:nvSpPr>
        <p:spPr>
          <a:xfrm>
            <a:off x="4322135" y="402649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Segment4: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2CBCD8-F650-4864-B653-0CFEE74CA7FF}"/>
              </a:ext>
            </a:extLst>
          </p:cNvPr>
          <p:cNvSpPr txBox="1"/>
          <p:nvPr/>
        </p:nvSpPr>
        <p:spPr>
          <a:xfrm>
            <a:off x="5153204" y="449891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7C9A1-960C-4F1C-B836-96804ABF4674}"/>
              </a:ext>
            </a:extLst>
          </p:cNvPr>
          <p:cNvSpPr txBox="1"/>
          <p:nvPr/>
        </p:nvSpPr>
        <p:spPr>
          <a:xfrm>
            <a:off x="5451688" y="243703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5E585-C5FF-4564-88E4-0743A938F878}"/>
              </a:ext>
            </a:extLst>
          </p:cNvPr>
          <p:cNvSpPr txBox="1"/>
          <p:nvPr/>
        </p:nvSpPr>
        <p:spPr>
          <a:xfrm>
            <a:off x="7183710" y="28494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A89D8E-30DC-48FE-AB4A-B1CD77F4AF3E}"/>
              </a:ext>
            </a:extLst>
          </p:cNvPr>
          <p:cNvSpPr txBox="1"/>
          <p:nvPr/>
        </p:nvSpPr>
        <p:spPr>
          <a:xfrm>
            <a:off x="8084813" y="45105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882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8E72-D57C-465B-BB82-2A610DB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Diagram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F6DC59-FB0F-4C84-A660-2BCFB293F3D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338354" y="1515140"/>
          <a:ext cx="73390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B92A17-064A-4EE2-B5CB-92FF3F8227BC}"/>
              </a:ext>
            </a:extLst>
          </p:cNvPr>
          <p:cNvSpPr txBox="1"/>
          <p:nvPr/>
        </p:nvSpPr>
        <p:spPr>
          <a:xfrm>
            <a:off x="1673685" y="157345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1C534-94B8-4E5A-A8D5-6FEE1B219CAB}"/>
              </a:ext>
            </a:extLst>
          </p:cNvPr>
          <p:cNvSpPr txBox="1"/>
          <p:nvPr/>
        </p:nvSpPr>
        <p:spPr>
          <a:xfrm>
            <a:off x="914400" y="2012705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8F262-6D5C-4DC3-A2DD-499B77E68733}"/>
              </a:ext>
            </a:extLst>
          </p:cNvPr>
          <p:cNvSpPr txBox="1"/>
          <p:nvPr/>
        </p:nvSpPr>
        <p:spPr>
          <a:xfrm>
            <a:off x="1881153" y="249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412AD-0337-4346-80C9-50D9390608C4}"/>
              </a:ext>
            </a:extLst>
          </p:cNvPr>
          <p:cNvSpPr txBox="1"/>
          <p:nvPr/>
        </p:nvSpPr>
        <p:spPr>
          <a:xfrm>
            <a:off x="1881153" y="295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E5058-AB8E-4F03-91A8-88EE7B6175AC}"/>
              </a:ext>
            </a:extLst>
          </p:cNvPr>
          <p:cNvSpPr txBox="1"/>
          <p:nvPr/>
        </p:nvSpPr>
        <p:spPr>
          <a:xfrm>
            <a:off x="1881153" y="341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98FD0-48B9-474E-AC13-460F0E284D65}"/>
              </a:ext>
            </a:extLst>
          </p:cNvPr>
          <p:cNvSpPr txBox="1"/>
          <p:nvPr/>
        </p:nvSpPr>
        <p:spPr>
          <a:xfrm>
            <a:off x="1888682" y="3877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ACCDC-0FDC-48C7-B3AB-D98D6903EF08}"/>
              </a:ext>
            </a:extLst>
          </p:cNvPr>
          <p:cNvSpPr txBox="1"/>
          <p:nvPr/>
        </p:nvSpPr>
        <p:spPr>
          <a:xfrm>
            <a:off x="1888682" y="4334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66690-CFE1-4D9F-9DE0-3AD1F4987E24}"/>
              </a:ext>
            </a:extLst>
          </p:cNvPr>
          <p:cNvSpPr txBox="1"/>
          <p:nvPr/>
        </p:nvSpPr>
        <p:spPr>
          <a:xfrm>
            <a:off x="1888682" y="4791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334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7F4-FE95-46A2-8574-73EE178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Diagram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97865-0E11-4ABA-9243-5994BC14E05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426477" y="1600200"/>
          <a:ext cx="73390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FI</a:t>
                      </a:r>
                      <a:endParaRPr lang="en-IN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EX</a:t>
                      </a:r>
                      <a:endParaRPr lang="en-IN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5BE325-6B29-45D3-985B-EB08CC6B71DD}"/>
              </a:ext>
            </a:extLst>
          </p:cNvPr>
          <p:cNvSpPr txBox="1"/>
          <p:nvPr/>
        </p:nvSpPr>
        <p:spPr>
          <a:xfrm>
            <a:off x="1969276" y="2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DE615-EF7E-4C99-A8F8-EC57C10093B9}"/>
              </a:ext>
            </a:extLst>
          </p:cNvPr>
          <p:cNvSpPr txBox="1"/>
          <p:nvPr/>
        </p:nvSpPr>
        <p:spPr>
          <a:xfrm>
            <a:off x="1969276" y="3039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F6204-6DFC-4264-B164-E452DDD54575}"/>
              </a:ext>
            </a:extLst>
          </p:cNvPr>
          <p:cNvSpPr txBox="1"/>
          <p:nvPr/>
        </p:nvSpPr>
        <p:spPr>
          <a:xfrm>
            <a:off x="1969276" y="3496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DAABC-45B1-4F85-894B-B7F9F40DC35D}"/>
              </a:ext>
            </a:extLst>
          </p:cNvPr>
          <p:cNvSpPr txBox="1"/>
          <p:nvPr/>
        </p:nvSpPr>
        <p:spPr>
          <a:xfrm>
            <a:off x="1976805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34B00-9A03-4B46-A7CC-633A74BEFC2B}"/>
              </a:ext>
            </a:extLst>
          </p:cNvPr>
          <p:cNvSpPr txBox="1"/>
          <p:nvPr/>
        </p:nvSpPr>
        <p:spPr>
          <a:xfrm>
            <a:off x="1976805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B6CB1-3F62-47C0-BB6F-3894F774A936}"/>
              </a:ext>
            </a:extLst>
          </p:cNvPr>
          <p:cNvSpPr txBox="1"/>
          <p:nvPr/>
        </p:nvSpPr>
        <p:spPr>
          <a:xfrm>
            <a:off x="1976805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0CF68-1E05-4E9C-BEDB-856C37765458}"/>
              </a:ext>
            </a:extLst>
          </p:cNvPr>
          <p:cNvSpPr txBox="1"/>
          <p:nvPr/>
        </p:nvSpPr>
        <p:spPr>
          <a:xfrm>
            <a:off x="1078723" y="3034553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(Branch)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03218-07D8-4105-891D-ADB841B011AB}"/>
              </a:ext>
            </a:extLst>
          </p:cNvPr>
          <p:cNvSpPr txBox="1"/>
          <p:nvPr/>
        </p:nvSpPr>
        <p:spPr>
          <a:xfrm>
            <a:off x="1761808" y="163879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9178D-7B71-47F9-9FB2-F2BFEFADC2B4}"/>
              </a:ext>
            </a:extLst>
          </p:cNvPr>
          <p:cNvSpPr txBox="1"/>
          <p:nvPr/>
        </p:nvSpPr>
        <p:spPr>
          <a:xfrm>
            <a:off x="1002523" y="2078045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</p:spTree>
    <p:extLst>
      <p:ext uri="{BB962C8B-B14F-4D97-AF65-F5344CB8AC3E}">
        <p14:creationId xmlns:p14="http://schemas.microsoft.com/office/powerpoint/2010/main" val="423440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451E-5FC5-4456-A946-18A692B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Conflict &amp; Data Dependency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6B51-04D1-497B-A7C8-41ABEDFF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6"/>
                </a:solidFill>
              </a:rPr>
              <a:t>Pipeline Conflict</a:t>
            </a:r>
          </a:p>
          <a:p>
            <a:pPr algn="just"/>
            <a:r>
              <a:rPr lang="en-US" dirty="0"/>
              <a:t>There are three major difficulties that cause the instruction pipeline conflicts.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Resource conflicts</a:t>
            </a:r>
            <a:r>
              <a:rPr lang="en-US" dirty="0"/>
              <a:t> caused by access to memory by two segments at the same time. Most of these conflicts can be resolved by using separate instruction and data memories.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Data dependency</a:t>
            </a:r>
            <a:r>
              <a:rPr lang="en-US" dirty="0"/>
              <a:t> conflicts arise when an instruction depends on the result of a previous instruction, but this result is not yet available.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Branch difficulties</a:t>
            </a:r>
            <a:r>
              <a:rPr lang="en-US" dirty="0"/>
              <a:t> arise from branch and other instructions that change the value of PC.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6"/>
                </a:solidFill>
              </a:rPr>
              <a:t>Data Dependency</a:t>
            </a:r>
          </a:p>
          <a:p>
            <a:pPr algn="just"/>
            <a:r>
              <a:rPr lang="en-US" dirty="0"/>
              <a:t>Data dependency occurs when an instruction needs data that are not yet available.</a:t>
            </a:r>
          </a:p>
          <a:p>
            <a:pPr algn="just"/>
            <a:r>
              <a:rPr lang="en-US" dirty="0"/>
              <a:t>Pipelined computers deal with such conflicts between data dependencies in a variety of ways as follows: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Hardware Interlocks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Operand forwarding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Delayed 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3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A522-DE05-4B85-84BA-CD83353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Branch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DEAA-4072-413D-9D7A-29FEC54E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branch instruction breaks the normal sequence of the instruction stream, causing difficulties in the operation of the instruction pipeline.</a:t>
            </a:r>
          </a:p>
          <a:p>
            <a:pPr algn="just"/>
            <a:r>
              <a:rPr lang="en-US" dirty="0"/>
              <a:t>Hardware techniques available to minimize the performance degradation caused by instruction branching are as  follows:</a:t>
            </a:r>
          </a:p>
          <a:p>
            <a:pPr lvl="1"/>
            <a:r>
              <a:rPr lang="en-US" dirty="0"/>
              <a:t>Pre-fetch target</a:t>
            </a:r>
          </a:p>
          <a:p>
            <a:pPr lvl="1"/>
            <a:r>
              <a:rPr lang="en-US" dirty="0"/>
              <a:t>Branch target buffer</a:t>
            </a:r>
          </a:p>
          <a:p>
            <a:pPr lvl="1"/>
            <a:r>
              <a:rPr lang="en-US" dirty="0"/>
              <a:t>Loop buffer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Delayed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RISC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14057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F872AF-4177-4E69-9728-F5A677D2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Pipeline (Three segment instruction pipeline)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6F883E-0718-4070-A2DB-9A934977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03959"/>
            <a:ext cx="11929641" cy="5590565"/>
          </a:xfrm>
        </p:spPr>
        <p:txBody>
          <a:bodyPr/>
          <a:lstStyle/>
          <a:p>
            <a:pPr algn="just"/>
            <a:r>
              <a:rPr lang="en-US" dirty="0"/>
              <a:t>Because of the fixed-length instruction format, the decoding of the operation can occur at the same time as the register selection.</a:t>
            </a:r>
          </a:p>
          <a:p>
            <a:pPr algn="just"/>
            <a:r>
              <a:rPr lang="en-US" dirty="0"/>
              <a:t>Since all the operands are in registers, there is no need for calculating an effective address or fetching of operands from memory.</a:t>
            </a:r>
          </a:p>
          <a:p>
            <a:pPr algn="just"/>
            <a:r>
              <a:rPr lang="en-US" dirty="0"/>
              <a:t>RISC has main two facilities:</a:t>
            </a:r>
          </a:p>
          <a:p>
            <a:pPr lvl="1"/>
            <a:r>
              <a:rPr lang="en-US" dirty="0"/>
              <a:t>Single-cycle instruction execution</a:t>
            </a:r>
          </a:p>
          <a:p>
            <a:pPr lvl="1"/>
            <a:r>
              <a:rPr lang="en-US" dirty="0"/>
              <a:t>Compiler support</a:t>
            </a:r>
          </a:p>
          <a:p>
            <a:r>
              <a:rPr lang="en-US" dirty="0"/>
              <a:t>Mainly three types of instructions in RISC: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Data manipulation instructions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Data transfer instructions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Program control instructions</a:t>
            </a:r>
            <a:endParaRPr lang="en-IN" dirty="0"/>
          </a:p>
          <a:p>
            <a:pPr marL="342900" indent="-342900"/>
            <a:r>
              <a:rPr lang="en-IN" dirty="0"/>
              <a:t>The instruction cycle can be divided into three sub-operations and implemented in three segments:</a:t>
            </a:r>
          </a:p>
          <a:p>
            <a:pPr lvl="1"/>
            <a:r>
              <a:rPr lang="en-IN" dirty="0"/>
              <a:t>I : Instruction fetch</a:t>
            </a:r>
          </a:p>
          <a:p>
            <a:pPr lvl="1"/>
            <a:r>
              <a:rPr lang="en-IN" dirty="0"/>
              <a:t>A : ALU operation</a:t>
            </a:r>
          </a:p>
          <a:p>
            <a:pPr lvl="1"/>
            <a:r>
              <a:rPr lang="en-IN" dirty="0"/>
              <a:t>E : Execute instruction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BB07-38D3-4660-8462-33694ACB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Load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8A2D4-362E-4957-B358-C12D73E0900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459730" y="876723"/>
          <a:ext cx="33872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16B2B6-7DB3-46E8-929C-9567DC04005B}"/>
              </a:ext>
            </a:extLst>
          </p:cNvPr>
          <p:cNvSpPr txBox="1"/>
          <p:nvPr/>
        </p:nvSpPr>
        <p:spPr>
          <a:xfrm>
            <a:off x="6103112" y="932314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3F886-E525-4860-9A3F-F1C86D9169CB}"/>
              </a:ext>
            </a:extLst>
          </p:cNvPr>
          <p:cNvSpPr txBox="1"/>
          <p:nvPr/>
        </p:nvSpPr>
        <p:spPr>
          <a:xfrm>
            <a:off x="6484112" y="137428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627FB-80B6-47F2-B12E-5A55C7487081}"/>
              </a:ext>
            </a:extLst>
          </p:cNvPr>
          <p:cNvSpPr txBox="1"/>
          <p:nvPr/>
        </p:nvSpPr>
        <p:spPr>
          <a:xfrm>
            <a:off x="6484112" y="185838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0F918-8FE4-4E70-B0A9-98CBA76E8702}"/>
              </a:ext>
            </a:extLst>
          </p:cNvPr>
          <p:cNvSpPr txBox="1"/>
          <p:nvPr/>
        </p:nvSpPr>
        <p:spPr>
          <a:xfrm>
            <a:off x="6211223" y="231558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R1+R2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1B6AF-EBEA-45A1-B9D0-49BA18CC9392}"/>
              </a:ext>
            </a:extLst>
          </p:cNvPr>
          <p:cNvSpPr txBox="1"/>
          <p:nvPr/>
        </p:nvSpPr>
        <p:spPr>
          <a:xfrm>
            <a:off x="6437729" y="2772782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254E3-A258-40B7-B409-012A0FA8B85A}"/>
              </a:ext>
            </a:extLst>
          </p:cNvPr>
          <p:cNvSpPr txBox="1"/>
          <p:nvPr/>
        </p:nvSpPr>
        <p:spPr>
          <a:xfrm>
            <a:off x="2693582" y="1862546"/>
            <a:ext cx="3610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Pipeline timing with data conflict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DDC3391-29CA-4C0F-BF25-537E99DBD4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45752" y="3471532"/>
          <a:ext cx="39517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29C632-B204-4F4B-BC6A-86CBAA6BB7FD}"/>
              </a:ext>
            </a:extLst>
          </p:cNvPr>
          <p:cNvSpPr txBox="1"/>
          <p:nvPr/>
        </p:nvSpPr>
        <p:spPr>
          <a:xfrm>
            <a:off x="572839" y="3504890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7D7ED-6BEC-4FB1-9D2A-9295C43FB6E2}"/>
              </a:ext>
            </a:extLst>
          </p:cNvPr>
          <p:cNvSpPr txBox="1"/>
          <p:nvPr/>
        </p:nvSpPr>
        <p:spPr>
          <a:xfrm>
            <a:off x="953839" y="394686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46F3B-E3DE-44F5-8529-D8C669F45F21}"/>
              </a:ext>
            </a:extLst>
          </p:cNvPr>
          <p:cNvSpPr txBox="1"/>
          <p:nvPr/>
        </p:nvSpPr>
        <p:spPr>
          <a:xfrm>
            <a:off x="953839" y="44309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C0A60-9E04-4929-B1AC-10147763226A}"/>
              </a:ext>
            </a:extLst>
          </p:cNvPr>
          <p:cNvSpPr txBox="1"/>
          <p:nvPr/>
        </p:nvSpPr>
        <p:spPr>
          <a:xfrm>
            <a:off x="680950" y="532502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R1+R2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F9641-B719-40A9-A939-FF9BC2A0DEC9}"/>
              </a:ext>
            </a:extLst>
          </p:cNvPr>
          <p:cNvSpPr txBox="1"/>
          <p:nvPr/>
        </p:nvSpPr>
        <p:spPr>
          <a:xfrm>
            <a:off x="907456" y="578222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0ECF4-7B32-42C0-90DC-5D66333CC56C}"/>
              </a:ext>
            </a:extLst>
          </p:cNvPr>
          <p:cNvSpPr txBox="1"/>
          <p:nvPr/>
        </p:nvSpPr>
        <p:spPr>
          <a:xfrm>
            <a:off x="454032" y="4855759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No-operation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B4F5-2D4F-4BC2-A9E3-76E16F0C60A7}"/>
              </a:ext>
            </a:extLst>
          </p:cNvPr>
          <p:cNvSpPr txBox="1"/>
          <p:nvPr/>
        </p:nvSpPr>
        <p:spPr>
          <a:xfrm>
            <a:off x="6060552" y="4840370"/>
            <a:ext cx="364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Pipeline timing with delayed 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FE52D-5657-47D6-B9DA-9C863B8DBBB9}"/>
              </a:ext>
            </a:extLst>
          </p:cNvPr>
          <p:cNvSpPr/>
          <p:nvPr/>
        </p:nvSpPr>
        <p:spPr>
          <a:xfrm>
            <a:off x="574151" y="4875637"/>
            <a:ext cx="5400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Flynn's taxonomy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199830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3334-3CF2-4D7E-A74E-EA170A1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Branch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BE910-AA95-413C-A312-6E5A4BE9E1C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392255" y="1153632"/>
          <a:ext cx="56454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83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1CC8F6-BED4-4176-910C-155DCEC1E26A}"/>
              </a:ext>
            </a:extLst>
          </p:cNvPr>
          <p:cNvSpPr txBox="1"/>
          <p:nvPr/>
        </p:nvSpPr>
        <p:spPr>
          <a:xfrm>
            <a:off x="2108223" y="1209223"/>
            <a:ext cx="12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D0BA-102D-4A44-A79C-83936C4E5664}"/>
              </a:ext>
            </a:extLst>
          </p:cNvPr>
          <p:cNvSpPr txBox="1"/>
          <p:nvPr/>
        </p:nvSpPr>
        <p:spPr>
          <a:xfrm>
            <a:off x="2459169" y="165119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0AB65-77C5-433C-A1D7-1C2C24425556}"/>
              </a:ext>
            </a:extLst>
          </p:cNvPr>
          <p:cNvSpPr txBox="1"/>
          <p:nvPr/>
        </p:nvSpPr>
        <p:spPr>
          <a:xfrm>
            <a:off x="1955586" y="2135291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8FDBC-B256-4158-A467-E2E811D61081}"/>
              </a:ext>
            </a:extLst>
          </p:cNvPr>
          <p:cNvSpPr txBox="1"/>
          <p:nvPr/>
        </p:nvSpPr>
        <p:spPr>
          <a:xfrm>
            <a:off x="2184186" y="259249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R3+R4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83777-CEA5-412D-AA9A-388EEDAF57C3}"/>
              </a:ext>
            </a:extLst>
          </p:cNvPr>
          <p:cNvSpPr txBox="1"/>
          <p:nvPr/>
        </p:nvSpPr>
        <p:spPr>
          <a:xfrm>
            <a:off x="1829691" y="3049691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 R6-R5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E3DD5-5AC4-4C9B-9A54-2B41AD382640}"/>
              </a:ext>
            </a:extLst>
          </p:cNvPr>
          <p:cNvSpPr txBox="1"/>
          <p:nvPr/>
        </p:nvSpPr>
        <p:spPr>
          <a:xfrm>
            <a:off x="2113865" y="3515832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to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FD1A9-6D2D-43CD-8043-8F3A331C0B53}"/>
              </a:ext>
            </a:extLst>
          </p:cNvPr>
          <p:cNvSpPr txBox="1"/>
          <p:nvPr/>
        </p:nvSpPr>
        <p:spPr>
          <a:xfrm>
            <a:off x="1982091" y="3973032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8605D-E58B-4BCC-8C45-E1776C9B87CE}"/>
              </a:ext>
            </a:extLst>
          </p:cNvPr>
          <p:cNvSpPr txBox="1"/>
          <p:nvPr/>
        </p:nvSpPr>
        <p:spPr>
          <a:xfrm>
            <a:off x="1988383" y="4430232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0E561-C3D4-4430-B504-E8288269D270}"/>
              </a:ext>
            </a:extLst>
          </p:cNvPr>
          <p:cNvSpPr txBox="1"/>
          <p:nvPr/>
        </p:nvSpPr>
        <p:spPr>
          <a:xfrm>
            <a:off x="1793247" y="4858735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in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4F0D6-85FD-4620-8060-2809D87765E4}"/>
              </a:ext>
            </a:extLst>
          </p:cNvPr>
          <p:cNvSpPr txBox="1"/>
          <p:nvPr/>
        </p:nvSpPr>
        <p:spPr>
          <a:xfrm>
            <a:off x="4522073" y="5573232"/>
            <a:ext cx="31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Using no-operation instructions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42EA1-6228-4AEC-B2E4-57F99C52F64C}"/>
              </a:ext>
            </a:extLst>
          </p:cNvPr>
          <p:cNvSpPr/>
          <p:nvPr/>
        </p:nvSpPr>
        <p:spPr>
          <a:xfrm>
            <a:off x="1822073" y="3935005"/>
            <a:ext cx="7416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0742BA-7E59-4229-8754-E5B04263B5FB}"/>
              </a:ext>
            </a:extLst>
          </p:cNvPr>
          <p:cNvSpPr/>
          <p:nvPr/>
        </p:nvSpPr>
        <p:spPr>
          <a:xfrm>
            <a:off x="1818553" y="4393788"/>
            <a:ext cx="7416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07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63EA-AC04-4DBF-B6FC-BB96DA53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Branch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671DF3-86F0-460F-B1D9-1D76601055A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79078" y="1479698"/>
          <a:ext cx="45163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E53163-B67A-4CF3-9EFD-69D2F6661591}"/>
              </a:ext>
            </a:extLst>
          </p:cNvPr>
          <p:cNvSpPr txBox="1"/>
          <p:nvPr/>
        </p:nvSpPr>
        <p:spPr>
          <a:xfrm>
            <a:off x="2567455" y="1535289"/>
            <a:ext cx="12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D1462-6F85-4A19-BC64-120953FCEC13}"/>
              </a:ext>
            </a:extLst>
          </p:cNvPr>
          <p:cNvSpPr txBox="1"/>
          <p:nvPr/>
        </p:nvSpPr>
        <p:spPr>
          <a:xfrm>
            <a:off x="2918401" y="197726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33AB-D1CB-4435-A5DC-7C3F35D4C6CB}"/>
              </a:ext>
            </a:extLst>
          </p:cNvPr>
          <p:cNvSpPr txBox="1"/>
          <p:nvPr/>
        </p:nvSpPr>
        <p:spPr>
          <a:xfrm>
            <a:off x="2414818" y="2461357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62492-FBDE-47D9-8B7D-F9D4A0FB519A}"/>
              </a:ext>
            </a:extLst>
          </p:cNvPr>
          <p:cNvSpPr txBox="1"/>
          <p:nvPr/>
        </p:nvSpPr>
        <p:spPr>
          <a:xfrm>
            <a:off x="2636905" y="336041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R3+R4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3AB5-6409-4AC7-9253-995355C53C28}"/>
              </a:ext>
            </a:extLst>
          </p:cNvPr>
          <p:cNvSpPr txBox="1"/>
          <p:nvPr/>
        </p:nvSpPr>
        <p:spPr>
          <a:xfrm>
            <a:off x="2282410" y="3807671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 R6-R5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114F3-D37A-4B20-9902-B2653D553FD0}"/>
              </a:ext>
            </a:extLst>
          </p:cNvPr>
          <p:cNvSpPr txBox="1"/>
          <p:nvPr/>
        </p:nvSpPr>
        <p:spPr>
          <a:xfrm>
            <a:off x="2573097" y="291755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to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03E25-953D-4853-9D4A-26D3482CB95C}"/>
              </a:ext>
            </a:extLst>
          </p:cNvPr>
          <p:cNvSpPr txBox="1"/>
          <p:nvPr/>
        </p:nvSpPr>
        <p:spPr>
          <a:xfrm>
            <a:off x="2252479" y="4260462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in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4D1FA-A3C9-4A64-BD1E-70245B9C29AE}"/>
              </a:ext>
            </a:extLst>
          </p:cNvPr>
          <p:cNvSpPr txBox="1"/>
          <p:nvPr/>
        </p:nvSpPr>
        <p:spPr>
          <a:xfrm>
            <a:off x="4609214" y="506109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Rearranging the instructions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7E826-0818-48CA-8C53-11648C102805}"/>
              </a:ext>
            </a:extLst>
          </p:cNvPr>
          <p:cNvSpPr/>
          <p:nvPr/>
        </p:nvSpPr>
        <p:spPr>
          <a:xfrm>
            <a:off x="2414818" y="2917559"/>
            <a:ext cx="1445909" cy="3593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39FF69-6809-47D3-8BCA-C11B1A53AA59}"/>
              </a:ext>
            </a:extLst>
          </p:cNvPr>
          <p:cNvSpPr/>
          <p:nvPr/>
        </p:nvSpPr>
        <p:spPr>
          <a:xfrm>
            <a:off x="1813772" y="3182531"/>
            <a:ext cx="675861" cy="1063558"/>
          </a:xfrm>
          <a:custGeom>
            <a:avLst/>
            <a:gdLst>
              <a:gd name="connsiteX0" fmla="*/ 675861 w 675861"/>
              <a:gd name="connsiteY0" fmla="*/ 1063558 h 1063558"/>
              <a:gd name="connsiteX1" fmla="*/ 576469 w 675861"/>
              <a:gd name="connsiteY1" fmla="*/ 1053619 h 1063558"/>
              <a:gd name="connsiteX2" fmla="*/ 546652 w 675861"/>
              <a:gd name="connsiteY2" fmla="*/ 1043680 h 1063558"/>
              <a:gd name="connsiteX3" fmla="*/ 506895 w 675861"/>
              <a:gd name="connsiteY3" fmla="*/ 1033741 h 1063558"/>
              <a:gd name="connsiteX4" fmla="*/ 477078 w 675861"/>
              <a:gd name="connsiteY4" fmla="*/ 1023802 h 1063558"/>
              <a:gd name="connsiteX5" fmla="*/ 417443 w 675861"/>
              <a:gd name="connsiteY5" fmla="*/ 1013863 h 1063558"/>
              <a:gd name="connsiteX6" fmla="*/ 308113 w 675861"/>
              <a:gd name="connsiteY6" fmla="*/ 984045 h 1063558"/>
              <a:gd name="connsiteX7" fmla="*/ 218661 w 675861"/>
              <a:gd name="connsiteY7" fmla="*/ 944289 h 1063558"/>
              <a:gd name="connsiteX8" fmla="*/ 149087 w 675861"/>
              <a:gd name="connsiteY8" fmla="*/ 924410 h 1063558"/>
              <a:gd name="connsiteX9" fmla="*/ 119269 w 675861"/>
              <a:gd name="connsiteY9" fmla="*/ 914471 h 1063558"/>
              <a:gd name="connsiteX10" fmla="*/ 69574 w 675861"/>
              <a:gd name="connsiteY10" fmla="*/ 864776 h 1063558"/>
              <a:gd name="connsiteX11" fmla="*/ 39756 w 675861"/>
              <a:gd name="connsiteY11" fmla="*/ 844897 h 1063558"/>
              <a:gd name="connsiteX12" fmla="*/ 19878 w 675861"/>
              <a:gd name="connsiteY12" fmla="*/ 765384 h 1063558"/>
              <a:gd name="connsiteX13" fmla="*/ 9939 w 675861"/>
              <a:gd name="connsiteY13" fmla="*/ 725628 h 1063558"/>
              <a:gd name="connsiteX14" fmla="*/ 0 w 675861"/>
              <a:gd name="connsiteY14" fmla="*/ 656054 h 1063558"/>
              <a:gd name="connsiteX15" fmla="*/ 9939 w 675861"/>
              <a:gd name="connsiteY15" fmla="*/ 526845 h 1063558"/>
              <a:gd name="connsiteX16" fmla="*/ 29817 w 675861"/>
              <a:gd name="connsiteY16" fmla="*/ 467210 h 1063558"/>
              <a:gd name="connsiteX17" fmla="*/ 89452 w 675861"/>
              <a:gd name="connsiteY17" fmla="*/ 367819 h 1063558"/>
              <a:gd name="connsiteX18" fmla="*/ 129209 w 675861"/>
              <a:gd name="connsiteY18" fmla="*/ 318124 h 1063558"/>
              <a:gd name="connsiteX19" fmla="*/ 149087 w 675861"/>
              <a:gd name="connsiteY19" fmla="*/ 288306 h 1063558"/>
              <a:gd name="connsiteX20" fmla="*/ 208722 w 675861"/>
              <a:gd name="connsiteY20" fmla="*/ 258489 h 1063558"/>
              <a:gd name="connsiteX21" fmla="*/ 288235 w 675861"/>
              <a:gd name="connsiteY21" fmla="*/ 208793 h 1063558"/>
              <a:gd name="connsiteX22" fmla="*/ 308113 w 675861"/>
              <a:gd name="connsiteY22" fmla="*/ 178976 h 1063558"/>
              <a:gd name="connsiteX23" fmla="*/ 367748 w 675861"/>
              <a:gd name="connsiteY23" fmla="*/ 149158 h 1063558"/>
              <a:gd name="connsiteX24" fmla="*/ 397565 w 675861"/>
              <a:gd name="connsiteY24" fmla="*/ 129280 h 1063558"/>
              <a:gd name="connsiteX25" fmla="*/ 407504 w 675861"/>
              <a:gd name="connsiteY25" fmla="*/ 99463 h 1063558"/>
              <a:gd name="connsiteX26" fmla="*/ 467139 w 675861"/>
              <a:gd name="connsiteY26" fmla="*/ 79584 h 1063558"/>
              <a:gd name="connsiteX27" fmla="*/ 496956 w 675861"/>
              <a:gd name="connsiteY27" fmla="*/ 59706 h 1063558"/>
              <a:gd name="connsiteX28" fmla="*/ 516835 w 675861"/>
              <a:gd name="connsiteY28" fmla="*/ 39828 h 1063558"/>
              <a:gd name="connsiteX29" fmla="*/ 546652 w 675861"/>
              <a:gd name="connsiteY29" fmla="*/ 19950 h 1063558"/>
              <a:gd name="connsiteX30" fmla="*/ 576469 w 675861"/>
              <a:gd name="connsiteY30" fmla="*/ 71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5861" h="1063558">
                <a:moveTo>
                  <a:pt x="675861" y="1063558"/>
                </a:moveTo>
                <a:cubicBezTo>
                  <a:pt x="642730" y="1060245"/>
                  <a:pt x="609378" y="1058682"/>
                  <a:pt x="576469" y="1053619"/>
                </a:cubicBezTo>
                <a:cubicBezTo>
                  <a:pt x="566114" y="1052026"/>
                  <a:pt x="556726" y="1046558"/>
                  <a:pt x="546652" y="1043680"/>
                </a:cubicBezTo>
                <a:cubicBezTo>
                  <a:pt x="533517" y="1039927"/>
                  <a:pt x="520030" y="1037494"/>
                  <a:pt x="506895" y="1033741"/>
                </a:cubicBezTo>
                <a:cubicBezTo>
                  <a:pt x="496821" y="1030863"/>
                  <a:pt x="487305" y="1026075"/>
                  <a:pt x="477078" y="1023802"/>
                </a:cubicBezTo>
                <a:cubicBezTo>
                  <a:pt x="457405" y="1019430"/>
                  <a:pt x="437321" y="1017176"/>
                  <a:pt x="417443" y="1013863"/>
                </a:cubicBezTo>
                <a:cubicBezTo>
                  <a:pt x="372924" y="969342"/>
                  <a:pt x="417852" y="1005992"/>
                  <a:pt x="308113" y="984045"/>
                </a:cubicBezTo>
                <a:cubicBezTo>
                  <a:pt x="222636" y="966950"/>
                  <a:pt x="274184" y="972050"/>
                  <a:pt x="218661" y="944289"/>
                </a:cubicBezTo>
                <a:cubicBezTo>
                  <a:pt x="202779" y="936348"/>
                  <a:pt x="163941" y="928654"/>
                  <a:pt x="149087" y="924410"/>
                </a:cubicBezTo>
                <a:cubicBezTo>
                  <a:pt x="139013" y="921532"/>
                  <a:pt x="129208" y="917784"/>
                  <a:pt x="119269" y="914471"/>
                </a:cubicBezTo>
                <a:cubicBezTo>
                  <a:pt x="39757" y="861463"/>
                  <a:pt x="135834" y="931036"/>
                  <a:pt x="69574" y="864776"/>
                </a:cubicBezTo>
                <a:cubicBezTo>
                  <a:pt x="61127" y="856329"/>
                  <a:pt x="49695" y="851523"/>
                  <a:pt x="39756" y="844897"/>
                </a:cubicBezTo>
                <a:lnTo>
                  <a:pt x="19878" y="765384"/>
                </a:lnTo>
                <a:cubicBezTo>
                  <a:pt x="16565" y="752132"/>
                  <a:pt x="11871" y="739151"/>
                  <a:pt x="9939" y="725628"/>
                </a:cubicBezTo>
                <a:lnTo>
                  <a:pt x="0" y="656054"/>
                </a:lnTo>
                <a:cubicBezTo>
                  <a:pt x="3313" y="612984"/>
                  <a:pt x="3202" y="569513"/>
                  <a:pt x="9939" y="526845"/>
                </a:cubicBezTo>
                <a:cubicBezTo>
                  <a:pt x="13207" y="506148"/>
                  <a:pt x="20446" y="485951"/>
                  <a:pt x="29817" y="467210"/>
                </a:cubicBezTo>
                <a:cubicBezTo>
                  <a:pt x="60380" y="406085"/>
                  <a:pt x="41476" y="439783"/>
                  <a:pt x="89452" y="367819"/>
                </a:cubicBezTo>
                <a:cubicBezTo>
                  <a:pt x="150643" y="276033"/>
                  <a:pt x="72552" y="388945"/>
                  <a:pt x="129209" y="318124"/>
                </a:cubicBezTo>
                <a:cubicBezTo>
                  <a:pt x="136671" y="308796"/>
                  <a:pt x="139531" y="295473"/>
                  <a:pt x="149087" y="288306"/>
                </a:cubicBezTo>
                <a:cubicBezTo>
                  <a:pt x="166867" y="274971"/>
                  <a:pt x="189972" y="270421"/>
                  <a:pt x="208722" y="258489"/>
                </a:cubicBezTo>
                <a:cubicBezTo>
                  <a:pt x="297853" y="201769"/>
                  <a:pt x="222856" y="230585"/>
                  <a:pt x="288235" y="208793"/>
                </a:cubicBezTo>
                <a:cubicBezTo>
                  <a:pt x="294861" y="198854"/>
                  <a:pt x="299667" y="187423"/>
                  <a:pt x="308113" y="178976"/>
                </a:cubicBezTo>
                <a:cubicBezTo>
                  <a:pt x="327382" y="159707"/>
                  <a:pt x="343495" y="157242"/>
                  <a:pt x="367748" y="149158"/>
                </a:cubicBezTo>
                <a:cubicBezTo>
                  <a:pt x="377687" y="142532"/>
                  <a:pt x="390103" y="138608"/>
                  <a:pt x="397565" y="129280"/>
                </a:cubicBezTo>
                <a:cubicBezTo>
                  <a:pt x="404110" y="121099"/>
                  <a:pt x="398979" y="105552"/>
                  <a:pt x="407504" y="99463"/>
                </a:cubicBezTo>
                <a:cubicBezTo>
                  <a:pt x="424555" y="87284"/>
                  <a:pt x="449704" y="91207"/>
                  <a:pt x="467139" y="79584"/>
                </a:cubicBezTo>
                <a:cubicBezTo>
                  <a:pt x="477078" y="72958"/>
                  <a:pt x="487628" y="67168"/>
                  <a:pt x="496956" y="59706"/>
                </a:cubicBezTo>
                <a:cubicBezTo>
                  <a:pt x="504273" y="53852"/>
                  <a:pt x="509518" y="45682"/>
                  <a:pt x="516835" y="39828"/>
                </a:cubicBezTo>
                <a:cubicBezTo>
                  <a:pt x="526163" y="32366"/>
                  <a:pt x="537324" y="27412"/>
                  <a:pt x="546652" y="19950"/>
                </a:cubicBezTo>
                <a:cubicBezTo>
                  <a:pt x="574428" y="-2272"/>
                  <a:pt x="555195" y="71"/>
                  <a:pt x="576469" y="7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0646CF-29F5-4392-A5BD-61A8A5D8A685}"/>
              </a:ext>
            </a:extLst>
          </p:cNvPr>
          <p:cNvSpPr/>
          <p:nvPr/>
        </p:nvSpPr>
        <p:spPr>
          <a:xfrm>
            <a:off x="2232604" y="3162724"/>
            <a:ext cx="178904" cy="228600"/>
          </a:xfrm>
          <a:custGeom>
            <a:avLst/>
            <a:gdLst>
              <a:gd name="connsiteX0" fmla="*/ 0 w 178904"/>
              <a:gd name="connsiteY0" fmla="*/ 0 h 228600"/>
              <a:gd name="connsiteX1" fmla="*/ 59635 w 178904"/>
              <a:gd name="connsiteY1" fmla="*/ 9939 h 228600"/>
              <a:gd name="connsiteX2" fmla="*/ 178904 w 178904"/>
              <a:gd name="connsiteY2" fmla="*/ 39757 h 228600"/>
              <a:gd name="connsiteX3" fmla="*/ 168965 w 178904"/>
              <a:gd name="connsiteY3" fmla="*/ 109331 h 228600"/>
              <a:gd name="connsiteX4" fmla="*/ 159026 w 178904"/>
              <a:gd name="connsiteY4" fmla="*/ 159026 h 228600"/>
              <a:gd name="connsiteX5" fmla="*/ 149087 w 178904"/>
              <a:gd name="connsiteY5" fmla="*/ 198783 h 228600"/>
              <a:gd name="connsiteX6" fmla="*/ 149087 w 178904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904" h="228600">
                <a:moveTo>
                  <a:pt x="0" y="0"/>
                </a:moveTo>
                <a:cubicBezTo>
                  <a:pt x="19878" y="3313"/>
                  <a:pt x="40084" y="5051"/>
                  <a:pt x="59635" y="9939"/>
                </a:cubicBezTo>
                <a:cubicBezTo>
                  <a:pt x="217144" y="49317"/>
                  <a:pt x="22858" y="13749"/>
                  <a:pt x="178904" y="39757"/>
                </a:cubicBezTo>
                <a:cubicBezTo>
                  <a:pt x="175591" y="62948"/>
                  <a:pt x="172816" y="86223"/>
                  <a:pt x="168965" y="109331"/>
                </a:cubicBezTo>
                <a:cubicBezTo>
                  <a:pt x="166188" y="125994"/>
                  <a:pt x="162691" y="142535"/>
                  <a:pt x="159026" y="159026"/>
                </a:cubicBezTo>
                <a:cubicBezTo>
                  <a:pt x="156063" y="172361"/>
                  <a:pt x="151019" y="185260"/>
                  <a:pt x="149087" y="198783"/>
                </a:cubicBezTo>
                <a:cubicBezTo>
                  <a:pt x="147681" y="208622"/>
                  <a:pt x="149087" y="218661"/>
                  <a:pt x="149087" y="2286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Addition and Subtraction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396394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A6AEEBE-4B08-451F-8296-1C78AF5CF3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55775" y="1043763"/>
          <a:ext cx="8763000" cy="45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Operation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Add Magnitudes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Subtract</a:t>
                      </a:r>
                      <a:r>
                        <a:rPr lang="en-US" sz="2400" b="1" baseline="0" dirty="0">
                          <a:solidFill>
                            <a:sysClr val="windowText" lastClr="000000"/>
                          </a:solidFill>
                        </a:rPr>
                        <a:t> Magnitudes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When A &gt; 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When A &lt; 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When A = 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(+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+ (+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(+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+ (-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+ (+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+ (-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(+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- (+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(+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- (-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- (+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 - (-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 (</a:t>
                      </a:r>
                      <a:r>
                        <a:rPr lang="en-US" sz="2400" i="1" dirty="0"/>
                        <a:t>A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i="1" dirty="0"/>
                        <a:t>B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813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FC1-27C2-46FA-9A8D-3962A22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Addition &amp; Subtraction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5997E-4686-4A87-97B6-6FF3E69EC795}"/>
              </a:ext>
            </a:extLst>
          </p:cNvPr>
          <p:cNvSpPr txBox="1"/>
          <p:nvPr/>
        </p:nvSpPr>
        <p:spPr>
          <a:xfrm>
            <a:off x="3757335" y="903768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Subtract</a:t>
            </a:r>
            <a:r>
              <a:rPr lang="en-US" dirty="0"/>
              <a:t>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201C4-F4E7-4C50-BF83-F3419EB62185}"/>
              </a:ext>
            </a:extLst>
          </p:cNvPr>
          <p:cNvSpPr txBox="1"/>
          <p:nvPr/>
        </p:nvSpPr>
        <p:spPr>
          <a:xfrm>
            <a:off x="7214910" y="903768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</a:t>
            </a:r>
            <a:r>
              <a:rPr lang="en-US" dirty="0"/>
              <a:t> operation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AB806F7-8842-48BA-808F-E4E48705B407}"/>
              </a:ext>
            </a:extLst>
          </p:cNvPr>
          <p:cNvSpPr/>
          <p:nvPr/>
        </p:nvSpPr>
        <p:spPr>
          <a:xfrm>
            <a:off x="3764478" y="1428596"/>
            <a:ext cx="1938338" cy="6076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Minuend in A</a:t>
            </a:r>
          </a:p>
          <a:p>
            <a:pPr algn="ctr"/>
            <a:r>
              <a:rPr lang="en-US" dirty="0"/>
              <a:t>Subtrahend in B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A10D217-785E-4DCF-B941-5B22DF460387}"/>
              </a:ext>
            </a:extLst>
          </p:cNvPr>
          <p:cNvSpPr/>
          <p:nvPr/>
        </p:nvSpPr>
        <p:spPr>
          <a:xfrm>
            <a:off x="7012503" y="1438121"/>
            <a:ext cx="1938338" cy="6076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Augend in A</a:t>
            </a:r>
          </a:p>
          <a:p>
            <a:pPr algn="ctr"/>
            <a:r>
              <a:rPr lang="en-US" dirty="0"/>
              <a:t>Addend in B</a:t>
            </a: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B8FC9572-22B2-4AE5-90E7-12D4580492BA}"/>
              </a:ext>
            </a:extLst>
          </p:cNvPr>
          <p:cNvSpPr/>
          <p:nvPr/>
        </p:nvSpPr>
        <p:spPr>
          <a:xfrm>
            <a:off x="3999066" y="2275368"/>
            <a:ext cx="1463602" cy="39034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s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909B6F9-CE80-45E8-A810-43C708A48EEA}"/>
              </a:ext>
            </a:extLst>
          </p:cNvPr>
          <p:cNvSpPr/>
          <p:nvPr/>
        </p:nvSpPr>
        <p:spPr>
          <a:xfrm>
            <a:off x="7247091" y="2284893"/>
            <a:ext cx="1463602" cy="39034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s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AD348-5932-44BA-85D1-EE7381DBE2A7}"/>
              </a:ext>
            </a:extLst>
          </p:cNvPr>
          <p:cNvSpPr/>
          <p:nvPr/>
        </p:nvSpPr>
        <p:spPr>
          <a:xfrm>
            <a:off x="3989394" y="2918132"/>
            <a:ext cx="1504950" cy="49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dirty="0"/>
              <a:t>A+B’+1</a:t>
            </a:r>
          </a:p>
          <a:p>
            <a:pPr algn="ctr"/>
            <a:r>
              <a:rPr lang="en-US" dirty="0"/>
              <a:t>AVF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dirty="0"/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D432A-6FEA-48EC-8B03-EC8A475E5CD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30867" y="2036291"/>
            <a:ext cx="2780" cy="2390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38220-4201-445B-BF79-0A37C79F768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978892" y="2045816"/>
            <a:ext cx="2780" cy="2390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C9531-0300-4DA7-A4AD-55E0AD52E30C}"/>
              </a:ext>
            </a:extLst>
          </p:cNvPr>
          <p:cNvSpPr/>
          <p:nvPr/>
        </p:nvSpPr>
        <p:spPr>
          <a:xfrm>
            <a:off x="7218369" y="2884968"/>
            <a:ext cx="1504950" cy="40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dirty="0"/>
              <a:t>A+B</a:t>
            </a:r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94A2B2D1-CB05-4C9D-95A8-887D3D9BA0AA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3989394" y="2470539"/>
            <a:ext cx="9672" cy="695558"/>
          </a:xfrm>
          <a:prstGeom prst="bentConnector3">
            <a:avLst>
              <a:gd name="adj1" fmla="val 246352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5">
            <a:extLst>
              <a:ext uri="{FF2B5EF4-FFF2-40B4-BE49-F238E27FC236}">
                <a16:creationId xmlns:a16="http://schemas.microsoft.com/office/drawing/2014/main" id="{C9159CA7-297B-4090-B41A-400F8DF8B64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5494345" y="2480063"/>
            <a:ext cx="1752747" cy="686033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6">
            <a:extLst>
              <a:ext uri="{FF2B5EF4-FFF2-40B4-BE49-F238E27FC236}">
                <a16:creationId xmlns:a16="http://schemas.microsoft.com/office/drawing/2014/main" id="{3EE33B0D-54B5-4440-983F-96A9A95CA4B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462668" y="2470539"/>
            <a:ext cx="1755701" cy="619359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id="{F284F050-FC3D-43CC-8BF0-BAC09C7F5EE5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8710693" y="2480064"/>
            <a:ext cx="12626" cy="609834"/>
          </a:xfrm>
          <a:prstGeom prst="bentConnector3">
            <a:avLst>
              <a:gd name="adj1" fmla="val 191055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B0079D-B09E-410C-800E-4408DDE4E0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27409" y="1273100"/>
            <a:ext cx="6238" cy="155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95B6D7-9138-422A-9F26-6D694024FA2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980280" y="1273100"/>
            <a:ext cx="1392" cy="1650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92FEE1B-9D2C-45A4-8175-4AE272E52847}"/>
              </a:ext>
            </a:extLst>
          </p:cNvPr>
          <p:cNvSpPr/>
          <p:nvPr/>
        </p:nvSpPr>
        <p:spPr>
          <a:xfrm>
            <a:off x="4416590" y="3668541"/>
            <a:ext cx="660083" cy="3667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C9E1F-9F10-44C7-8EE1-60ED32EC4FA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4741869" y="3414062"/>
            <a:ext cx="4763" cy="2544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41F1C4-FF38-4D7D-88F9-95CF804B17DD}"/>
              </a:ext>
            </a:extLst>
          </p:cNvPr>
          <p:cNvSpPr/>
          <p:nvPr/>
        </p:nvSpPr>
        <p:spPr>
          <a:xfrm>
            <a:off x="7218369" y="3770793"/>
            <a:ext cx="1504950" cy="40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8A2CD-9DF5-4C62-88E0-A95B7F1B1FD8}"/>
              </a:ext>
            </a:extLst>
          </p:cNvPr>
          <p:cNvSpPr/>
          <p:nvPr/>
        </p:nvSpPr>
        <p:spPr>
          <a:xfrm>
            <a:off x="3501640" y="4180368"/>
            <a:ext cx="934455" cy="30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A’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3121D4D1-EAAA-4FB0-A246-2B28D3E04786}"/>
              </a:ext>
            </a:extLst>
          </p:cNvPr>
          <p:cNvSpPr/>
          <p:nvPr/>
        </p:nvSpPr>
        <p:spPr>
          <a:xfrm>
            <a:off x="5283365" y="4198603"/>
            <a:ext cx="660083" cy="3667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F0BD88-1FDD-423C-8D23-B9239D5824A2}"/>
              </a:ext>
            </a:extLst>
          </p:cNvPr>
          <p:cNvSpPr/>
          <p:nvPr/>
        </p:nvSpPr>
        <p:spPr>
          <a:xfrm>
            <a:off x="3464441" y="4939172"/>
            <a:ext cx="1027902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A+1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A</a:t>
            </a:r>
            <a:r>
              <a:rPr lang="en-US" baseline="-25000" dirty="0"/>
              <a:t>s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41686A-26AB-4F98-AD33-42BD44AE9560}"/>
              </a:ext>
            </a:extLst>
          </p:cNvPr>
          <p:cNvSpPr/>
          <p:nvPr/>
        </p:nvSpPr>
        <p:spPr>
          <a:xfrm>
            <a:off x="6109108" y="4939172"/>
            <a:ext cx="934455" cy="30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/>
              <a:t> 0</a:t>
            </a:r>
          </a:p>
        </p:txBody>
      </p:sp>
      <p:cxnSp>
        <p:nvCxnSpPr>
          <p:cNvPr id="27" name="Elbow Connector 27">
            <a:extLst>
              <a:ext uri="{FF2B5EF4-FFF2-40B4-BE49-F238E27FC236}">
                <a16:creationId xmlns:a16="http://schemas.microsoft.com/office/drawing/2014/main" id="{F8B0453C-AFF4-474D-8568-F3D3DAC16EB7}"/>
              </a:ext>
            </a:extLst>
          </p:cNvPr>
          <p:cNvCxnSpPr>
            <a:stCxn id="20" idx="1"/>
            <a:endCxn id="23" idx="0"/>
          </p:cNvCxnSpPr>
          <p:nvPr/>
        </p:nvCxnSpPr>
        <p:spPr>
          <a:xfrm rot="10800000" flipV="1">
            <a:off x="3968868" y="3851898"/>
            <a:ext cx="447722" cy="32847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>
            <a:extLst>
              <a:ext uri="{FF2B5EF4-FFF2-40B4-BE49-F238E27FC236}">
                <a16:creationId xmlns:a16="http://schemas.microsoft.com/office/drawing/2014/main" id="{F9BE0CCA-8DBF-4631-A9ED-73D93997641F}"/>
              </a:ext>
            </a:extLst>
          </p:cNvPr>
          <p:cNvCxnSpPr>
            <a:stCxn id="20" idx="3"/>
            <a:endCxn id="24" idx="0"/>
          </p:cNvCxnSpPr>
          <p:nvPr/>
        </p:nvCxnSpPr>
        <p:spPr>
          <a:xfrm>
            <a:off x="5076673" y="3851898"/>
            <a:ext cx="536734" cy="34670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8568C-666B-48D3-87AF-2CAA958F048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3968868" y="4488301"/>
            <a:ext cx="9524" cy="45087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AA432E46-EE19-4EE8-AC45-66885E320B2C}"/>
              </a:ext>
            </a:extLst>
          </p:cNvPr>
          <p:cNvSpPr/>
          <p:nvPr/>
        </p:nvSpPr>
        <p:spPr>
          <a:xfrm>
            <a:off x="4408278" y="5757708"/>
            <a:ext cx="2345389" cy="6076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  <a:p>
            <a:pPr algn="ctr"/>
            <a:r>
              <a:rPr lang="en-US" dirty="0"/>
              <a:t>(result is in A and A</a:t>
            </a:r>
            <a:r>
              <a:rPr lang="en-US" baseline="-25000" dirty="0"/>
              <a:t>s</a:t>
            </a:r>
            <a:r>
              <a:rPr lang="en-US" dirty="0"/>
              <a:t>)</a:t>
            </a:r>
            <a:endParaRPr lang="en-US" baseline="-25000" dirty="0"/>
          </a:p>
        </p:txBody>
      </p:sp>
      <p:cxnSp>
        <p:nvCxnSpPr>
          <p:cNvPr id="31" name="Elbow Connector 31">
            <a:extLst>
              <a:ext uri="{FF2B5EF4-FFF2-40B4-BE49-F238E27FC236}">
                <a16:creationId xmlns:a16="http://schemas.microsoft.com/office/drawing/2014/main" id="{12DBD509-A8D4-4134-A6FB-9191849B8348}"/>
              </a:ext>
            </a:extLst>
          </p:cNvPr>
          <p:cNvCxnSpPr>
            <a:stCxn id="25" idx="2"/>
            <a:endCxn id="30" idx="1"/>
          </p:cNvCxnSpPr>
          <p:nvPr/>
        </p:nvCxnSpPr>
        <p:spPr>
          <a:xfrm rot="16200000" flipH="1">
            <a:off x="3932181" y="5585458"/>
            <a:ext cx="522309" cy="42988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2">
            <a:extLst>
              <a:ext uri="{FF2B5EF4-FFF2-40B4-BE49-F238E27FC236}">
                <a16:creationId xmlns:a16="http://schemas.microsoft.com/office/drawing/2014/main" id="{334DE7B0-49E6-4562-97B4-5314616EAECA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>
            <a:off x="5943448" y="4381960"/>
            <a:ext cx="632888" cy="55721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3">
            <a:extLst>
              <a:ext uri="{FF2B5EF4-FFF2-40B4-BE49-F238E27FC236}">
                <a16:creationId xmlns:a16="http://schemas.microsoft.com/office/drawing/2014/main" id="{649F6C19-2185-48CE-BACA-2B20C6DEC4A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5076673" y="4381960"/>
            <a:ext cx="206692" cy="1375748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4">
            <a:extLst>
              <a:ext uri="{FF2B5EF4-FFF2-40B4-BE49-F238E27FC236}">
                <a16:creationId xmlns:a16="http://schemas.microsoft.com/office/drawing/2014/main" id="{758EDCA3-1442-4628-A3D7-26323125598D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5400000">
            <a:off x="5823354" y="5004725"/>
            <a:ext cx="510603" cy="995363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5">
            <a:extLst>
              <a:ext uri="{FF2B5EF4-FFF2-40B4-BE49-F238E27FC236}">
                <a16:creationId xmlns:a16="http://schemas.microsoft.com/office/drawing/2014/main" id="{8A9CD349-7AB8-4B0B-8904-7510B3FBF207}"/>
              </a:ext>
            </a:extLst>
          </p:cNvPr>
          <p:cNvCxnSpPr>
            <a:stCxn id="22" idx="2"/>
            <a:endCxn id="30" idx="3"/>
          </p:cNvCxnSpPr>
          <p:nvPr/>
        </p:nvCxnSpPr>
        <p:spPr>
          <a:xfrm rot="5400000">
            <a:off x="6421804" y="4512516"/>
            <a:ext cx="1880904" cy="1217177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767555-7318-49B7-A13E-A07CAC3BDD1F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7970844" y="3294827"/>
            <a:ext cx="0" cy="47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0978DB-5AA9-446D-9752-D73C7BABB4F2}"/>
              </a:ext>
            </a:extLst>
          </p:cNvPr>
          <p:cNvSpPr txBox="1"/>
          <p:nvPr/>
        </p:nvSpPr>
        <p:spPr>
          <a:xfrm>
            <a:off x="3604041" y="21704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CBB1B-D7C5-4DB8-96CA-53C607F4625E}"/>
              </a:ext>
            </a:extLst>
          </p:cNvPr>
          <p:cNvSpPr txBox="1"/>
          <p:nvPr/>
        </p:nvSpPr>
        <p:spPr>
          <a:xfrm>
            <a:off x="5370088" y="21902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19F98-D336-4376-B799-397BDE91F1A5}"/>
              </a:ext>
            </a:extLst>
          </p:cNvPr>
          <p:cNvSpPr txBox="1"/>
          <p:nvPr/>
        </p:nvSpPr>
        <p:spPr>
          <a:xfrm>
            <a:off x="6867194" y="21642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A18112-D8B2-4B36-9804-8BC1EC0ED564}"/>
              </a:ext>
            </a:extLst>
          </p:cNvPr>
          <p:cNvSpPr txBox="1"/>
          <p:nvPr/>
        </p:nvSpPr>
        <p:spPr>
          <a:xfrm>
            <a:off x="8646041" y="21839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A6AD3-E33B-4595-8E0B-B6FF0B04668D}"/>
              </a:ext>
            </a:extLst>
          </p:cNvPr>
          <p:cNvSpPr txBox="1"/>
          <p:nvPr/>
        </p:nvSpPr>
        <p:spPr>
          <a:xfrm>
            <a:off x="8924702" y="270030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EDAD9C-09C9-43F6-A4DD-9B021DA5AF68}"/>
              </a:ext>
            </a:extLst>
          </p:cNvPr>
          <p:cNvSpPr txBox="1"/>
          <p:nvPr/>
        </p:nvSpPr>
        <p:spPr>
          <a:xfrm>
            <a:off x="2983448" y="274423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B7679A-E0E4-4748-9FFA-4ED8235AFEF2}"/>
              </a:ext>
            </a:extLst>
          </p:cNvPr>
          <p:cNvSpPr txBox="1"/>
          <p:nvPr/>
        </p:nvSpPr>
        <p:spPr>
          <a:xfrm>
            <a:off x="6458629" y="27300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≠ 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17E3E4-6FB4-42D8-B486-849ED8F366D8}"/>
              </a:ext>
            </a:extLst>
          </p:cNvPr>
          <p:cNvSpPr txBox="1"/>
          <p:nvPr/>
        </p:nvSpPr>
        <p:spPr>
          <a:xfrm>
            <a:off x="5498048" y="282043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≠ </a:t>
            </a:r>
            <a:r>
              <a:rPr lang="en-US" dirty="0" err="1"/>
              <a:t>B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0D7C7-6877-433E-A9CA-A98CCA6B5B3B}"/>
              </a:ext>
            </a:extLst>
          </p:cNvPr>
          <p:cNvSpPr txBox="1"/>
          <p:nvPr/>
        </p:nvSpPr>
        <p:spPr>
          <a:xfrm>
            <a:off x="3908841" y="351957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D28DCF-E017-4EC8-A0F7-60DECB5352B7}"/>
              </a:ext>
            </a:extLst>
          </p:cNvPr>
          <p:cNvSpPr txBox="1"/>
          <p:nvPr/>
        </p:nvSpPr>
        <p:spPr>
          <a:xfrm>
            <a:off x="5228000" y="352584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D1570F-51F2-4F09-A241-EB4084E3D424}"/>
              </a:ext>
            </a:extLst>
          </p:cNvPr>
          <p:cNvSpPr txBox="1"/>
          <p:nvPr/>
        </p:nvSpPr>
        <p:spPr>
          <a:xfrm>
            <a:off x="3284571" y="378414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720C41-D54D-4ACC-AC02-33D7FBAF62AF}"/>
              </a:ext>
            </a:extLst>
          </p:cNvPr>
          <p:cNvSpPr txBox="1"/>
          <p:nvPr/>
        </p:nvSpPr>
        <p:spPr>
          <a:xfrm>
            <a:off x="5619877" y="379758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≥ B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6FE46E-5B7D-45CA-B049-3212A3F66479}"/>
              </a:ext>
            </a:extLst>
          </p:cNvPr>
          <p:cNvSpPr txBox="1"/>
          <p:nvPr/>
        </p:nvSpPr>
        <p:spPr>
          <a:xfrm>
            <a:off x="4826376" y="40692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≠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3FF801-B096-4829-9E4D-9BBE8F475317}"/>
              </a:ext>
            </a:extLst>
          </p:cNvPr>
          <p:cNvSpPr txBox="1"/>
          <p:nvPr/>
        </p:nvSpPr>
        <p:spPr>
          <a:xfrm>
            <a:off x="6207641" y="40754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63C71-C404-43E9-A5D7-EB0C95B1F487}"/>
              </a:ext>
            </a:extLst>
          </p:cNvPr>
          <p:cNvSpPr txBox="1"/>
          <p:nvPr/>
        </p:nvSpPr>
        <p:spPr>
          <a:xfrm>
            <a:off x="1864241" y="136096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Sign bit of A</a:t>
            </a:r>
            <a:endParaRPr lang="en-US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0983D-185E-4540-A3DE-9305823F8708}"/>
              </a:ext>
            </a:extLst>
          </p:cNvPr>
          <p:cNvSpPr txBox="1"/>
          <p:nvPr/>
        </p:nvSpPr>
        <p:spPr>
          <a:xfrm>
            <a:off x="1864241" y="167743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s</a:t>
            </a:r>
            <a:r>
              <a:rPr lang="en-US" dirty="0"/>
              <a:t> = Sign bit of B</a:t>
            </a:r>
            <a:endParaRPr lang="en-US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A0FDC9-3596-47E8-ADFF-44603E3B4583}"/>
              </a:ext>
            </a:extLst>
          </p:cNvPr>
          <p:cNvSpPr txBox="1"/>
          <p:nvPr/>
        </p:nvSpPr>
        <p:spPr>
          <a:xfrm>
            <a:off x="8760341" y="5286637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AVF = add overflow flip-flop</a:t>
            </a:r>
            <a:endParaRPr lang="en-US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B333E9-9C29-46EE-A395-8CE92B74DB3B}"/>
              </a:ext>
            </a:extLst>
          </p:cNvPr>
          <p:cNvSpPr txBox="1"/>
          <p:nvPr/>
        </p:nvSpPr>
        <p:spPr>
          <a:xfrm>
            <a:off x="8760341" y="495805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Carry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271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Multiplication Algorithms (Booth Multiplication Algorithm)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42398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9262C4-78ED-4F57-A7A7-E5059DC5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1FAC6-284A-45BA-A27A-09A35ADA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 of binary multiplication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E19F8-8EF5-4425-9895-D0A419D56657}"/>
              </a:ext>
            </a:extLst>
          </p:cNvPr>
          <p:cNvSpPr txBox="1"/>
          <p:nvPr/>
        </p:nvSpPr>
        <p:spPr>
          <a:xfrm>
            <a:off x="1796199" y="16108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A918-814B-4212-9697-7D68D612B1F7}"/>
              </a:ext>
            </a:extLst>
          </p:cNvPr>
          <p:cNvSpPr txBox="1"/>
          <p:nvPr/>
        </p:nvSpPr>
        <p:spPr>
          <a:xfrm>
            <a:off x="1796199" y="20636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09A87-B98C-4BF2-B5D1-F4484FA2051F}"/>
              </a:ext>
            </a:extLst>
          </p:cNvPr>
          <p:cNvSpPr txBox="1"/>
          <p:nvPr/>
        </p:nvSpPr>
        <p:spPr>
          <a:xfrm>
            <a:off x="2922468" y="161087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8E986-B45E-4FD0-B8DF-448BE3DDEF7E}"/>
              </a:ext>
            </a:extLst>
          </p:cNvPr>
          <p:cNvSpPr txBox="1"/>
          <p:nvPr/>
        </p:nvSpPr>
        <p:spPr>
          <a:xfrm>
            <a:off x="2922468" y="206361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46453-E4E2-498B-AE94-F93E781E13BB}"/>
              </a:ext>
            </a:extLst>
          </p:cNvPr>
          <p:cNvSpPr txBox="1"/>
          <p:nvPr/>
        </p:nvSpPr>
        <p:spPr>
          <a:xfrm>
            <a:off x="2692507" y="205016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BB458-7747-45B8-9AD1-D5D4070C0212}"/>
              </a:ext>
            </a:extLst>
          </p:cNvPr>
          <p:cNvSpPr txBox="1"/>
          <p:nvPr/>
        </p:nvSpPr>
        <p:spPr>
          <a:xfrm>
            <a:off x="1630883" y="205016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006DF-2204-4E70-B1A4-1BC630F1C5B8}"/>
              </a:ext>
            </a:extLst>
          </p:cNvPr>
          <p:cNvCxnSpPr/>
          <p:nvPr/>
        </p:nvCxnSpPr>
        <p:spPr>
          <a:xfrm>
            <a:off x="2692507" y="2525276"/>
            <a:ext cx="11920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399221-5F03-4EF2-A9EC-D305042C161B}"/>
              </a:ext>
            </a:extLst>
          </p:cNvPr>
          <p:cNvCxnSpPr/>
          <p:nvPr/>
        </p:nvCxnSpPr>
        <p:spPr>
          <a:xfrm>
            <a:off x="1598591" y="2525276"/>
            <a:ext cx="672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F04869-ED81-4B31-A2FE-58F633E5F2B8}"/>
              </a:ext>
            </a:extLst>
          </p:cNvPr>
          <p:cNvSpPr txBox="1"/>
          <p:nvPr/>
        </p:nvSpPr>
        <p:spPr>
          <a:xfrm>
            <a:off x="2922468" y="252081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9D921-DA65-4240-A063-77D6B47059D0}"/>
              </a:ext>
            </a:extLst>
          </p:cNvPr>
          <p:cNvSpPr txBox="1"/>
          <p:nvPr/>
        </p:nvSpPr>
        <p:spPr>
          <a:xfrm>
            <a:off x="2805927" y="290181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DB4D3-38D9-4B7B-A507-511E73C4F277}"/>
              </a:ext>
            </a:extLst>
          </p:cNvPr>
          <p:cNvSpPr txBox="1"/>
          <p:nvPr/>
        </p:nvSpPr>
        <p:spPr>
          <a:xfrm>
            <a:off x="2665391" y="330970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765C0-7DFA-4080-BBDE-8266228BE83F}"/>
              </a:ext>
            </a:extLst>
          </p:cNvPr>
          <p:cNvSpPr txBox="1"/>
          <p:nvPr/>
        </p:nvSpPr>
        <p:spPr>
          <a:xfrm>
            <a:off x="2539885" y="374001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4B44B-BC9C-49BD-A57C-22FA5C110314}"/>
              </a:ext>
            </a:extLst>
          </p:cNvPr>
          <p:cNvSpPr txBox="1"/>
          <p:nvPr/>
        </p:nvSpPr>
        <p:spPr>
          <a:xfrm>
            <a:off x="2423344" y="413892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B47EF-E506-484E-9FAD-6A21047DA30E}"/>
              </a:ext>
            </a:extLst>
          </p:cNvPr>
          <p:cNvCxnSpPr/>
          <p:nvPr/>
        </p:nvCxnSpPr>
        <p:spPr>
          <a:xfrm>
            <a:off x="2390622" y="4658876"/>
            <a:ext cx="16073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8036AC-B0A9-457D-B713-090D002412BB}"/>
              </a:ext>
            </a:extLst>
          </p:cNvPr>
          <p:cNvSpPr txBox="1"/>
          <p:nvPr/>
        </p:nvSpPr>
        <p:spPr>
          <a:xfrm>
            <a:off x="2436791" y="4654411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110110101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80AC0-382A-469A-BFC0-1DFB170C8E4F}"/>
              </a:ext>
            </a:extLst>
          </p:cNvPr>
          <p:cNvSpPr txBox="1"/>
          <p:nvPr/>
        </p:nvSpPr>
        <p:spPr>
          <a:xfrm>
            <a:off x="1643799" y="465887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17D88-0123-44DE-BB6F-CE3F056BF165}"/>
              </a:ext>
            </a:extLst>
          </p:cNvPr>
          <p:cNvSpPr txBox="1"/>
          <p:nvPr/>
        </p:nvSpPr>
        <p:spPr>
          <a:xfrm>
            <a:off x="7962839" y="8634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Multiply operation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22A51-BBD2-4F53-BD3A-C0543FBEE486}"/>
              </a:ext>
            </a:extLst>
          </p:cNvPr>
          <p:cNvCxnSpPr>
            <a:stCxn id="22" idx="2"/>
            <a:endCxn id="39" idx="0"/>
          </p:cNvCxnSpPr>
          <p:nvPr/>
        </p:nvCxnSpPr>
        <p:spPr>
          <a:xfrm flipH="1">
            <a:off x="9024237" y="1202000"/>
            <a:ext cx="5402" cy="1948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75050-15E5-463A-952A-87779EE6623A}"/>
                  </a:ext>
                </a:extLst>
              </p:cNvPr>
              <p:cNvSpPr/>
              <p:nvPr/>
            </p:nvSpPr>
            <p:spPr>
              <a:xfrm>
                <a:off x="7581839" y="2216192"/>
                <a:ext cx="2895600" cy="10287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sSub>
                        <m:sSubPr>
                          <m:ctrlP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1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sSub>
                        <m:sSubPr>
                          <m:ctrlP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D75050-15E5-463A-952A-87779EE66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39" y="2216192"/>
                <a:ext cx="2895600" cy="1028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9510D9-2E28-4B4E-BBC4-2657C0C35FEE}"/>
              </a:ext>
            </a:extLst>
          </p:cNvPr>
          <p:cNvCxnSpPr>
            <a:stCxn id="39" idx="2"/>
            <a:endCxn id="24" idx="0"/>
          </p:cNvCxnSpPr>
          <p:nvPr/>
        </p:nvCxnSpPr>
        <p:spPr>
          <a:xfrm>
            <a:off x="9024237" y="1987592"/>
            <a:ext cx="5402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9E016774-3A9E-4F61-B9A3-30E06D19BDE1}"/>
                  </a:ext>
                </a:extLst>
              </p:cNvPr>
              <p:cNvSpPr/>
              <p:nvPr/>
            </p:nvSpPr>
            <p:spPr>
              <a:xfrm>
                <a:off x="8573069" y="3624890"/>
                <a:ext cx="913141" cy="572502"/>
              </a:xfrm>
              <a:prstGeom prst="diamond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9E016774-3A9E-4F61-B9A3-30E06D19B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069" y="3624890"/>
                <a:ext cx="913141" cy="572502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C686A3-E1AD-494C-91CE-2088625E2E3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9029639" y="3244892"/>
            <a:ext cx="1" cy="37999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9">
            <a:extLst>
              <a:ext uri="{FF2B5EF4-FFF2-40B4-BE49-F238E27FC236}">
                <a16:creationId xmlns:a16="http://schemas.microsoft.com/office/drawing/2014/main" id="{84DEB750-208E-4F7B-9A20-2EA6F4999184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>
            <a:off x="9486210" y="3911141"/>
            <a:ext cx="1523451" cy="438651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303C39-6BCF-472C-A3C0-3DCA72A0AD41}"/>
                  </a:ext>
                </a:extLst>
              </p:cNvPr>
              <p:cNvSpPr/>
              <p:nvPr/>
            </p:nvSpPr>
            <p:spPr>
              <a:xfrm>
                <a:off x="10133361" y="4349792"/>
                <a:ext cx="1752600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EA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303C39-6BCF-472C-A3C0-3DCA72A0A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61" y="4349792"/>
                <a:ext cx="1752600" cy="30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347703-1BB9-4450-BC18-6411B62D2298}"/>
              </a:ext>
            </a:extLst>
          </p:cNvPr>
          <p:cNvSpPr txBox="1"/>
          <p:nvPr/>
        </p:nvSpPr>
        <p:spPr>
          <a:xfrm>
            <a:off x="9582089" y="3511592"/>
            <a:ext cx="44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1</a:t>
            </a:r>
          </a:p>
        </p:txBody>
      </p:sp>
      <p:cxnSp>
        <p:nvCxnSpPr>
          <p:cNvPr id="31" name="Elbow Connector 12">
            <a:extLst>
              <a:ext uri="{FF2B5EF4-FFF2-40B4-BE49-F238E27FC236}">
                <a16:creationId xmlns:a16="http://schemas.microsoft.com/office/drawing/2014/main" id="{CCF7344B-3508-4D6F-B17E-B942E6E07843}"/>
              </a:ext>
            </a:extLst>
          </p:cNvPr>
          <p:cNvCxnSpPr>
            <a:stCxn id="26" idx="1"/>
            <a:endCxn id="32" idx="0"/>
          </p:cNvCxnSpPr>
          <p:nvPr/>
        </p:nvCxnSpPr>
        <p:spPr>
          <a:xfrm rot="10800000" flipV="1">
            <a:off x="8153655" y="3911140"/>
            <a:ext cx="419415" cy="66644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07D875-DECF-4AB3-917A-DE2232E0A6DD}"/>
                  </a:ext>
                </a:extLst>
              </p:cNvPr>
              <p:cNvSpPr/>
              <p:nvPr/>
            </p:nvSpPr>
            <p:spPr>
              <a:xfrm>
                <a:off x="7429439" y="4577590"/>
                <a:ext cx="1448430" cy="45800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hr</m:t>
                      </m:r>
                      <m: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EAQ</m:t>
                      </m:r>
                    </m:oMath>
                  </m:oMathPara>
                </a14:m>
                <a:endParaRPr lang="en-IN" sz="1600" b="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07D875-DECF-4AB3-917A-DE2232E0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9" y="4577590"/>
                <a:ext cx="1448430" cy="458002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7B0129E-FA58-4A0E-A04E-3761C552DB4A}"/>
              </a:ext>
            </a:extLst>
          </p:cNvPr>
          <p:cNvSpPr txBox="1"/>
          <p:nvPr/>
        </p:nvSpPr>
        <p:spPr>
          <a:xfrm>
            <a:off x="8070878" y="3511592"/>
            <a:ext cx="44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0</a:t>
            </a:r>
          </a:p>
        </p:txBody>
      </p:sp>
      <p:cxnSp>
        <p:nvCxnSpPr>
          <p:cNvPr id="34" name="Elbow Connector 15">
            <a:extLst>
              <a:ext uri="{FF2B5EF4-FFF2-40B4-BE49-F238E27FC236}">
                <a16:creationId xmlns:a16="http://schemas.microsoft.com/office/drawing/2014/main" id="{FE437AEF-D8F1-4588-A844-FB1486F46130}"/>
              </a:ext>
            </a:extLst>
          </p:cNvPr>
          <p:cNvCxnSpPr>
            <a:stCxn id="29" idx="2"/>
            <a:endCxn id="32" idx="3"/>
          </p:cNvCxnSpPr>
          <p:nvPr/>
        </p:nvCxnSpPr>
        <p:spPr>
          <a:xfrm rot="5400000">
            <a:off x="9867766" y="3664695"/>
            <a:ext cx="151999" cy="213179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38F622B6-09B3-4030-81FD-2466A9ECF378}"/>
              </a:ext>
            </a:extLst>
          </p:cNvPr>
          <p:cNvSpPr/>
          <p:nvPr/>
        </p:nvSpPr>
        <p:spPr>
          <a:xfrm>
            <a:off x="7698380" y="5264192"/>
            <a:ext cx="913141" cy="473142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SC</a:t>
            </a:r>
          </a:p>
        </p:txBody>
      </p:sp>
      <p:cxnSp>
        <p:nvCxnSpPr>
          <p:cNvPr id="36" name="Elbow Connector 17">
            <a:extLst>
              <a:ext uri="{FF2B5EF4-FFF2-40B4-BE49-F238E27FC236}">
                <a16:creationId xmlns:a16="http://schemas.microsoft.com/office/drawing/2014/main" id="{17392499-0D44-4919-A2B2-03D672B8C3BE}"/>
              </a:ext>
            </a:extLst>
          </p:cNvPr>
          <p:cNvCxnSpPr>
            <a:stCxn id="35" idx="3"/>
            <a:endCxn id="40" idx="0"/>
          </p:cNvCxnSpPr>
          <p:nvPr/>
        </p:nvCxnSpPr>
        <p:spPr>
          <a:xfrm>
            <a:off x="8611521" y="5500763"/>
            <a:ext cx="681355" cy="37592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6A2EBF-2F97-4D0A-891E-1045436EE9BD}"/>
              </a:ext>
            </a:extLst>
          </p:cNvPr>
          <p:cNvSpPr txBox="1"/>
          <p:nvPr/>
        </p:nvSpPr>
        <p:spPr>
          <a:xfrm>
            <a:off x="8581960" y="5180897"/>
            <a:ext cx="44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ECA7EA-22CB-4C47-9292-58DA6C565792}"/>
              </a:ext>
            </a:extLst>
          </p:cNvPr>
          <p:cNvSpPr txBox="1"/>
          <p:nvPr/>
        </p:nvSpPr>
        <p:spPr>
          <a:xfrm>
            <a:off x="7205594" y="5162209"/>
            <a:ext cx="48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≠ 0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E92401EE-025B-4378-946F-5103500874F2}"/>
              </a:ext>
            </a:extLst>
          </p:cNvPr>
          <p:cNvSpPr/>
          <p:nvPr/>
        </p:nvSpPr>
        <p:spPr>
          <a:xfrm>
            <a:off x="7932425" y="1396846"/>
            <a:ext cx="2183624" cy="5907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Multiplicand in B          Multiplier in Q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88DDFA84-BAC1-402C-8A40-D7D5FD231D47}"/>
              </a:ext>
            </a:extLst>
          </p:cNvPr>
          <p:cNvSpPr/>
          <p:nvPr/>
        </p:nvSpPr>
        <p:spPr>
          <a:xfrm>
            <a:off x="8184512" y="5876692"/>
            <a:ext cx="2216727" cy="5052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(PRODUCT is in AQ)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708EA2-0B88-4E57-9010-D091C097396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8153654" y="5035592"/>
            <a:ext cx="1297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AEBB32-9216-43A9-AD8B-FA9E9D8B3513}"/>
              </a:ext>
            </a:extLst>
          </p:cNvPr>
          <p:cNvGrpSpPr/>
          <p:nvPr/>
        </p:nvGrpSpPr>
        <p:grpSpPr>
          <a:xfrm>
            <a:off x="6777478" y="3473492"/>
            <a:ext cx="2246759" cy="2037904"/>
            <a:chOff x="2359117" y="3543300"/>
            <a:chExt cx="2246759" cy="203790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01568C8-148C-4BAF-BA19-1F6A680F9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117" y="5581204"/>
              <a:ext cx="936000" cy="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5F8F56-3AA5-45D3-894E-11812A68F17D}"/>
                </a:ext>
              </a:extLst>
            </p:cNvPr>
            <p:cNvCxnSpPr/>
            <p:nvPr/>
          </p:nvCxnSpPr>
          <p:spPr>
            <a:xfrm>
              <a:off x="2360224" y="3543300"/>
              <a:ext cx="1977" cy="2027271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FB866D-F63A-4115-816D-F7E510890E20}"/>
                </a:ext>
              </a:extLst>
            </p:cNvPr>
            <p:cNvCxnSpPr/>
            <p:nvPr/>
          </p:nvCxnSpPr>
          <p:spPr>
            <a:xfrm flipH="1">
              <a:off x="2359119" y="3551271"/>
              <a:ext cx="2246757" cy="0"/>
            </a:xfrm>
            <a:prstGeom prst="straightConnector1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8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 animBg="1"/>
      <p:bldP spid="26" grpId="0" animBg="1"/>
      <p:bldP spid="29" grpId="0" animBg="1"/>
      <p:bldP spid="30" grpId="0"/>
      <p:bldP spid="32" grpId="0" animBg="1"/>
      <p:bldP spid="33" grpId="0"/>
      <p:bldP spid="35" grpId="0" animBg="1"/>
      <p:bldP spid="37" grpId="0"/>
      <p:bldP spid="38" grpId="0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5C1E2-52D8-425F-B352-549D96E8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23 x 19</a:t>
            </a:r>
            <a:endParaRPr lang="en-IN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3D7B74B-7892-4B7C-967B-4897006319F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556" y="905539"/>
          <a:ext cx="8763000" cy="5461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Multiplicand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B = 10111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Multiplier in Q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Q</a:t>
                      </a:r>
                      <a:r>
                        <a:rPr lang="en-US" sz="1800" baseline="-25000" dirty="0" err="1"/>
                        <a:t>n</a:t>
                      </a:r>
                      <a:r>
                        <a:rPr lang="en-US" sz="1800" dirty="0"/>
                        <a:t> = 1; add 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First partial product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Shift</a:t>
                      </a:r>
                      <a:r>
                        <a:rPr lang="en-US" sz="1800" baseline="0" dirty="0"/>
                        <a:t> right EAQ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Q</a:t>
                      </a:r>
                      <a:r>
                        <a:rPr lang="en-US" sz="1800" baseline="-25000" dirty="0" err="1"/>
                        <a:t>n</a:t>
                      </a:r>
                      <a:r>
                        <a:rPr lang="en-US" sz="1800" dirty="0"/>
                        <a:t> = 1; add 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Second partial product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Shift</a:t>
                      </a:r>
                      <a:r>
                        <a:rPr lang="en-US" sz="1800" baseline="0" dirty="0"/>
                        <a:t> right EAQ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Q</a:t>
                      </a:r>
                      <a:r>
                        <a:rPr lang="en-US" sz="1800" baseline="-25000" dirty="0" err="1"/>
                        <a:t>n</a:t>
                      </a:r>
                      <a:r>
                        <a:rPr lang="en-US" sz="1800" dirty="0"/>
                        <a:t> = 0; shift</a:t>
                      </a:r>
                      <a:r>
                        <a:rPr lang="en-US" sz="1800" baseline="0" dirty="0"/>
                        <a:t> right EAQ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Q</a:t>
                      </a:r>
                      <a:r>
                        <a:rPr lang="en-US" sz="1800" baseline="-25000" dirty="0" err="1"/>
                        <a:t>n</a:t>
                      </a:r>
                      <a:r>
                        <a:rPr lang="en-US" sz="1800" dirty="0"/>
                        <a:t> = 0; shift</a:t>
                      </a:r>
                      <a:r>
                        <a:rPr lang="en-US" sz="1800" baseline="0" dirty="0"/>
                        <a:t> right EAQ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Q</a:t>
                      </a:r>
                      <a:r>
                        <a:rPr lang="en-US" sz="1800" baseline="-25000" dirty="0" err="1"/>
                        <a:t>n</a:t>
                      </a:r>
                      <a:r>
                        <a:rPr lang="en-US" sz="1800" dirty="0"/>
                        <a:t> = 1; add 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Fifth</a:t>
                      </a:r>
                      <a:r>
                        <a:rPr lang="en-US" sz="1800" baseline="0" dirty="0"/>
                        <a:t> partial product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Shift</a:t>
                      </a:r>
                      <a:r>
                        <a:rPr lang="en-US" sz="1800" baseline="0" dirty="0"/>
                        <a:t> right EAQ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Final product</a:t>
                      </a:r>
                      <a:r>
                        <a:rPr lang="en-US" sz="1800" baseline="0" dirty="0"/>
                        <a:t> in AQ = 0110110101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8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19CE-EF1D-4F4E-BAE0-07A5D0FC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(-9) x (-13) using Booth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8A49A898-915C-43B6-9B02-2C403D03C0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2249" y="868680"/>
              <a:ext cx="8762999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93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IN" sz="18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𝑩𝑹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 = 10111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sz="1800" b="1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sz="1800" b="1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𝑩𝑹</m:t>
                                  </m:r>
                                </m:e>
                              </m:bar>
                              <m:r>
                                <a:rPr lang="en-IN" sz="18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8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 = 01001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𝑨𝑪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𝑸𝑹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IN" sz="18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8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Initial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Subtract</a:t>
                          </a:r>
                          <a:r>
                            <a:rPr lang="en-US" baseline="0" dirty="0"/>
                            <a:t> BR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Add BR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Subtract</a:t>
                          </a:r>
                          <a:r>
                            <a:rPr lang="en-US" baseline="0" dirty="0"/>
                            <a:t> BR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8A49A898-915C-43B6-9B02-2C403D03C0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5893281"/>
                  </p:ext>
                </p:extLst>
              </p:nvPr>
            </p:nvGraphicFramePr>
            <p:xfrm>
              <a:off x="892249" y="868680"/>
              <a:ext cx="8762999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93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51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7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3" t="-3636" r="-999237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652" t="-3636" r="-848551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586" t="-3636" r="-223481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0890" t="-3636" r="-323560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463" t="-3636" r="-201463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029" t="-3636" r="-100485" b="-6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951" t="-3636" r="-976" b="-6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Initial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Subtract</a:t>
                          </a:r>
                          <a:r>
                            <a:rPr lang="en-US" baseline="0" dirty="0"/>
                            <a:t> BR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Add BR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/>
                            <a:t>Subtract</a:t>
                          </a:r>
                          <a:r>
                            <a:rPr lang="en-US" baseline="0" dirty="0"/>
                            <a:t> BR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err="1"/>
                            <a:t>ashr</a:t>
                          </a:r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00011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10101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A93C-CBC1-421E-B295-22108890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Multiplication Algorithm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D3406-3E6F-4D77-AB60-F974692F5117}"/>
              </a:ext>
            </a:extLst>
          </p:cNvPr>
          <p:cNvSpPr txBox="1"/>
          <p:nvPr/>
        </p:nvSpPr>
        <p:spPr>
          <a:xfrm>
            <a:off x="5173032" y="920538"/>
            <a:ext cx="2133600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Multiply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A7A7BB-2C0A-4452-8017-077E21CD2385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flipH="1">
            <a:off x="6234430" y="1174898"/>
            <a:ext cx="5402" cy="21370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289F32-E54D-4D45-A41F-EF43B92C8F92}"/>
                  </a:ext>
                </a:extLst>
              </p:cNvPr>
              <p:cNvSpPr/>
              <p:nvPr/>
            </p:nvSpPr>
            <p:spPr>
              <a:xfrm>
                <a:off x="5422587" y="2165498"/>
                <a:ext cx="1634491" cy="7471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IN" sz="1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289F32-E54D-4D45-A41F-EF43B92C8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87" y="2165498"/>
                <a:ext cx="1634491" cy="747100"/>
              </a:xfrm>
              <a:prstGeom prst="rect">
                <a:avLst/>
              </a:prstGeom>
              <a:blipFill>
                <a:blip r:embed="rId2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F2D7B-7615-471D-9ADE-23D01DA6FD9A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6234430" y="1936898"/>
            <a:ext cx="5403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B3939902-B67F-4C9C-ACFD-812A07B04A8A}"/>
                  </a:ext>
                </a:extLst>
              </p:cNvPr>
              <p:cNvSpPr/>
              <p:nvPr/>
            </p:nvSpPr>
            <p:spPr>
              <a:xfrm>
                <a:off x="5737605" y="3327047"/>
                <a:ext cx="1004455" cy="572502"/>
              </a:xfrm>
              <a:prstGeom prst="diamond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B3939902-B67F-4C9C-ACFD-812A07B04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05" y="3327047"/>
                <a:ext cx="1004455" cy="572502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33529-1C9E-48D3-8DB2-717E7C83340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239833" y="2912598"/>
            <a:ext cx="0" cy="4144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29920E6-3603-4396-B882-1F4C7F39A3AB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6742060" y="3613298"/>
            <a:ext cx="1477794" cy="5334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F6C8E8-F94A-4867-99B2-C979EB9D3121}"/>
                  </a:ext>
                </a:extLst>
              </p:cNvPr>
              <p:cNvSpPr/>
              <p:nvPr/>
            </p:nvSpPr>
            <p:spPr>
              <a:xfrm>
                <a:off x="7343554" y="4146698"/>
                <a:ext cx="1752600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𝐵𝑅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F6C8E8-F94A-4867-99B2-C979EB9D3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54" y="4146698"/>
                <a:ext cx="1752600" cy="30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835505-919A-4EC6-8093-640F6ABC879E}"/>
              </a:ext>
            </a:extLst>
          </p:cNvPr>
          <p:cNvSpPr txBox="1"/>
          <p:nvPr/>
        </p:nvSpPr>
        <p:spPr>
          <a:xfrm>
            <a:off x="6778835" y="3308498"/>
            <a:ext cx="62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01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43EAAF3-E6E4-47B3-A33B-E409794612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5848970" y="4289234"/>
            <a:ext cx="780549" cy="1179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540D2-8197-46CB-88ED-7041C29D8389}"/>
                  </a:ext>
                </a:extLst>
              </p:cNvPr>
              <p:cNvSpPr/>
              <p:nvPr/>
            </p:nvSpPr>
            <p:spPr>
              <a:xfrm>
                <a:off x="5362354" y="4680098"/>
                <a:ext cx="17526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IN" sz="16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hr</m:t>
                    </m:r>
                    <m: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</m:t>
                    </m:r>
                    <m: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QR</m:t>
                    </m:r>
                    <m:r>
                      <a:rPr lang="en-IN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b="0" i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3540D2-8197-46CB-88ED-7041C29D8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54" y="4680098"/>
                <a:ext cx="1752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A900613-49FE-4AA5-A792-73E311C33755}"/>
              </a:ext>
            </a:extLst>
          </p:cNvPr>
          <p:cNvSpPr txBox="1"/>
          <p:nvPr/>
        </p:nvSpPr>
        <p:spPr>
          <a:xfrm>
            <a:off x="5196508" y="3308498"/>
            <a:ext cx="57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10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2BF5F9F-AB6C-47E9-A759-30E5B6CDA684}"/>
              </a:ext>
            </a:extLst>
          </p:cNvPr>
          <p:cNvSpPr/>
          <p:nvPr/>
        </p:nvSpPr>
        <p:spPr>
          <a:xfrm>
            <a:off x="5819554" y="5594498"/>
            <a:ext cx="830128" cy="52045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SC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FEDE8BC-C985-4DC8-9FDC-82A99EE4FA58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6649682" y="5854726"/>
            <a:ext cx="1037754" cy="18285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54C794-AC93-4C0E-A169-042E6011FF95}"/>
              </a:ext>
            </a:extLst>
          </p:cNvPr>
          <p:cNvSpPr txBox="1"/>
          <p:nvPr/>
        </p:nvSpPr>
        <p:spPr>
          <a:xfrm>
            <a:off x="6620511" y="5518298"/>
            <a:ext cx="44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F71F2-7BD2-4435-808A-51FD23B0D12C}"/>
              </a:ext>
            </a:extLst>
          </p:cNvPr>
          <p:cNvSpPr txBox="1"/>
          <p:nvPr/>
        </p:nvSpPr>
        <p:spPr>
          <a:xfrm>
            <a:off x="5292840" y="5529751"/>
            <a:ext cx="48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≠ 0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DFBDF16E-8148-46AC-AFD1-2C69F8717E49}"/>
              </a:ext>
            </a:extLst>
          </p:cNvPr>
          <p:cNvSpPr/>
          <p:nvPr/>
        </p:nvSpPr>
        <p:spPr>
          <a:xfrm>
            <a:off x="5142618" y="1388599"/>
            <a:ext cx="2183624" cy="5482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Multiplicand in BR          Multiplier in QR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0703FF4-3737-441D-BE64-E7CFF655968A}"/>
              </a:ext>
            </a:extLst>
          </p:cNvPr>
          <p:cNvSpPr/>
          <p:nvPr/>
        </p:nvSpPr>
        <p:spPr>
          <a:xfrm>
            <a:off x="7106018" y="6037582"/>
            <a:ext cx="1162836" cy="3998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464E7F1-1C69-4C35-8425-8E55887C6606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4172025" y="3613298"/>
            <a:ext cx="1565581" cy="5334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7F6DD0-4A12-40CC-ACED-27555112409A}"/>
                  </a:ext>
                </a:extLst>
              </p:cNvPr>
              <p:cNvSpPr/>
              <p:nvPr/>
            </p:nvSpPr>
            <p:spPr>
              <a:xfrm>
                <a:off x="3210293" y="4146698"/>
                <a:ext cx="1923461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IN" sz="1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IN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𝐵𝑅</m:t>
                          </m:r>
                        </m:e>
                      </m:bar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7F6DD0-4A12-40CC-ACED-275551124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3" y="4146698"/>
                <a:ext cx="1923461" cy="304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33B0741-C903-467E-9C3C-8D64B18DA04C}"/>
              </a:ext>
            </a:extLst>
          </p:cNvPr>
          <p:cNvCxnSpPr>
            <a:stCxn id="23" idx="2"/>
            <a:endCxn id="14" idx="1"/>
          </p:cNvCxnSpPr>
          <p:nvPr/>
        </p:nvCxnSpPr>
        <p:spPr>
          <a:xfrm rot="16200000" flipH="1">
            <a:off x="4500489" y="4123033"/>
            <a:ext cx="533400" cy="119033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2AC66D-9DAC-4CD9-A6B3-422E0F10D28C}"/>
              </a:ext>
            </a:extLst>
          </p:cNvPr>
          <p:cNvCxnSpPr>
            <a:stCxn id="11" idx="2"/>
            <a:endCxn id="14" idx="3"/>
          </p:cNvCxnSpPr>
          <p:nvPr/>
        </p:nvCxnSpPr>
        <p:spPr>
          <a:xfrm rot="5400000">
            <a:off x="7400704" y="4165748"/>
            <a:ext cx="533400" cy="11049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FA0252-3FDA-47AB-8364-0039225380DF}"/>
              </a:ext>
            </a:extLst>
          </p:cNvPr>
          <p:cNvSpPr txBox="1"/>
          <p:nvPr/>
        </p:nvSpPr>
        <p:spPr>
          <a:xfrm>
            <a:off x="6239438" y="3994298"/>
            <a:ext cx="57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= 00</a:t>
            </a:r>
          </a:p>
          <a:p>
            <a:r>
              <a:rPr lang="en-IN" sz="1600" dirty="0"/>
              <a:t>= 11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A372EBB-31D1-45DB-AC13-8F89AE62840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084236" y="5440080"/>
            <a:ext cx="304800" cy="4036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DFA283-F7C0-490D-A9F9-D88EEBEB66FC}"/>
              </a:ext>
            </a:extLst>
          </p:cNvPr>
          <p:cNvGrpSpPr/>
          <p:nvPr/>
        </p:nvGrpSpPr>
        <p:grpSpPr>
          <a:xfrm>
            <a:off x="2542954" y="3075411"/>
            <a:ext cx="3705441" cy="2779315"/>
            <a:chOff x="900436" y="3543300"/>
            <a:chExt cx="3705441" cy="277931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843FBD-C69F-40E0-B344-ADE7C1BDA84A}"/>
                </a:ext>
              </a:extLst>
            </p:cNvPr>
            <p:cNvCxnSpPr/>
            <p:nvPr/>
          </p:nvCxnSpPr>
          <p:spPr>
            <a:xfrm flipH="1">
              <a:off x="900436" y="6322615"/>
              <a:ext cx="3276600" cy="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0526ED-8630-49DB-AFA7-47F8DA8F4FB2}"/>
                </a:ext>
              </a:extLst>
            </p:cNvPr>
            <p:cNvCxnSpPr/>
            <p:nvPr/>
          </p:nvCxnSpPr>
          <p:spPr>
            <a:xfrm>
              <a:off x="900436" y="3543300"/>
              <a:ext cx="0" cy="2779315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17EDB7-E2E2-486C-93D8-C7060C7001C5}"/>
                </a:ext>
              </a:extLst>
            </p:cNvPr>
            <p:cNvCxnSpPr/>
            <p:nvPr/>
          </p:nvCxnSpPr>
          <p:spPr>
            <a:xfrm flipH="1" flipV="1">
              <a:off x="900436" y="3543300"/>
              <a:ext cx="3705441" cy="7971"/>
            </a:xfrm>
            <a:prstGeom prst="straightConnector1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1" grpId="0" animBg="1"/>
      <p:bldP spid="12" grpId="0"/>
      <p:bldP spid="14" grpId="0" animBg="1"/>
      <p:bldP spid="15" grpId="0"/>
      <p:bldP spid="16" grpId="0" animBg="1"/>
      <p:bldP spid="18" grpId="0"/>
      <p:bldP spid="19" grpId="0"/>
      <p:bldP spid="20" grpId="0" animBg="1"/>
      <p:bldP spid="21" grpId="0" animBg="1"/>
      <p:bldP spid="23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28B-E353-40AB-9A56-23F9253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Flynn's taxonomy</a:t>
            </a:r>
            <a:endParaRPr lang="en-IN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0CFA7-DF2E-4EE3-B086-817E5824BB15}"/>
              </a:ext>
            </a:extLst>
          </p:cNvPr>
          <p:cNvSpPr/>
          <p:nvPr/>
        </p:nvSpPr>
        <p:spPr>
          <a:xfrm>
            <a:off x="5550345" y="1847214"/>
            <a:ext cx="270163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Stream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04497-1FA7-44D4-990E-C26C7B253AC1}"/>
              </a:ext>
            </a:extLst>
          </p:cNvPr>
          <p:cNvSpPr/>
          <p:nvPr/>
        </p:nvSpPr>
        <p:spPr>
          <a:xfrm>
            <a:off x="3250104" y="2974403"/>
            <a:ext cx="1260334" cy="195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57F22-9E42-4ACE-87FF-F9ADF4F4B192}"/>
              </a:ext>
            </a:extLst>
          </p:cNvPr>
          <p:cNvSpPr/>
          <p:nvPr/>
        </p:nvSpPr>
        <p:spPr>
          <a:xfrm>
            <a:off x="5554827" y="2938691"/>
            <a:ext cx="2697154" cy="19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C3472-17A6-4ED0-ABDD-591F61B030EE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6903404" y="2938691"/>
            <a:ext cx="0" cy="19923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4BF847-18A4-4259-A1C3-E806F75744A2}"/>
              </a:ext>
            </a:extLst>
          </p:cNvPr>
          <p:cNvSpPr txBox="1"/>
          <p:nvPr/>
        </p:nvSpPr>
        <p:spPr>
          <a:xfrm>
            <a:off x="5855145" y="321881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ECA16-4665-4A6C-986F-7408F86442C0}"/>
              </a:ext>
            </a:extLst>
          </p:cNvPr>
          <p:cNvSpPr txBox="1"/>
          <p:nvPr/>
        </p:nvSpPr>
        <p:spPr>
          <a:xfrm>
            <a:off x="7206546" y="321881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FD09AE-E1C5-4BAD-8ED9-C8C733ABA161}"/>
              </a:ext>
            </a:extLst>
          </p:cNvPr>
          <p:cNvSpPr/>
          <p:nvPr/>
        </p:nvSpPr>
        <p:spPr>
          <a:xfrm>
            <a:off x="5550345" y="2573559"/>
            <a:ext cx="2701636" cy="38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9BBCB-E770-438F-8F84-34E5921C2AAB}"/>
              </a:ext>
            </a:extLst>
          </p:cNvPr>
          <p:cNvSpPr/>
          <p:nvPr/>
        </p:nvSpPr>
        <p:spPr>
          <a:xfrm>
            <a:off x="4603436" y="2965437"/>
            <a:ext cx="946908" cy="19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09CA3-EEFB-4A88-991C-C8C5B1427F0A}"/>
              </a:ext>
            </a:extLst>
          </p:cNvPr>
          <p:cNvSpPr txBox="1"/>
          <p:nvPr/>
        </p:nvSpPr>
        <p:spPr>
          <a:xfrm>
            <a:off x="4662838" y="323048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D05B5-52CC-46CE-B6B5-B49B7B39DA76}"/>
              </a:ext>
            </a:extLst>
          </p:cNvPr>
          <p:cNvSpPr txBox="1"/>
          <p:nvPr/>
        </p:nvSpPr>
        <p:spPr>
          <a:xfrm>
            <a:off x="4586638" y="422108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4A718-36C2-4F6B-96D3-DEA938378F7E}"/>
              </a:ext>
            </a:extLst>
          </p:cNvPr>
          <p:cNvSpPr txBox="1"/>
          <p:nvPr/>
        </p:nvSpPr>
        <p:spPr>
          <a:xfrm>
            <a:off x="5825328" y="25805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FBCC0-9015-4EF2-83B6-2BC560A9FE1D}"/>
              </a:ext>
            </a:extLst>
          </p:cNvPr>
          <p:cNvSpPr txBox="1"/>
          <p:nvPr/>
        </p:nvSpPr>
        <p:spPr>
          <a:xfrm>
            <a:off x="7101239" y="25756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FC7DB-AA8B-42F9-9A25-11F44DBBB730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6901163" y="2573559"/>
            <a:ext cx="0" cy="3871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18BE67-D79E-48C0-A8DE-FFC97C708466}"/>
              </a:ext>
            </a:extLst>
          </p:cNvPr>
          <p:cNvCxnSpPr>
            <a:stCxn id="17" idx="1"/>
            <a:endCxn id="11" idx="3"/>
          </p:cNvCxnSpPr>
          <p:nvPr/>
        </p:nvCxnSpPr>
        <p:spPr>
          <a:xfrm flipV="1">
            <a:off x="4603436" y="3934882"/>
            <a:ext cx="3648545" cy="133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6979AE-CEF2-4BF4-BFEA-269A03ECF2E3}"/>
              </a:ext>
            </a:extLst>
          </p:cNvPr>
          <p:cNvSpPr txBox="1"/>
          <p:nvPr/>
        </p:nvSpPr>
        <p:spPr>
          <a:xfrm>
            <a:off x="5818482" y="416909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MISD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FD0E0-E74D-4336-B736-46F5611B79CC}"/>
              </a:ext>
            </a:extLst>
          </p:cNvPr>
          <p:cNvSpPr txBox="1"/>
          <p:nvPr/>
        </p:nvSpPr>
        <p:spPr>
          <a:xfrm>
            <a:off x="7169883" y="416909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MIMD</a:t>
            </a:r>
          </a:p>
        </p:txBody>
      </p:sp>
    </p:spTree>
    <p:extLst>
      <p:ext uri="{BB962C8B-B14F-4D97-AF65-F5344CB8AC3E}">
        <p14:creationId xmlns:p14="http://schemas.microsoft.com/office/powerpoint/2010/main" val="3641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0" y="2210876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Instruction Single Data &amp; Single Instruction Multiple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8B8-6F94-4C7B-90BC-CD4F117D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187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Single Instruction Single Data (SISD)</a:t>
            </a:r>
          </a:p>
          <a:p>
            <a:r>
              <a:rPr lang="en-US" dirty="0"/>
              <a:t>SISD represents the organization of a single computer containing a control unit, a processor unit, and a memory unit. </a:t>
            </a:r>
          </a:p>
          <a:p>
            <a:r>
              <a:rPr lang="en-US" dirty="0"/>
              <a:t>Instructions are executed sequentially and the system may or may not have internal parallel processing capabilities.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Single Instruction Multiple Data (SIMD)</a:t>
            </a:r>
          </a:p>
          <a:p>
            <a:pPr algn="just"/>
            <a:r>
              <a:rPr lang="en-US" dirty="0"/>
              <a:t>SIMD represents an organization that includes many processing units under the supervision of a common control unit. </a:t>
            </a:r>
          </a:p>
          <a:p>
            <a:pPr algn="just"/>
            <a:r>
              <a:rPr lang="en-US" dirty="0"/>
              <a:t>All processors receive the same instruction from the control unit but operate on different items of data.</a:t>
            </a:r>
          </a:p>
          <a:p>
            <a:pPr marL="0" indent="0" algn="just">
              <a:buNone/>
            </a:pPr>
            <a:endParaRPr lang="en-US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4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E11-A54A-4B06-A279-CDC6053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Instruction Single Data &amp; Multiple Instruction Multiple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3127-2E5C-44F0-829F-F25665E6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Multiple Instruction Single Data (MISD)</a:t>
            </a:r>
          </a:p>
          <a:p>
            <a:pPr algn="just"/>
            <a:r>
              <a:rPr lang="en-US" dirty="0"/>
              <a:t>There is no computer at present that can be classified as MISD.</a:t>
            </a:r>
          </a:p>
          <a:p>
            <a:pPr algn="just"/>
            <a:r>
              <a:rPr lang="en-US" dirty="0"/>
              <a:t>MISD structure is only of theoretical interest since no practical system has been constructed using this organization.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Multiple Instruction Multiple Data (MIMD)</a:t>
            </a:r>
          </a:p>
          <a:p>
            <a:pPr lvl="0" algn="just"/>
            <a:r>
              <a:rPr lang="en-US" dirty="0"/>
              <a:t>MIMD organization refers to a computer system capable of processing several programs at the same time. </a:t>
            </a:r>
          </a:p>
          <a:p>
            <a:pPr lvl="0" algn="just"/>
            <a:r>
              <a:rPr lang="en-US" dirty="0"/>
              <a:t>Most multiprocessor and multicomputer systems can be classified in this category.</a:t>
            </a:r>
          </a:p>
          <a:p>
            <a:pPr lvl="0" algn="just"/>
            <a:r>
              <a:rPr lang="en-US" dirty="0"/>
              <a:t>Contains multiple processing units.</a:t>
            </a:r>
          </a:p>
          <a:p>
            <a:pPr algn="just"/>
            <a:r>
              <a:rPr lang="en-US" dirty="0"/>
              <a:t>Execution of multiple instructions on multiple data.</a:t>
            </a: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Parallel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1230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1E2F2-AA36-4778-856E-283E40A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DC55A-AA11-4980-8E5D-0DA33D28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Parallel processing is a term used to denote a large class of techniques that are used to provide simultaneous data-processing tasks for the purpose of increasing the computational speed of a computer system.</a:t>
            </a:r>
          </a:p>
          <a:p>
            <a:pPr algn="just"/>
            <a:r>
              <a:rPr lang="en-US" dirty="0"/>
              <a:t>Purpose of parallel processing is to speed up the computer processing capability and increase its throughput.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Throughput: </a:t>
            </a:r>
          </a:p>
          <a:p>
            <a:pPr marL="349250" indent="0" algn="just">
              <a:buNone/>
            </a:pPr>
            <a:r>
              <a:rPr lang="en-US" dirty="0"/>
              <a:t>The amount of processing that can be accomplished during a given interval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2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264705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2119</Words>
  <Application>Microsoft Office PowerPoint</Application>
  <PresentationFormat>Widescreen</PresentationFormat>
  <Paragraphs>770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Calibri</vt:lpstr>
      <vt:lpstr>Wingdings</vt:lpstr>
      <vt:lpstr>Roboto Condensed Light</vt:lpstr>
      <vt:lpstr>Segoe UI Black</vt:lpstr>
      <vt:lpstr>Roboto Condensed</vt:lpstr>
      <vt:lpstr>Cambria Math</vt:lpstr>
      <vt:lpstr>Arial</vt:lpstr>
      <vt:lpstr>Wingdings 3</vt:lpstr>
      <vt:lpstr>Wingdings 2</vt:lpstr>
      <vt:lpstr>Office Theme</vt:lpstr>
      <vt:lpstr>Unit-4  Pipelining and Computer Arithmetic  </vt:lpstr>
      <vt:lpstr>PowerPoint Presentation</vt:lpstr>
      <vt:lpstr>Flynn's taxonomy</vt:lpstr>
      <vt:lpstr>Flynn's taxonomy</vt:lpstr>
      <vt:lpstr>Single Instruction Single Data &amp; Single Instruction Multiple Data</vt:lpstr>
      <vt:lpstr>Multiple Instruction Single Data &amp; Multiple Instruction Multiple Data</vt:lpstr>
      <vt:lpstr>Parallel Processing</vt:lpstr>
      <vt:lpstr>Parallel Processing</vt:lpstr>
      <vt:lpstr>Pipelining</vt:lpstr>
      <vt:lpstr>Pipelining</vt:lpstr>
      <vt:lpstr>Pipelining example</vt:lpstr>
      <vt:lpstr>Pipelining</vt:lpstr>
      <vt:lpstr>Space-time Diagram</vt:lpstr>
      <vt:lpstr>Speedup</vt:lpstr>
      <vt:lpstr>Arithmetic Pipeline</vt:lpstr>
      <vt:lpstr>Arithmetic Pipeline</vt:lpstr>
      <vt:lpstr>Example of Arithmetic Pipeline</vt:lpstr>
      <vt:lpstr>PowerPoint Presentation</vt:lpstr>
      <vt:lpstr>Instruction Pipeline</vt:lpstr>
      <vt:lpstr>Instruction Pipeline</vt:lpstr>
      <vt:lpstr>Instruction Pipeline</vt:lpstr>
      <vt:lpstr>Four segment CPU pipeline</vt:lpstr>
      <vt:lpstr>Space-time Diagram</vt:lpstr>
      <vt:lpstr>Space-time Diagram</vt:lpstr>
      <vt:lpstr>Pipeline Conflict &amp; Data Dependency</vt:lpstr>
      <vt:lpstr>Handling Branch Instructions</vt:lpstr>
      <vt:lpstr>RISC Pipeline</vt:lpstr>
      <vt:lpstr>RISC Pipeline (Three segment instruction pipeline)</vt:lpstr>
      <vt:lpstr>Delayed Load</vt:lpstr>
      <vt:lpstr>Delayed Branch</vt:lpstr>
      <vt:lpstr>Delayed Branch</vt:lpstr>
      <vt:lpstr>Addition and Subtraction</vt:lpstr>
      <vt:lpstr>Addition and Subtraction</vt:lpstr>
      <vt:lpstr>Flowchart for Addition &amp; Subtraction</vt:lpstr>
      <vt:lpstr>Multiplication Algorithms (Booth Multiplication Algorithm)</vt:lpstr>
      <vt:lpstr>Multiplication</vt:lpstr>
      <vt:lpstr>Perform 23 x 19</vt:lpstr>
      <vt:lpstr>Multiply (-9) x (-13) using Booth Algorithm</vt:lpstr>
      <vt:lpstr>Booth Multiplication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361</cp:revision>
  <dcterms:created xsi:type="dcterms:W3CDTF">2020-05-01T05:09:15Z</dcterms:created>
  <dcterms:modified xsi:type="dcterms:W3CDTF">2025-02-12T02:44:15Z</dcterms:modified>
</cp:coreProperties>
</file>