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3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30" r:id="rId32"/>
  </p:sldIdLst>
  <p:sldSz cx="12192000" cy="6858000"/>
  <p:notesSz cx="6858000" cy="9144000"/>
  <p:embeddedFontLs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  <p:embeddedFont>
      <p:font typeface="Roboto Condensed Light" panose="02000000000000000000" pitchFamily="2" charset="0"/>
      <p:regular r:id="rId40"/>
      <p:italic r:id="rId41"/>
    </p:embeddedFont>
    <p:embeddedFont>
      <p:font typeface="Wingdings 2" panose="05020102010507070707" pitchFamily="18" charset="2"/>
      <p:regular r:id="rId42"/>
    </p:embeddedFont>
    <p:embeddedFont>
      <p:font typeface="Segoe UI Black" panose="020B0A02040204020203" pitchFamily="34" charset="0"/>
      <p:bold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OboZzzcpWkjQemGJnUVhw==" hashData="Ff7DTWao6K9kVa8B0keg5w+NXgg6oLZjCbs9djbboyeO4ZdfRzdB9BlsJ3OYYDeRUrNvqJ03u6nwCn2u377IOQ=="/>
  <p:extLst>
    <p:ext uri="{521415D9-36F7-43E2-AB2F-B90AF26B5E84}">
      <p14:sectionLst xmlns:p14="http://schemas.microsoft.com/office/powerpoint/2010/main">
        <p14:section name="Default Section" id="{24355FF4-2E5E-47B1-86AE-50A7AD4A3696}">
          <p14:sldIdLst>
            <p14:sldId id="283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233"/>
    <a:srgbClr val="301B92"/>
    <a:srgbClr val="D81A60"/>
    <a:srgbClr val="ED524F"/>
    <a:srgbClr val="673BB7"/>
    <a:srgbClr val="607D8B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0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3918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Darshan</a:t>
            </a:r>
            <a:r>
              <a:rPr lang="en-US" sz="1600" dirty="0" smtClean="0"/>
              <a:t> Institute of Engineering &amp; Technology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2301CS101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2729078" y="6696808"/>
            <a:ext cx="7315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#2101CS602 (CSA)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 Input-Output Organization 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70912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22101CS602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CSA)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3140707-Computer Data Representation &amp; Register Transfer and Micro-operations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2301CS101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2301CS101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48200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2101CS602 (CSA)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 Input-Output Organization 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23745" y="6101587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sz="4800" dirty="0" smtClean="0"/>
              <a:t>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IN" sz="5500" b="0" dirty="0" smtClean="0"/>
              <a:t>Input-Output </a:t>
            </a:r>
            <a:r>
              <a:rPr lang="en-IN" sz="5500" b="0" dirty="0"/>
              <a:t>Organization</a:t>
            </a:r>
            <a:br>
              <a:rPr lang="en-IN" sz="5500" b="0" dirty="0"/>
            </a:br>
            <a:endParaRPr lang="en-US" sz="5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Vishal.kansagara@darshan.ac.in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8200601076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Vishal Kansagara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Computer System </a:t>
            </a:r>
            <a:r>
              <a:rPr lang="en-US" b="1" dirty="0" smtClean="0"/>
              <a:t>Architecture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(CSA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2101CS602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41F03FC-382E-D12F-1455-C7E583E79A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21F-6C08-4247-AF1A-E3603EE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I/O Interface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30BC6-C6B1-438A-8D78-20B028A5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consists of two data registers called ports, a control register, a status register, bus buffers, and timing and control circuit. </a:t>
            </a:r>
            <a:endParaRPr lang="en-IN" dirty="0"/>
          </a:p>
          <a:p>
            <a:r>
              <a:rPr lang="en-US" dirty="0"/>
              <a:t>The interface communicates with the CPU through the data bus. </a:t>
            </a:r>
            <a:endParaRPr lang="en-IN" dirty="0"/>
          </a:p>
          <a:p>
            <a:pPr lvl="0"/>
            <a:r>
              <a:rPr lang="en-US" dirty="0"/>
              <a:t>The chip select and register select inputs determine the address assigned to the interface. </a:t>
            </a:r>
            <a:endParaRPr lang="en-IN" dirty="0"/>
          </a:p>
          <a:p>
            <a:pPr lvl="0"/>
            <a:r>
              <a:rPr lang="en-US" dirty="0"/>
              <a:t>The I/O read and writes are two control lines that specify an input or output, respectively. </a:t>
            </a:r>
            <a:endParaRPr lang="en-IN" dirty="0"/>
          </a:p>
          <a:p>
            <a:pPr lvl="0"/>
            <a:r>
              <a:rPr lang="en-US" dirty="0"/>
              <a:t>The four registers communicate directly with the I/O device attached to the interface. </a:t>
            </a:r>
            <a:endParaRPr lang="en-IN" dirty="0"/>
          </a:p>
          <a:p>
            <a:pPr lvl="0"/>
            <a:r>
              <a:rPr lang="en-US" dirty="0"/>
              <a:t>The I/O data to and from the device can be transferred into either port A or port B. </a:t>
            </a:r>
            <a:endParaRPr lang="en-IN" dirty="0"/>
          </a:p>
          <a:p>
            <a:pPr lvl="0"/>
            <a:r>
              <a:rPr lang="en-US" dirty="0"/>
              <a:t>If the interface is connected to a printer, it will only output data, and if it services a character reader, it will only input data. </a:t>
            </a:r>
            <a:endParaRPr lang="en-IN" dirty="0"/>
          </a:p>
          <a:p>
            <a:pPr lvl="0"/>
            <a:r>
              <a:rPr lang="en-US" dirty="0"/>
              <a:t>A magnetic disk unit transfers data in both directions but not at the same time, so the interface can use bidirectional lines. </a:t>
            </a:r>
            <a:endParaRPr lang="en-IN" dirty="0"/>
          </a:p>
          <a:p>
            <a:pPr lvl="0"/>
            <a:r>
              <a:rPr lang="en-US" dirty="0"/>
              <a:t>A command is passed to the I/O device by sending a word to the appropriate interface register.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07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21F-6C08-4247-AF1A-E3603EE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I/O Interface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30BC6-C6B1-438A-8D78-20B028A5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control register receives control information from the CPU. By loading appropriate bits into the control register, the interface and the I/O device attached to it can be placed in a variety of operating modes. </a:t>
            </a:r>
            <a:endParaRPr lang="en-US" dirty="0" smtClean="0"/>
          </a:p>
          <a:p>
            <a:pPr lvl="0"/>
            <a:r>
              <a:rPr lang="en-US" dirty="0"/>
              <a:t>For example, port A may be defined as an input port and port B as an output port. </a:t>
            </a:r>
            <a:endParaRPr lang="en-IN" dirty="0"/>
          </a:p>
          <a:p>
            <a:pPr lvl="0"/>
            <a:r>
              <a:rPr lang="en-US" dirty="0"/>
              <a:t>A magnetic tape unit may be instructed to rewind the tape or to start the tape moving in the forward direction. </a:t>
            </a:r>
            <a:endParaRPr lang="en-IN" dirty="0"/>
          </a:p>
          <a:p>
            <a:pPr lvl="0"/>
            <a:r>
              <a:rPr lang="en-US" dirty="0"/>
              <a:t>The bits in the status register are used for status conditions and for recording errors that may occur during the data transfer.</a:t>
            </a:r>
            <a:endParaRPr lang="en-IN" dirty="0"/>
          </a:p>
          <a:p>
            <a:r>
              <a:rPr lang="en-US" dirty="0"/>
              <a:t>For example, a status bit may indicate that port A has received a new data item from the I/O device. </a:t>
            </a:r>
            <a:endParaRPr lang="en-IN" dirty="0"/>
          </a:p>
          <a:p>
            <a:pPr lvl="0"/>
            <a:r>
              <a:rPr lang="en-US" dirty="0"/>
              <a:t>Another bit in the status register may indicate that a parity error has occurred during the transfer. </a:t>
            </a:r>
            <a:endParaRPr lang="en-US" dirty="0" smtClean="0"/>
          </a:p>
          <a:p>
            <a:r>
              <a:rPr lang="en-US" dirty="0"/>
              <a:t>The interface registers communicate with the CPU through the bidirectional data bus.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03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21F-6C08-4247-AF1A-E3603EE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I/O Interface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30BC6-C6B1-438A-8D78-20B028A5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address bus selects the interface unit through the chip select and the two register select inputs. </a:t>
            </a:r>
            <a:endParaRPr lang="en-IN" dirty="0"/>
          </a:p>
          <a:p>
            <a:pPr lvl="0"/>
            <a:r>
              <a:rPr lang="en-US" dirty="0"/>
              <a:t>A circuit must be provided externally (usually, a decoder) to detect the address assigned to the interface registers. </a:t>
            </a:r>
            <a:endParaRPr lang="en-IN" dirty="0"/>
          </a:p>
          <a:p>
            <a:pPr lvl="0"/>
            <a:r>
              <a:rPr lang="en-US" dirty="0"/>
              <a:t>This circuit enables the chip select (CS) input when the interface is selected by the address bus. </a:t>
            </a:r>
            <a:endParaRPr lang="en-IN" dirty="0"/>
          </a:p>
          <a:p>
            <a:pPr lvl="0"/>
            <a:r>
              <a:rPr lang="en-US" dirty="0"/>
              <a:t>The two register select inputs RS1 and RS0 are usually connected to the two least significant lines of the address bus. </a:t>
            </a:r>
            <a:endParaRPr lang="en-IN" dirty="0"/>
          </a:p>
          <a:p>
            <a:pPr lvl="0"/>
            <a:r>
              <a:rPr lang="en-US" dirty="0"/>
              <a:t>These two inputs select one of the four registers in the interface as specified in the table accompanying the diagram. </a:t>
            </a:r>
            <a:endParaRPr lang="en-US" dirty="0" smtClean="0"/>
          </a:p>
          <a:p>
            <a:pPr lvl="0"/>
            <a:r>
              <a:rPr lang="en-US" dirty="0"/>
              <a:t>The content of the selected register is transfer into the CPU via the data bus when the I/O read signal is enables. </a:t>
            </a:r>
            <a:endParaRPr lang="en-IN" dirty="0"/>
          </a:p>
          <a:p>
            <a:r>
              <a:rPr lang="en-US" dirty="0"/>
              <a:t>The CPU transfers binary information into the selected register via the data bus when the I/O write input is enabled.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8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Asynchronous Data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28371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21F-6C08-4247-AF1A-E3603EE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Data Transfer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30BC6-C6B1-438A-8D78-20B028A5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Asynchronous data transfer between two independent units requires that control signals be transmitted between the communicating units to indicate the time at which data is being transmitted.</a:t>
            </a:r>
          </a:p>
          <a:p>
            <a:pPr algn="just"/>
            <a:r>
              <a:rPr lang="en-US" dirty="0"/>
              <a:t>Two ways of achieving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Strobe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Handshaking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8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9E72-108F-419E-908A-578763DE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Strobe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076E-36E6-4AC5-9DEA-F46A4D5B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5"/>
            <a:ext cx="3845396" cy="433728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1.1 Source initiated Strobe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ACE537-AADE-4EDB-AE4C-9729F37976B0}"/>
              </a:ext>
            </a:extLst>
          </p:cNvPr>
          <p:cNvSpPr/>
          <p:nvPr/>
        </p:nvSpPr>
        <p:spPr>
          <a:xfrm>
            <a:off x="284836" y="1719575"/>
            <a:ext cx="1404000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unit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0E596-F4E3-4988-8AB9-CE02A45ADE58}"/>
              </a:ext>
            </a:extLst>
          </p:cNvPr>
          <p:cNvSpPr/>
          <p:nvPr/>
        </p:nvSpPr>
        <p:spPr>
          <a:xfrm>
            <a:off x="3956836" y="1728448"/>
            <a:ext cx="1404000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Destination unit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F8500A-4001-4BEB-932F-62F288C150D1}"/>
              </a:ext>
            </a:extLst>
          </p:cNvPr>
          <p:cNvCxnSpPr/>
          <p:nvPr/>
        </p:nvCxnSpPr>
        <p:spPr>
          <a:xfrm>
            <a:off x="1688837" y="1974204"/>
            <a:ext cx="226800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A31C32-3B8E-46A0-83EF-261E6234DDB0}"/>
              </a:ext>
            </a:extLst>
          </p:cNvPr>
          <p:cNvCxnSpPr/>
          <p:nvPr/>
        </p:nvCxnSpPr>
        <p:spPr>
          <a:xfrm>
            <a:off x="1688836" y="2431404"/>
            <a:ext cx="226800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97DBBD-8CE1-4E22-A968-EF6B984B1AA9}"/>
              </a:ext>
            </a:extLst>
          </p:cNvPr>
          <p:cNvSpPr txBox="1"/>
          <p:nvPr/>
        </p:nvSpPr>
        <p:spPr>
          <a:xfrm>
            <a:off x="2349009" y="1593204"/>
            <a:ext cx="1075323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42292-949B-4A92-82EF-AA91A9D13E00}"/>
              </a:ext>
            </a:extLst>
          </p:cNvPr>
          <p:cNvSpPr txBox="1"/>
          <p:nvPr/>
        </p:nvSpPr>
        <p:spPr>
          <a:xfrm>
            <a:off x="2448239" y="2050404"/>
            <a:ext cx="888696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Strobe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448B7-E0F7-4CAB-97B8-45E138EE2AC3}"/>
              </a:ext>
            </a:extLst>
          </p:cNvPr>
          <p:cNvGrpSpPr/>
          <p:nvPr/>
        </p:nvGrpSpPr>
        <p:grpSpPr>
          <a:xfrm>
            <a:off x="527701" y="3372284"/>
            <a:ext cx="4608000" cy="687895"/>
            <a:chOff x="1003800" y="3884105"/>
            <a:chExt cx="6921000" cy="687895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013FE9BB-F873-431A-A715-7956C5EEE9FC}"/>
                </a:ext>
              </a:extLst>
            </p:cNvPr>
            <p:cNvCxnSpPr/>
            <p:nvPr/>
          </p:nvCxnSpPr>
          <p:spPr>
            <a:xfrm>
              <a:off x="4432800" y="3886200"/>
              <a:ext cx="3492000" cy="68580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D25A2549-CBA2-450E-97F7-963B39B5A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800" y="3884105"/>
              <a:ext cx="3492000" cy="68580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D72E47-2324-4B98-B2C3-552494D4C43B}"/>
              </a:ext>
            </a:extLst>
          </p:cNvPr>
          <p:cNvGrpSpPr/>
          <p:nvPr/>
        </p:nvGrpSpPr>
        <p:grpSpPr>
          <a:xfrm>
            <a:off x="535768" y="4675740"/>
            <a:ext cx="4608000" cy="685800"/>
            <a:chOff x="1080000" y="5091864"/>
            <a:chExt cx="6944243" cy="685800"/>
          </a:xfrm>
        </p:grpSpPr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C6A1F72-0400-459E-B7DA-6DE3C011C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000" y="5091864"/>
              <a:ext cx="3492000" cy="685800"/>
            </a:xfrm>
            <a:prstGeom prst="bentConnector3">
              <a:avLst>
                <a:gd name="adj1" fmla="val 7305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A140494-4F88-4666-8B99-84763F948A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2243" y="5091864"/>
              <a:ext cx="3492000" cy="685800"/>
            </a:xfrm>
            <a:prstGeom prst="bentConnector3">
              <a:avLst>
                <a:gd name="adj1" fmla="val 7305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5EF51F-E082-4D5B-889C-421608F9BACA}"/>
              </a:ext>
            </a:extLst>
          </p:cNvPr>
          <p:cNvSpPr txBox="1"/>
          <p:nvPr/>
        </p:nvSpPr>
        <p:spPr>
          <a:xfrm>
            <a:off x="2312326" y="3602979"/>
            <a:ext cx="1182855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D3962-FF19-450A-857F-74FF343D79E4}"/>
              </a:ext>
            </a:extLst>
          </p:cNvPr>
          <p:cNvSpPr txBox="1"/>
          <p:nvPr/>
        </p:nvSpPr>
        <p:spPr>
          <a:xfrm>
            <a:off x="459566" y="3602979"/>
            <a:ext cx="66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22ED0-BA40-47C3-8ED7-02E47F282B3F}"/>
              </a:ext>
            </a:extLst>
          </p:cNvPr>
          <p:cNvSpPr txBox="1"/>
          <p:nvPr/>
        </p:nvSpPr>
        <p:spPr>
          <a:xfrm>
            <a:off x="470200" y="4893785"/>
            <a:ext cx="888696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Strobe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DEB2D-9B27-4E82-9B2D-80896C2E402A}"/>
              </a:ext>
            </a:extLst>
          </p:cNvPr>
          <p:cNvCxnSpPr>
            <a:cxnSpLocks/>
          </p:cNvCxnSpPr>
          <p:nvPr/>
        </p:nvCxnSpPr>
        <p:spPr>
          <a:xfrm flipV="1">
            <a:off x="3399484" y="3803639"/>
            <a:ext cx="540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F8B821-CBA5-402E-9EF5-A58F5CECD92A}"/>
              </a:ext>
            </a:extLst>
          </p:cNvPr>
          <p:cNvCxnSpPr>
            <a:cxnSpLocks/>
          </p:cNvCxnSpPr>
          <p:nvPr/>
        </p:nvCxnSpPr>
        <p:spPr>
          <a:xfrm flipH="1" flipV="1">
            <a:off x="1735753" y="3805223"/>
            <a:ext cx="540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55CB8C6-4353-4EAA-8E2C-7A8945F1FB54}"/>
              </a:ext>
            </a:extLst>
          </p:cNvPr>
          <p:cNvSpPr txBox="1">
            <a:spLocks/>
          </p:cNvSpPr>
          <p:nvPr/>
        </p:nvSpPr>
        <p:spPr>
          <a:xfrm>
            <a:off x="6716278" y="868372"/>
            <a:ext cx="4373479" cy="43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2"/>
                </a:solidFill>
              </a:rPr>
              <a:t>1.2 Destination initiated Strobe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9C6A3-DCB5-4959-864E-0C16FFE4208A}"/>
              </a:ext>
            </a:extLst>
          </p:cNvPr>
          <p:cNvSpPr/>
          <p:nvPr/>
        </p:nvSpPr>
        <p:spPr>
          <a:xfrm>
            <a:off x="6821304" y="1739881"/>
            <a:ext cx="1404000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unit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A8893-C087-4782-B95D-73D53AA71CC0}"/>
              </a:ext>
            </a:extLst>
          </p:cNvPr>
          <p:cNvSpPr/>
          <p:nvPr/>
        </p:nvSpPr>
        <p:spPr>
          <a:xfrm>
            <a:off x="10493305" y="1728779"/>
            <a:ext cx="1404000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Destination unit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ACA9D3-4313-40F9-B136-CFEBC80D2076}"/>
              </a:ext>
            </a:extLst>
          </p:cNvPr>
          <p:cNvCxnSpPr/>
          <p:nvPr/>
        </p:nvCxnSpPr>
        <p:spPr>
          <a:xfrm>
            <a:off x="8225306" y="2005544"/>
            <a:ext cx="226800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33858-A8A2-4FBB-83B3-2CD78C3332B3}"/>
              </a:ext>
            </a:extLst>
          </p:cNvPr>
          <p:cNvCxnSpPr>
            <a:cxnSpLocks/>
          </p:cNvCxnSpPr>
          <p:nvPr/>
        </p:nvCxnSpPr>
        <p:spPr>
          <a:xfrm flipH="1">
            <a:off x="8225305" y="2462744"/>
            <a:ext cx="226800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21A1D7-674F-4DF3-8795-D2BA62C2809C}"/>
              </a:ext>
            </a:extLst>
          </p:cNvPr>
          <p:cNvSpPr txBox="1"/>
          <p:nvPr/>
        </p:nvSpPr>
        <p:spPr>
          <a:xfrm>
            <a:off x="8867740" y="1648822"/>
            <a:ext cx="1075323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A7114B-2DB4-416D-B955-60B58E5808BA}"/>
              </a:ext>
            </a:extLst>
          </p:cNvPr>
          <p:cNvSpPr txBox="1"/>
          <p:nvPr/>
        </p:nvSpPr>
        <p:spPr>
          <a:xfrm>
            <a:off x="8966970" y="2106022"/>
            <a:ext cx="888696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Strobe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2EFA9D-0CB1-4AA9-AC43-8C71BBA940B3}"/>
              </a:ext>
            </a:extLst>
          </p:cNvPr>
          <p:cNvGrpSpPr/>
          <p:nvPr/>
        </p:nvGrpSpPr>
        <p:grpSpPr>
          <a:xfrm>
            <a:off x="7091687" y="3416042"/>
            <a:ext cx="4608000" cy="687895"/>
            <a:chOff x="1003800" y="3884105"/>
            <a:chExt cx="6921000" cy="687895"/>
          </a:xfrm>
        </p:grpSpPr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1ADEF706-5CA4-4956-824C-71848926E9F4}"/>
                </a:ext>
              </a:extLst>
            </p:cNvPr>
            <p:cNvCxnSpPr/>
            <p:nvPr/>
          </p:nvCxnSpPr>
          <p:spPr>
            <a:xfrm>
              <a:off x="4432800" y="3886200"/>
              <a:ext cx="3492000" cy="68580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F478D088-C6E1-4EAD-8379-A15A5D365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800" y="3884105"/>
              <a:ext cx="3492000" cy="68580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DA80FC-AC05-4F70-9807-DA9F14EFE5CC}"/>
              </a:ext>
            </a:extLst>
          </p:cNvPr>
          <p:cNvGrpSpPr/>
          <p:nvPr/>
        </p:nvGrpSpPr>
        <p:grpSpPr>
          <a:xfrm>
            <a:off x="7078487" y="4623801"/>
            <a:ext cx="4608000" cy="685800"/>
            <a:chOff x="1080000" y="5091864"/>
            <a:chExt cx="6944243" cy="685800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C5E7462-A0DE-49EB-BC38-400B5C7CA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000" y="5091864"/>
              <a:ext cx="3492000" cy="685800"/>
            </a:xfrm>
            <a:prstGeom prst="bentConnector3">
              <a:avLst>
                <a:gd name="adj1" fmla="val 4060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72F2D472-DB42-4D59-8F24-F753592F4C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2243" y="5091864"/>
              <a:ext cx="3492000" cy="685800"/>
            </a:xfrm>
            <a:prstGeom prst="bentConnector3">
              <a:avLst>
                <a:gd name="adj1" fmla="val 7305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3A083D1-A892-4A91-8569-ECBC16AE8E51}"/>
              </a:ext>
            </a:extLst>
          </p:cNvPr>
          <p:cNvSpPr txBox="1"/>
          <p:nvPr/>
        </p:nvSpPr>
        <p:spPr>
          <a:xfrm>
            <a:off x="8866944" y="3599426"/>
            <a:ext cx="1182855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DEEB26-9BB9-462C-A6B5-A903843D5DF5}"/>
              </a:ext>
            </a:extLst>
          </p:cNvPr>
          <p:cNvSpPr txBox="1"/>
          <p:nvPr/>
        </p:nvSpPr>
        <p:spPr>
          <a:xfrm>
            <a:off x="7002287" y="3646737"/>
            <a:ext cx="66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5CA7D3-8079-4D08-91A9-D7E13C9A1D89}"/>
              </a:ext>
            </a:extLst>
          </p:cNvPr>
          <p:cNvSpPr txBox="1"/>
          <p:nvPr/>
        </p:nvSpPr>
        <p:spPr>
          <a:xfrm>
            <a:off x="7002287" y="4841846"/>
            <a:ext cx="888696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Strobe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94C16A-264E-4616-B5C6-EC2E724A82B6}"/>
              </a:ext>
            </a:extLst>
          </p:cNvPr>
          <p:cNvCxnSpPr>
            <a:cxnSpLocks/>
          </p:cNvCxnSpPr>
          <p:nvPr/>
        </p:nvCxnSpPr>
        <p:spPr>
          <a:xfrm flipV="1">
            <a:off x="9932839" y="3800086"/>
            <a:ext cx="540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2728F3-960C-4DDA-9DAF-56C21C766432}"/>
              </a:ext>
            </a:extLst>
          </p:cNvPr>
          <p:cNvCxnSpPr>
            <a:cxnSpLocks/>
          </p:cNvCxnSpPr>
          <p:nvPr/>
        </p:nvCxnSpPr>
        <p:spPr>
          <a:xfrm flipH="1" flipV="1">
            <a:off x="8300196" y="3787644"/>
            <a:ext cx="540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3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/>
      <p:bldP spid="9" grpId="0"/>
      <p:bldP spid="16" grpId="0"/>
      <p:bldP spid="17" grpId="0"/>
      <p:bldP spid="18" grpId="0"/>
      <p:bldP spid="21" grpId="0"/>
      <p:bldP spid="22" grpId="0" animBg="1"/>
      <p:bldP spid="23" grpId="0" animBg="1"/>
      <p:bldP spid="26" grpId="0"/>
      <p:bldP spid="27" grpId="0"/>
      <p:bldP spid="34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6B59-61CF-4B68-90B0-582ACCB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2.1 Source initiated Handshake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84C2DA-29B0-4EB1-8310-D7D7BB4AC961}"/>
              </a:ext>
            </a:extLst>
          </p:cNvPr>
          <p:cNvSpPr/>
          <p:nvPr/>
        </p:nvSpPr>
        <p:spPr>
          <a:xfrm>
            <a:off x="125348" y="1430647"/>
            <a:ext cx="1332000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unit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9098BA-F129-41AF-A646-0F93ADF88917}"/>
              </a:ext>
            </a:extLst>
          </p:cNvPr>
          <p:cNvSpPr/>
          <p:nvPr/>
        </p:nvSpPr>
        <p:spPr>
          <a:xfrm>
            <a:off x="4639926" y="1430647"/>
            <a:ext cx="1332000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Destination unit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3EC53D-FD4B-4D14-8C7A-6E70A98929D2}"/>
              </a:ext>
            </a:extLst>
          </p:cNvPr>
          <p:cNvCxnSpPr/>
          <p:nvPr/>
        </p:nvCxnSpPr>
        <p:spPr>
          <a:xfrm>
            <a:off x="1460079" y="1610756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89BC1-B09B-4C8C-A63A-C333A9D59DF3}"/>
              </a:ext>
            </a:extLst>
          </p:cNvPr>
          <p:cNvCxnSpPr/>
          <p:nvPr/>
        </p:nvCxnSpPr>
        <p:spPr>
          <a:xfrm>
            <a:off x="1460078" y="1932122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3EFC1A-1C3D-42F2-AEFF-23D3B4D223E0}"/>
              </a:ext>
            </a:extLst>
          </p:cNvPr>
          <p:cNvSpPr txBox="1"/>
          <p:nvPr/>
        </p:nvSpPr>
        <p:spPr>
          <a:xfrm>
            <a:off x="2513660" y="1279451"/>
            <a:ext cx="1075323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05784-6FEC-45AE-8161-97FAB3EBB9B5}"/>
              </a:ext>
            </a:extLst>
          </p:cNvPr>
          <p:cNvSpPr txBox="1"/>
          <p:nvPr/>
        </p:nvSpPr>
        <p:spPr>
          <a:xfrm>
            <a:off x="2465811" y="1620695"/>
            <a:ext cx="1182855" cy="33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valid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02A85E-BFA0-4508-A640-6179F70F54B8}"/>
              </a:ext>
            </a:extLst>
          </p:cNvPr>
          <p:cNvGrpSpPr/>
          <p:nvPr/>
        </p:nvGrpSpPr>
        <p:grpSpPr>
          <a:xfrm>
            <a:off x="793332" y="5067449"/>
            <a:ext cx="4599929" cy="685800"/>
            <a:chOff x="1183597" y="5091864"/>
            <a:chExt cx="5412600" cy="685800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636FCB9-A94B-4752-9BED-28CFEB2A4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3597" y="5091864"/>
              <a:ext cx="3346451" cy="685800"/>
            </a:xfrm>
            <a:prstGeom prst="bentConnector3">
              <a:avLst>
                <a:gd name="adj1" fmla="val 8319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25CF23A-5BF9-4FDA-8A8D-8FC1704DC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20550" y="5091864"/>
              <a:ext cx="2075647" cy="685800"/>
            </a:xfrm>
            <a:prstGeom prst="bentConnector3">
              <a:avLst>
                <a:gd name="adj1" fmla="val 4956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C273F5-6CC9-4615-BE44-A60FAF02795C}"/>
              </a:ext>
            </a:extLst>
          </p:cNvPr>
          <p:cNvSpPr txBox="1"/>
          <p:nvPr/>
        </p:nvSpPr>
        <p:spPr>
          <a:xfrm>
            <a:off x="2758426" y="2994092"/>
            <a:ext cx="1075323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9D22A-8E58-4E71-8B4C-9B5AEED2001D}"/>
              </a:ext>
            </a:extLst>
          </p:cNvPr>
          <p:cNvSpPr txBox="1"/>
          <p:nvPr/>
        </p:nvSpPr>
        <p:spPr>
          <a:xfrm>
            <a:off x="707946" y="3296656"/>
            <a:ext cx="1075323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FF4C8-6FB8-4D69-8572-E229BB6C19F5}"/>
              </a:ext>
            </a:extLst>
          </p:cNvPr>
          <p:cNvSpPr txBox="1"/>
          <p:nvPr/>
        </p:nvSpPr>
        <p:spPr>
          <a:xfrm>
            <a:off x="731107" y="5430052"/>
            <a:ext cx="1574381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accepted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D049FD-4020-4D8B-AD68-1638497B76E2}"/>
              </a:ext>
            </a:extLst>
          </p:cNvPr>
          <p:cNvCxnSpPr>
            <a:cxnSpLocks/>
          </p:cNvCxnSpPr>
          <p:nvPr/>
        </p:nvCxnSpPr>
        <p:spPr>
          <a:xfrm flipV="1">
            <a:off x="3442919" y="3351037"/>
            <a:ext cx="396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858ACC-6C80-4101-94FC-7E6F4EA57614}"/>
              </a:ext>
            </a:extLst>
          </p:cNvPr>
          <p:cNvCxnSpPr>
            <a:cxnSpLocks/>
          </p:cNvCxnSpPr>
          <p:nvPr/>
        </p:nvCxnSpPr>
        <p:spPr>
          <a:xfrm flipH="1" flipV="1">
            <a:off x="2290488" y="3321219"/>
            <a:ext cx="396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3664FD-44CA-43CB-AD5F-7175523AC798}"/>
              </a:ext>
            </a:extLst>
          </p:cNvPr>
          <p:cNvCxnSpPr>
            <a:cxnSpLocks/>
          </p:cNvCxnSpPr>
          <p:nvPr/>
        </p:nvCxnSpPr>
        <p:spPr>
          <a:xfrm flipH="1">
            <a:off x="1460077" y="2253480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05D495-2F1D-4792-B9F2-683B37428123}"/>
              </a:ext>
            </a:extLst>
          </p:cNvPr>
          <p:cNvSpPr txBox="1"/>
          <p:nvPr/>
        </p:nvSpPr>
        <p:spPr>
          <a:xfrm>
            <a:off x="2270047" y="1935434"/>
            <a:ext cx="1574381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accepted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23EF4F-4D5E-42CF-AB42-B0D9981FF092}"/>
              </a:ext>
            </a:extLst>
          </p:cNvPr>
          <p:cNvGrpSpPr/>
          <p:nvPr/>
        </p:nvGrpSpPr>
        <p:grpSpPr>
          <a:xfrm>
            <a:off x="771657" y="2953756"/>
            <a:ext cx="4658031" cy="688189"/>
            <a:chOff x="2047569" y="2741105"/>
            <a:chExt cx="4658031" cy="688189"/>
          </a:xfrm>
        </p:grpSpPr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9589B93-F4F6-4903-986C-33CF0809B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7569" y="2741105"/>
              <a:ext cx="2340000" cy="685800"/>
            </a:xfrm>
            <a:prstGeom prst="bentConnector3">
              <a:avLst>
                <a:gd name="adj1" fmla="val 6529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24ADA56-6B2B-4E83-868C-B29E7F7C9C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5600" y="2743494"/>
              <a:ext cx="2340000" cy="685800"/>
            </a:xfrm>
            <a:prstGeom prst="bentConnector3">
              <a:avLst>
                <a:gd name="adj1" fmla="val 6699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35C2EF-A4B6-498F-A339-A917AA5902E2}"/>
              </a:ext>
            </a:extLst>
          </p:cNvPr>
          <p:cNvSpPr txBox="1"/>
          <p:nvPr/>
        </p:nvSpPr>
        <p:spPr>
          <a:xfrm>
            <a:off x="705288" y="4267834"/>
            <a:ext cx="1182855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valid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C21E1B9-DF3B-4FB4-943B-9242D463D5CA}"/>
              </a:ext>
            </a:extLst>
          </p:cNvPr>
          <p:cNvCxnSpPr>
            <a:cxnSpLocks/>
          </p:cNvCxnSpPr>
          <p:nvPr/>
        </p:nvCxnSpPr>
        <p:spPr>
          <a:xfrm flipV="1">
            <a:off x="771657" y="3912730"/>
            <a:ext cx="2340000" cy="685800"/>
          </a:xfrm>
          <a:prstGeom prst="bentConnector3">
            <a:avLst>
              <a:gd name="adj1" fmla="val 716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923C25-870F-4652-9EB0-B7473545D710}"/>
              </a:ext>
            </a:extLst>
          </p:cNvPr>
          <p:cNvCxnSpPr>
            <a:cxnSpLocks/>
          </p:cNvCxnSpPr>
          <p:nvPr/>
        </p:nvCxnSpPr>
        <p:spPr>
          <a:xfrm flipH="1" flipV="1">
            <a:off x="3088739" y="3911335"/>
            <a:ext cx="2340000" cy="685800"/>
          </a:xfrm>
          <a:prstGeom prst="bentConnector3">
            <a:avLst>
              <a:gd name="adj1" fmla="val 635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4C3ED313-AB07-4447-86BD-2AF0002F10A3}"/>
              </a:ext>
            </a:extLst>
          </p:cNvPr>
          <p:cNvSpPr/>
          <p:nvPr/>
        </p:nvSpPr>
        <p:spPr>
          <a:xfrm rot="8694643" flipV="1">
            <a:off x="2257102" y="3138236"/>
            <a:ext cx="750997" cy="1862076"/>
          </a:xfrm>
          <a:prstGeom prst="arc">
            <a:avLst>
              <a:gd name="adj1" fmla="val 15944257"/>
              <a:gd name="adj2" fmla="val 126452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FE20EFA-EF9B-4F59-8699-C955CB8A4879}"/>
              </a:ext>
            </a:extLst>
          </p:cNvPr>
          <p:cNvSpPr/>
          <p:nvPr/>
        </p:nvSpPr>
        <p:spPr>
          <a:xfrm rot="8694643" flipV="1">
            <a:off x="2890464" y="4053548"/>
            <a:ext cx="770287" cy="2254865"/>
          </a:xfrm>
          <a:prstGeom prst="arc">
            <a:avLst>
              <a:gd name="adj1" fmla="val 16765354"/>
              <a:gd name="adj2" fmla="val 126452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AE8556D-157C-490A-923D-A7B0B2FB0F15}"/>
              </a:ext>
            </a:extLst>
          </p:cNvPr>
          <p:cNvSpPr/>
          <p:nvPr/>
        </p:nvSpPr>
        <p:spPr>
          <a:xfrm rot="6134941">
            <a:off x="2991853" y="4679055"/>
            <a:ext cx="1108007" cy="456938"/>
          </a:xfrm>
          <a:custGeom>
            <a:avLst/>
            <a:gdLst>
              <a:gd name="connsiteX0" fmla="*/ 877 w 1640834"/>
              <a:gd name="connsiteY0" fmla="*/ 0 h 1123122"/>
              <a:gd name="connsiteX1" fmla="*/ 179782 w 1640834"/>
              <a:gd name="connsiteY1" fmla="*/ 1103244 h 1123122"/>
              <a:gd name="connsiteX2" fmla="*/ 1114060 w 1640834"/>
              <a:gd name="connsiteY2" fmla="*/ 139148 h 1123122"/>
              <a:gd name="connsiteX3" fmla="*/ 1611016 w 1640834"/>
              <a:gd name="connsiteY3" fmla="*/ 1123122 h 1123122"/>
              <a:gd name="connsiteX4" fmla="*/ 1611016 w 1640834"/>
              <a:gd name="connsiteY4" fmla="*/ 1123122 h 1123122"/>
              <a:gd name="connsiteX5" fmla="*/ 1640834 w 1640834"/>
              <a:gd name="connsiteY5" fmla="*/ 1123122 h 1123122"/>
              <a:gd name="connsiteX6" fmla="*/ 1640834 w 1640834"/>
              <a:gd name="connsiteY6" fmla="*/ 1123122 h 11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0834" h="1123122">
                <a:moveTo>
                  <a:pt x="877" y="0"/>
                </a:moveTo>
                <a:cubicBezTo>
                  <a:pt x="-2436" y="540026"/>
                  <a:pt x="-5748" y="1080053"/>
                  <a:pt x="179782" y="1103244"/>
                </a:cubicBezTo>
                <a:cubicBezTo>
                  <a:pt x="365312" y="1126435"/>
                  <a:pt x="875521" y="135835"/>
                  <a:pt x="1114060" y="139148"/>
                </a:cubicBezTo>
                <a:cubicBezTo>
                  <a:pt x="1352599" y="142461"/>
                  <a:pt x="1611016" y="1123122"/>
                  <a:pt x="1611016" y="1123122"/>
                </a:cubicBezTo>
                <a:lnTo>
                  <a:pt x="1611016" y="1123122"/>
                </a:lnTo>
                <a:lnTo>
                  <a:pt x="1640834" y="1123122"/>
                </a:lnTo>
                <a:lnTo>
                  <a:pt x="1640834" y="1123122"/>
                </a:lnTo>
              </a:path>
            </a:pathLst>
          </a:custGeom>
          <a:noFill/>
          <a:ln w="127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8999887-983F-4924-B1F8-561ACF5925C3}"/>
              </a:ext>
            </a:extLst>
          </p:cNvPr>
          <p:cNvSpPr/>
          <p:nvPr/>
        </p:nvSpPr>
        <p:spPr>
          <a:xfrm rot="15465059" flipV="1">
            <a:off x="3676880" y="4667396"/>
            <a:ext cx="1123964" cy="352210"/>
          </a:xfrm>
          <a:custGeom>
            <a:avLst/>
            <a:gdLst>
              <a:gd name="connsiteX0" fmla="*/ 877 w 1640834"/>
              <a:gd name="connsiteY0" fmla="*/ 0 h 1123122"/>
              <a:gd name="connsiteX1" fmla="*/ 179782 w 1640834"/>
              <a:gd name="connsiteY1" fmla="*/ 1103244 h 1123122"/>
              <a:gd name="connsiteX2" fmla="*/ 1114060 w 1640834"/>
              <a:gd name="connsiteY2" fmla="*/ 139148 h 1123122"/>
              <a:gd name="connsiteX3" fmla="*/ 1611016 w 1640834"/>
              <a:gd name="connsiteY3" fmla="*/ 1123122 h 1123122"/>
              <a:gd name="connsiteX4" fmla="*/ 1611016 w 1640834"/>
              <a:gd name="connsiteY4" fmla="*/ 1123122 h 1123122"/>
              <a:gd name="connsiteX5" fmla="*/ 1640834 w 1640834"/>
              <a:gd name="connsiteY5" fmla="*/ 1123122 h 1123122"/>
              <a:gd name="connsiteX6" fmla="*/ 1640834 w 1640834"/>
              <a:gd name="connsiteY6" fmla="*/ 1123122 h 11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0834" h="1123122">
                <a:moveTo>
                  <a:pt x="877" y="0"/>
                </a:moveTo>
                <a:cubicBezTo>
                  <a:pt x="-2436" y="540026"/>
                  <a:pt x="-5748" y="1080053"/>
                  <a:pt x="179782" y="1103244"/>
                </a:cubicBezTo>
                <a:cubicBezTo>
                  <a:pt x="365312" y="1126435"/>
                  <a:pt x="875521" y="135835"/>
                  <a:pt x="1114060" y="139148"/>
                </a:cubicBezTo>
                <a:cubicBezTo>
                  <a:pt x="1352599" y="142461"/>
                  <a:pt x="1611016" y="1123122"/>
                  <a:pt x="1611016" y="1123122"/>
                </a:cubicBezTo>
                <a:lnTo>
                  <a:pt x="1611016" y="1123122"/>
                </a:lnTo>
                <a:lnTo>
                  <a:pt x="1640834" y="1123122"/>
                </a:lnTo>
                <a:lnTo>
                  <a:pt x="1640834" y="1123122"/>
                </a:lnTo>
              </a:path>
            </a:pathLst>
          </a:custGeom>
          <a:noFill/>
          <a:ln w="127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DBA021-7326-4067-B15A-215D5E80CF13}"/>
              </a:ext>
            </a:extLst>
          </p:cNvPr>
          <p:cNvSpPr/>
          <p:nvPr/>
        </p:nvSpPr>
        <p:spPr>
          <a:xfrm>
            <a:off x="6594898" y="1588401"/>
            <a:ext cx="2160000" cy="80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Place data on bus.</a:t>
            </a:r>
          </a:p>
          <a:p>
            <a:pPr algn="ctr"/>
            <a:r>
              <a:rPr lang="en-IN" dirty="0"/>
              <a:t>Enable </a:t>
            </a:r>
            <a:r>
              <a:rPr lang="en-IN" i="1" dirty="0"/>
              <a:t>data valid.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8C1228-3D07-4DF2-B44D-FA522FC14F1A}"/>
              </a:ext>
            </a:extLst>
          </p:cNvPr>
          <p:cNvSpPr/>
          <p:nvPr/>
        </p:nvSpPr>
        <p:spPr>
          <a:xfrm>
            <a:off x="9929191" y="2220343"/>
            <a:ext cx="216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Accept data from bus.</a:t>
            </a:r>
          </a:p>
          <a:p>
            <a:pPr algn="ctr"/>
            <a:r>
              <a:rPr lang="en-IN" dirty="0"/>
              <a:t>Enable </a:t>
            </a:r>
            <a:r>
              <a:rPr lang="en-IN" i="1" dirty="0"/>
              <a:t>data accepted.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37589C-C997-4D22-9CA8-2285E02BDA46}"/>
              </a:ext>
            </a:extLst>
          </p:cNvPr>
          <p:cNvSpPr/>
          <p:nvPr/>
        </p:nvSpPr>
        <p:spPr>
          <a:xfrm>
            <a:off x="6594898" y="3415276"/>
            <a:ext cx="216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Disable </a:t>
            </a:r>
            <a:r>
              <a:rPr lang="en-IN" i="1" dirty="0"/>
              <a:t>data valid.</a:t>
            </a:r>
          </a:p>
          <a:p>
            <a:pPr algn="ctr"/>
            <a:r>
              <a:rPr lang="en-IN" dirty="0"/>
              <a:t>Invalidate data on bus.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B97EE1-34EF-43B4-9364-442A9C2BFEDC}"/>
              </a:ext>
            </a:extLst>
          </p:cNvPr>
          <p:cNvSpPr/>
          <p:nvPr/>
        </p:nvSpPr>
        <p:spPr>
          <a:xfrm>
            <a:off x="9929191" y="4253861"/>
            <a:ext cx="2160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Disable </a:t>
            </a:r>
            <a:r>
              <a:rPr lang="en-IN" i="1" dirty="0"/>
              <a:t>data accepted.</a:t>
            </a:r>
          </a:p>
          <a:p>
            <a:pPr algn="ctr"/>
            <a:r>
              <a:rPr lang="en-IN" dirty="0"/>
              <a:t>Ready to accept data (initial state).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89CCCC-3BE8-4677-B85F-B65E82DAF82B}"/>
              </a:ext>
            </a:extLst>
          </p:cNvPr>
          <p:cNvSpPr txBox="1"/>
          <p:nvPr/>
        </p:nvSpPr>
        <p:spPr>
          <a:xfrm>
            <a:off x="6992950" y="1102092"/>
            <a:ext cx="124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unit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8A9FA8-1A26-4778-98D8-3A52B2468232}"/>
              </a:ext>
            </a:extLst>
          </p:cNvPr>
          <p:cNvSpPr txBox="1"/>
          <p:nvPr/>
        </p:nvSpPr>
        <p:spPr>
          <a:xfrm>
            <a:off x="10132091" y="1102092"/>
            <a:ext cx="182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Destination unit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135C44-9842-4138-A92C-26842B5E8DDB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8754898" y="1992420"/>
            <a:ext cx="1174293" cy="677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85222C-26D9-4CEB-91BE-6CBDAA4DB7FD}"/>
              </a:ext>
            </a:extLst>
          </p:cNvPr>
          <p:cNvCxnSpPr>
            <a:cxnSpLocks/>
          </p:cNvCxnSpPr>
          <p:nvPr/>
        </p:nvCxnSpPr>
        <p:spPr>
          <a:xfrm flipH="1">
            <a:off x="8774566" y="2787253"/>
            <a:ext cx="1152000" cy="9665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E9EEDF-0BD4-4ECB-857B-40A275187B6A}"/>
              </a:ext>
            </a:extLst>
          </p:cNvPr>
          <p:cNvCxnSpPr>
            <a:cxnSpLocks/>
          </p:cNvCxnSpPr>
          <p:nvPr/>
        </p:nvCxnSpPr>
        <p:spPr>
          <a:xfrm>
            <a:off x="8765812" y="4028056"/>
            <a:ext cx="1188000" cy="428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E0B018B-1C8E-469A-B7EC-462B34B4B363}"/>
              </a:ext>
            </a:extLst>
          </p:cNvPr>
          <p:cNvCxnSpPr>
            <a:cxnSpLocks/>
          </p:cNvCxnSpPr>
          <p:nvPr/>
        </p:nvCxnSpPr>
        <p:spPr>
          <a:xfrm rot="10800000">
            <a:off x="6582589" y="1992421"/>
            <a:ext cx="3348000" cy="2948797"/>
          </a:xfrm>
          <a:prstGeom prst="bentConnector3">
            <a:avLst>
              <a:gd name="adj1" fmla="val 10589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/>
      <p:bldP spid="19" grpId="0"/>
      <p:bldP spid="23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CB1B-916D-4E22-BC8C-48743DC2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 Destination initiated Handshake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A16DE-4939-4954-8431-E6590D94D6C5}"/>
              </a:ext>
            </a:extLst>
          </p:cNvPr>
          <p:cNvSpPr/>
          <p:nvPr/>
        </p:nvSpPr>
        <p:spPr>
          <a:xfrm>
            <a:off x="146614" y="1228629"/>
            <a:ext cx="1440000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unit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72A62-76F5-468A-8E37-2CA28D077D49}"/>
              </a:ext>
            </a:extLst>
          </p:cNvPr>
          <p:cNvSpPr/>
          <p:nvPr/>
        </p:nvSpPr>
        <p:spPr>
          <a:xfrm>
            <a:off x="4767515" y="1228629"/>
            <a:ext cx="1440000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Destination unit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43AE34-D879-4B29-A466-5C3D76E90CCC}"/>
              </a:ext>
            </a:extLst>
          </p:cNvPr>
          <p:cNvCxnSpPr/>
          <p:nvPr/>
        </p:nvCxnSpPr>
        <p:spPr>
          <a:xfrm>
            <a:off x="1587668" y="1408738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658393-1AAD-4015-9093-2F43A4B7CD83}"/>
              </a:ext>
            </a:extLst>
          </p:cNvPr>
          <p:cNvCxnSpPr/>
          <p:nvPr/>
        </p:nvCxnSpPr>
        <p:spPr>
          <a:xfrm>
            <a:off x="1587667" y="1730104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0B5B68-DC1D-4DA3-B789-9956577ABC25}"/>
              </a:ext>
            </a:extLst>
          </p:cNvPr>
          <p:cNvSpPr txBox="1"/>
          <p:nvPr/>
        </p:nvSpPr>
        <p:spPr>
          <a:xfrm>
            <a:off x="2641249" y="1077433"/>
            <a:ext cx="1075323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C28FF-B6E4-4F58-8EAC-DD0904286DFA}"/>
              </a:ext>
            </a:extLst>
          </p:cNvPr>
          <p:cNvSpPr txBox="1"/>
          <p:nvPr/>
        </p:nvSpPr>
        <p:spPr>
          <a:xfrm>
            <a:off x="2593400" y="1418677"/>
            <a:ext cx="1182855" cy="33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valid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714363-4504-4EBD-8CB2-CCAD33BE6DDC}"/>
              </a:ext>
            </a:extLst>
          </p:cNvPr>
          <p:cNvCxnSpPr>
            <a:cxnSpLocks/>
          </p:cNvCxnSpPr>
          <p:nvPr/>
        </p:nvCxnSpPr>
        <p:spPr>
          <a:xfrm flipH="1">
            <a:off x="1587666" y="2051462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58468E-51D9-454C-B861-4FEF2442CF0E}"/>
              </a:ext>
            </a:extLst>
          </p:cNvPr>
          <p:cNvSpPr txBox="1"/>
          <p:nvPr/>
        </p:nvSpPr>
        <p:spPr>
          <a:xfrm>
            <a:off x="2397636" y="1733416"/>
            <a:ext cx="157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Ready for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FB7E2F-13B3-4AA0-9030-D350CD17EC42}"/>
              </a:ext>
            </a:extLst>
          </p:cNvPr>
          <p:cNvGrpSpPr/>
          <p:nvPr/>
        </p:nvGrpSpPr>
        <p:grpSpPr>
          <a:xfrm>
            <a:off x="814188" y="2687940"/>
            <a:ext cx="4658031" cy="688189"/>
            <a:chOff x="2047569" y="2741105"/>
            <a:chExt cx="4658031" cy="688189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D2A4CA3-EC80-4190-BBA4-520DD4E99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7569" y="2741105"/>
              <a:ext cx="2340000" cy="685800"/>
            </a:xfrm>
            <a:prstGeom prst="bentConnector3">
              <a:avLst>
                <a:gd name="adj1" fmla="val 6529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56A4E4A-EABD-4785-8C9D-BB4FF43D62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5600" y="2743494"/>
              <a:ext cx="2340000" cy="685800"/>
            </a:xfrm>
            <a:prstGeom prst="bentConnector3">
              <a:avLst>
                <a:gd name="adj1" fmla="val 6699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0F0F628-4B2F-4E33-ACCD-76C0F0D59CA8}"/>
              </a:ext>
            </a:extLst>
          </p:cNvPr>
          <p:cNvSpPr txBox="1"/>
          <p:nvPr/>
        </p:nvSpPr>
        <p:spPr>
          <a:xfrm>
            <a:off x="98346" y="3030840"/>
            <a:ext cx="157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Ready for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0B1D116-3477-4813-930B-099087533632}"/>
              </a:ext>
            </a:extLst>
          </p:cNvPr>
          <p:cNvCxnSpPr>
            <a:cxnSpLocks/>
          </p:cNvCxnSpPr>
          <p:nvPr/>
        </p:nvCxnSpPr>
        <p:spPr>
          <a:xfrm flipV="1">
            <a:off x="814188" y="3646914"/>
            <a:ext cx="2340000" cy="685800"/>
          </a:xfrm>
          <a:prstGeom prst="bentConnector3">
            <a:avLst>
              <a:gd name="adj1" fmla="val 9502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5CF0FB-4590-4D11-B915-F934D0187095}"/>
              </a:ext>
            </a:extLst>
          </p:cNvPr>
          <p:cNvCxnSpPr>
            <a:cxnSpLocks/>
          </p:cNvCxnSpPr>
          <p:nvPr/>
        </p:nvCxnSpPr>
        <p:spPr>
          <a:xfrm flipH="1" flipV="1">
            <a:off x="3131270" y="3645519"/>
            <a:ext cx="2340000" cy="685800"/>
          </a:xfrm>
          <a:prstGeom prst="bentConnector3">
            <a:avLst>
              <a:gd name="adj1" fmla="val 3683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C92098-5D85-4D01-9946-A267B0680FE9}"/>
              </a:ext>
            </a:extLst>
          </p:cNvPr>
          <p:cNvSpPr txBox="1"/>
          <p:nvPr/>
        </p:nvSpPr>
        <p:spPr>
          <a:xfrm>
            <a:off x="317300" y="3988419"/>
            <a:ext cx="118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valid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35225CB-9E6A-47F2-BA98-C6494E93AD8E}"/>
              </a:ext>
            </a:extLst>
          </p:cNvPr>
          <p:cNvSpPr/>
          <p:nvPr/>
        </p:nvSpPr>
        <p:spPr>
          <a:xfrm rot="15465059" flipV="1">
            <a:off x="2117913" y="3283266"/>
            <a:ext cx="1123964" cy="352210"/>
          </a:xfrm>
          <a:custGeom>
            <a:avLst/>
            <a:gdLst>
              <a:gd name="connsiteX0" fmla="*/ 877 w 1640834"/>
              <a:gd name="connsiteY0" fmla="*/ 0 h 1123122"/>
              <a:gd name="connsiteX1" fmla="*/ 179782 w 1640834"/>
              <a:gd name="connsiteY1" fmla="*/ 1103244 h 1123122"/>
              <a:gd name="connsiteX2" fmla="*/ 1114060 w 1640834"/>
              <a:gd name="connsiteY2" fmla="*/ 139148 h 1123122"/>
              <a:gd name="connsiteX3" fmla="*/ 1611016 w 1640834"/>
              <a:gd name="connsiteY3" fmla="*/ 1123122 h 1123122"/>
              <a:gd name="connsiteX4" fmla="*/ 1611016 w 1640834"/>
              <a:gd name="connsiteY4" fmla="*/ 1123122 h 1123122"/>
              <a:gd name="connsiteX5" fmla="*/ 1640834 w 1640834"/>
              <a:gd name="connsiteY5" fmla="*/ 1123122 h 1123122"/>
              <a:gd name="connsiteX6" fmla="*/ 1640834 w 1640834"/>
              <a:gd name="connsiteY6" fmla="*/ 1123122 h 11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0834" h="1123122">
                <a:moveTo>
                  <a:pt x="877" y="0"/>
                </a:moveTo>
                <a:cubicBezTo>
                  <a:pt x="-2436" y="540026"/>
                  <a:pt x="-5748" y="1080053"/>
                  <a:pt x="179782" y="1103244"/>
                </a:cubicBezTo>
                <a:cubicBezTo>
                  <a:pt x="365312" y="1126435"/>
                  <a:pt x="875521" y="135835"/>
                  <a:pt x="1114060" y="139148"/>
                </a:cubicBezTo>
                <a:cubicBezTo>
                  <a:pt x="1352599" y="142461"/>
                  <a:pt x="1611016" y="1123122"/>
                  <a:pt x="1611016" y="1123122"/>
                </a:cubicBezTo>
                <a:lnTo>
                  <a:pt x="1611016" y="1123122"/>
                </a:lnTo>
                <a:lnTo>
                  <a:pt x="1640834" y="1123122"/>
                </a:lnTo>
                <a:lnTo>
                  <a:pt x="1640834" y="1123122"/>
                </a:lnTo>
              </a:path>
            </a:pathLst>
          </a:custGeom>
          <a:noFill/>
          <a:ln w="127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BD1333-F099-4EB1-B452-5AFB709AD421}"/>
              </a:ext>
            </a:extLst>
          </p:cNvPr>
          <p:cNvSpPr/>
          <p:nvPr/>
        </p:nvSpPr>
        <p:spPr>
          <a:xfrm rot="6134941">
            <a:off x="2923377" y="3321622"/>
            <a:ext cx="1108007" cy="456938"/>
          </a:xfrm>
          <a:custGeom>
            <a:avLst/>
            <a:gdLst>
              <a:gd name="connsiteX0" fmla="*/ 877 w 1640834"/>
              <a:gd name="connsiteY0" fmla="*/ 0 h 1123122"/>
              <a:gd name="connsiteX1" fmla="*/ 179782 w 1640834"/>
              <a:gd name="connsiteY1" fmla="*/ 1103244 h 1123122"/>
              <a:gd name="connsiteX2" fmla="*/ 1114060 w 1640834"/>
              <a:gd name="connsiteY2" fmla="*/ 139148 h 1123122"/>
              <a:gd name="connsiteX3" fmla="*/ 1611016 w 1640834"/>
              <a:gd name="connsiteY3" fmla="*/ 1123122 h 1123122"/>
              <a:gd name="connsiteX4" fmla="*/ 1611016 w 1640834"/>
              <a:gd name="connsiteY4" fmla="*/ 1123122 h 1123122"/>
              <a:gd name="connsiteX5" fmla="*/ 1640834 w 1640834"/>
              <a:gd name="connsiteY5" fmla="*/ 1123122 h 1123122"/>
              <a:gd name="connsiteX6" fmla="*/ 1640834 w 1640834"/>
              <a:gd name="connsiteY6" fmla="*/ 1123122 h 11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0834" h="1123122">
                <a:moveTo>
                  <a:pt x="877" y="0"/>
                </a:moveTo>
                <a:cubicBezTo>
                  <a:pt x="-2436" y="540026"/>
                  <a:pt x="-5748" y="1080053"/>
                  <a:pt x="179782" y="1103244"/>
                </a:cubicBezTo>
                <a:cubicBezTo>
                  <a:pt x="365312" y="1126435"/>
                  <a:pt x="875521" y="135835"/>
                  <a:pt x="1114060" y="139148"/>
                </a:cubicBezTo>
                <a:cubicBezTo>
                  <a:pt x="1352599" y="142461"/>
                  <a:pt x="1611016" y="1123122"/>
                  <a:pt x="1611016" y="1123122"/>
                </a:cubicBezTo>
                <a:lnTo>
                  <a:pt x="1611016" y="1123122"/>
                </a:lnTo>
                <a:lnTo>
                  <a:pt x="1640834" y="1123122"/>
                </a:lnTo>
                <a:lnTo>
                  <a:pt x="1640834" y="1123122"/>
                </a:lnTo>
              </a:path>
            </a:pathLst>
          </a:custGeom>
          <a:noFill/>
          <a:ln w="127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11C4D0-046C-43B4-8B45-C5FCBB28519F}"/>
              </a:ext>
            </a:extLst>
          </p:cNvPr>
          <p:cNvSpPr/>
          <p:nvPr/>
        </p:nvSpPr>
        <p:spPr>
          <a:xfrm rot="15465059" flipV="1">
            <a:off x="3692293" y="3346179"/>
            <a:ext cx="1123964" cy="352210"/>
          </a:xfrm>
          <a:custGeom>
            <a:avLst/>
            <a:gdLst>
              <a:gd name="connsiteX0" fmla="*/ 877 w 1640834"/>
              <a:gd name="connsiteY0" fmla="*/ 0 h 1123122"/>
              <a:gd name="connsiteX1" fmla="*/ 179782 w 1640834"/>
              <a:gd name="connsiteY1" fmla="*/ 1103244 h 1123122"/>
              <a:gd name="connsiteX2" fmla="*/ 1114060 w 1640834"/>
              <a:gd name="connsiteY2" fmla="*/ 139148 h 1123122"/>
              <a:gd name="connsiteX3" fmla="*/ 1611016 w 1640834"/>
              <a:gd name="connsiteY3" fmla="*/ 1123122 h 1123122"/>
              <a:gd name="connsiteX4" fmla="*/ 1611016 w 1640834"/>
              <a:gd name="connsiteY4" fmla="*/ 1123122 h 1123122"/>
              <a:gd name="connsiteX5" fmla="*/ 1640834 w 1640834"/>
              <a:gd name="connsiteY5" fmla="*/ 1123122 h 1123122"/>
              <a:gd name="connsiteX6" fmla="*/ 1640834 w 1640834"/>
              <a:gd name="connsiteY6" fmla="*/ 1123122 h 11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0834" h="1123122">
                <a:moveTo>
                  <a:pt x="877" y="0"/>
                </a:moveTo>
                <a:cubicBezTo>
                  <a:pt x="-2436" y="540026"/>
                  <a:pt x="-5748" y="1080053"/>
                  <a:pt x="179782" y="1103244"/>
                </a:cubicBezTo>
                <a:cubicBezTo>
                  <a:pt x="365312" y="1126435"/>
                  <a:pt x="875521" y="135835"/>
                  <a:pt x="1114060" y="139148"/>
                </a:cubicBezTo>
                <a:cubicBezTo>
                  <a:pt x="1352599" y="142461"/>
                  <a:pt x="1611016" y="1123122"/>
                  <a:pt x="1611016" y="1123122"/>
                </a:cubicBezTo>
                <a:lnTo>
                  <a:pt x="1611016" y="1123122"/>
                </a:lnTo>
                <a:lnTo>
                  <a:pt x="1640834" y="1123122"/>
                </a:lnTo>
                <a:lnTo>
                  <a:pt x="1640834" y="1123122"/>
                </a:lnTo>
              </a:path>
            </a:pathLst>
          </a:custGeom>
          <a:noFill/>
          <a:ln w="127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1BF53D-7A41-4E4B-805E-9905945DB747}"/>
              </a:ext>
            </a:extLst>
          </p:cNvPr>
          <p:cNvGrpSpPr/>
          <p:nvPr/>
        </p:nvGrpSpPr>
        <p:grpSpPr>
          <a:xfrm>
            <a:off x="885536" y="4823635"/>
            <a:ext cx="4658031" cy="688189"/>
            <a:chOff x="2047569" y="2741105"/>
            <a:chExt cx="4658031" cy="688189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8921262C-0A04-4D95-A2BF-946D88935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7569" y="2741105"/>
              <a:ext cx="2340000" cy="685800"/>
            </a:xfrm>
            <a:prstGeom prst="bentConnector3">
              <a:avLst>
                <a:gd name="adj1" fmla="val 7421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85E2CAB-AD94-4B2F-BC83-81BAED4F1C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5600" y="2743494"/>
              <a:ext cx="2340000" cy="685800"/>
            </a:xfrm>
            <a:prstGeom prst="bentConnector3">
              <a:avLst>
                <a:gd name="adj1" fmla="val 6019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E92A37D-C403-4270-89D9-F31D7EB66082}"/>
              </a:ext>
            </a:extLst>
          </p:cNvPr>
          <p:cNvSpPr txBox="1"/>
          <p:nvPr/>
        </p:nvSpPr>
        <p:spPr>
          <a:xfrm>
            <a:off x="424832" y="5173166"/>
            <a:ext cx="1075323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09C5B-C109-4B1D-B8CC-9761CFFF6554}"/>
              </a:ext>
            </a:extLst>
          </p:cNvPr>
          <p:cNvSpPr txBox="1"/>
          <p:nvPr/>
        </p:nvSpPr>
        <p:spPr>
          <a:xfrm>
            <a:off x="3072674" y="4821246"/>
            <a:ext cx="1075323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50B45-909A-4322-9DC4-060594146776}"/>
              </a:ext>
            </a:extLst>
          </p:cNvPr>
          <p:cNvCxnSpPr>
            <a:cxnSpLocks/>
          </p:cNvCxnSpPr>
          <p:nvPr/>
        </p:nvCxnSpPr>
        <p:spPr>
          <a:xfrm flipV="1">
            <a:off x="3757167" y="5178191"/>
            <a:ext cx="396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7B8977-EA20-4509-83B3-E0D36C706B7A}"/>
              </a:ext>
            </a:extLst>
          </p:cNvPr>
          <p:cNvCxnSpPr>
            <a:cxnSpLocks/>
          </p:cNvCxnSpPr>
          <p:nvPr/>
        </p:nvCxnSpPr>
        <p:spPr>
          <a:xfrm flipH="1" flipV="1">
            <a:off x="2604736" y="5148373"/>
            <a:ext cx="396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FCE42E97-B97A-4FF8-8908-DE841E02EAEC}"/>
              </a:ext>
            </a:extLst>
          </p:cNvPr>
          <p:cNvSpPr/>
          <p:nvPr/>
        </p:nvSpPr>
        <p:spPr>
          <a:xfrm rot="8694643" flipV="1">
            <a:off x="2314170" y="2771285"/>
            <a:ext cx="1314102" cy="3456926"/>
          </a:xfrm>
          <a:prstGeom prst="arc">
            <a:avLst>
              <a:gd name="adj1" fmla="val 15719107"/>
              <a:gd name="adj2" fmla="val 126452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E94F6A-E071-48B4-B23D-093F7FF69A6B}"/>
              </a:ext>
            </a:extLst>
          </p:cNvPr>
          <p:cNvSpPr/>
          <p:nvPr/>
        </p:nvSpPr>
        <p:spPr>
          <a:xfrm>
            <a:off x="6815765" y="2644638"/>
            <a:ext cx="1836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Place data on bus.</a:t>
            </a:r>
          </a:p>
          <a:p>
            <a:pPr algn="ctr"/>
            <a:r>
              <a:rPr lang="en-IN" dirty="0"/>
              <a:t>Enable </a:t>
            </a:r>
            <a:r>
              <a:rPr lang="en-IN" i="1" dirty="0"/>
              <a:t>data valid.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93D11A-E035-4888-9199-8BFEEDFB84AC}"/>
              </a:ext>
            </a:extLst>
          </p:cNvPr>
          <p:cNvSpPr/>
          <p:nvPr/>
        </p:nvSpPr>
        <p:spPr>
          <a:xfrm>
            <a:off x="9962361" y="1945178"/>
            <a:ext cx="1836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Ready to accept data</a:t>
            </a:r>
            <a:r>
              <a:rPr lang="en-IN" i="1" dirty="0"/>
              <a:t>.</a:t>
            </a:r>
          </a:p>
          <a:p>
            <a:pPr algn="ctr"/>
            <a:r>
              <a:rPr lang="en-IN" dirty="0"/>
              <a:t>Enable</a:t>
            </a:r>
            <a:r>
              <a:rPr lang="en-IN" i="1" dirty="0"/>
              <a:t> Ready for data.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AE3523-88DC-4696-A483-C1E1529D668D}"/>
              </a:ext>
            </a:extLst>
          </p:cNvPr>
          <p:cNvSpPr txBox="1"/>
          <p:nvPr/>
        </p:nvSpPr>
        <p:spPr>
          <a:xfrm>
            <a:off x="7109217" y="1444273"/>
            <a:ext cx="124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unit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566D4E-9922-473F-A52B-CDF2603F5AD9}"/>
              </a:ext>
            </a:extLst>
          </p:cNvPr>
          <p:cNvSpPr txBox="1"/>
          <p:nvPr/>
        </p:nvSpPr>
        <p:spPr>
          <a:xfrm>
            <a:off x="10058936" y="1448297"/>
            <a:ext cx="182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Destination unit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422D31-D8BA-4AD2-ACA6-DACF2E8910A1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8660382" y="4321683"/>
            <a:ext cx="1301979" cy="462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6871DD-25AE-4CDC-8568-55FD2BF60A32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651765" y="2521178"/>
            <a:ext cx="1310596" cy="573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2B45BA-EC05-41F4-96F8-C012AEB1B41B}"/>
              </a:ext>
            </a:extLst>
          </p:cNvPr>
          <p:cNvSpPr/>
          <p:nvPr/>
        </p:nvSpPr>
        <p:spPr>
          <a:xfrm>
            <a:off x="9962361" y="3537141"/>
            <a:ext cx="183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Accept data from bus</a:t>
            </a:r>
            <a:r>
              <a:rPr lang="en-IN" i="1" dirty="0"/>
              <a:t>.</a:t>
            </a:r>
          </a:p>
          <a:p>
            <a:pPr algn="ctr"/>
            <a:r>
              <a:rPr lang="en-IN" dirty="0"/>
              <a:t>Disable</a:t>
            </a:r>
            <a:r>
              <a:rPr lang="en-IN" i="1" dirty="0"/>
              <a:t> Ready for data.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336D9A-3C09-463C-A2EE-9DFD989BF643}"/>
              </a:ext>
            </a:extLst>
          </p:cNvPr>
          <p:cNvSpPr/>
          <p:nvPr/>
        </p:nvSpPr>
        <p:spPr>
          <a:xfrm>
            <a:off x="6824382" y="4172633"/>
            <a:ext cx="1836000" cy="12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Disable </a:t>
            </a:r>
            <a:r>
              <a:rPr lang="en-IN" i="1" dirty="0"/>
              <a:t>data valid</a:t>
            </a:r>
            <a:r>
              <a:rPr lang="en-IN" dirty="0"/>
              <a:t>.</a:t>
            </a:r>
          </a:p>
          <a:p>
            <a:pPr algn="ctr"/>
            <a:r>
              <a:rPr lang="en-IN" dirty="0"/>
              <a:t>Invalid data on bus</a:t>
            </a:r>
            <a:endParaRPr lang="en-IN" i="1" dirty="0"/>
          </a:p>
          <a:p>
            <a:pPr algn="ctr"/>
            <a:r>
              <a:rPr lang="en-IN" dirty="0"/>
              <a:t>(initial state).</a:t>
            </a:r>
            <a:endParaRPr lang="en-IN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2A91CA-69AB-4E36-9409-3EB5FB2F2E94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651765" y="3287720"/>
            <a:ext cx="1310596" cy="843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C6C27C7-B44B-469F-BEFD-81C6A2E7BDF6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8660382" y="2521178"/>
            <a:ext cx="3137979" cy="2497389"/>
          </a:xfrm>
          <a:prstGeom prst="bentConnector3">
            <a:avLst>
              <a:gd name="adj1" fmla="val 10728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1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5" grpId="0"/>
      <p:bldP spid="18" grpId="0"/>
      <p:bldP spid="19" grpId="0" animBg="1"/>
      <p:bldP spid="20" grpId="0" animBg="1"/>
      <p:bldP spid="21" grpId="0" animBg="1"/>
      <p:bldP spid="25" grpId="0"/>
      <p:bldP spid="26" grpId="0"/>
      <p:bldP spid="29" grpId="0" animBg="1"/>
      <p:bldP spid="30" grpId="0" animBg="1"/>
      <p:bldP spid="31" grpId="0" animBg="1"/>
      <p:bldP spid="32" grpId="0"/>
      <p:bldP spid="33" grpId="0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42C3-E070-4368-AC2B-E1775A3C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 Serial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B767-56AA-4D4C-8011-44BFA953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379486"/>
          </a:xfrm>
        </p:spPr>
        <p:txBody>
          <a:bodyPr/>
          <a:lstStyle/>
          <a:p>
            <a:r>
              <a:rPr lang="en-IN" dirty="0"/>
              <a:t>Rules for transmission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IN" dirty="0"/>
              <a:t>When a character is not being sent, the line is kept in the 1-state.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IN" dirty="0"/>
              <a:t>The initiation of a character transmission is detected from the start bit, which is always 0.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IN" dirty="0"/>
              <a:t>The character bits always follow the start bit.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IN" dirty="0"/>
              <a:t>After the last bit of the character is transmitted, a stop bit is detected when the line returns to the 1-state for at least one bit time.</a:t>
            </a: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3A64B4-5F60-4DA8-9FA4-13F3D2565609}"/>
              </a:ext>
            </a:extLst>
          </p:cNvPr>
          <p:cNvCxnSpPr/>
          <p:nvPr/>
        </p:nvCxnSpPr>
        <p:spPr>
          <a:xfrm>
            <a:off x="2565991" y="3818861"/>
            <a:ext cx="533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9A512B-390D-44AB-B644-0B40D239B261}"/>
              </a:ext>
            </a:extLst>
          </p:cNvPr>
          <p:cNvCxnSpPr>
            <a:cxnSpLocks/>
          </p:cNvCxnSpPr>
          <p:nvPr/>
        </p:nvCxnSpPr>
        <p:spPr>
          <a:xfrm rot="16200000">
            <a:off x="2793391" y="4124861"/>
            <a:ext cx="61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43E75B-BBF5-43DA-A760-080A17264982}"/>
              </a:ext>
            </a:extLst>
          </p:cNvPr>
          <p:cNvCxnSpPr/>
          <p:nvPr/>
        </p:nvCxnSpPr>
        <p:spPr>
          <a:xfrm>
            <a:off x="3099391" y="4430861"/>
            <a:ext cx="5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51BDAE-6DF4-4C72-9EE9-F3F977ACC492}"/>
              </a:ext>
            </a:extLst>
          </p:cNvPr>
          <p:cNvCxnSpPr>
            <a:cxnSpLocks/>
          </p:cNvCxnSpPr>
          <p:nvPr/>
        </p:nvCxnSpPr>
        <p:spPr>
          <a:xfrm rot="16200000">
            <a:off x="3361440" y="4124861"/>
            <a:ext cx="61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28A80D-6C53-4FAE-B7F8-DB1FBD9ABAD6}"/>
              </a:ext>
            </a:extLst>
          </p:cNvPr>
          <p:cNvCxnSpPr/>
          <p:nvPr/>
        </p:nvCxnSpPr>
        <p:spPr>
          <a:xfrm>
            <a:off x="3665452" y="3818861"/>
            <a:ext cx="115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F2BCD2-ADB0-458E-9A31-6BFB11488020}"/>
              </a:ext>
            </a:extLst>
          </p:cNvPr>
          <p:cNvCxnSpPr>
            <a:cxnSpLocks/>
          </p:cNvCxnSpPr>
          <p:nvPr/>
        </p:nvCxnSpPr>
        <p:spPr>
          <a:xfrm rot="16200000">
            <a:off x="4501513" y="4130574"/>
            <a:ext cx="61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15C0CD-55A7-4EFB-A0E3-3CEE5F4D0C47}"/>
              </a:ext>
            </a:extLst>
          </p:cNvPr>
          <p:cNvCxnSpPr/>
          <p:nvPr/>
        </p:nvCxnSpPr>
        <p:spPr>
          <a:xfrm>
            <a:off x="4807513" y="4436574"/>
            <a:ext cx="17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FEFE99-08A8-4EE1-A7BA-18003F2BBF2B}"/>
              </a:ext>
            </a:extLst>
          </p:cNvPr>
          <p:cNvCxnSpPr>
            <a:cxnSpLocks/>
          </p:cNvCxnSpPr>
          <p:nvPr/>
        </p:nvCxnSpPr>
        <p:spPr>
          <a:xfrm rot="16200000">
            <a:off x="6220569" y="4125498"/>
            <a:ext cx="61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44A63A-1011-474A-8F3A-53EEE88531B6}"/>
              </a:ext>
            </a:extLst>
          </p:cNvPr>
          <p:cNvCxnSpPr/>
          <p:nvPr/>
        </p:nvCxnSpPr>
        <p:spPr>
          <a:xfrm>
            <a:off x="6522980" y="3819498"/>
            <a:ext cx="5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2F08A0-426B-4AED-98EE-172B9A274D9A}"/>
              </a:ext>
            </a:extLst>
          </p:cNvPr>
          <p:cNvCxnSpPr>
            <a:cxnSpLocks/>
          </p:cNvCxnSpPr>
          <p:nvPr/>
        </p:nvCxnSpPr>
        <p:spPr>
          <a:xfrm rot="16200000">
            <a:off x="6794581" y="4131211"/>
            <a:ext cx="61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2B850B-4546-424A-A5CF-2E93C0FE5B93}"/>
              </a:ext>
            </a:extLst>
          </p:cNvPr>
          <p:cNvCxnSpPr/>
          <p:nvPr/>
        </p:nvCxnSpPr>
        <p:spPr>
          <a:xfrm>
            <a:off x="7098980" y="4437211"/>
            <a:ext cx="5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889AA4-5CEC-493B-B117-6BE0DCC08DA1}"/>
              </a:ext>
            </a:extLst>
          </p:cNvPr>
          <p:cNvCxnSpPr>
            <a:cxnSpLocks/>
          </p:cNvCxnSpPr>
          <p:nvPr/>
        </p:nvCxnSpPr>
        <p:spPr>
          <a:xfrm rot="16200000">
            <a:off x="7367130" y="4137561"/>
            <a:ext cx="61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07D5B2-3CE9-4BC2-84BC-65254EF3C286}"/>
              </a:ext>
            </a:extLst>
          </p:cNvPr>
          <p:cNvCxnSpPr/>
          <p:nvPr/>
        </p:nvCxnSpPr>
        <p:spPr>
          <a:xfrm>
            <a:off x="7663191" y="3831561"/>
            <a:ext cx="18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8D7CB3-5A53-48FD-B6A7-3DB94BC4B89F}"/>
              </a:ext>
            </a:extLst>
          </p:cNvPr>
          <p:cNvSpPr txBox="1"/>
          <p:nvPr/>
        </p:nvSpPr>
        <p:spPr>
          <a:xfrm>
            <a:off x="3099391" y="4580861"/>
            <a:ext cx="56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Start</a:t>
            </a:r>
          </a:p>
          <a:p>
            <a:pPr algn="ctr"/>
            <a:r>
              <a:rPr lang="en-IN" sz="1400" dirty="0"/>
              <a:t>bit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688782-1B1C-414F-B63C-CC9B3BC9AE12}"/>
              </a:ext>
            </a:extLst>
          </p:cNvPr>
          <p:cNvCxnSpPr>
            <a:cxnSpLocks/>
          </p:cNvCxnSpPr>
          <p:nvPr/>
        </p:nvCxnSpPr>
        <p:spPr>
          <a:xfrm rot="16200000">
            <a:off x="2843030" y="4832861"/>
            <a:ext cx="50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2AD133-5BF7-42D6-AB27-C85B9D9C2F15}"/>
              </a:ext>
            </a:extLst>
          </p:cNvPr>
          <p:cNvCxnSpPr>
            <a:cxnSpLocks/>
          </p:cNvCxnSpPr>
          <p:nvPr/>
        </p:nvCxnSpPr>
        <p:spPr>
          <a:xfrm rot="16200000">
            <a:off x="3411079" y="4832861"/>
            <a:ext cx="50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3010FB-798A-4F0A-A06F-35119F6A9E8E}"/>
              </a:ext>
            </a:extLst>
          </p:cNvPr>
          <p:cNvSpPr txBox="1"/>
          <p:nvPr/>
        </p:nvSpPr>
        <p:spPr>
          <a:xfrm>
            <a:off x="8582146" y="4600080"/>
            <a:ext cx="56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Stop</a:t>
            </a:r>
          </a:p>
          <a:p>
            <a:pPr algn="ctr"/>
            <a:r>
              <a:rPr lang="en-IN" sz="1400" dirty="0"/>
              <a:t>bits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440AA1-3162-43E8-9A99-BE7D642B90CB}"/>
              </a:ext>
            </a:extLst>
          </p:cNvPr>
          <p:cNvCxnSpPr>
            <a:cxnSpLocks/>
          </p:cNvCxnSpPr>
          <p:nvPr/>
        </p:nvCxnSpPr>
        <p:spPr>
          <a:xfrm rot="16200000">
            <a:off x="8024630" y="4832861"/>
            <a:ext cx="50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9B0AB3-5BFA-436F-AB56-67A5773383A6}"/>
              </a:ext>
            </a:extLst>
          </p:cNvPr>
          <p:cNvCxnSpPr>
            <a:cxnSpLocks/>
          </p:cNvCxnSpPr>
          <p:nvPr/>
        </p:nvCxnSpPr>
        <p:spPr>
          <a:xfrm rot="16200000">
            <a:off x="9216387" y="4832862"/>
            <a:ext cx="50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876249-2A61-4904-B97B-1371B8FA55A9}"/>
              </a:ext>
            </a:extLst>
          </p:cNvPr>
          <p:cNvSpPr txBox="1"/>
          <p:nvPr/>
        </p:nvSpPr>
        <p:spPr>
          <a:xfrm>
            <a:off x="5353510" y="4678971"/>
            <a:ext cx="123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Character bit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E073D7-7FBF-46D7-A222-4D3B486289C2}"/>
              </a:ext>
            </a:extLst>
          </p:cNvPr>
          <p:cNvCxnSpPr>
            <a:stCxn id="23" idx="1"/>
            <a:endCxn id="17" idx="3"/>
          </p:cNvCxnSpPr>
          <p:nvPr/>
        </p:nvCxnSpPr>
        <p:spPr>
          <a:xfrm flipH="1">
            <a:off x="3665452" y="4832860"/>
            <a:ext cx="1688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9435E0-728A-445D-AA27-E3B238CB78B5}"/>
              </a:ext>
            </a:extLst>
          </p:cNvPr>
          <p:cNvCxnSpPr>
            <a:cxnSpLocks/>
          </p:cNvCxnSpPr>
          <p:nvPr/>
        </p:nvCxnSpPr>
        <p:spPr>
          <a:xfrm>
            <a:off x="6588572" y="4842471"/>
            <a:ext cx="1688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977995-D8F8-4089-A29B-04B2695FEFB6}"/>
              </a:ext>
            </a:extLst>
          </p:cNvPr>
          <p:cNvSpPr txBox="1"/>
          <p:nvPr/>
        </p:nvSpPr>
        <p:spPr>
          <a:xfrm>
            <a:off x="3829449" y="3940195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E67DB7-F172-42BC-88AE-257564766FAC}"/>
              </a:ext>
            </a:extLst>
          </p:cNvPr>
          <p:cNvSpPr txBox="1"/>
          <p:nvPr/>
        </p:nvSpPr>
        <p:spPr>
          <a:xfrm>
            <a:off x="4316952" y="3940195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C5094C-B66C-42B3-B983-B2E02657F655}"/>
              </a:ext>
            </a:extLst>
          </p:cNvPr>
          <p:cNvSpPr txBox="1"/>
          <p:nvPr/>
        </p:nvSpPr>
        <p:spPr>
          <a:xfrm>
            <a:off x="5012747" y="3941243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1A4F8-50C8-4F90-8281-80FEC9F943CE}"/>
              </a:ext>
            </a:extLst>
          </p:cNvPr>
          <p:cNvSpPr txBox="1"/>
          <p:nvPr/>
        </p:nvSpPr>
        <p:spPr>
          <a:xfrm>
            <a:off x="5500250" y="3941243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024404-10A6-4F29-B554-331CB7ACBD15}"/>
              </a:ext>
            </a:extLst>
          </p:cNvPr>
          <p:cNvSpPr txBox="1"/>
          <p:nvPr/>
        </p:nvSpPr>
        <p:spPr>
          <a:xfrm>
            <a:off x="6021387" y="3940195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E45CD4-C43D-466A-9DEE-BF2A39231A6F}"/>
              </a:ext>
            </a:extLst>
          </p:cNvPr>
          <p:cNvSpPr txBox="1"/>
          <p:nvPr/>
        </p:nvSpPr>
        <p:spPr>
          <a:xfrm>
            <a:off x="6661910" y="3951830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A3F430-C87F-4ABA-9387-1017611A5AFF}"/>
              </a:ext>
            </a:extLst>
          </p:cNvPr>
          <p:cNvSpPr txBox="1"/>
          <p:nvPr/>
        </p:nvSpPr>
        <p:spPr>
          <a:xfrm>
            <a:off x="7229489" y="3951830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298BF-33A6-4D76-9696-2FC4B9A3A234}"/>
              </a:ext>
            </a:extLst>
          </p:cNvPr>
          <p:cNvSpPr txBox="1"/>
          <p:nvPr/>
        </p:nvSpPr>
        <p:spPr>
          <a:xfrm>
            <a:off x="7808470" y="3949720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388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20" grpId="0"/>
      <p:bldP spid="23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Modes Of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34657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2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669713"/>
            <a:ext cx="8977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Input-output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Asynchronous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Transfer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Modes Of Transfer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Priority Interrupt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Input-Output Processor (IOP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93DCAB-1D8D-49F2-AA4F-BE7FC535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Transfer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E5F486-0825-410F-A457-A9570B48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transfer between the central computer and I/O devices may be handled in a variety of modes.</a:t>
            </a:r>
          </a:p>
          <a:p>
            <a:pPr algn="just"/>
            <a:r>
              <a:rPr lang="en-US" dirty="0"/>
              <a:t>Some modes use the CPU as an intermediate path; others transfer the data directly to and from the memory unit.</a:t>
            </a:r>
          </a:p>
          <a:p>
            <a:pPr algn="just"/>
            <a:r>
              <a:rPr lang="en-US" dirty="0"/>
              <a:t>Data transfer to and from peripherals may be handled in one of three possible modes: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Programmed I/O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Interrupt-initiated I/O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Direct memory access (DMA)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6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8444-4A9F-41BD-A0BE-6EBEEEED33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359347" cy="711200"/>
          </a:xfrm>
        </p:spPr>
        <p:txBody>
          <a:bodyPr/>
          <a:lstStyle/>
          <a:p>
            <a:r>
              <a:rPr lang="en-IN" dirty="0"/>
              <a:t>Programmed I/O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38808-C904-4F4B-B368-EB6AA557DA81}"/>
              </a:ext>
            </a:extLst>
          </p:cNvPr>
          <p:cNvSpPr/>
          <p:nvPr/>
        </p:nvSpPr>
        <p:spPr>
          <a:xfrm>
            <a:off x="86046" y="23241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CPU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D8CCA4-22F4-4197-832B-6F998F114184}"/>
              </a:ext>
            </a:extLst>
          </p:cNvPr>
          <p:cNvGrpSpPr/>
          <p:nvPr/>
        </p:nvGrpSpPr>
        <p:grpSpPr>
          <a:xfrm>
            <a:off x="2905446" y="2324100"/>
            <a:ext cx="2133600" cy="2209800"/>
            <a:chOff x="3657600" y="1981200"/>
            <a:chExt cx="2133600" cy="2209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B454C9-341D-4767-B9EE-10A07B745C94}"/>
                </a:ext>
              </a:extLst>
            </p:cNvPr>
            <p:cNvSpPr/>
            <p:nvPr/>
          </p:nvSpPr>
          <p:spPr>
            <a:xfrm>
              <a:off x="3657600" y="1981200"/>
              <a:ext cx="2133600" cy="2209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28995-2FEB-40F0-85F4-C0D65E14C29B}"/>
                </a:ext>
              </a:extLst>
            </p:cNvPr>
            <p:cNvSpPr txBox="1"/>
            <p:nvPr/>
          </p:nvSpPr>
          <p:spPr>
            <a:xfrm>
              <a:off x="4195896" y="2057400"/>
              <a:ext cx="1030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Interface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BCFBCB-7677-4EEA-8F70-F30E37910AD3}"/>
                </a:ext>
              </a:extLst>
            </p:cNvPr>
            <p:cNvSpPr/>
            <p:nvPr/>
          </p:nvSpPr>
          <p:spPr>
            <a:xfrm>
              <a:off x="3931454" y="2590800"/>
              <a:ext cx="1559389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</a:rPr>
                <a:t>Data register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FCDB4B-C230-431B-AE80-4E0C12A03361}"/>
                </a:ext>
              </a:extLst>
            </p:cNvPr>
            <p:cNvSpPr/>
            <p:nvPr/>
          </p:nvSpPr>
          <p:spPr>
            <a:xfrm>
              <a:off x="3931454" y="3400081"/>
              <a:ext cx="1171594" cy="553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</a:rPr>
                <a:t>Status register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D34311-A069-4593-B73C-9720840A8FE5}"/>
                </a:ext>
              </a:extLst>
            </p:cNvPr>
            <p:cNvSpPr/>
            <p:nvPr/>
          </p:nvSpPr>
          <p:spPr>
            <a:xfrm>
              <a:off x="5103048" y="3399282"/>
              <a:ext cx="412400" cy="553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i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266A954-941C-4CA9-9298-9184838B3C20}"/>
              </a:ext>
            </a:extLst>
          </p:cNvPr>
          <p:cNvSpPr/>
          <p:nvPr/>
        </p:nvSpPr>
        <p:spPr>
          <a:xfrm>
            <a:off x="6563046" y="23241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I/O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device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03114D-6F6E-4CCE-9A93-46361C54A96F}"/>
              </a:ext>
            </a:extLst>
          </p:cNvPr>
          <p:cNvCxnSpPr/>
          <p:nvPr/>
        </p:nvCxnSpPr>
        <p:spPr>
          <a:xfrm flipH="1">
            <a:off x="1381446" y="2769632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E339E9-5E40-4673-B40C-E1609C3AC523}"/>
              </a:ext>
            </a:extLst>
          </p:cNvPr>
          <p:cNvSpPr txBox="1"/>
          <p:nvPr/>
        </p:nvSpPr>
        <p:spPr>
          <a:xfrm>
            <a:off x="1636551" y="2436771"/>
            <a:ext cx="1066800" cy="38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AD80C5-141A-45F9-B3F7-2B7B1429967B}"/>
              </a:ext>
            </a:extLst>
          </p:cNvPr>
          <p:cNvCxnSpPr/>
          <p:nvPr/>
        </p:nvCxnSpPr>
        <p:spPr>
          <a:xfrm flipH="1">
            <a:off x="5039046" y="2847415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FE130F-8E04-4499-B74F-EAA3EAB9DCDC}"/>
              </a:ext>
            </a:extLst>
          </p:cNvPr>
          <p:cNvSpPr txBox="1"/>
          <p:nvPr/>
        </p:nvSpPr>
        <p:spPr>
          <a:xfrm>
            <a:off x="5376786" y="2514554"/>
            <a:ext cx="881653" cy="38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I/O bus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2A6381-DA37-4D6B-B504-6ADCD944E1C5}"/>
              </a:ext>
            </a:extLst>
          </p:cNvPr>
          <p:cNvCxnSpPr/>
          <p:nvPr/>
        </p:nvCxnSpPr>
        <p:spPr>
          <a:xfrm flipH="1">
            <a:off x="5039046" y="3544684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78E7CC-8D37-4ABD-B3E5-20134DD826BE}"/>
              </a:ext>
            </a:extLst>
          </p:cNvPr>
          <p:cNvSpPr txBox="1"/>
          <p:nvPr/>
        </p:nvSpPr>
        <p:spPr>
          <a:xfrm>
            <a:off x="5237166" y="3202056"/>
            <a:ext cx="1173480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valid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AD3CB6-FC87-461F-B29E-0F2B03FA7DBB}"/>
              </a:ext>
            </a:extLst>
          </p:cNvPr>
          <p:cNvCxnSpPr>
            <a:cxnSpLocks/>
          </p:cNvCxnSpPr>
          <p:nvPr/>
        </p:nvCxnSpPr>
        <p:spPr>
          <a:xfrm>
            <a:off x="5039046" y="4190284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04B24B-AE30-4D7C-9105-748FA7BA5C73}"/>
              </a:ext>
            </a:extLst>
          </p:cNvPr>
          <p:cNvSpPr txBox="1"/>
          <p:nvPr/>
        </p:nvSpPr>
        <p:spPr>
          <a:xfrm>
            <a:off x="5056539" y="3848100"/>
            <a:ext cx="1561902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accepted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06FDD-2BF5-4A2A-9478-1028D2776040}"/>
              </a:ext>
            </a:extLst>
          </p:cNvPr>
          <p:cNvCxnSpPr>
            <a:cxnSpLocks/>
          </p:cNvCxnSpPr>
          <p:nvPr/>
        </p:nvCxnSpPr>
        <p:spPr>
          <a:xfrm>
            <a:off x="1393474" y="3211823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ADC02A-DCA3-419E-960F-A148DA435C7D}"/>
              </a:ext>
            </a:extLst>
          </p:cNvPr>
          <p:cNvSpPr txBox="1"/>
          <p:nvPr/>
        </p:nvSpPr>
        <p:spPr>
          <a:xfrm>
            <a:off x="1521719" y="2877378"/>
            <a:ext cx="1419911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 bus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F39A88-E1C1-4662-BE88-A9C955A51C3E}"/>
              </a:ext>
            </a:extLst>
          </p:cNvPr>
          <p:cNvCxnSpPr>
            <a:cxnSpLocks/>
          </p:cNvCxnSpPr>
          <p:nvPr/>
        </p:nvCxnSpPr>
        <p:spPr>
          <a:xfrm>
            <a:off x="1384357" y="3708208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818325-7684-44AA-B844-64A2263B524B}"/>
              </a:ext>
            </a:extLst>
          </p:cNvPr>
          <p:cNvSpPr txBox="1"/>
          <p:nvPr/>
        </p:nvSpPr>
        <p:spPr>
          <a:xfrm>
            <a:off x="1707831" y="337376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I/O read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99C32B-359D-4AFB-9A3A-E7DD92508DB6}"/>
              </a:ext>
            </a:extLst>
          </p:cNvPr>
          <p:cNvCxnSpPr>
            <a:cxnSpLocks/>
          </p:cNvCxnSpPr>
          <p:nvPr/>
        </p:nvCxnSpPr>
        <p:spPr>
          <a:xfrm>
            <a:off x="1376527" y="4192926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3E0DB0-48B2-492B-A004-695CD8EE0892}"/>
              </a:ext>
            </a:extLst>
          </p:cNvPr>
          <p:cNvSpPr txBox="1"/>
          <p:nvPr/>
        </p:nvSpPr>
        <p:spPr>
          <a:xfrm>
            <a:off x="1691266" y="3847697"/>
            <a:ext cx="1066800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I/O write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9F1240-F540-4F4D-825F-B68E35D69734}"/>
              </a:ext>
            </a:extLst>
          </p:cNvPr>
          <p:cNvSpPr/>
          <p:nvPr/>
        </p:nvSpPr>
        <p:spPr>
          <a:xfrm>
            <a:off x="8628051" y="524539"/>
            <a:ext cx="311727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</a:t>
            </a:r>
            <a:r>
              <a:rPr lang="en-US" dirty="0" smtClean="0"/>
              <a:t>Status </a:t>
            </a:r>
            <a:r>
              <a:rPr lang="en-US" dirty="0"/>
              <a:t>register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273CE6-964C-421B-A95F-3C3FDFFB2B94}"/>
              </a:ext>
            </a:extLst>
          </p:cNvPr>
          <p:cNvSpPr/>
          <p:nvPr/>
        </p:nvSpPr>
        <p:spPr>
          <a:xfrm>
            <a:off x="8624588" y="1362739"/>
            <a:ext cx="311727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flag bit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F36E74-0DCF-485E-A488-8202793BE9ED}"/>
              </a:ext>
            </a:extLst>
          </p:cNvPr>
          <p:cNvSpPr/>
          <p:nvPr/>
        </p:nvSpPr>
        <p:spPr>
          <a:xfrm>
            <a:off x="8634527" y="3115339"/>
            <a:ext cx="311727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</a:t>
            </a:r>
            <a:r>
              <a:rPr lang="en-US" dirty="0" smtClean="0"/>
              <a:t>Data </a:t>
            </a:r>
            <a:r>
              <a:rPr lang="en-US" dirty="0"/>
              <a:t>register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5BA867-A89E-422E-9EFB-F9AB48F340AE}"/>
              </a:ext>
            </a:extLst>
          </p:cNvPr>
          <p:cNvSpPr/>
          <p:nvPr/>
        </p:nvSpPr>
        <p:spPr>
          <a:xfrm>
            <a:off x="8631064" y="3953539"/>
            <a:ext cx="311727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data to memory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7A08A8-42FD-4066-80BD-12647CBFA5AE}"/>
              </a:ext>
            </a:extLst>
          </p:cNvPr>
          <p:cNvSpPr/>
          <p:nvPr/>
        </p:nvSpPr>
        <p:spPr>
          <a:xfrm>
            <a:off x="8624588" y="6010939"/>
            <a:ext cx="311727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with program</a:t>
            </a:r>
            <a:endParaRPr lang="en-IN" dirty="0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21BA368C-F767-47A2-97BD-A77D7044C5B9}"/>
              </a:ext>
            </a:extLst>
          </p:cNvPr>
          <p:cNvSpPr/>
          <p:nvPr/>
        </p:nvSpPr>
        <p:spPr>
          <a:xfrm>
            <a:off x="9604830" y="2124739"/>
            <a:ext cx="1169777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Flag</a:t>
            </a:r>
            <a:endParaRPr lang="en-IN" dirty="0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F865C43-6F78-4D8B-98B5-3C658FC823A7}"/>
              </a:ext>
            </a:extLst>
          </p:cNvPr>
          <p:cNvSpPr/>
          <p:nvPr/>
        </p:nvSpPr>
        <p:spPr>
          <a:xfrm>
            <a:off x="8987485" y="4839000"/>
            <a:ext cx="2391481" cy="8298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complete?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84DE3D-29D2-436F-B041-3F80A3F4AB35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10183225" y="981739"/>
            <a:ext cx="3463" cy="3810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C4BAC9-9927-45AC-822C-9B5CE9C29E02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10183225" y="1819939"/>
            <a:ext cx="6494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D95E8F-560A-46F7-86EA-4D45B197610F}"/>
              </a:ext>
            </a:extLst>
          </p:cNvPr>
          <p:cNvCxnSpPr>
            <a:cxnSpLocks/>
            <a:stCxn id="32" idx="2"/>
            <a:endCxn id="29" idx="0"/>
          </p:cNvCxnSpPr>
          <p:nvPr/>
        </p:nvCxnSpPr>
        <p:spPr>
          <a:xfrm>
            <a:off x="10189719" y="2810539"/>
            <a:ext cx="3445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512857-ACA5-4B21-AAFC-2D88A2A77AFE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10189701" y="3572539"/>
            <a:ext cx="0" cy="381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ABFDC0-023B-4002-B7CB-7021EBC7931B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 flipH="1">
            <a:off x="10183226" y="4410739"/>
            <a:ext cx="0" cy="428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6D6871-C158-4163-BEA0-E8F624126404}"/>
              </a:ext>
            </a:extLst>
          </p:cNvPr>
          <p:cNvCxnSpPr>
            <a:stCxn id="33" idx="2"/>
            <a:endCxn id="31" idx="0"/>
          </p:cNvCxnSpPr>
          <p:nvPr/>
        </p:nvCxnSpPr>
        <p:spPr>
          <a:xfrm flipH="1">
            <a:off x="10183225" y="5668818"/>
            <a:ext cx="1" cy="3421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29155B7-8961-49FE-B758-A84078CF05E7}"/>
              </a:ext>
            </a:extLst>
          </p:cNvPr>
          <p:cNvCxnSpPr>
            <a:cxnSpLocks/>
            <a:stCxn id="33" idx="3"/>
          </p:cNvCxnSpPr>
          <p:nvPr/>
        </p:nvCxnSpPr>
        <p:spPr>
          <a:xfrm flipH="1" flipV="1">
            <a:off x="11101560" y="493115"/>
            <a:ext cx="277406" cy="4760794"/>
          </a:xfrm>
          <a:prstGeom prst="bentConnector4">
            <a:avLst>
              <a:gd name="adj1" fmla="val -225472"/>
              <a:gd name="adj2" fmla="val 1063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39F323-37D1-49F3-BABC-2D7690DD5219}"/>
              </a:ext>
            </a:extLst>
          </p:cNvPr>
          <p:cNvSpPr txBox="1"/>
          <p:nvPr/>
        </p:nvSpPr>
        <p:spPr>
          <a:xfrm>
            <a:off x="9131847" y="2124739"/>
            <a:ext cx="50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AFA255-6143-41AC-B189-103CC9FC5213}"/>
              </a:ext>
            </a:extLst>
          </p:cNvPr>
          <p:cNvSpPr txBox="1"/>
          <p:nvPr/>
        </p:nvSpPr>
        <p:spPr>
          <a:xfrm>
            <a:off x="10183225" y="2737688"/>
            <a:ext cx="50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ADE02C-AA3D-47A2-88F3-E83510E78060}"/>
              </a:ext>
            </a:extLst>
          </p:cNvPr>
          <p:cNvSpPr txBox="1"/>
          <p:nvPr/>
        </p:nvSpPr>
        <p:spPr>
          <a:xfrm>
            <a:off x="10189701" y="5598537"/>
            <a:ext cx="50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F37DC6-91AF-41CA-9354-CC70ECC06B33}"/>
              </a:ext>
            </a:extLst>
          </p:cNvPr>
          <p:cNvSpPr txBox="1"/>
          <p:nvPr/>
        </p:nvSpPr>
        <p:spPr>
          <a:xfrm>
            <a:off x="11368214" y="4874638"/>
            <a:ext cx="50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FB3435-D30E-469D-94F9-CAF619817F57}"/>
              </a:ext>
            </a:extLst>
          </p:cNvPr>
          <p:cNvCxnSpPr/>
          <p:nvPr/>
        </p:nvCxnSpPr>
        <p:spPr>
          <a:xfrm flipH="1">
            <a:off x="8406228" y="2478272"/>
            <a:ext cx="11972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EF479F-1B4D-4A68-B54D-C7DB6EF07E3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260482" y="1354487"/>
            <a:ext cx="226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79FFAB-8B09-4C30-B525-74E68D692ED1}"/>
              </a:ext>
            </a:extLst>
          </p:cNvPr>
          <p:cNvCxnSpPr/>
          <p:nvPr/>
        </p:nvCxnSpPr>
        <p:spPr>
          <a:xfrm flipH="1">
            <a:off x="8390974" y="213112"/>
            <a:ext cx="93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B704D4-6CD6-4628-AC4E-0239134B0BCE}"/>
              </a:ext>
            </a:extLst>
          </p:cNvPr>
          <p:cNvCxnSpPr/>
          <p:nvPr/>
        </p:nvCxnSpPr>
        <p:spPr>
          <a:xfrm>
            <a:off x="9313483" y="209853"/>
            <a:ext cx="0" cy="314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27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1" grpId="0"/>
      <p:bldP spid="42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B9C6-C4A8-4155-8B71-0B7665ED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Interrupt-initiated I/O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B82A-1CFF-466B-A035-D9A51979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alternative to the CPU constantly monitoring the flag is to let the interface inform the computer when it is ready to transfer data.</a:t>
            </a:r>
          </a:p>
          <a:p>
            <a:pPr algn="just"/>
            <a:r>
              <a:rPr lang="en-US" dirty="0"/>
              <a:t>While the CPU is running a program, it does not check the flag.</a:t>
            </a:r>
          </a:p>
          <a:p>
            <a:pPr algn="just"/>
            <a:r>
              <a:rPr lang="en-US" dirty="0"/>
              <a:t>However, when the flag is set, the computer is momentarily interrupted from proceeding with current program and is informed of the fact that the flag has been set.</a:t>
            </a:r>
          </a:p>
          <a:p>
            <a:pPr algn="just"/>
            <a:r>
              <a:rPr lang="en-US" dirty="0"/>
              <a:t>The CPU deviates from what it is doing to take care of the input or output transfer.</a:t>
            </a:r>
          </a:p>
          <a:p>
            <a:pPr algn="just"/>
            <a:r>
              <a:rPr lang="en-US" dirty="0"/>
              <a:t>After the transfer is completed, the computer returns to the previous program to continue what it was doing before the interrupt.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53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Priority Interrupt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</p:txBody>
      </p:sp>
    </p:spTree>
    <p:extLst>
      <p:ext uri="{BB962C8B-B14F-4D97-AF65-F5344CB8AC3E}">
        <p14:creationId xmlns:p14="http://schemas.microsoft.com/office/powerpoint/2010/main" val="25641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5D90F-19FF-4E9A-B653-F883E7FA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Interrupt (Daisy-Chaining Technique)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3CD55-C6D0-450D-97F7-8DEE1087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46482"/>
            <a:ext cx="11929641" cy="1593008"/>
          </a:xfrm>
        </p:spPr>
        <p:txBody>
          <a:bodyPr/>
          <a:lstStyle/>
          <a:p>
            <a:pPr algn="just"/>
            <a:r>
              <a:rPr lang="en-US" sz="2200" dirty="0"/>
              <a:t>Determines which interrupt is to be served first when two or more requests are made simultaneously</a:t>
            </a:r>
          </a:p>
          <a:p>
            <a:pPr algn="just"/>
            <a:r>
              <a:rPr lang="en-US" sz="2200" dirty="0"/>
              <a:t>Also determines which interrupts are permitted to interrupt the computer while another is being serviced.</a:t>
            </a:r>
          </a:p>
          <a:p>
            <a:pPr algn="just"/>
            <a:r>
              <a:rPr lang="en-US" sz="2200" dirty="0"/>
              <a:t>Higher priority interrupts can make requests while servicing a lower priority interrupt.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9FBF78-2B20-4E92-9E73-87CE1930D5B0}"/>
              </a:ext>
            </a:extLst>
          </p:cNvPr>
          <p:cNvGrpSpPr/>
          <p:nvPr/>
        </p:nvGrpSpPr>
        <p:grpSpPr>
          <a:xfrm>
            <a:off x="1329278" y="3366674"/>
            <a:ext cx="1781189" cy="951495"/>
            <a:chOff x="1066800" y="1981200"/>
            <a:chExt cx="1781189" cy="9514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F9746E-FBA7-4A8D-8454-BAB6CF0A81FB}"/>
                </a:ext>
              </a:extLst>
            </p:cNvPr>
            <p:cNvSpPr/>
            <p:nvPr/>
          </p:nvSpPr>
          <p:spPr>
            <a:xfrm>
              <a:off x="1143000" y="1981200"/>
              <a:ext cx="1600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FF9D14-2A20-4058-95A1-83DAFB48DE8F}"/>
                </a:ext>
              </a:extLst>
            </p:cNvPr>
            <p:cNvSpPr txBox="1"/>
            <p:nvPr/>
          </p:nvSpPr>
          <p:spPr>
            <a:xfrm>
              <a:off x="1475509" y="1981200"/>
              <a:ext cx="103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Device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BE05E9-1671-4BBB-A6D5-801F0F67901C}"/>
                </a:ext>
              </a:extLst>
            </p:cNvPr>
            <p:cNvSpPr txBox="1"/>
            <p:nvPr/>
          </p:nvSpPr>
          <p:spPr>
            <a:xfrm>
              <a:off x="1066800" y="2286364"/>
              <a:ext cx="364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PI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DF50A1-6FA5-4D92-869A-6059365A4E90}"/>
                </a:ext>
              </a:extLst>
            </p:cNvPr>
            <p:cNvSpPr txBox="1"/>
            <p:nvPr/>
          </p:nvSpPr>
          <p:spPr>
            <a:xfrm>
              <a:off x="2363244" y="2286364"/>
              <a:ext cx="48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PO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25042B-780B-40F1-9355-AF6039A5346E}"/>
              </a:ext>
            </a:extLst>
          </p:cNvPr>
          <p:cNvGrpSpPr/>
          <p:nvPr/>
        </p:nvGrpSpPr>
        <p:grpSpPr>
          <a:xfrm>
            <a:off x="3801707" y="3376290"/>
            <a:ext cx="1781189" cy="951495"/>
            <a:chOff x="1066800" y="1981200"/>
            <a:chExt cx="1781189" cy="95149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76621E-DA57-4B4F-8D7C-50BA1B6E2D64}"/>
                </a:ext>
              </a:extLst>
            </p:cNvPr>
            <p:cNvSpPr/>
            <p:nvPr/>
          </p:nvSpPr>
          <p:spPr>
            <a:xfrm>
              <a:off x="1143000" y="1981200"/>
              <a:ext cx="1600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9EA234-8F78-4EED-ABD0-ECC886DCBB63}"/>
                </a:ext>
              </a:extLst>
            </p:cNvPr>
            <p:cNvSpPr txBox="1"/>
            <p:nvPr/>
          </p:nvSpPr>
          <p:spPr>
            <a:xfrm>
              <a:off x="1475509" y="1981200"/>
              <a:ext cx="103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Device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A4CF79-F967-4D29-A503-3CA772CC2517}"/>
                </a:ext>
              </a:extLst>
            </p:cNvPr>
            <p:cNvSpPr txBox="1"/>
            <p:nvPr/>
          </p:nvSpPr>
          <p:spPr>
            <a:xfrm>
              <a:off x="1066800" y="2286364"/>
              <a:ext cx="364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PI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CD03F1-7543-4735-B2A9-9203B438BD69}"/>
                </a:ext>
              </a:extLst>
            </p:cNvPr>
            <p:cNvSpPr txBox="1"/>
            <p:nvPr/>
          </p:nvSpPr>
          <p:spPr>
            <a:xfrm>
              <a:off x="2363244" y="2286364"/>
              <a:ext cx="48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PO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312BD4-EE07-48CF-ABAC-45454D805920}"/>
              </a:ext>
            </a:extLst>
          </p:cNvPr>
          <p:cNvGrpSpPr/>
          <p:nvPr/>
        </p:nvGrpSpPr>
        <p:grpSpPr>
          <a:xfrm>
            <a:off x="6245547" y="3376290"/>
            <a:ext cx="1781189" cy="951495"/>
            <a:chOff x="1066800" y="1981200"/>
            <a:chExt cx="1781189" cy="95149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EC025C-969F-4B07-9F69-85B93CDEB798}"/>
                </a:ext>
              </a:extLst>
            </p:cNvPr>
            <p:cNvSpPr/>
            <p:nvPr/>
          </p:nvSpPr>
          <p:spPr>
            <a:xfrm>
              <a:off x="1143000" y="1981200"/>
              <a:ext cx="1600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E48BD8-9018-4206-AB8E-18EC4B1199F6}"/>
                </a:ext>
              </a:extLst>
            </p:cNvPr>
            <p:cNvSpPr txBox="1"/>
            <p:nvPr/>
          </p:nvSpPr>
          <p:spPr>
            <a:xfrm>
              <a:off x="1475509" y="1981200"/>
              <a:ext cx="103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Device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18DBB9-7C11-4429-9E2D-F8BC2D1F2302}"/>
                </a:ext>
              </a:extLst>
            </p:cNvPr>
            <p:cNvSpPr txBox="1"/>
            <p:nvPr/>
          </p:nvSpPr>
          <p:spPr>
            <a:xfrm>
              <a:off x="1066800" y="2286364"/>
              <a:ext cx="364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PI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C9EA74-77D4-412E-A7BE-3557F18C0E23}"/>
                </a:ext>
              </a:extLst>
            </p:cNvPr>
            <p:cNvSpPr txBox="1"/>
            <p:nvPr/>
          </p:nvSpPr>
          <p:spPr>
            <a:xfrm>
              <a:off x="2363244" y="2286364"/>
              <a:ext cx="48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PO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CA2F97-A5BE-4D95-AEF4-41D91460E095}"/>
              </a:ext>
            </a:extLst>
          </p:cNvPr>
          <p:cNvCxnSpPr>
            <a:stCxn id="7" idx="2"/>
          </p:cNvCxnSpPr>
          <p:nvPr/>
        </p:nvCxnSpPr>
        <p:spPr>
          <a:xfrm>
            <a:off x="2205578" y="4281074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3C4A95-2AF1-43E3-8311-CAEA9A9DDF4D}"/>
              </a:ext>
            </a:extLst>
          </p:cNvPr>
          <p:cNvCxnSpPr/>
          <p:nvPr/>
        </p:nvCxnSpPr>
        <p:spPr>
          <a:xfrm>
            <a:off x="4678007" y="4281074"/>
            <a:ext cx="0" cy="9144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AF46A0-9647-46A9-916E-83488971A856}"/>
              </a:ext>
            </a:extLst>
          </p:cNvPr>
          <p:cNvCxnSpPr/>
          <p:nvPr/>
        </p:nvCxnSpPr>
        <p:spPr>
          <a:xfrm>
            <a:off x="7105744" y="4281074"/>
            <a:ext cx="0" cy="91440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DE6C90-7CCD-45E9-A14F-AF9AE2AF91A9}"/>
              </a:ext>
            </a:extLst>
          </p:cNvPr>
          <p:cNvCxnSpPr>
            <a:cxnSpLocks/>
          </p:cNvCxnSpPr>
          <p:nvPr/>
        </p:nvCxnSpPr>
        <p:spPr>
          <a:xfrm rot="16200000">
            <a:off x="5355578" y="2045474"/>
            <a:ext cx="0" cy="6300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EF2AEC-1AF1-43EF-938D-E7969AE32726}"/>
              </a:ext>
            </a:extLst>
          </p:cNvPr>
          <p:cNvCxnSpPr>
            <a:cxnSpLocks/>
          </p:cNvCxnSpPr>
          <p:nvPr/>
        </p:nvCxnSpPr>
        <p:spPr>
          <a:xfrm rot="16200000">
            <a:off x="1207478" y="3625874"/>
            <a:ext cx="0" cy="396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3286A6-8BB0-4C0E-BA98-DBAB5A441050}"/>
              </a:ext>
            </a:extLst>
          </p:cNvPr>
          <p:cNvCxnSpPr/>
          <p:nvPr/>
        </p:nvCxnSpPr>
        <p:spPr>
          <a:xfrm>
            <a:off x="1009478" y="3823874"/>
            <a:ext cx="0" cy="226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AABB55-C95C-461C-AB57-03A84EC77BFE}"/>
              </a:ext>
            </a:extLst>
          </p:cNvPr>
          <p:cNvGrpSpPr/>
          <p:nvPr/>
        </p:nvGrpSpPr>
        <p:grpSpPr>
          <a:xfrm>
            <a:off x="8446621" y="4846558"/>
            <a:ext cx="977376" cy="1600200"/>
            <a:chOff x="5943600" y="4037358"/>
            <a:chExt cx="977376" cy="16002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564659-A436-4F65-B705-D755EE8C17B6}"/>
                </a:ext>
              </a:extLst>
            </p:cNvPr>
            <p:cNvGrpSpPr/>
            <p:nvPr/>
          </p:nvGrpSpPr>
          <p:grpSpPr>
            <a:xfrm rot="16200000">
              <a:off x="5637787" y="4354368"/>
              <a:ext cx="1600200" cy="966179"/>
              <a:chOff x="1143000" y="1929421"/>
              <a:chExt cx="1600200" cy="96617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B1A7E53-9D22-4CA9-8990-350B92150A79}"/>
                  </a:ext>
                </a:extLst>
              </p:cNvPr>
              <p:cNvSpPr/>
              <p:nvPr/>
            </p:nvSpPr>
            <p:spPr>
              <a:xfrm>
                <a:off x="1143000" y="1981200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94AD4C-D44A-44F1-BC7B-C5F17A27A4D5}"/>
                  </a:ext>
                </a:extLst>
              </p:cNvPr>
              <p:cNvSpPr txBox="1"/>
              <p:nvPr/>
            </p:nvSpPr>
            <p:spPr>
              <a:xfrm rot="5400000">
                <a:off x="1657955" y="2273906"/>
                <a:ext cx="586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CPU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282FAD-6083-4BFC-989F-A5AAD3630099}"/>
                  </a:ext>
                </a:extLst>
              </p:cNvPr>
              <p:cNvSpPr txBox="1"/>
              <p:nvPr/>
            </p:nvSpPr>
            <p:spPr>
              <a:xfrm rot="5400000">
                <a:off x="2122287" y="1995370"/>
                <a:ext cx="533220" cy="401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solidFill>
                      <a:schemeClr val="bg1"/>
                    </a:solidFill>
                  </a:rPr>
                  <a:t>INT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73317E-30BA-45A8-AEB8-55C0AAB6B615}"/>
                </a:ext>
              </a:extLst>
            </p:cNvPr>
            <p:cNvSpPr txBox="1"/>
            <p:nvPr/>
          </p:nvSpPr>
          <p:spPr>
            <a:xfrm>
              <a:off x="5943600" y="5094817"/>
              <a:ext cx="97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INTACK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20D07-6D09-4DDD-B941-75CBD3734403}"/>
              </a:ext>
            </a:extLst>
          </p:cNvPr>
          <p:cNvCxnSpPr>
            <a:cxnSpLocks/>
          </p:cNvCxnSpPr>
          <p:nvPr/>
        </p:nvCxnSpPr>
        <p:spPr>
          <a:xfrm rot="5400000">
            <a:off x="4756598" y="2343683"/>
            <a:ext cx="0" cy="750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CE6AE2-9B67-42BD-897A-84E4D9F70E9C}"/>
              </a:ext>
            </a:extLst>
          </p:cNvPr>
          <p:cNvCxnSpPr>
            <a:cxnSpLocks/>
          </p:cNvCxnSpPr>
          <p:nvPr/>
        </p:nvCxnSpPr>
        <p:spPr>
          <a:xfrm rot="10800000">
            <a:off x="2186064" y="2889653"/>
            <a:ext cx="0" cy="468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89803A-2381-45B9-9D00-1B99F3B4D3CF}"/>
              </a:ext>
            </a:extLst>
          </p:cNvPr>
          <p:cNvCxnSpPr>
            <a:cxnSpLocks/>
          </p:cNvCxnSpPr>
          <p:nvPr/>
        </p:nvCxnSpPr>
        <p:spPr>
          <a:xfrm rot="10800000">
            <a:off x="4663712" y="2889653"/>
            <a:ext cx="0" cy="468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828057-6094-44B6-94C0-67A776202CCA}"/>
              </a:ext>
            </a:extLst>
          </p:cNvPr>
          <p:cNvCxnSpPr>
            <a:cxnSpLocks/>
          </p:cNvCxnSpPr>
          <p:nvPr/>
        </p:nvCxnSpPr>
        <p:spPr>
          <a:xfrm rot="10800000">
            <a:off x="7069814" y="2884935"/>
            <a:ext cx="0" cy="468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05BFD8-7A16-41A9-9A61-DF5ACFF305B9}"/>
              </a:ext>
            </a:extLst>
          </p:cNvPr>
          <p:cNvCxnSpPr>
            <a:cxnSpLocks/>
          </p:cNvCxnSpPr>
          <p:nvPr/>
        </p:nvCxnSpPr>
        <p:spPr>
          <a:xfrm rot="5400000">
            <a:off x="5596446" y="-517066"/>
            <a:ext cx="0" cy="680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5EDFD2-ABFB-4C2A-A3E5-C685CFDA10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03011" y="2884558"/>
            <a:ext cx="0" cy="1962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0D52494-18C6-4D06-8D86-F1B21F9169D3}"/>
              </a:ext>
            </a:extLst>
          </p:cNvPr>
          <p:cNvSpPr txBox="1"/>
          <p:nvPr/>
        </p:nvSpPr>
        <p:spPr>
          <a:xfrm>
            <a:off x="2161419" y="2944299"/>
            <a:ext cx="7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VAD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7435C-66A6-4805-BB75-B63E6C43DAF3}"/>
              </a:ext>
            </a:extLst>
          </p:cNvPr>
          <p:cNvSpPr txBox="1"/>
          <p:nvPr/>
        </p:nvSpPr>
        <p:spPr>
          <a:xfrm>
            <a:off x="4641482" y="2939983"/>
            <a:ext cx="7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VAD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6A2F0-A977-487C-AEE6-672D6FC867CF}"/>
              </a:ext>
            </a:extLst>
          </p:cNvPr>
          <p:cNvSpPr txBox="1"/>
          <p:nvPr/>
        </p:nvSpPr>
        <p:spPr>
          <a:xfrm>
            <a:off x="7068558" y="2934269"/>
            <a:ext cx="7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VAD 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821212-047A-47FC-A268-546ACB60676E}"/>
              </a:ext>
            </a:extLst>
          </p:cNvPr>
          <p:cNvCxnSpPr>
            <a:cxnSpLocks/>
          </p:cNvCxnSpPr>
          <p:nvPr/>
        </p:nvCxnSpPr>
        <p:spPr>
          <a:xfrm rot="16200000">
            <a:off x="3437678" y="3433558"/>
            <a:ext cx="0" cy="864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B370DC-1425-4AF8-A21F-3023A91C6813}"/>
              </a:ext>
            </a:extLst>
          </p:cNvPr>
          <p:cNvCxnSpPr>
            <a:cxnSpLocks/>
          </p:cNvCxnSpPr>
          <p:nvPr/>
        </p:nvCxnSpPr>
        <p:spPr>
          <a:xfrm rot="16200000">
            <a:off x="5887465" y="3452105"/>
            <a:ext cx="0" cy="864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FEA827-7E83-4DED-AB55-DE277DF7C004}"/>
              </a:ext>
            </a:extLst>
          </p:cNvPr>
          <p:cNvCxnSpPr>
            <a:cxnSpLocks/>
          </p:cNvCxnSpPr>
          <p:nvPr/>
        </p:nvCxnSpPr>
        <p:spPr>
          <a:xfrm rot="16200000">
            <a:off x="8266229" y="3552704"/>
            <a:ext cx="0" cy="684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CCE83F-3085-49F7-B50B-15A046EC28C4}"/>
              </a:ext>
            </a:extLst>
          </p:cNvPr>
          <p:cNvSpPr txBox="1"/>
          <p:nvPr/>
        </p:nvSpPr>
        <p:spPr>
          <a:xfrm>
            <a:off x="4866072" y="2526754"/>
            <a:ext cx="200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Processor data bus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8395FA-D36B-463A-9B5C-263F3E367A43}"/>
              </a:ext>
            </a:extLst>
          </p:cNvPr>
          <p:cNvSpPr txBox="1"/>
          <p:nvPr/>
        </p:nvSpPr>
        <p:spPr>
          <a:xfrm>
            <a:off x="4906882" y="4846558"/>
            <a:ext cx="182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Interrupt request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FA0C35-5054-4340-B9DC-38B3FD9BF4AF}"/>
              </a:ext>
            </a:extLst>
          </p:cNvPr>
          <p:cNvSpPr txBox="1"/>
          <p:nvPr/>
        </p:nvSpPr>
        <p:spPr>
          <a:xfrm>
            <a:off x="3600278" y="5728874"/>
            <a:ext cx="2427685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Interrupt acknowledge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B9AFF2-0D25-4BAB-921B-766CCE7B1F2C}"/>
              </a:ext>
            </a:extLst>
          </p:cNvPr>
          <p:cNvSpPr txBox="1"/>
          <p:nvPr/>
        </p:nvSpPr>
        <p:spPr>
          <a:xfrm>
            <a:off x="8066450" y="3894703"/>
            <a:ext cx="93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To next </a:t>
            </a:r>
          </a:p>
          <a:p>
            <a:pPr algn="ctr"/>
            <a:r>
              <a:rPr lang="en-IN" dirty="0"/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289503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9" grpId="0"/>
      <p:bldP spid="40" grpId="0"/>
      <p:bldP spid="41" grpId="0"/>
      <p:bldP spid="45" grpId="0"/>
      <p:bldP spid="46" grpId="0"/>
      <p:bldP spid="47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DMA (Direct Memory Access)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</p:txBody>
      </p:sp>
    </p:spTree>
    <p:extLst>
      <p:ext uri="{BB962C8B-B14F-4D97-AF65-F5344CB8AC3E}">
        <p14:creationId xmlns:p14="http://schemas.microsoft.com/office/powerpoint/2010/main" val="36511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BFECE-422C-49B6-BBF6-EEF4B5D1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(Direct Memory Access)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56838A-F49C-408F-9B10-C2FE1FD5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47405" cy="3322518"/>
          </a:xfrm>
        </p:spPr>
        <p:txBody>
          <a:bodyPr/>
          <a:lstStyle/>
          <a:p>
            <a:pPr algn="just"/>
            <a:r>
              <a:rPr lang="en-US" dirty="0"/>
              <a:t>The transfer of data between a fast storage device such as magnetic disk and memory is often limited by the speed of the CPU.</a:t>
            </a:r>
          </a:p>
          <a:p>
            <a:pPr algn="just"/>
            <a:r>
              <a:rPr lang="en-US" dirty="0"/>
              <a:t>Removing the CPU from the path and letting the peripheral device manage the memory buses directly would improve the speed of transfer.</a:t>
            </a:r>
          </a:p>
          <a:p>
            <a:pPr algn="just"/>
            <a:r>
              <a:rPr lang="en-US" dirty="0"/>
              <a:t>This transfer technique is called direct memory access (DMA).</a:t>
            </a:r>
          </a:p>
          <a:p>
            <a:pPr algn="just"/>
            <a:r>
              <a:rPr lang="en-US" dirty="0"/>
              <a:t>During DMA, CPU is idle and has no control of the memory buses.</a:t>
            </a:r>
          </a:p>
          <a:p>
            <a:pPr algn="just"/>
            <a:r>
              <a:rPr lang="en-US" dirty="0"/>
              <a:t>A DMA controller takes over the buses to manage the transfer directly between the I/O device and memory.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A8480-78E7-4C6D-9B94-804BF2DE6DCB}"/>
              </a:ext>
            </a:extLst>
          </p:cNvPr>
          <p:cNvSpPr/>
          <p:nvPr/>
        </p:nvSpPr>
        <p:spPr>
          <a:xfrm>
            <a:off x="3769242" y="4470604"/>
            <a:ext cx="2667000" cy="1448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22769-C78D-441E-970C-8BA1FE7C63A9}"/>
              </a:ext>
            </a:extLst>
          </p:cNvPr>
          <p:cNvSpPr txBox="1"/>
          <p:nvPr/>
        </p:nvSpPr>
        <p:spPr>
          <a:xfrm>
            <a:off x="3742632" y="47870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3FBA1-FE53-49A7-847E-CE2F59CD74DE}"/>
              </a:ext>
            </a:extLst>
          </p:cNvPr>
          <p:cNvSpPr txBox="1"/>
          <p:nvPr/>
        </p:nvSpPr>
        <p:spPr>
          <a:xfrm>
            <a:off x="3769242" y="538500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84955-D443-4062-A3C8-040482C9F83B}"/>
              </a:ext>
            </a:extLst>
          </p:cNvPr>
          <p:cNvSpPr txBox="1"/>
          <p:nvPr/>
        </p:nvSpPr>
        <p:spPr>
          <a:xfrm>
            <a:off x="5716937" y="45468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69163-F845-475C-87A5-F9C522E564DF}"/>
              </a:ext>
            </a:extLst>
          </p:cNvPr>
          <p:cNvSpPr txBox="1"/>
          <p:nvPr/>
        </p:nvSpPr>
        <p:spPr>
          <a:xfrm>
            <a:off x="5718960" y="485345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8CFAE-F608-421B-8312-AC6B95131290}"/>
              </a:ext>
            </a:extLst>
          </p:cNvPr>
          <p:cNvSpPr txBox="1"/>
          <p:nvPr/>
        </p:nvSpPr>
        <p:spPr>
          <a:xfrm>
            <a:off x="5960593" y="51601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87A64-86A2-4AA3-B0E5-557059028DA0}"/>
              </a:ext>
            </a:extLst>
          </p:cNvPr>
          <p:cNvSpPr txBox="1"/>
          <p:nvPr/>
        </p:nvSpPr>
        <p:spPr>
          <a:xfrm>
            <a:off x="5921357" y="549716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BFFB89-5AC4-4A79-8B72-6BCFECB39016}"/>
              </a:ext>
            </a:extLst>
          </p:cNvPr>
          <p:cNvSpPr txBox="1"/>
          <p:nvPr/>
        </p:nvSpPr>
        <p:spPr>
          <a:xfrm>
            <a:off x="4815644" y="508635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B5224E-CB33-4AD0-BC28-7DCB0FF43E4B}"/>
              </a:ext>
            </a:extLst>
          </p:cNvPr>
          <p:cNvSpPr txBox="1"/>
          <p:nvPr/>
        </p:nvSpPr>
        <p:spPr>
          <a:xfrm>
            <a:off x="1798572" y="4792017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E044B2-A73E-4603-B43F-AF5A63699C6F}"/>
              </a:ext>
            </a:extLst>
          </p:cNvPr>
          <p:cNvSpPr txBox="1"/>
          <p:nvPr/>
        </p:nvSpPr>
        <p:spPr>
          <a:xfrm>
            <a:off x="1787929" y="5385004"/>
            <a:ext cx="130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granted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7C6C8-D50C-42FD-9A3B-0105DE9B4E6F}"/>
              </a:ext>
            </a:extLst>
          </p:cNvPr>
          <p:cNvSpPr txBox="1"/>
          <p:nvPr/>
        </p:nvSpPr>
        <p:spPr>
          <a:xfrm>
            <a:off x="7135393" y="4546804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261331-7209-4560-AD14-C8A6910DB8A6}"/>
              </a:ext>
            </a:extLst>
          </p:cNvPr>
          <p:cNvSpPr txBox="1"/>
          <p:nvPr/>
        </p:nvSpPr>
        <p:spPr>
          <a:xfrm>
            <a:off x="7144454" y="4853452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EA5C5-E3C4-4592-9E32-0C949FA952D2}"/>
              </a:ext>
            </a:extLst>
          </p:cNvPr>
          <p:cNvSpPr txBox="1"/>
          <p:nvPr/>
        </p:nvSpPr>
        <p:spPr>
          <a:xfrm>
            <a:off x="7154330" y="5156404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9A1C1-8CCC-4C64-86A8-3A656587456D}"/>
              </a:ext>
            </a:extLst>
          </p:cNvPr>
          <p:cNvSpPr txBox="1"/>
          <p:nvPr/>
        </p:nvSpPr>
        <p:spPr>
          <a:xfrm>
            <a:off x="7122042" y="550154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2DFB6B-C1D2-411F-B4A5-18F5E0F209C3}"/>
              </a:ext>
            </a:extLst>
          </p:cNvPr>
          <p:cNvCxnSpPr>
            <a:stCxn id="15" idx="3"/>
            <a:endCxn id="8" idx="1"/>
          </p:cNvCxnSpPr>
          <p:nvPr/>
        </p:nvCxnSpPr>
        <p:spPr>
          <a:xfrm flipV="1">
            <a:off x="3088541" y="4971738"/>
            <a:ext cx="654091" cy="494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25BCFE-20F0-4526-AEFE-4FAB2B3160F0}"/>
              </a:ext>
            </a:extLst>
          </p:cNvPr>
          <p:cNvCxnSpPr>
            <a:stCxn id="16" idx="3"/>
            <a:endCxn id="9" idx="1"/>
          </p:cNvCxnSpPr>
          <p:nvPr/>
        </p:nvCxnSpPr>
        <p:spPr>
          <a:xfrm>
            <a:off x="3088541" y="5569670"/>
            <a:ext cx="680701" cy="0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CE1143-7F1C-4570-B4B3-CCDF5AF95AE0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412961" y="4731470"/>
            <a:ext cx="72243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9B8478-168D-4B52-829F-E14B7E8F6A19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424602" y="5038118"/>
            <a:ext cx="719852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64C5D0-3FAD-4677-9512-11A1992737F9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6412961" y="5341070"/>
            <a:ext cx="741369" cy="369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786738-D9A8-4BA6-99E0-25EB1E34F2A8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6436242" y="5681832"/>
            <a:ext cx="685800" cy="437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EE55F66-F9B9-4039-BE77-BA0A4B647BC0}"/>
              </a:ext>
            </a:extLst>
          </p:cNvPr>
          <p:cNvSpPr/>
          <p:nvPr/>
        </p:nvSpPr>
        <p:spPr>
          <a:xfrm>
            <a:off x="8379706" y="4546804"/>
            <a:ext cx="190136" cy="13196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BC9FBB-5724-4E59-A2F3-D7D13BB7B2FD}"/>
              </a:ext>
            </a:extLst>
          </p:cNvPr>
          <p:cNvSpPr txBox="1"/>
          <p:nvPr/>
        </p:nvSpPr>
        <p:spPr>
          <a:xfrm>
            <a:off x="8503878" y="4441076"/>
            <a:ext cx="1513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High-impedance (disabled) when BG is enabled</a:t>
            </a:r>
          </a:p>
        </p:txBody>
      </p:sp>
    </p:spTree>
    <p:extLst>
      <p:ext uri="{BB962C8B-B14F-4D97-AF65-F5344CB8AC3E}">
        <p14:creationId xmlns:p14="http://schemas.microsoft.com/office/powerpoint/2010/main" val="18794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7" grpId="0" animBg="1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9AB9-973F-49C9-B957-712D2D12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05"/>
            <a:ext cx="12192000" cy="711200"/>
          </a:xfrm>
        </p:spPr>
        <p:txBody>
          <a:bodyPr/>
          <a:lstStyle/>
          <a:p>
            <a:r>
              <a:rPr lang="en-US" dirty="0"/>
              <a:t>DMA 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72CE-6259-4502-BAE3-933F28D5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2909891" cy="5590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DMA Controller</a:t>
            </a:r>
          </a:p>
          <a:p>
            <a:pPr algn="just"/>
            <a:r>
              <a:rPr lang="en-US" dirty="0"/>
              <a:t>DMA controller - Interface which allows I/O transfer directly between Memory and Device, freeing CPU for other tasks</a:t>
            </a:r>
          </a:p>
          <a:p>
            <a:pPr algn="just"/>
            <a:r>
              <a:rPr lang="en-US" dirty="0"/>
              <a:t>CPU initializes DMA Controller by sending memory address and the block size (number of words).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ED754-99AB-4D5B-8F6B-0C28BC0A5898}"/>
              </a:ext>
            </a:extLst>
          </p:cNvPr>
          <p:cNvSpPr/>
          <p:nvPr/>
        </p:nvSpPr>
        <p:spPr>
          <a:xfrm>
            <a:off x="5727646" y="2875695"/>
            <a:ext cx="2003756" cy="268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C6A4B-2837-4F3E-A539-02F77B9DC4CA}"/>
              </a:ext>
            </a:extLst>
          </p:cNvPr>
          <p:cNvSpPr txBox="1"/>
          <p:nvPr/>
        </p:nvSpPr>
        <p:spPr>
          <a:xfrm>
            <a:off x="5696342" y="42616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76269-BC87-451D-8B79-5900CEFE8FD5}"/>
              </a:ext>
            </a:extLst>
          </p:cNvPr>
          <p:cNvSpPr txBox="1"/>
          <p:nvPr/>
        </p:nvSpPr>
        <p:spPr>
          <a:xfrm>
            <a:off x="5700824" y="458169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EEA0E-E7E3-49C1-AD2A-93715B17AB7B}"/>
              </a:ext>
            </a:extLst>
          </p:cNvPr>
          <p:cNvSpPr txBox="1"/>
          <p:nvPr/>
        </p:nvSpPr>
        <p:spPr>
          <a:xfrm>
            <a:off x="5718681" y="302007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9F980-5288-41AD-9DFA-0B342A12B773}"/>
              </a:ext>
            </a:extLst>
          </p:cNvPr>
          <p:cNvSpPr txBox="1"/>
          <p:nvPr/>
        </p:nvSpPr>
        <p:spPr>
          <a:xfrm>
            <a:off x="5720704" y="3326720"/>
            <a:ext cx="41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C52B4-8099-4A6D-8563-A322C271B70B}"/>
              </a:ext>
            </a:extLst>
          </p:cNvPr>
          <p:cNvSpPr txBox="1"/>
          <p:nvPr/>
        </p:nvSpPr>
        <p:spPr>
          <a:xfrm>
            <a:off x="5718234" y="36170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7EE7D-7D56-440A-9E8B-5BA2786DEA95}"/>
              </a:ext>
            </a:extLst>
          </p:cNvPr>
          <p:cNvSpPr txBox="1"/>
          <p:nvPr/>
        </p:nvSpPr>
        <p:spPr>
          <a:xfrm>
            <a:off x="5705892" y="395416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32311-D00B-44BD-BD4F-61A36C32BCD3}"/>
              </a:ext>
            </a:extLst>
          </p:cNvPr>
          <p:cNvSpPr txBox="1"/>
          <p:nvPr/>
        </p:nvSpPr>
        <p:spPr>
          <a:xfrm>
            <a:off x="6310424" y="3699576"/>
            <a:ext cx="93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 logic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21474-ED30-4928-A93E-10D04800EAC7}"/>
              </a:ext>
            </a:extLst>
          </p:cNvPr>
          <p:cNvSpPr txBox="1"/>
          <p:nvPr/>
        </p:nvSpPr>
        <p:spPr>
          <a:xfrm>
            <a:off x="3872024" y="4275113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D531D4-F266-42FE-B6D3-5BEC60BDDD93}"/>
              </a:ext>
            </a:extLst>
          </p:cNvPr>
          <p:cNvSpPr txBox="1"/>
          <p:nvPr/>
        </p:nvSpPr>
        <p:spPr>
          <a:xfrm>
            <a:off x="4098760" y="4587954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grant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997CA-F742-4E7C-B5C9-3C3C083BC642}"/>
              </a:ext>
            </a:extLst>
          </p:cNvPr>
          <p:cNvSpPr txBox="1"/>
          <p:nvPr/>
        </p:nvSpPr>
        <p:spPr>
          <a:xfrm>
            <a:off x="4466500" y="3625172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AE9DC-77A1-4EB5-8BF4-E33007628CAE}"/>
              </a:ext>
            </a:extLst>
          </p:cNvPr>
          <p:cNvSpPr txBox="1"/>
          <p:nvPr/>
        </p:nvSpPr>
        <p:spPr>
          <a:xfrm>
            <a:off x="4434212" y="3949681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681A68-2756-4C12-931F-E6971C2D8B6D}"/>
              </a:ext>
            </a:extLst>
          </p:cNvPr>
          <p:cNvCxnSpPr>
            <a:cxnSpLocks/>
          </p:cNvCxnSpPr>
          <p:nvPr/>
        </p:nvCxnSpPr>
        <p:spPr>
          <a:xfrm flipV="1">
            <a:off x="5091224" y="4766359"/>
            <a:ext cx="6120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B98756-80D9-4A4B-9EE6-77FEF77635EE}"/>
              </a:ext>
            </a:extLst>
          </p:cNvPr>
          <p:cNvSpPr txBox="1"/>
          <p:nvPr/>
        </p:nvSpPr>
        <p:spPr>
          <a:xfrm>
            <a:off x="5700824" y="4890975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Interrupt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2D8805-B2BB-4116-96D8-505BD4E7845F}"/>
              </a:ext>
            </a:extLst>
          </p:cNvPr>
          <p:cNvCxnSpPr>
            <a:cxnSpLocks/>
          </p:cNvCxnSpPr>
          <p:nvPr/>
        </p:nvCxnSpPr>
        <p:spPr>
          <a:xfrm>
            <a:off x="5091224" y="4134347"/>
            <a:ext cx="612000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34D3C6-DA94-44A0-AC3A-3E8E3B62BE6C}"/>
              </a:ext>
            </a:extLst>
          </p:cNvPr>
          <p:cNvCxnSpPr>
            <a:cxnSpLocks/>
          </p:cNvCxnSpPr>
          <p:nvPr/>
        </p:nvCxnSpPr>
        <p:spPr>
          <a:xfrm flipV="1">
            <a:off x="5091224" y="3801763"/>
            <a:ext cx="612000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1AAA30-F660-45F0-ABBE-70B60DA03405}"/>
              </a:ext>
            </a:extLst>
          </p:cNvPr>
          <p:cNvSpPr txBox="1"/>
          <p:nvPr/>
        </p:nvSpPr>
        <p:spPr>
          <a:xfrm>
            <a:off x="3567224" y="3327114"/>
            <a:ext cx="15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select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7F7E4B-25FB-48C4-BBC6-8C95C60E3D7E}"/>
              </a:ext>
            </a:extLst>
          </p:cNvPr>
          <p:cNvCxnSpPr>
            <a:cxnSpLocks/>
          </p:cNvCxnSpPr>
          <p:nvPr/>
        </p:nvCxnSpPr>
        <p:spPr>
          <a:xfrm flipV="1">
            <a:off x="5091224" y="3511386"/>
            <a:ext cx="612161" cy="39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12A34B-88DE-4C82-AEA7-750C5357FD02}"/>
              </a:ext>
            </a:extLst>
          </p:cNvPr>
          <p:cNvSpPr txBox="1"/>
          <p:nvPr/>
        </p:nvSpPr>
        <p:spPr>
          <a:xfrm>
            <a:off x="3816516" y="30218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DMA Select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1E15F2-E46C-4527-8554-8B7F909673E7}"/>
              </a:ext>
            </a:extLst>
          </p:cNvPr>
          <p:cNvCxnSpPr>
            <a:stCxn id="23" idx="3"/>
            <a:endCxn id="8" idx="1"/>
          </p:cNvCxnSpPr>
          <p:nvPr/>
        </p:nvCxnSpPr>
        <p:spPr>
          <a:xfrm flipV="1">
            <a:off x="5091224" y="3204738"/>
            <a:ext cx="6120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CFCC6C-751A-4E56-8FB0-0940163901F8}"/>
              </a:ext>
            </a:extLst>
          </p:cNvPr>
          <p:cNvSpPr txBox="1"/>
          <p:nvPr/>
        </p:nvSpPr>
        <p:spPr>
          <a:xfrm>
            <a:off x="4114683" y="4891027"/>
            <a:ext cx="105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3106B1-8FA2-4B6F-9A84-FE9F4066EB46}"/>
              </a:ext>
            </a:extLst>
          </p:cNvPr>
          <p:cNvCxnSpPr>
            <a:cxnSpLocks/>
          </p:cNvCxnSpPr>
          <p:nvPr/>
        </p:nvCxnSpPr>
        <p:spPr>
          <a:xfrm flipV="1">
            <a:off x="5091224" y="5075641"/>
            <a:ext cx="612000" cy="52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640593-9B22-4F03-8E64-FAC49530CFE9}"/>
              </a:ext>
            </a:extLst>
          </p:cNvPr>
          <p:cNvSpPr/>
          <p:nvPr/>
        </p:nvSpPr>
        <p:spPr>
          <a:xfrm>
            <a:off x="5691937" y="1740624"/>
            <a:ext cx="2003756" cy="53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bus buffers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59FB72-399D-4209-940E-B3DF152546F0}"/>
              </a:ext>
            </a:extLst>
          </p:cNvPr>
          <p:cNvSpPr txBox="1"/>
          <p:nvPr/>
        </p:nvSpPr>
        <p:spPr>
          <a:xfrm>
            <a:off x="4253024" y="1826290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bus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E39F5A-3F3A-417A-8851-F17E7EE69122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 flipV="1">
            <a:off x="5259903" y="2006667"/>
            <a:ext cx="432034" cy="4289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B5AD0D-0F30-4983-AD1A-08E3DDD45E9E}"/>
              </a:ext>
            </a:extLst>
          </p:cNvPr>
          <p:cNvCxnSpPr/>
          <p:nvPr/>
        </p:nvCxnSpPr>
        <p:spPr>
          <a:xfrm>
            <a:off x="8748824" y="1602707"/>
            <a:ext cx="0" cy="25316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B91CCD-51E8-4250-88B7-96DF68ED1767}"/>
              </a:ext>
            </a:extLst>
          </p:cNvPr>
          <p:cNvCxnSpPr>
            <a:stCxn id="27" idx="3"/>
          </p:cNvCxnSpPr>
          <p:nvPr/>
        </p:nvCxnSpPr>
        <p:spPr>
          <a:xfrm>
            <a:off x="7695693" y="2006667"/>
            <a:ext cx="1053131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F3534F-92C6-4C82-90C3-2B54ED5ED3AC}"/>
              </a:ext>
            </a:extLst>
          </p:cNvPr>
          <p:cNvSpPr txBox="1"/>
          <p:nvPr/>
        </p:nvSpPr>
        <p:spPr>
          <a:xfrm rot="16200000">
            <a:off x="7834477" y="2955257"/>
            <a:ext cx="13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Bus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3C09B-8370-4C8C-A8C7-0189D5D4B681}"/>
              </a:ext>
            </a:extLst>
          </p:cNvPr>
          <p:cNvSpPr/>
          <p:nvPr/>
        </p:nvSpPr>
        <p:spPr>
          <a:xfrm>
            <a:off x="9410636" y="1743112"/>
            <a:ext cx="2204132" cy="53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bus buffers</a:t>
            </a:r>
          </a:p>
        </p:txBody>
      </p:sp>
      <p:cxnSp>
        <p:nvCxnSpPr>
          <p:cNvPr id="34" name="Elbow Connector 63">
            <a:extLst>
              <a:ext uri="{FF2B5EF4-FFF2-40B4-BE49-F238E27FC236}">
                <a16:creationId xmlns:a16="http://schemas.microsoft.com/office/drawing/2014/main" id="{EE9A2463-9CB9-47FF-907F-119A9B3C1070}"/>
              </a:ext>
            </a:extLst>
          </p:cNvPr>
          <p:cNvCxnSpPr>
            <a:stCxn id="33" idx="0"/>
          </p:cNvCxnSpPr>
          <p:nvPr/>
        </p:nvCxnSpPr>
        <p:spPr>
          <a:xfrm rot="16200000" flipV="1">
            <a:off x="7571932" y="-1197659"/>
            <a:ext cx="585466" cy="529607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C40A75F-AD88-4F54-8649-EB7A2FC77BBD}"/>
              </a:ext>
            </a:extLst>
          </p:cNvPr>
          <p:cNvSpPr/>
          <p:nvPr/>
        </p:nvSpPr>
        <p:spPr>
          <a:xfrm>
            <a:off x="9410636" y="2678953"/>
            <a:ext cx="2204132" cy="36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register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B3C7B4-ADA5-4C34-B6A1-28BF766C567C}"/>
              </a:ext>
            </a:extLst>
          </p:cNvPr>
          <p:cNvSpPr/>
          <p:nvPr/>
        </p:nvSpPr>
        <p:spPr>
          <a:xfrm>
            <a:off x="9410636" y="3220484"/>
            <a:ext cx="2204132" cy="36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count register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CF222-62D0-4621-9E88-9970D8FC07EE}"/>
              </a:ext>
            </a:extLst>
          </p:cNvPr>
          <p:cNvSpPr/>
          <p:nvPr/>
        </p:nvSpPr>
        <p:spPr>
          <a:xfrm>
            <a:off x="9412156" y="3753884"/>
            <a:ext cx="2204132" cy="36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register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3B56CE-299D-4E6B-AF1B-39145081ED2F}"/>
              </a:ext>
            </a:extLst>
          </p:cNvPr>
          <p:cNvCxnSpPr>
            <a:endCxn id="35" idx="1"/>
          </p:cNvCxnSpPr>
          <p:nvPr/>
        </p:nvCxnSpPr>
        <p:spPr>
          <a:xfrm flipV="1">
            <a:off x="8774493" y="2860665"/>
            <a:ext cx="636143" cy="7862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1CF584-67BB-463A-AC7C-B37D48CF7B30}"/>
              </a:ext>
            </a:extLst>
          </p:cNvPr>
          <p:cNvCxnSpPr>
            <a:endCxn id="36" idx="1"/>
          </p:cNvCxnSpPr>
          <p:nvPr/>
        </p:nvCxnSpPr>
        <p:spPr>
          <a:xfrm>
            <a:off x="8774493" y="3398130"/>
            <a:ext cx="636143" cy="4066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64C1FE-2A41-4C82-9F11-72FB73708391}"/>
              </a:ext>
            </a:extLst>
          </p:cNvPr>
          <p:cNvCxnSpPr>
            <a:endCxn id="37" idx="1"/>
          </p:cNvCxnSpPr>
          <p:nvPr/>
        </p:nvCxnSpPr>
        <p:spPr>
          <a:xfrm>
            <a:off x="8774493" y="3931799"/>
            <a:ext cx="637663" cy="3797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0F7AC96-9E72-433A-A89C-E24EEC38757D}"/>
              </a:ext>
            </a:extLst>
          </p:cNvPr>
          <p:cNvSpPr txBox="1"/>
          <p:nvPr/>
        </p:nvSpPr>
        <p:spPr>
          <a:xfrm>
            <a:off x="3872024" y="958527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bus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3541D2-FB2B-4777-93CE-5298F9CA20FB}"/>
              </a:ext>
            </a:extLst>
          </p:cNvPr>
          <p:cNvCxnSpPr/>
          <p:nvPr/>
        </p:nvCxnSpPr>
        <p:spPr>
          <a:xfrm>
            <a:off x="7753156" y="5412707"/>
            <a:ext cx="275954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53AE48D-5857-4CB6-8DD1-A841037C9730}"/>
              </a:ext>
            </a:extLst>
          </p:cNvPr>
          <p:cNvSpPr txBox="1"/>
          <p:nvPr/>
        </p:nvSpPr>
        <p:spPr>
          <a:xfrm>
            <a:off x="8002037" y="5075641"/>
            <a:ext cx="196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DMA Acknowledge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CFAFA4-F9C6-4021-926E-A9B553C2C20E}"/>
              </a:ext>
            </a:extLst>
          </p:cNvPr>
          <p:cNvCxnSpPr/>
          <p:nvPr/>
        </p:nvCxnSpPr>
        <p:spPr>
          <a:xfrm>
            <a:off x="7741878" y="5075641"/>
            <a:ext cx="2759546" cy="0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1BF432-F120-4E96-90FB-4C8AD720ED3D}"/>
              </a:ext>
            </a:extLst>
          </p:cNvPr>
          <p:cNvSpPr txBox="1"/>
          <p:nvPr/>
        </p:nvSpPr>
        <p:spPr>
          <a:xfrm>
            <a:off x="8002036" y="4706309"/>
            <a:ext cx="147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DMA Request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242C32-D062-436A-8A47-88AA434282F2}"/>
              </a:ext>
            </a:extLst>
          </p:cNvPr>
          <p:cNvSpPr txBox="1"/>
          <p:nvPr/>
        </p:nvSpPr>
        <p:spPr>
          <a:xfrm>
            <a:off x="10501424" y="5036631"/>
            <a:ext cx="13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I/O device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91831E-0894-43D6-AEB7-CD7758089894}"/>
              </a:ext>
            </a:extLst>
          </p:cNvPr>
          <p:cNvCxnSpPr/>
          <p:nvPr/>
        </p:nvCxnSpPr>
        <p:spPr>
          <a:xfrm flipV="1">
            <a:off x="5091224" y="4469547"/>
            <a:ext cx="612000" cy="52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3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21" grpId="0"/>
      <p:bldP spid="23" grpId="0"/>
      <p:bldP spid="25" grpId="0"/>
      <p:bldP spid="27" grpId="0" animBg="1"/>
      <p:bldP spid="28" grpId="0"/>
      <p:bldP spid="32" grpId="0"/>
      <p:bldP spid="33" grpId="0" animBg="1"/>
      <p:bldP spid="35" grpId="0" animBg="1"/>
      <p:bldP spid="36" grpId="0" animBg="1"/>
      <p:bldP spid="37" grpId="0" animBg="1"/>
      <p:bldP spid="41" grpId="0"/>
      <p:bldP spid="43" grpId="0"/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Input-Output Processor (IOP)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</p:txBody>
      </p:sp>
    </p:spTree>
    <p:extLst>
      <p:ext uri="{BB962C8B-B14F-4D97-AF65-F5344CB8AC3E}">
        <p14:creationId xmlns:p14="http://schemas.microsoft.com/office/powerpoint/2010/main" val="4699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2D52C-8783-44EB-95AE-34A198A6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Input-Output Processor (IOP)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A51B5-0D70-4CD2-9A46-B05A678041A2}"/>
              </a:ext>
            </a:extLst>
          </p:cNvPr>
          <p:cNvSpPr/>
          <p:nvPr/>
        </p:nvSpPr>
        <p:spPr>
          <a:xfrm>
            <a:off x="1690577" y="2741426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 Unit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2F7BA-61D1-4013-9F5D-3095C3E5A52C}"/>
              </a:ext>
            </a:extLst>
          </p:cNvPr>
          <p:cNvSpPr/>
          <p:nvPr/>
        </p:nvSpPr>
        <p:spPr>
          <a:xfrm>
            <a:off x="4357577" y="1522227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Central Processing Unit (CPU)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0B8502-F601-4672-8A23-BE8698A219E7}"/>
              </a:ext>
            </a:extLst>
          </p:cNvPr>
          <p:cNvSpPr/>
          <p:nvPr/>
        </p:nvSpPr>
        <p:spPr>
          <a:xfrm>
            <a:off x="4357577" y="4036826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Input-Output Processor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7AD2A-2341-4386-B8D5-F43F9370FD1E}"/>
              </a:ext>
            </a:extLst>
          </p:cNvPr>
          <p:cNvCxnSpPr/>
          <p:nvPr/>
        </p:nvCxnSpPr>
        <p:spPr>
          <a:xfrm>
            <a:off x="3824177" y="1522227"/>
            <a:ext cx="0" cy="35051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B2A43C-ABEC-4A15-9C77-EAAB9B00096E}"/>
              </a:ext>
            </a:extLst>
          </p:cNvPr>
          <p:cNvCxnSpPr>
            <a:endCxn id="7" idx="1"/>
          </p:cNvCxnSpPr>
          <p:nvPr/>
        </p:nvCxnSpPr>
        <p:spPr>
          <a:xfrm>
            <a:off x="3824177" y="1979427"/>
            <a:ext cx="533400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F47C28-13F1-4158-89BC-733D03D1C04D}"/>
              </a:ext>
            </a:extLst>
          </p:cNvPr>
          <p:cNvCxnSpPr/>
          <p:nvPr/>
        </p:nvCxnSpPr>
        <p:spPr>
          <a:xfrm>
            <a:off x="3824177" y="4480580"/>
            <a:ext cx="533400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26F501-279E-4FD6-84D2-6C6669225747}"/>
              </a:ext>
            </a:extLst>
          </p:cNvPr>
          <p:cNvCxnSpPr/>
          <p:nvPr/>
        </p:nvCxnSpPr>
        <p:spPr>
          <a:xfrm>
            <a:off x="3290777" y="3198626"/>
            <a:ext cx="533400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2C194-0F8D-499F-BBD4-F3850D0F59A5}"/>
              </a:ext>
            </a:extLst>
          </p:cNvPr>
          <p:cNvCxnSpPr>
            <a:stCxn id="8" idx="3"/>
          </p:cNvCxnSpPr>
          <p:nvPr/>
        </p:nvCxnSpPr>
        <p:spPr>
          <a:xfrm>
            <a:off x="6110177" y="4494026"/>
            <a:ext cx="3505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3C6B3E-F3FD-4335-8B54-3FD5420064E9}"/>
              </a:ext>
            </a:extLst>
          </p:cNvPr>
          <p:cNvGrpSpPr/>
          <p:nvPr/>
        </p:nvGrpSpPr>
        <p:grpSpPr>
          <a:xfrm>
            <a:off x="9263512" y="2970025"/>
            <a:ext cx="685800" cy="1524001"/>
            <a:chOff x="8182535" y="2666999"/>
            <a:chExt cx="685800" cy="152400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5F3F33-52C4-4173-9B9D-6A56CE1C9E71}"/>
                </a:ext>
              </a:extLst>
            </p:cNvPr>
            <p:cNvCxnSpPr/>
            <p:nvPr/>
          </p:nvCxnSpPr>
          <p:spPr>
            <a:xfrm>
              <a:off x="8525435" y="3352800"/>
              <a:ext cx="0" cy="838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41051D-2452-4749-B855-702A8DBE6DF1}"/>
                </a:ext>
              </a:extLst>
            </p:cNvPr>
            <p:cNvSpPr/>
            <p:nvPr/>
          </p:nvSpPr>
          <p:spPr>
            <a:xfrm>
              <a:off x="8182535" y="266699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04F6C4-00F5-49EC-BDE9-B882C289AC17}"/>
              </a:ext>
            </a:extLst>
          </p:cNvPr>
          <p:cNvGrpSpPr/>
          <p:nvPr/>
        </p:nvGrpSpPr>
        <p:grpSpPr>
          <a:xfrm>
            <a:off x="8353592" y="2956579"/>
            <a:ext cx="685800" cy="1524001"/>
            <a:chOff x="8182535" y="2666999"/>
            <a:chExt cx="685800" cy="152400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EEA967-4571-40C2-BF47-C5058B536E9E}"/>
                </a:ext>
              </a:extLst>
            </p:cNvPr>
            <p:cNvCxnSpPr/>
            <p:nvPr/>
          </p:nvCxnSpPr>
          <p:spPr>
            <a:xfrm>
              <a:off x="8525435" y="3352800"/>
              <a:ext cx="0" cy="838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E224BB-548B-4055-B04D-3C499F29E0EC}"/>
                </a:ext>
              </a:extLst>
            </p:cNvPr>
            <p:cNvSpPr/>
            <p:nvPr/>
          </p:nvSpPr>
          <p:spPr>
            <a:xfrm>
              <a:off x="8182535" y="266699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8C40D1-950C-49E4-B3B6-F4EB8A34C7A5}"/>
              </a:ext>
            </a:extLst>
          </p:cNvPr>
          <p:cNvGrpSpPr/>
          <p:nvPr/>
        </p:nvGrpSpPr>
        <p:grpSpPr>
          <a:xfrm>
            <a:off x="7397730" y="2963302"/>
            <a:ext cx="685800" cy="1524001"/>
            <a:chOff x="8182535" y="2666999"/>
            <a:chExt cx="685800" cy="152400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E26ED6-35FC-4C80-89E0-4A454C427640}"/>
                </a:ext>
              </a:extLst>
            </p:cNvPr>
            <p:cNvCxnSpPr/>
            <p:nvPr/>
          </p:nvCxnSpPr>
          <p:spPr>
            <a:xfrm>
              <a:off x="8525435" y="3352800"/>
              <a:ext cx="0" cy="838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D336ED-7FE2-445E-BB0A-F48EBFC48A4F}"/>
                </a:ext>
              </a:extLst>
            </p:cNvPr>
            <p:cNvSpPr/>
            <p:nvPr/>
          </p:nvSpPr>
          <p:spPr>
            <a:xfrm>
              <a:off x="8182535" y="266699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394D19-E0D4-4E9F-ACB6-23228EB81D08}"/>
              </a:ext>
            </a:extLst>
          </p:cNvPr>
          <p:cNvGrpSpPr/>
          <p:nvPr/>
        </p:nvGrpSpPr>
        <p:grpSpPr>
          <a:xfrm>
            <a:off x="6405449" y="2963302"/>
            <a:ext cx="685800" cy="1524001"/>
            <a:chOff x="8182535" y="2666999"/>
            <a:chExt cx="685800" cy="15240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E21699-3C16-41C4-A9FE-B616ED367BDD}"/>
                </a:ext>
              </a:extLst>
            </p:cNvPr>
            <p:cNvCxnSpPr/>
            <p:nvPr/>
          </p:nvCxnSpPr>
          <p:spPr>
            <a:xfrm>
              <a:off x="8525435" y="3352800"/>
              <a:ext cx="0" cy="838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417CEF-CDD9-498E-921F-644C8DCE34A8}"/>
                </a:ext>
              </a:extLst>
            </p:cNvPr>
            <p:cNvSpPr/>
            <p:nvPr/>
          </p:nvSpPr>
          <p:spPr>
            <a:xfrm>
              <a:off x="8182535" y="266699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PD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B55AC66-45D5-41FC-9FAD-E5A8C8535E30}"/>
              </a:ext>
            </a:extLst>
          </p:cNvPr>
          <p:cNvSpPr txBox="1"/>
          <p:nvPr/>
        </p:nvSpPr>
        <p:spPr>
          <a:xfrm>
            <a:off x="7340577" y="2486395"/>
            <a:ext cx="182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Peripheral Device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FA8C13-7CD4-48FC-AF0E-9B6CC9B30FAF}"/>
              </a:ext>
            </a:extLst>
          </p:cNvPr>
          <p:cNvSpPr txBox="1"/>
          <p:nvPr/>
        </p:nvSpPr>
        <p:spPr>
          <a:xfrm rot="16200000">
            <a:off x="3355604" y="3013960"/>
            <a:ext cx="13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Memory Bus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07AC7B-8A6A-4E7B-B2A0-164B1B221EC0}"/>
              </a:ext>
            </a:extLst>
          </p:cNvPr>
          <p:cNvSpPr txBox="1"/>
          <p:nvPr/>
        </p:nvSpPr>
        <p:spPr>
          <a:xfrm>
            <a:off x="7369820" y="456396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I/O Bus</a:t>
            </a:r>
          </a:p>
        </p:txBody>
      </p:sp>
    </p:spTree>
    <p:extLst>
      <p:ext uri="{BB962C8B-B14F-4D97-AF65-F5344CB8AC3E}">
        <p14:creationId xmlns:p14="http://schemas.microsoft.com/office/powerpoint/2010/main" val="266199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Input-output </a:t>
            </a:r>
            <a:r>
              <a:rPr lang="en-US" dirty="0" smtClean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interface</a:t>
            </a:r>
            <a:endParaRPr lang="en-US" dirty="0">
              <a:gradFill flip="none" rotWithShape="1">
                <a:gsLst>
                  <a:gs pos="10000">
                    <a:srgbClr val="273238"/>
                  </a:gs>
                  <a:gs pos="100000">
                    <a:srgbClr val="607D8B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15258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82DB34-3AAC-4B30-BEE3-D0882A8AAD5C}"/>
              </a:ext>
            </a:extLst>
          </p:cNvPr>
          <p:cNvSpPr/>
          <p:nvPr/>
        </p:nvSpPr>
        <p:spPr>
          <a:xfrm>
            <a:off x="4547187" y="445414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instruction to test IOP path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40941-FFB3-4F7A-9D3E-52E582D49946}"/>
              </a:ext>
            </a:extLst>
          </p:cNvPr>
          <p:cNvSpPr/>
          <p:nvPr/>
        </p:nvSpPr>
        <p:spPr>
          <a:xfrm>
            <a:off x="8130944" y="738061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status word to memory 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343F3-71CC-4AD7-A1C3-90153EDEF765}"/>
              </a:ext>
            </a:extLst>
          </p:cNvPr>
          <p:cNvSpPr/>
          <p:nvPr/>
        </p:nvSpPr>
        <p:spPr>
          <a:xfrm>
            <a:off x="4547187" y="1541587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status OK, send start I/O instruction to IOP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075670-E657-4ED0-A1D8-8B97BF1B4B54}"/>
              </a:ext>
            </a:extLst>
          </p:cNvPr>
          <p:cNvSpPr/>
          <p:nvPr/>
        </p:nvSpPr>
        <p:spPr>
          <a:xfrm>
            <a:off x="8147509" y="1876260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memory for IOP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6E5F71-AFDA-4506-8930-F0AC23E6AE70}"/>
              </a:ext>
            </a:extLst>
          </p:cNvPr>
          <p:cNvSpPr/>
          <p:nvPr/>
        </p:nvSpPr>
        <p:spPr>
          <a:xfrm>
            <a:off x="4537248" y="2879239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continues with another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B14FF8-E16C-40B9-BFF4-9C60E4ED926E}"/>
              </a:ext>
            </a:extLst>
          </p:cNvPr>
          <p:cNvSpPr/>
          <p:nvPr/>
        </p:nvSpPr>
        <p:spPr>
          <a:xfrm>
            <a:off x="8147509" y="2879239"/>
            <a:ext cx="2376000" cy="85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Conduct I/O transfers using DMA; prepare status report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59D62-D28E-4ACC-B7F7-2BD9C49BE855}"/>
              </a:ext>
            </a:extLst>
          </p:cNvPr>
          <p:cNvSpPr/>
          <p:nvPr/>
        </p:nvSpPr>
        <p:spPr>
          <a:xfrm>
            <a:off x="8130944" y="4153855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 transfer completed; interrupt CPU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DDBB6-613F-48EB-A3F3-366B37E17540}"/>
              </a:ext>
            </a:extLst>
          </p:cNvPr>
          <p:cNvSpPr/>
          <p:nvPr/>
        </p:nvSpPr>
        <p:spPr>
          <a:xfrm>
            <a:off x="4547187" y="4539267"/>
            <a:ext cx="2376000" cy="39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IOP status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16DD6-9B2E-41FE-8AF0-29D9F8F1A40B}"/>
              </a:ext>
            </a:extLst>
          </p:cNvPr>
          <p:cNvSpPr/>
          <p:nvPr/>
        </p:nvSpPr>
        <p:spPr>
          <a:xfrm>
            <a:off x="8130944" y="5156834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status word to memory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BA18A-A846-4280-8FB9-E40B1DFD9322}"/>
              </a:ext>
            </a:extLst>
          </p:cNvPr>
          <p:cNvSpPr/>
          <p:nvPr/>
        </p:nvSpPr>
        <p:spPr>
          <a:xfrm>
            <a:off x="4537248" y="5460212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status word for correct transfer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88CFE6-ADA7-41CE-B00E-7DAA91977B6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923187" y="1111267"/>
            <a:ext cx="1207758" cy="7229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A00D8-19FE-4044-A881-EBA2A9E4149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23187" y="710287"/>
            <a:ext cx="1207757" cy="320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C74E8C-65D6-41F4-B624-89C6B2364CF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13248" y="1942498"/>
            <a:ext cx="1234261" cy="2264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9CFF14-DAB6-4A99-8C45-FE9BDB61A1C9}"/>
              </a:ext>
            </a:extLst>
          </p:cNvPr>
          <p:cNvCxnSpPr>
            <a:cxnSpLocks/>
          </p:cNvCxnSpPr>
          <p:nvPr/>
        </p:nvCxnSpPr>
        <p:spPr>
          <a:xfrm rot="5400000">
            <a:off x="5335917" y="2513591"/>
            <a:ext cx="75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767C8B-18F9-4E89-BA84-A106ED9D11B5}"/>
              </a:ext>
            </a:extLst>
          </p:cNvPr>
          <p:cNvCxnSpPr>
            <a:cxnSpLocks/>
          </p:cNvCxnSpPr>
          <p:nvPr/>
        </p:nvCxnSpPr>
        <p:spPr>
          <a:xfrm rot="5400000">
            <a:off x="9111653" y="2677555"/>
            <a:ext cx="43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901F98-B5D3-4F3E-B31F-1F28B9821391}"/>
              </a:ext>
            </a:extLst>
          </p:cNvPr>
          <p:cNvCxnSpPr>
            <a:cxnSpLocks/>
          </p:cNvCxnSpPr>
          <p:nvPr/>
        </p:nvCxnSpPr>
        <p:spPr>
          <a:xfrm rot="5400000">
            <a:off x="9102944" y="3952171"/>
            <a:ext cx="43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5B6CE4-6077-46A1-A871-31CF25402EDA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923187" y="4377665"/>
            <a:ext cx="1223946" cy="3614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B321E1-C5EC-4204-A868-56EB791EE7F7}"/>
              </a:ext>
            </a:extLst>
          </p:cNvPr>
          <p:cNvCxnSpPr>
            <a:cxnSpLocks/>
          </p:cNvCxnSpPr>
          <p:nvPr/>
        </p:nvCxnSpPr>
        <p:spPr>
          <a:xfrm flipH="1">
            <a:off x="6906998" y="5426208"/>
            <a:ext cx="1223946" cy="3614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8BE2F6-650B-468E-B960-362AEF839E67}"/>
              </a:ext>
            </a:extLst>
          </p:cNvPr>
          <p:cNvCxnSpPr>
            <a:cxnSpLocks/>
          </p:cNvCxnSpPr>
          <p:nvPr/>
        </p:nvCxnSpPr>
        <p:spPr>
          <a:xfrm>
            <a:off x="6918030" y="4843005"/>
            <a:ext cx="1212914" cy="452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5E0B7C-6B36-4F83-BEBC-C283ADECB784}"/>
              </a:ext>
            </a:extLst>
          </p:cNvPr>
          <p:cNvSpPr txBox="1"/>
          <p:nvPr/>
        </p:nvSpPr>
        <p:spPr>
          <a:xfrm>
            <a:off x="4881450" y="59080"/>
            <a:ext cx="17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CPU operations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5DE416-B62C-4F5C-A595-BACFE6E40E17}"/>
              </a:ext>
            </a:extLst>
          </p:cNvPr>
          <p:cNvSpPr txBox="1"/>
          <p:nvPr/>
        </p:nvSpPr>
        <p:spPr>
          <a:xfrm>
            <a:off x="8465207" y="76082"/>
            <a:ext cx="17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IOP operations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A861E0-77E2-49BF-84B0-10BA249F6FFB}"/>
              </a:ext>
            </a:extLst>
          </p:cNvPr>
          <p:cNvCxnSpPr>
            <a:cxnSpLocks/>
          </p:cNvCxnSpPr>
          <p:nvPr/>
        </p:nvCxnSpPr>
        <p:spPr>
          <a:xfrm rot="5400000">
            <a:off x="5457042" y="6261507"/>
            <a:ext cx="43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B0F3A0-1499-45C3-9E58-3ACAF717BB13}"/>
              </a:ext>
            </a:extLst>
          </p:cNvPr>
          <p:cNvSpPr txBox="1"/>
          <p:nvPr/>
        </p:nvSpPr>
        <p:spPr>
          <a:xfrm>
            <a:off x="5156787" y="6446136"/>
            <a:ext cx="106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E3E43B-F043-4F9B-9C12-14BA630D0D11}"/>
              </a:ext>
            </a:extLst>
          </p:cNvPr>
          <p:cNvSpPr txBox="1"/>
          <p:nvPr/>
        </p:nvSpPr>
        <p:spPr>
          <a:xfrm>
            <a:off x="175995" y="392048"/>
            <a:ext cx="301812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400" dirty="0"/>
              <a:t>CPU – IOP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6722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/>
      <p:bldP spid="25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90" y="2210876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21F-6C08-4247-AF1A-E3603EE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Peripherals, I/O Bus and Interface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2" y="1189020"/>
            <a:ext cx="9247693" cy="432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21F-6C08-4247-AF1A-E3603EE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Peripherals, I/O Bus and Interface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30BC6-C6B1-438A-8D78-20B028A5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Peripherals</a:t>
            </a:r>
            <a:r>
              <a:rPr lang="en-GB" dirty="0" smtClean="0"/>
              <a:t>: Input-output </a:t>
            </a:r>
            <a:r>
              <a:rPr lang="en-GB" dirty="0"/>
              <a:t>device attached to the computer </a:t>
            </a:r>
            <a:r>
              <a:rPr lang="en-GB" dirty="0" smtClean="0"/>
              <a:t>are </a:t>
            </a:r>
            <a:r>
              <a:rPr lang="en-GB" dirty="0"/>
              <a:t>called peripherals</a:t>
            </a:r>
            <a:r>
              <a:rPr lang="en-GB" dirty="0" smtClean="0"/>
              <a:t>.</a:t>
            </a:r>
          </a:p>
          <a:p>
            <a:pPr lvl="0"/>
            <a:r>
              <a:rPr lang="en-US" dirty="0"/>
              <a:t>The I/O bus consists of data lines, address lines, and control lines.  </a:t>
            </a:r>
            <a:endParaRPr lang="en-IN" dirty="0"/>
          </a:p>
          <a:p>
            <a:pPr lvl="0"/>
            <a:r>
              <a:rPr lang="en-US" dirty="0"/>
              <a:t>The magnetic disk, printer, </a:t>
            </a:r>
            <a:r>
              <a:rPr lang="en-US" dirty="0" smtClean="0"/>
              <a:t>display terminal and keyboard </a:t>
            </a:r>
            <a:r>
              <a:rPr lang="en-US" dirty="0"/>
              <a:t>are employed in practically any general purpose computer.  </a:t>
            </a:r>
            <a:endParaRPr lang="en-IN" dirty="0"/>
          </a:p>
          <a:p>
            <a:pPr lvl="0"/>
            <a:r>
              <a:rPr lang="en-US" dirty="0"/>
              <a:t>Each peripheral device has associated with it an interface unit.  </a:t>
            </a:r>
            <a:endParaRPr lang="en-IN" dirty="0"/>
          </a:p>
          <a:p>
            <a:pPr lvl="0"/>
            <a:r>
              <a:rPr lang="en-US" dirty="0"/>
              <a:t>Each interface decodes the address and control received from the I/O bus, interprets them for the peripheral, and provides signals for the peripheral controller.  </a:t>
            </a:r>
            <a:endParaRPr lang="en-IN" dirty="0"/>
          </a:p>
          <a:p>
            <a:pPr lvl="0"/>
            <a:r>
              <a:rPr lang="en-US" dirty="0"/>
              <a:t>It also synchronizes the data flow and supervises the transfer between peripheral and processor.  </a:t>
            </a:r>
            <a:endParaRPr lang="en-IN" dirty="0"/>
          </a:p>
          <a:p>
            <a:pPr lvl="0"/>
            <a:r>
              <a:rPr lang="en-US" dirty="0"/>
              <a:t>Each peripheral has its own controller that operates the particular electromechanical device.  </a:t>
            </a:r>
            <a:endParaRPr lang="en-IN" dirty="0"/>
          </a:p>
          <a:p>
            <a:pPr lvl="0"/>
            <a:r>
              <a:rPr lang="en-US" dirty="0"/>
              <a:t>For example, the printer controller controls the paper motion, the print timing, and the selection of printing characters</a:t>
            </a:r>
            <a:r>
              <a:rPr lang="en-US" dirty="0" smtClean="0"/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63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21F-6C08-4247-AF1A-E3603EE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Peripherals, I/O Bus and Interface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30BC6-C6B1-438A-8D78-20B028A5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I/O bus from the processor is attached to all peripheral interfaces.  </a:t>
            </a:r>
            <a:endParaRPr lang="en-IN" dirty="0"/>
          </a:p>
          <a:p>
            <a:pPr lvl="0"/>
            <a:r>
              <a:rPr lang="en-US" dirty="0"/>
              <a:t>To communicate with a particular device, the processor places a device address on the address lines.  </a:t>
            </a:r>
            <a:endParaRPr lang="en-IN" dirty="0"/>
          </a:p>
          <a:p>
            <a:pPr lvl="0"/>
            <a:r>
              <a:rPr lang="en-US" dirty="0"/>
              <a:t>Each interface attached to the I/O bus contains an address decoder that monitors the address lines.  </a:t>
            </a:r>
            <a:endParaRPr lang="en-IN" dirty="0"/>
          </a:p>
          <a:p>
            <a:pPr lvl="0"/>
            <a:r>
              <a:rPr lang="en-US" dirty="0"/>
              <a:t>When the interface detects its own address, it activates the path between the bus lines and the device that it controls.  </a:t>
            </a:r>
            <a:endParaRPr lang="en-IN" dirty="0"/>
          </a:p>
          <a:p>
            <a:pPr lvl="0"/>
            <a:r>
              <a:rPr lang="en-US" dirty="0"/>
              <a:t>All peripherals whose address does not correspond to the address in the bus are disabled by their </a:t>
            </a:r>
            <a:r>
              <a:rPr lang="en-US" dirty="0" smtClean="0"/>
              <a:t>interface, and selected </a:t>
            </a:r>
            <a:r>
              <a:rPr lang="en-US" dirty="0"/>
              <a:t>responds to the function code and proceeds to execute it. </a:t>
            </a:r>
            <a:endParaRPr lang="en-IN" dirty="0"/>
          </a:p>
          <a:p>
            <a:pPr lvl="0"/>
            <a:r>
              <a:rPr lang="en-US" dirty="0"/>
              <a:t>The function code is referred to as an I/O command. </a:t>
            </a:r>
            <a:endParaRPr lang="en-IN" dirty="0"/>
          </a:p>
          <a:p>
            <a:pPr lvl="0"/>
            <a:r>
              <a:rPr lang="en-US" dirty="0"/>
              <a:t>There are four types of commands that an interface may receive. They are classified as control, status, data output, and data input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8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21F-6C08-4247-AF1A-E3603EE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Peripherals, I/O Bus and Interface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30BC6-C6B1-438A-8D78-20B028A5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control command is issued to activate the peripheral and to inform it what to do. </a:t>
            </a:r>
            <a:endParaRPr lang="en-IN" dirty="0"/>
          </a:p>
          <a:p>
            <a:r>
              <a:rPr lang="en-US" dirty="0"/>
              <a:t>For example, a magnetic tape unit may be instructed to backspace the tape by one record, to rewind the tape, or to start the tape moving in the forward direction. </a:t>
            </a:r>
            <a:endParaRPr lang="en-IN" dirty="0"/>
          </a:p>
          <a:p>
            <a:pPr lvl="0"/>
            <a:r>
              <a:rPr lang="en-US" dirty="0"/>
              <a:t>A status command is used to test various status conditions in the interface and the peripheral. </a:t>
            </a:r>
            <a:endParaRPr lang="en-IN" dirty="0"/>
          </a:p>
          <a:p>
            <a:r>
              <a:rPr lang="en-US" dirty="0"/>
              <a:t>For example, the computer may wish to check the status of the peripheral before a transfer is initiated. </a:t>
            </a:r>
            <a:endParaRPr lang="en-IN" dirty="0"/>
          </a:p>
          <a:p>
            <a:pPr lvl="0"/>
            <a:r>
              <a:rPr lang="en-US" dirty="0"/>
              <a:t>During the transfer, one or more errors may occur which are detected by the interface. </a:t>
            </a:r>
            <a:endParaRPr lang="en-IN" dirty="0"/>
          </a:p>
          <a:p>
            <a:pPr lvl="0"/>
            <a:r>
              <a:rPr lang="en-US" dirty="0"/>
              <a:t>These errors are designated by setting bits in a status register that the processor can read at certain intervals.</a:t>
            </a:r>
            <a:endParaRPr lang="en-IN" dirty="0"/>
          </a:p>
          <a:p>
            <a:pPr lvl="0"/>
            <a:r>
              <a:rPr lang="en-US" dirty="0"/>
              <a:t>A data output command causes the interface to respond by transferring data from the bus into one of its registers. </a:t>
            </a:r>
            <a:endParaRPr lang="en-IN" dirty="0"/>
          </a:p>
          <a:p>
            <a:pPr lvl="0"/>
            <a:r>
              <a:rPr lang="en-US" dirty="0"/>
              <a:t>The computer starts the tape moving by issuing a control command.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47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21F-6C08-4247-AF1A-E3603EE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Peripherals, I/O Bus and Interface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30BC6-C6B1-438A-8D78-20B028A5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processor then monitors the status of the tape by means of a status command. </a:t>
            </a:r>
            <a:endParaRPr lang="en-IN" dirty="0"/>
          </a:p>
          <a:p>
            <a:pPr lvl="0"/>
            <a:r>
              <a:rPr lang="en-US" dirty="0"/>
              <a:t>When the tape is in the correct position, the processor issues a data output command. </a:t>
            </a:r>
            <a:endParaRPr lang="en-IN" dirty="0"/>
          </a:p>
          <a:p>
            <a:pPr lvl="0"/>
            <a:r>
              <a:rPr lang="en-US" dirty="0"/>
              <a:t>The interface responds to the address and command and transfers the information from the data lines in the bus to its buffer register. </a:t>
            </a:r>
            <a:endParaRPr lang="en-IN" dirty="0"/>
          </a:p>
          <a:p>
            <a:pPr lvl="0"/>
            <a:r>
              <a:rPr lang="en-US" dirty="0"/>
              <a:t>The interface that communicates with the tape controller and sends the data to be stored on tape.</a:t>
            </a:r>
            <a:endParaRPr lang="en-IN" dirty="0"/>
          </a:p>
          <a:p>
            <a:pPr lvl="0"/>
            <a:r>
              <a:rPr lang="en-US" dirty="0"/>
              <a:t>The data input command is the opposite of the data output. </a:t>
            </a:r>
            <a:endParaRPr lang="en-IN" dirty="0"/>
          </a:p>
          <a:p>
            <a:pPr lvl="0"/>
            <a:r>
              <a:rPr lang="en-US" dirty="0"/>
              <a:t>In this case the interface receives an item of data from the peripheral and places it in its buffer register. </a:t>
            </a:r>
            <a:endParaRPr lang="en-IN" dirty="0"/>
          </a:p>
          <a:p>
            <a:pPr lvl="0"/>
            <a:r>
              <a:rPr lang="en-US" dirty="0"/>
              <a:t>The processor checks if data are available by means of a status command and then issues a data input command. </a:t>
            </a:r>
            <a:endParaRPr lang="en-IN" dirty="0"/>
          </a:p>
          <a:p>
            <a:pPr lvl="0"/>
            <a:r>
              <a:rPr lang="en-US" dirty="0"/>
              <a:t>The interface places the data on the data lines, where they are accepted by the processor.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2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21F-6C08-4247-AF1A-E3603EE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interface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1" y="1244339"/>
            <a:ext cx="5627803" cy="3987537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31162"/>
              </p:ext>
            </p:extLst>
          </p:nvPr>
        </p:nvGraphicFramePr>
        <p:xfrm>
          <a:off x="6284945" y="1442300"/>
          <a:ext cx="5244035" cy="38590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97726">
                  <a:extLst>
                    <a:ext uri="{9D8B030D-6E8A-4147-A177-3AD203B41FA5}">
                      <a16:colId xmlns:a16="http://schemas.microsoft.com/office/drawing/2014/main" val="3638993088"/>
                    </a:ext>
                  </a:extLst>
                </a:gridCol>
                <a:gridCol w="694631">
                  <a:extLst>
                    <a:ext uri="{9D8B030D-6E8A-4147-A177-3AD203B41FA5}">
                      <a16:colId xmlns:a16="http://schemas.microsoft.com/office/drawing/2014/main" val="647402070"/>
                    </a:ext>
                  </a:extLst>
                </a:gridCol>
                <a:gridCol w="694631">
                  <a:extLst>
                    <a:ext uri="{9D8B030D-6E8A-4147-A177-3AD203B41FA5}">
                      <a16:colId xmlns:a16="http://schemas.microsoft.com/office/drawing/2014/main" val="810273639"/>
                    </a:ext>
                  </a:extLst>
                </a:gridCol>
                <a:gridCol w="3257047">
                  <a:extLst>
                    <a:ext uri="{9D8B030D-6E8A-4147-A177-3AD203B41FA5}">
                      <a16:colId xmlns:a16="http://schemas.microsoft.com/office/drawing/2014/main" val="1951404886"/>
                    </a:ext>
                  </a:extLst>
                </a:gridCol>
              </a:tblGrid>
              <a:tr h="631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dirty="0">
                          <a:effectLst/>
                        </a:rPr>
                        <a:t>CS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dirty="0">
                          <a:effectLst/>
                        </a:rPr>
                        <a:t>RS1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dirty="0">
                          <a:effectLst/>
                        </a:rPr>
                        <a:t>RS0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dirty="0">
                          <a:effectLst/>
                        </a:rPr>
                        <a:t>Register Selected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239621"/>
                  </a:ext>
                </a:extLst>
              </a:tr>
              <a:tr h="631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0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X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X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None: data bus in high impedance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111264"/>
                  </a:ext>
                </a:extLst>
              </a:tr>
              <a:tr h="631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0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Port A register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918561"/>
                  </a:ext>
                </a:extLst>
              </a:tr>
              <a:tr h="631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Port B register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176904"/>
                  </a:ext>
                </a:extLst>
              </a:tr>
              <a:tr h="631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Control register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541879"/>
                  </a:ext>
                </a:extLst>
              </a:tr>
              <a:tr h="631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5059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Status register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0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</TotalTime>
  <Words>2128</Words>
  <Application>Microsoft Office PowerPoint</Application>
  <PresentationFormat>Widescreen</PresentationFormat>
  <Paragraphs>338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Roboto Condensed</vt:lpstr>
      <vt:lpstr>Arial</vt:lpstr>
      <vt:lpstr>Times New Roman</vt:lpstr>
      <vt:lpstr>Wingdings 3</vt:lpstr>
      <vt:lpstr>Roboto Condensed Light</vt:lpstr>
      <vt:lpstr>Wingdings 2</vt:lpstr>
      <vt:lpstr>Segoe UI Black</vt:lpstr>
      <vt:lpstr>Wingdings</vt:lpstr>
      <vt:lpstr>Calibri</vt:lpstr>
      <vt:lpstr>Office Theme</vt:lpstr>
      <vt:lpstr>Unit-5  Input-Output Organization </vt:lpstr>
      <vt:lpstr>PowerPoint Presentation</vt:lpstr>
      <vt:lpstr>Input-output interface</vt:lpstr>
      <vt:lpstr>Peripherals, I/O Bus and Interface</vt:lpstr>
      <vt:lpstr>Peripherals, I/O Bus and Interface</vt:lpstr>
      <vt:lpstr>Peripherals, I/O Bus and Interface</vt:lpstr>
      <vt:lpstr>Peripherals, I/O Bus and Interface</vt:lpstr>
      <vt:lpstr>Peripherals, I/O Bus and Interface</vt:lpstr>
      <vt:lpstr>I/O interface </vt:lpstr>
      <vt:lpstr>I/O Interface</vt:lpstr>
      <vt:lpstr>I/O Interface</vt:lpstr>
      <vt:lpstr>I/O Interface</vt:lpstr>
      <vt:lpstr>Asynchronous Data Transfer</vt:lpstr>
      <vt:lpstr>Asynchronous Data Transfer</vt:lpstr>
      <vt:lpstr>Strobe Method</vt:lpstr>
      <vt:lpstr>2.1 Source initiated Handshake</vt:lpstr>
      <vt:lpstr>2.2 Destination initiated Handshake</vt:lpstr>
      <vt:lpstr>Asynchronous Serial Transfer</vt:lpstr>
      <vt:lpstr>Modes Of Transfer</vt:lpstr>
      <vt:lpstr>Modes of Transfer</vt:lpstr>
      <vt:lpstr>Programmed I/O</vt:lpstr>
      <vt:lpstr>Interrupt-initiated I/O</vt:lpstr>
      <vt:lpstr>Priority Interrupt</vt:lpstr>
      <vt:lpstr>Priority Interrupt (Daisy-Chaining Technique)</vt:lpstr>
      <vt:lpstr>DMA (Direct Memory Access)</vt:lpstr>
      <vt:lpstr>DMA (Direct Memory Access)</vt:lpstr>
      <vt:lpstr>DMA Controller</vt:lpstr>
      <vt:lpstr>Input-Output Processor (IOP)</vt:lpstr>
      <vt:lpstr>Input-Output Processor (IOP)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380</cp:revision>
  <dcterms:created xsi:type="dcterms:W3CDTF">2020-05-01T05:09:15Z</dcterms:created>
  <dcterms:modified xsi:type="dcterms:W3CDTF">2025-03-06T14:45:46Z</dcterms:modified>
</cp:coreProperties>
</file>