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60"/>
  </p:notesMasterIdLst>
  <p:sldIdLst>
    <p:sldId id="372" r:id="rId2"/>
    <p:sldId id="376" r:id="rId3"/>
    <p:sldId id="516" r:id="rId4"/>
    <p:sldId id="518" r:id="rId5"/>
    <p:sldId id="522" r:id="rId6"/>
    <p:sldId id="523" r:id="rId7"/>
    <p:sldId id="524" r:id="rId8"/>
    <p:sldId id="521" r:id="rId9"/>
    <p:sldId id="383" r:id="rId10"/>
    <p:sldId id="465" r:id="rId11"/>
    <p:sldId id="466" r:id="rId12"/>
    <p:sldId id="467" r:id="rId13"/>
    <p:sldId id="468" r:id="rId14"/>
    <p:sldId id="469" r:id="rId15"/>
    <p:sldId id="470" r:id="rId16"/>
    <p:sldId id="475" r:id="rId17"/>
    <p:sldId id="471" r:id="rId18"/>
    <p:sldId id="474" r:id="rId19"/>
    <p:sldId id="476" r:id="rId20"/>
    <p:sldId id="480" r:id="rId21"/>
    <p:sldId id="481" r:id="rId22"/>
    <p:sldId id="482" r:id="rId23"/>
    <p:sldId id="483" r:id="rId24"/>
    <p:sldId id="484" r:id="rId25"/>
    <p:sldId id="477" r:id="rId26"/>
    <p:sldId id="478" r:id="rId27"/>
    <p:sldId id="479" r:id="rId28"/>
    <p:sldId id="485" r:id="rId29"/>
    <p:sldId id="486" r:id="rId30"/>
    <p:sldId id="487" r:id="rId31"/>
    <p:sldId id="488" r:id="rId32"/>
    <p:sldId id="489" r:id="rId33"/>
    <p:sldId id="490" r:id="rId34"/>
    <p:sldId id="491" r:id="rId35"/>
    <p:sldId id="492" r:id="rId36"/>
    <p:sldId id="493" r:id="rId37"/>
    <p:sldId id="494" r:id="rId38"/>
    <p:sldId id="495" r:id="rId39"/>
    <p:sldId id="496" r:id="rId40"/>
    <p:sldId id="497" r:id="rId41"/>
    <p:sldId id="498" r:id="rId42"/>
    <p:sldId id="499" r:id="rId43"/>
    <p:sldId id="500" r:id="rId44"/>
    <p:sldId id="502" r:id="rId45"/>
    <p:sldId id="503" r:id="rId46"/>
    <p:sldId id="504" r:id="rId47"/>
    <p:sldId id="505" r:id="rId48"/>
    <p:sldId id="506" r:id="rId49"/>
    <p:sldId id="507" r:id="rId50"/>
    <p:sldId id="508" r:id="rId51"/>
    <p:sldId id="509" r:id="rId52"/>
    <p:sldId id="510" r:id="rId53"/>
    <p:sldId id="511" r:id="rId54"/>
    <p:sldId id="512" r:id="rId55"/>
    <p:sldId id="514" r:id="rId56"/>
    <p:sldId id="515" r:id="rId57"/>
    <p:sldId id="513" r:id="rId58"/>
    <p:sldId id="377" r:id="rId59"/>
  </p:sldIdLst>
  <p:sldSz cx="12192000" cy="6858000"/>
  <p:notesSz cx="6858000" cy="9144000"/>
  <p:embeddedFontLst>
    <p:embeddedFont>
      <p:font typeface="Roboto Condensed Light" panose="02000000000000000000" pitchFamily="2" charset="0"/>
      <p:regular r:id="rId61"/>
      <p:italic r:id="rId62"/>
    </p:embeddedFont>
    <p:embeddedFont>
      <p:font typeface="Segoe UI Black" panose="020B0A02040204020203" pitchFamily="34" charset="0"/>
      <p:bold r:id="rId63"/>
      <p:boldItalic r:id="rId64"/>
    </p:embeddedFont>
    <p:embeddedFont>
      <p:font typeface="Roboto Condensed" panose="02000000000000000000" pitchFamily="2" charset="0"/>
      <p:regular r:id="rId65"/>
      <p:bold r:id="rId66"/>
      <p:italic r:id="rId67"/>
      <p:boldItalic r:id="rId68"/>
    </p:embeddedFon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ambria Math" panose="02040503050406030204" pitchFamily="18" charset="0"/>
      <p:regular r:id="rId73"/>
    </p:embeddedFont>
    <p:embeddedFont>
      <p:font typeface="Wingdings 3" panose="05040102010807070707" pitchFamily="18" charset="2"/>
      <p:regular r:id="rId74"/>
    </p:embeddedFont>
    <p:embeddedFont>
      <p:font typeface="Wingdings 2" panose="05020102010507070707" pitchFamily="18" charset="2"/>
      <p:regular r:id="rId7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zVSorEC6Gk8ayxUEOElZw==" hashData="sxtFwp7vXYUu8nSueEtpQBiSdQ1E3JHy3oIJYC3JQ8xecEZtILpKoKECLLpvGdxIEQtqMyUK9eEpvamnBQYRA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972C6"/>
    <a:srgbClr val="03A9F5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0" r:id="rId11"/>
    <p:sldLayoutId id="2147483687" r:id="rId12"/>
    <p:sldLayoutId id="2147483688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3</a:t>
            </a:r>
            <a:r>
              <a:rPr lang="en-US" dirty="0"/>
              <a:t/>
            </a:r>
            <a:br>
              <a:rPr lang="en-US" dirty="0"/>
            </a:br>
            <a:r>
              <a:rPr lang="en-IN" sz="4800" dirty="0"/>
              <a:t>Context Free Grammar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Theory of Computation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(TOC)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2101CS603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30CF-13EB-4DD1-1793-7DA9DE725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Chomsky hierarchy (Classification of grammar)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682A-7279-B953-06DE-D09F789D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7BD2F-F4CE-77A1-2CA5-00FAB52FE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796" y="2357171"/>
            <a:ext cx="2058349" cy="735868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Restricted grammar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AE111-BCB3-D860-66CE-51BACCAC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403" y="3797246"/>
            <a:ext cx="1152144" cy="1399914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Regular grammar(type 3)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77DF5-34F0-FD42-E37C-4D2DFFC26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7836" y="3812806"/>
            <a:ext cx="1152144" cy="1399032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free grammar(type 2)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CAF27-7BF9-3317-E03F-60585537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2232" y="3781684"/>
            <a:ext cx="1149350" cy="1399916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 sensitive grammar (type 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A5573-F93D-0C78-7E7E-241222C27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282" y="2367779"/>
            <a:ext cx="2058349" cy="735868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estricted grammar (type 0)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6D6D20-5019-2362-4FB9-407DA2BB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802" y="1238716"/>
            <a:ext cx="2058349" cy="492209"/>
          </a:xfrm>
          <a:prstGeom prst="rect">
            <a:avLst/>
          </a:prstGeom>
          <a:noFill/>
          <a:ln w="25400">
            <a:solidFill>
              <a:srgbClr val="0E47A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Grammar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D318807-8E48-B364-9F28-BF59505EC705}"/>
              </a:ext>
            </a:extLst>
          </p:cNvPr>
          <p:cNvCxnSpPr/>
          <p:nvPr/>
        </p:nvCxnSpPr>
        <p:spPr>
          <a:xfrm rot="16200000" flipH="1">
            <a:off x="7448558" y="2598391"/>
            <a:ext cx="704207" cy="1693504"/>
          </a:xfrm>
          <a:prstGeom prst="bentConnector3">
            <a:avLst>
              <a:gd name="adj1" fmla="val 48647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C67CEE04-8A04-6F4E-EEAF-850180F22BF9}"/>
              </a:ext>
            </a:extLst>
          </p:cNvPr>
          <p:cNvCxnSpPr/>
          <p:nvPr/>
        </p:nvCxnSpPr>
        <p:spPr>
          <a:xfrm rot="5400000">
            <a:off x="5786904" y="2607330"/>
            <a:ext cx="688645" cy="1660064"/>
          </a:xfrm>
          <a:prstGeom prst="bentConnector3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A329713-18AD-49CB-B16F-56CADE9DC7EE}"/>
              </a:ext>
            </a:extLst>
          </p:cNvPr>
          <p:cNvCxnSpPr/>
          <p:nvPr/>
        </p:nvCxnSpPr>
        <p:spPr>
          <a:xfrm rot="5400000">
            <a:off x="4939767" y="1480884"/>
            <a:ext cx="651142" cy="1142232"/>
          </a:xfrm>
          <a:prstGeom prst="bentConnector3">
            <a:avLst>
              <a:gd name="adj1" fmla="val 50000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8091709F-DD54-EB30-15EF-AF068C33DD4A}"/>
              </a:ext>
            </a:extLst>
          </p:cNvPr>
          <p:cNvCxnSpPr/>
          <p:nvPr/>
        </p:nvCxnSpPr>
        <p:spPr>
          <a:xfrm rot="16200000" flipH="1">
            <a:off x="6084966" y="1481009"/>
            <a:ext cx="640534" cy="1137282"/>
          </a:xfrm>
          <a:prstGeom prst="bentConnector3">
            <a:avLst>
              <a:gd name="adj1" fmla="val 50199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8EF7BD-1A69-9B07-C3CA-2D8F634AA3FE}"/>
              </a:ext>
            </a:extLst>
          </p:cNvPr>
          <p:cNvCxnSpPr/>
          <p:nvPr/>
        </p:nvCxnSpPr>
        <p:spPr>
          <a:xfrm>
            <a:off x="6957083" y="3440536"/>
            <a:ext cx="0" cy="37544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8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D41E-1C4E-2C9A-53E0-2F1898AB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0 grammar (Phrase Structure Grammar)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C7362-B9E0-EED9-D647-0C7EB8D99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</a:endParaRPr>
              </a:p>
              <a:p>
                <a:r>
                  <a:rPr lang="en-US" dirty="0"/>
                  <a:t>where both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can be strings of terminal and nonterminal </a:t>
                </a:r>
                <a:r>
                  <a:rPr lang="en-US" dirty="0"/>
                  <a:t>symbols.</a:t>
                </a:r>
              </a:p>
              <a:p>
                <a:r>
                  <a:rPr lang="en-US" dirty="0"/>
                  <a:t>Example:</a:t>
                </a:r>
                <a:r>
                  <a:rPr lang="en-US" dirty="0">
                    <a:solidFill>
                      <a:srgbClr val="0E47A1"/>
                    </a:solidFill>
                  </a:rPr>
                  <a:t>   S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ACaB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543050">
                  <a:buNone/>
                </a:pPr>
                <a:r>
                  <a:rPr lang="en-US" dirty="0" err="1">
                    <a:solidFill>
                      <a:srgbClr val="0E47A1"/>
                    </a:solidFill>
                  </a:rPr>
                  <a:t>Bc</a:t>
                </a:r>
                <a:r>
                  <a:rPr lang="en-US" dirty="0">
                    <a:solidFill>
                      <a:srgbClr val="0E47A1"/>
                    </a:solidFill>
                  </a:rPr>
                  <a:t>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acB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54305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CB → DB </a:t>
                </a:r>
              </a:p>
              <a:p>
                <a:pPr marL="0" indent="1543050">
                  <a:buNone/>
                </a:pPr>
                <a:r>
                  <a:rPr lang="en-US" dirty="0" err="1">
                    <a:solidFill>
                      <a:srgbClr val="0E47A1"/>
                    </a:solidFill>
                  </a:rPr>
                  <a:t>aD</a:t>
                </a:r>
                <a:r>
                  <a:rPr lang="en-US" dirty="0">
                    <a:solidFill>
                      <a:srgbClr val="0E47A1"/>
                    </a:solidFill>
                  </a:rPr>
                  <a:t> → Db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C7362-B9E0-EED9-D647-0C7EB8D99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3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C4EE-7A6C-B1E2-D7DA-068A3079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Type 1 grammar (Context Sensitive Grammar)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3E20B-F05D-74CE-24E5-2BE736224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Their productions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𝜶𝝅𝜷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</a:endParaRPr>
              </a:p>
              <a:p>
                <a:r>
                  <a:rPr lang="en-US" dirty="0"/>
                  <a:t>where </a:t>
                </a:r>
                <a:r>
                  <a:rPr lang="en-US" b="1" dirty="0">
                    <a:solidFill>
                      <a:srgbClr val="C00000"/>
                    </a:solidFill>
                  </a:rPr>
                  <a:t>A </a:t>
                </a:r>
                <a:r>
                  <a:rPr lang="en-US" dirty="0">
                    <a:solidFill>
                      <a:srgbClr val="C00000"/>
                    </a:solidFill>
                  </a:rPr>
                  <a:t>is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are strings of terminals and non terminals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strings 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 and 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may be empty, but 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 must be non-empty.</a:t>
                </a:r>
              </a:p>
              <a:p>
                <a:r>
                  <a:rPr lang="en-US" dirty="0"/>
                  <a:t>Here, a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can be replaced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(or vice versa) only when it is enclosed by the strings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in a sentential form. </a:t>
                </a:r>
              </a:p>
              <a:p>
                <a:r>
                  <a:rPr lang="en-US" dirty="0"/>
                  <a:t>Example:  </a:t>
                </a:r>
                <a:r>
                  <a:rPr lang="en-US" dirty="0">
                    <a:solidFill>
                      <a:srgbClr val="0E47A1"/>
                    </a:solidFill>
                  </a:rPr>
                  <a:t>AB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AbBc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544638" defTabSz="974725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A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bcA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544638" defTabSz="963613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B → b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3E20B-F05D-74CE-24E5-2BE736224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62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CD2F-5771-A9E6-FE0B-6EE84CEB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2 grammar (Context Free Grammar)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2793A-DA1B-D40A-6D95-88383F00D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Their productions are of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IN" b="1" i="1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b="1" dirty="0">
                  <a:solidFill>
                    <a:srgbClr val="0E47A1"/>
                  </a:solidFill>
                </a:endParaRPr>
              </a:p>
              <a:p>
                <a:r>
                  <a:rPr lang="en-US" dirty="0"/>
                  <a:t>Where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is non terminal </a:t>
                </a:r>
                <a:r>
                  <a:rPr lang="en-US" dirty="0"/>
                  <a:t>and </a:t>
                </a:r>
                <a14:m>
                  <m:oMath xmlns:m="http://schemas.openxmlformats.org/officeDocument/2006/math">
                    <m:r>
                      <a:rPr lang="en-I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string of terminals and non terminals.</a:t>
                </a:r>
                <a:endParaRPr lang="en-US" dirty="0"/>
              </a:p>
              <a:p>
                <a:r>
                  <a:rPr lang="en-US" dirty="0"/>
                  <a:t>Example: </a:t>
                </a:r>
                <a:r>
                  <a:rPr lang="en-US" dirty="0">
                    <a:solidFill>
                      <a:srgbClr val="0E47A1"/>
                    </a:solidFill>
                  </a:rPr>
                  <a:t>S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Xa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48590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X → a </a:t>
                </a:r>
              </a:p>
              <a:p>
                <a:pPr marL="0" indent="148590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X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aX</a:t>
                </a:r>
                <a:r>
                  <a:rPr lang="en-US" dirty="0">
                    <a:solidFill>
                      <a:srgbClr val="0E47A1"/>
                    </a:solidFill>
                  </a:rPr>
                  <a:t> </a:t>
                </a:r>
              </a:p>
              <a:p>
                <a:pPr marL="0" indent="148590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X → </a:t>
                </a:r>
                <a:r>
                  <a:rPr lang="en-US" dirty="0" err="1">
                    <a:solidFill>
                      <a:srgbClr val="0E47A1"/>
                    </a:solidFill>
                  </a:rPr>
                  <a:t>abc</a:t>
                </a:r>
                <a:endParaRPr lang="en-US" dirty="0">
                  <a:solidFill>
                    <a:srgbClr val="0E47A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A2793A-DA1B-D40A-6D95-88383F00D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BFED-BC24-06A4-CB89-2DC1B345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3 grammar (Linear or Regular grammar)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19BA1-72E1-AD9B-713D-1AC356B816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Their productions are of the form: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𝒕𝑩</m:t>
                    </m:r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 err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0E47A1"/>
                    </a:solidFill>
                  </a:rPr>
                  <a:t>	or	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b="1" i="1" dirty="0" err="1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𝑩𝒕</m:t>
                    </m:r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1" i="1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>
                  <a:solidFill>
                    <a:srgbClr val="0E47A1"/>
                  </a:solidFill>
                </a:endParaRP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are non terminals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 is terminal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Example:   </a:t>
                </a:r>
                <a:r>
                  <a:rPr lang="es-ES" dirty="0">
                    <a:solidFill>
                      <a:srgbClr val="0E47A1"/>
                    </a:solidFill>
                  </a:rPr>
                  <a:t>X → a | </a:t>
                </a:r>
                <a:r>
                  <a:rPr lang="es-ES" dirty="0" err="1">
                    <a:solidFill>
                      <a:srgbClr val="0E47A1"/>
                    </a:solidFill>
                  </a:rPr>
                  <a:t>aY</a:t>
                </a:r>
                <a:endParaRPr lang="es-ES" dirty="0">
                  <a:solidFill>
                    <a:srgbClr val="0E47A1"/>
                  </a:solidFill>
                </a:endParaRPr>
              </a:p>
              <a:p>
                <a:pPr marL="0" indent="1544638">
                  <a:buNone/>
                </a:pPr>
                <a:r>
                  <a:rPr lang="es-ES" dirty="0">
                    <a:solidFill>
                      <a:srgbClr val="0E47A1"/>
                    </a:solidFill>
                  </a:rPr>
                  <a:t>Y → b</a:t>
                </a:r>
                <a:endParaRPr lang="en-US" dirty="0">
                  <a:solidFill>
                    <a:srgbClr val="0E47A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519BA1-72E1-AD9B-713D-1AC356B816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75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E3F76-C1BF-E667-1CFE-9BE0C5F8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A124-BA32-73A0-60CB-0934B2120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D3E13F-E467-491A-7B5B-9E022E17ED4A}"/>
              </a:ext>
            </a:extLst>
          </p:cNvPr>
          <p:cNvSpPr/>
          <p:nvPr/>
        </p:nvSpPr>
        <p:spPr>
          <a:xfrm>
            <a:off x="3584406" y="1008775"/>
            <a:ext cx="5340096" cy="5340096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E59D0A-EB92-04AE-8034-FF3FE52ED488}"/>
              </a:ext>
            </a:extLst>
          </p:cNvPr>
          <p:cNvSpPr/>
          <p:nvPr/>
        </p:nvSpPr>
        <p:spPr>
          <a:xfrm>
            <a:off x="4133046" y="1571131"/>
            <a:ext cx="4242816" cy="4242816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50C37E-1F69-56F6-6C5D-4727BE2942D7}"/>
              </a:ext>
            </a:extLst>
          </p:cNvPr>
          <p:cNvSpPr/>
          <p:nvPr/>
        </p:nvSpPr>
        <p:spPr>
          <a:xfrm>
            <a:off x="4681686" y="2119771"/>
            <a:ext cx="3118104" cy="3118104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676CDB-89C3-F5CA-0B7F-C4B5CB658A17}"/>
              </a:ext>
            </a:extLst>
          </p:cNvPr>
          <p:cNvSpPr/>
          <p:nvPr/>
        </p:nvSpPr>
        <p:spPr>
          <a:xfrm>
            <a:off x="5248614" y="2653171"/>
            <a:ext cx="2011680" cy="2011680"/>
          </a:xfrm>
          <a:prstGeom prst="ellipse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3 (Regular)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BCBF7-1448-F456-0668-3C72EE50DFA9}"/>
              </a:ext>
            </a:extLst>
          </p:cNvPr>
          <p:cNvSpPr/>
          <p:nvPr/>
        </p:nvSpPr>
        <p:spPr>
          <a:xfrm>
            <a:off x="5027253" y="1333996"/>
            <a:ext cx="2497222" cy="89409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0(Phrase structure)</a:t>
            </a:r>
            <a:endParaRPr lang="en-US" b="1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46841A-195D-77B9-416D-5A5B493F0ADF}"/>
              </a:ext>
            </a:extLst>
          </p:cNvPr>
          <p:cNvSpPr/>
          <p:nvPr/>
        </p:nvSpPr>
        <p:spPr>
          <a:xfrm>
            <a:off x="5002862" y="1842794"/>
            <a:ext cx="2584104" cy="1599268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1(Context sensitive)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FD0740-BC0F-0503-A6F4-6A1838D251BC}"/>
              </a:ext>
            </a:extLst>
          </p:cNvPr>
          <p:cNvSpPr/>
          <p:nvPr/>
        </p:nvSpPr>
        <p:spPr>
          <a:xfrm>
            <a:off x="4964762" y="2427586"/>
            <a:ext cx="2584104" cy="192624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Type 2(Context free)</a:t>
            </a:r>
          </a:p>
        </p:txBody>
      </p:sp>
    </p:spTree>
    <p:extLst>
      <p:ext uri="{BB962C8B-B14F-4D97-AF65-F5344CB8AC3E}">
        <p14:creationId xmlns:p14="http://schemas.microsoft.com/office/powerpoint/2010/main" val="365959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E89F-4346-33C3-7E66-1F6A1C97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Language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804-F47E-F81C-8D57-9F609B737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be a CFG. The language generated by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begChr m:val="{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A language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a </a:t>
                </a:r>
                <a:r>
                  <a:rPr lang="en-IN" dirty="0">
                    <a:solidFill>
                      <a:srgbClr val="0E47A1"/>
                    </a:solidFill>
                  </a:rPr>
                  <a:t>context free Language </a:t>
                </a:r>
                <a:r>
                  <a:rPr lang="en-IN" dirty="0"/>
                  <a:t>(CFL) if there is a CFG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IN" dirty="0"/>
                  <a:t> so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IN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3D804-F47E-F81C-8D57-9F609B737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72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CDAE-FB9B-B1F1-2576-E58DF1119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EA876-400F-9430-8C39-8CE1F8C7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945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CE39-A210-F3BB-BB80-DE01D793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Application of Context Free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DB35-081C-A0A8-4CF7-DE073DB58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E47A1"/>
                </a:solidFill>
              </a:rPr>
              <a:t>Application of CFG: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CFG are extensively used to specify the </a:t>
            </a:r>
            <a:r>
              <a:rPr lang="en-IN" sz="2400" dirty="0">
                <a:solidFill>
                  <a:srgbClr val="C00000"/>
                </a:solidFill>
              </a:rPr>
              <a:t>syntax of programming language</a:t>
            </a:r>
            <a:r>
              <a:rPr lang="en-IN" sz="2400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CFG is </a:t>
            </a:r>
            <a:r>
              <a:rPr lang="en-IN" sz="2400" dirty="0">
                <a:solidFill>
                  <a:srgbClr val="C00000"/>
                </a:solidFill>
              </a:rPr>
              <a:t>used to develop a parser</a:t>
            </a:r>
            <a:r>
              <a:rPr lang="en-IN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91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CFG for either a or 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</a:t>
            </a:r>
            <a:r>
              <a:rPr lang="en-US" dirty="0"/>
              <a:t> | b</a:t>
            </a:r>
          </a:p>
          <a:p>
            <a:r>
              <a:rPr lang="en-US" b="1" dirty="0"/>
              <a:t>Write CFG for a</a:t>
            </a:r>
            <a:r>
              <a:rPr lang="en-US" b="1" baseline="30000" dirty="0"/>
              <a:t>+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a</a:t>
            </a:r>
          </a:p>
          <a:p>
            <a:r>
              <a:rPr lang="en-US" b="1" dirty="0"/>
              <a:t>Write CFG for a*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^</a:t>
            </a:r>
          </a:p>
          <a:p>
            <a:r>
              <a:rPr lang="en-US" b="1" dirty="0"/>
              <a:t>Write CFG for (ab)*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abS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  <a:p>
            <a:r>
              <a:rPr lang="en-US" b="1" dirty="0"/>
              <a:t>Write CFG for any string of a or b or both.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 a |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97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6" y="195312"/>
            <a:ext cx="8417267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Chomsky hierarchy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Context free grammar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Recursive definition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FA to regular grammar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Derivation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Ambiguity &amp; unambiguous grammar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Simplified forms &amp; normal forms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CFG to CNF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Union, Concatenation &amp; Kleene’s of CFG</a:t>
            </a:r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73794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Write CFG for ab*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X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˄| </a:t>
            </a:r>
            <a:r>
              <a:rPr lang="en-US" dirty="0" err="1"/>
              <a:t>bX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/>
              <a:t>Write CFG for a*b*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XY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</a:t>
            </a:r>
            <a:r>
              <a:rPr lang="en-US" dirty="0"/>
              <a:t>|˄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Y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bY</a:t>
            </a:r>
            <a:r>
              <a:rPr lang="en-US" dirty="0"/>
              <a:t>|˄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Write CFG for 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</a:t>
            </a:r>
            <a:r>
              <a:rPr lang="en-US" dirty="0"/>
              <a:t> | </a:t>
            </a:r>
            <a:r>
              <a:rPr lang="en-US" dirty="0" err="1"/>
              <a:t>bS</a:t>
            </a:r>
            <a:r>
              <a:rPr lang="en-US" dirty="0"/>
              <a:t> | ^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Write CFG for 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aX</a:t>
            </a:r>
            <a:endParaRPr lang="en-US" dirty="0">
              <a:sym typeface="Wingdings" panose="05000000000000000000" pitchFamily="2" charset="2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err="1">
                <a:sym typeface="Wingdings" panose="05000000000000000000" pitchFamily="2" charset="2"/>
              </a:rPr>
              <a:t>XaX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bX</a:t>
            </a:r>
            <a:r>
              <a:rPr lang="en-US" dirty="0">
                <a:sym typeface="Wingdings" panose="05000000000000000000" pitchFamily="2" charset="2"/>
              </a:rPr>
              <a:t> | ^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40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CFG for a* | b*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A | B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A</a:t>
            </a:r>
            <a:r>
              <a:rPr lang="en-US" dirty="0"/>
              <a:t>˄| </a:t>
            </a:r>
            <a:r>
              <a:rPr lang="en-US" dirty="0" err="1"/>
              <a:t>aA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^ |</a:t>
            </a:r>
            <a:r>
              <a:rPr lang="en-US" dirty="0" err="1">
                <a:sym typeface="Wingdings" panose="05000000000000000000" pitchFamily="2" charset="2"/>
              </a:rPr>
              <a:t>bB</a:t>
            </a:r>
            <a:endParaRPr lang="en-US" dirty="0"/>
          </a:p>
          <a:p>
            <a:r>
              <a:rPr lang="en-US" b="1" dirty="0"/>
              <a:t>Write CFG for (011+1)*(01)*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</a:t>
            </a:r>
          </a:p>
          <a:p>
            <a:pPr marL="0" indent="0"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011A | 1A | ^</a:t>
            </a:r>
          </a:p>
          <a:p>
            <a:pPr marL="0" indent="0"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01B | ^</a:t>
            </a:r>
          </a:p>
          <a:p>
            <a:r>
              <a:rPr lang="en-US" b="1" dirty="0"/>
              <a:t>Write CFG for balanced parenthesis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 [] | {} | [s] | {s} | ^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8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Write CFG which contains at least three times 1.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A1A1A1A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Write CFG that must start and end with same symbol.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0A0 | 1A1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 | 1A | ^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 language of even &amp; odd length palindrome string over {</a:t>
            </a:r>
            <a:r>
              <a:rPr lang="en-US" b="1" dirty="0" err="1"/>
              <a:t>a,b</a:t>
            </a:r>
            <a:r>
              <a:rPr lang="en-US" b="1" dirty="0"/>
              <a:t>}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aSa|bSb|a|b</a:t>
            </a:r>
            <a:r>
              <a:rPr lang="en-US" dirty="0"/>
              <a:t>|˄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The language of {a, b} ends in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</a:t>
            </a:r>
            <a:r>
              <a:rPr lang="en-US" dirty="0">
                <a:sym typeface="Wingdings" panose="05000000000000000000" pitchFamily="2" charset="2"/>
              </a:rPr>
              <a:t> |a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62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Write CFG for regular expression 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)*a(</a:t>
            </a:r>
            <a:r>
              <a:rPr lang="en-US" b="1" dirty="0" err="1"/>
              <a:t>a+b</a:t>
            </a:r>
            <a:r>
              <a:rPr lang="en-US" b="1" dirty="0"/>
              <a:t>)*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XaXaX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aX|bX</a:t>
            </a:r>
            <a:r>
              <a:rPr lang="en-US" dirty="0"/>
              <a:t>|˄</a:t>
            </a:r>
          </a:p>
          <a:p>
            <a:r>
              <a:rPr lang="en-US" b="1" dirty="0"/>
              <a:t>Write CFG for L={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</a:t>
            </a:r>
            <a:r>
              <a:rPr lang="en-US" b="1" dirty="0" err="1"/>
              <a:t>i</a:t>
            </a:r>
            <a:r>
              <a:rPr lang="en-US" b="1" dirty="0"/>
              <a:t>=j or j=k}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i</a:t>
            </a:r>
            <a:r>
              <a:rPr lang="en-US" dirty="0"/>
              <a:t>=j				for j=k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		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CD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 ab		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aC</a:t>
            </a:r>
            <a:r>
              <a:rPr lang="en-US" dirty="0"/>
              <a:t> | 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cB</a:t>
            </a:r>
            <a:r>
              <a:rPr lang="en-US" dirty="0"/>
              <a:t> | c			</a:t>
            </a:r>
            <a:r>
              <a:rPr lang="en-US" dirty="0" err="1"/>
              <a:t>D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bDc</a:t>
            </a:r>
            <a:r>
              <a:rPr lang="en-US" dirty="0"/>
              <a:t> | </a:t>
            </a:r>
            <a:r>
              <a:rPr lang="en-US" dirty="0" err="1"/>
              <a:t>bc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6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F909-CF27-72BB-E0B3-F4F022B7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Examples: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38B3-E395-55A6-105C-8CB6C470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Write CFG for L={ </a:t>
            </a:r>
            <a:r>
              <a:rPr lang="en-US" b="1" dirty="0" err="1"/>
              <a:t>a</a:t>
            </a:r>
            <a:r>
              <a:rPr lang="en-US" b="1" baseline="30000" dirty="0" err="1"/>
              <a:t>i</a:t>
            </a:r>
            <a:r>
              <a:rPr lang="en-US" b="1" dirty="0" err="1"/>
              <a:t>b</a:t>
            </a:r>
            <a:r>
              <a:rPr lang="en-US" b="1" baseline="30000" dirty="0" err="1"/>
              <a:t>j</a:t>
            </a:r>
            <a:r>
              <a:rPr lang="en-US" b="1" dirty="0" err="1"/>
              <a:t>c</a:t>
            </a:r>
            <a:r>
              <a:rPr lang="en-US" b="1" baseline="30000" dirty="0" err="1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aAb</a:t>
            </a:r>
            <a:r>
              <a:rPr lang="en-US" dirty="0"/>
              <a:t> |˄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B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bB</a:t>
            </a:r>
            <a:r>
              <a:rPr lang="en-US" dirty="0"/>
              <a:t> |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err="1"/>
              <a:t>C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bCc</a:t>
            </a:r>
            <a:r>
              <a:rPr lang="en-US" dirty="0"/>
              <a:t> |˄</a:t>
            </a:r>
          </a:p>
          <a:p>
            <a:pPr>
              <a:lnSpc>
                <a:spcPct val="100000"/>
              </a:lnSpc>
            </a:pPr>
            <a:r>
              <a:rPr lang="en-US" b="1" dirty="0"/>
              <a:t>Write CFG for L={ 0</a:t>
            </a:r>
            <a:r>
              <a:rPr lang="en-US" b="1" baseline="30000" dirty="0"/>
              <a:t>i</a:t>
            </a:r>
            <a:r>
              <a:rPr lang="en-US" b="1" dirty="0"/>
              <a:t>1</a:t>
            </a:r>
            <a:r>
              <a:rPr lang="en-US" b="1" baseline="30000" dirty="0"/>
              <a:t>j</a:t>
            </a:r>
            <a:r>
              <a:rPr lang="en-US" b="1" dirty="0"/>
              <a:t>0</a:t>
            </a:r>
            <a:r>
              <a:rPr lang="en-US" b="1" baseline="30000" dirty="0"/>
              <a:t>k</a:t>
            </a:r>
            <a:r>
              <a:rPr lang="en-US" b="1" dirty="0"/>
              <a:t> | j&gt;</a:t>
            </a:r>
            <a:r>
              <a:rPr lang="en-US" b="1" dirty="0" err="1"/>
              <a:t>i+k</a:t>
            </a:r>
            <a:r>
              <a:rPr lang="en-US" b="1" dirty="0"/>
              <a:t>} 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ABC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A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0A1 |˄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B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1B |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	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1C0 |˄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93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DDF34-DC44-36BC-47B0-14EE95746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91AB4B-BDDA-CB73-24B1-718DC4B2B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to Regular Grammar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65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1DCA-B260-7114-0200-3BB3690C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to Regular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121E-BDCD-7B66-7384-70BE14704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ABB50AD-0736-00C3-9CCE-268C0EAE1AFE}"/>
                  </a:ext>
                </a:extLst>
              </p:cNvPr>
              <p:cNvSpPr/>
              <p:nvPr/>
            </p:nvSpPr>
            <p:spPr>
              <a:xfrm>
                <a:off x="3007937" y="221209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ABB50AD-0736-00C3-9CCE-268C0EAE1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937" y="2212096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A6B7D9-1960-A496-C198-B629B2B288BF}"/>
                  </a:ext>
                </a:extLst>
              </p:cNvPr>
              <p:cNvSpPr/>
              <p:nvPr/>
            </p:nvSpPr>
            <p:spPr>
              <a:xfrm>
                <a:off x="4570037" y="221209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DA6B7D9-1960-A496-C198-B629B2B288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37" y="2212096"/>
                <a:ext cx="609600" cy="6096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F9D43D-2125-EF25-4E57-A75808625A05}"/>
                  </a:ext>
                </a:extLst>
              </p:cNvPr>
              <p:cNvSpPr/>
              <p:nvPr/>
            </p:nvSpPr>
            <p:spPr>
              <a:xfrm>
                <a:off x="6354417" y="221209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F9D43D-2125-EF25-4E57-A75808625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417" y="2212096"/>
                <a:ext cx="609600" cy="6096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B30CA4-1CF8-34CF-44BB-C1CB64664700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617537" y="2516896"/>
            <a:ext cx="9525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1912A3-C60F-546D-FB5E-F04427DE6620}"/>
              </a:ext>
            </a:extLst>
          </p:cNvPr>
          <p:cNvCxnSpPr>
            <a:endCxn id="4" idx="2"/>
          </p:cNvCxnSpPr>
          <p:nvPr/>
        </p:nvCxnSpPr>
        <p:spPr>
          <a:xfrm>
            <a:off x="2398337" y="2516896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C2D0AC40-BD22-00BD-3B70-9EF076A6A4BF}"/>
              </a:ext>
            </a:extLst>
          </p:cNvPr>
          <p:cNvCxnSpPr>
            <a:stCxn id="4" idx="1"/>
            <a:endCxn id="4" idx="7"/>
          </p:cNvCxnSpPr>
          <p:nvPr/>
        </p:nvCxnSpPr>
        <p:spPr>
          <a:xfrm rot="5400000" flipH="1" flipV="1">
            <a:off x="3312737" y="2085844"/>
            <a:ext cx="12700" cy="431052"/>
          </a:xfrm>
          <a:prstGeom prst="curvedConnector3">
            <a:avLst>
              <a:gd name="adj1" fmla="val 5652945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4CB5891-AA7D-FA92-FE06-E0D08F53A971}"/>
              </a:ext>
            </a:extLst>
          </p:cNvPr>
          <p:cNvCxnSpPr>
            <a:stCxn id="6" idx="4"/>
            <a:endCxn id="4" idx="4"/>
          </p:cNvCxnSpPr>
          <p:nvPr/>
        </p:nvCxnSpPr>
        <p:spPr>
          <a:xfrm rot="5400000">
            <a:off x="4985977" y="1148456"/>
            <a:ext cx="12700" cy="3346480"/>
          </a:xfrm>
          <a:prstGeom prst="curvedConnector3">
            <a:avLst>
              <a:gd name="adj1" fmla="val 5994638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3E2E27-BC4E-CAA0-40C1-2B0036A81658}"/>
              </a:ext>
            </a:extLst>
          </p:cNvPr>
          <p:cNvSpPr txBox="1"/>
          <p:nvPr/>
        </p:nvSpPr>
        <p:spPr>
          <a:xfrm>
            <a:off x="3846137" y="21951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678DA-5DCE-8E18-31CC-8754EAC673A0}"/>
              </a:ext>
            </a:extLst>
          </p:cNvPr>
          <p:cNvSpPr txBox="1"/>
          <p:nvPr/>
        </p:nvSpPr>
        <p:spPr>
          <a:xfrm>
            <a:off x="3168244" y="12214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60BCB-1701-5E16-2D6F-09677FF8BDBA}"/>
              </a:ext>
            </a:extLst>
          </p:cNvPr>
          <p:cNvSpPr txBox="1"/>
          <p:nvPr/>
        </p:nvSpPr>
        <p:spPr>
          <a:xfrm>
            <a:off x="4723994" y="1139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0CCFC5-0691-6843-98DF-3FAF9EC281D3}"/>
              </a:ext>
            </a:extLst>
          </p:cNvPr>
          <p:cNvSpPr/>
          <p:nvPr/>
        </p:nvSpPr>
        <p:spPr>
          <a:xfrm>
            <a:off x="6440172" y="2288296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D7EDE-144E-2AC7-331F-C9137936AFC6}"/>
              </a:ext>
            </a:extLst>
          </p:cNvPr>
          <p:cNvSpPr txBox="1"/>
          <p:nvPr/>
        </p:nvSpPr>
        <p:spPr>
          <a:xfrm>
            <a:off x="5622534" y="1647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58590-CAB4-5656-5EB8-9B1DB88C06E3}"/>
              </a:ext>
            </a:extLst>
          </p:cNvPr>
          <p:cNvSpPr txBox="1"/>
          <p:nvPr/>
        </p:nvSpPr>
        <p:spPr>
          <a:xfrm>
            <a:off x="4841484" y="3246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6587E9-E49A-AD50-A66A-B4FB0F5910C3}"/>
              </a:ext>
            </a:extLst>
          </p:cNvPr>
          <p:cNvSpPr txBox="1"/>
          <p:nvPr/>
        </p:nvSpPr>
        <p:spPr>
          <a:xfrm>
            <a:off x="5616184" y="2707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C3E0698-4E9B-6F38-EAEA-86618AB09911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4874837" y="2085844"/>
            <a:ext cx="12700" cy="431052"/>
          </a:xfrm>
          <a:prstGeom prst="curvedConnector3">
            <a:avLst>
              <a:gd name="adj1" fmla="val 6440441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082AAFAE-CE48-1F56-CEF2-BA579D8689B6}"/>
              </a:ext>
            </a:extLst>
          </p:cNvPr>
          <p:cNvCxnSpPr>
            <a:stCxn id="5" idx="7"/>
            <a:endCxn id="6" idx="1"/>
          </p:cNvCxnSpPr>
          <p:nvPr/>
        </p:nvCxnSpPr>
        <p:spPr>
          <a:xfrm rot="5400000" flipH="1" flipV="1">
            <a:off x="5767027" y="1624706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50F9592-A45B-849C-276C-A6508C282DD6}"/>
              </a:ext>
            </a:extLst>
          </p:cNvPr>
          <p:cNvCxnSpPr>
            <a:stCxn id="6" idx="3"/>
            <a:endCxn id="5" idx="5"/>
          </p:cNvCxnSpPr>
          <p:nvPr/>
        </p:nvCxnSpPr>
        <p:spPr>
          <a:xfrm rot="5400000">
            <a:off x="5767027" y="2055758"/>
            <a:ext cx="12700" cy="1353328"/>
          </a:xfrm>
          <a:prstGeom prst="curvedConnector3">
            <a:avLst>
              <a:gd name="adj1" fmla="val 2502945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DA331B-D95A-26FE-4CF0-02FBBEFDA4BB}"/>
                  </a:ext>
                </a:extLst>
              </p:cNvPr>
              <p:cNvSpPr txBox="1"/>
              <p:nvPr/>
            </p:nvSpPr>
            <p:spPr>
              <a:xfrm>
                <a:off x="7165838" y="1208927"/>
                <a:ext cx="1249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DA331B-D95A-26FE-4CF0-02FBBEFD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38" y="1208927"/>
                <a:ext cx="124970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C6B63C-8B25-AB66-0383-525B0AD96FC4}"/>
                  </a:ext>
                </a:extLst>
              </p:cNvPr>
              <p:cNvSpPr txBox="1"/>
              <p:nvPr/>
            </p:nvSpPr>
            <p:spPr>
              <a:xfrm>
                <a:off x="7165838" y="1643293"/>
                <a:ext cx="1261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1C6B63C-8B25-AB66-0383-525B0AD96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838" y="1643293"/>
                <a:ext cx="126137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7ADD24-2C64-39D2-3C8B-1D4F3F6B6EA2}"/>
                  </a:ext>
                </a:extLst>
              </p:cNvPr>
              <p:cNvSpPr txBox="1"/>
              <p:nvPr/>
            </p:nvSpPr>
            <p:spPr>
              <a:xfrm>
                <a:off x="7171969" y="2104958"/>
                <a:ext cx="1260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7ADD24-2C64-39D2-3C8B-1D4F3F6B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69" y="2104958"/>
                <a:ext cx="126066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67195F-47D6-CE88-D713-4B08D22939A2}"/>
                  </a:ext>
                </a:extLst>
              </p:cNvPr>
              <p:cNvSpPr txBox="1"/>
              <p:nvPr/>
            </p:nvSpPr>
            <p:spPr>
              <a:xfrm>
                <a:off x="7171969" y="2539324"/>
                <a:ext cx="1273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67195F-47D6-CE88-D713-4B08D229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69" y="2539324"/>
                <a:ext cx="127304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05D0C3-08AF-D04C-FB16-62CD3275BB56}"/>
                  </a:ext>
                </a:extLst>
              </p:cNvPr>
              <p:cNvSpPr txBox="1"/>
              <p:nvPr/>
            </p:nvSpPr>
            <p:spPr>
              <a:xfrm>
                <a:off x="7178284" y="3000989"/>
                <a:ext cx="1249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205D0C3-08AF-D04C-FB16-62CD3275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84" y="3000989"/>
                <a:ext cx="12497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C498DA-97AE-9DF2-63E2-A1DCFF62BE80}"/>
                  </a:ext>
                </a:extLst>
              </p:cNvPr>
              <p:cNvSpPr txBox="1"/>
              <p:nvPr/>
            </p:nvSpPr>
            <p:spPr>
              <a:xfrm>
                <a:off x="7178284" y="3435355"/>
                <a:ext cx="1260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C498DA-97AE-9DF2-63E2-A1DCFF62B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284" y="3435355"/>
                <a:ext cx="126066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252AC-44DC-EEA7-AB42-DA6989C66420}"/>
                  </a:ext>
                </a:extLst>
              </p:cNvPr>
              <p:cNvSpPr txBox="1"/>
              <p:nvPr/>
            </p:nvSpPr>
            <p:spPr>
              <a:xfrm>
                <a:off x="7171968" y="3869721"/>
                <a:ext cx="1062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252AC-44DC-EEA7-AB42-DA6989C66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68" y="3869721"/>
                <a:ext cx="106279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C5C63C-BC64-A6CE-1C79-706E287D1BA0}"/>
              </a:ext>
            </a:extLst>
          </p:cNvPr>
          <p:cNvSpPr txBox="1"/>
          <p:nvPr/>
        </p:nvSpPr>
        <p:spPr>
          <a:xfrm>
            <a:off x="3007937" y="4602508"/>
            <a:ext cx="5145539" cy="156966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At last, all the incoming transitions to the accepting states are designated by the production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Source State </a:t>
            </a:r>
            <a:r>
              <a:rPr lang="en-US" sz="24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mbria Math" panose="02040503050406030204" pitchFamily="18" charset="0"/>
              </a:rPr>
              <a:t>input symbol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204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4" grpId="0" animBg="1"/>
      <p:bldP spid="15" grpId="0"/>
      <p:bldP spid="16" grpId="0"/>
      <p:bldP spid="17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37A-19F4-8194-8ACC-08403BBC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FA to Regular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4BF27-D07D-9095-C01C-5AAF9D4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996576-9ADD-B980-C162-98F4866A92F6}"/>
              </a:ext>
            </a:extLst>
          </p:cNvPr>
          <p:cNvGrpSpPr/>
          <p:nvPr/>
        </p:nvGrpSpPr>
        <p:grpSpPr>
          <a:xfrm>
            <a:off x="3453580" y="1351935"/>
            <a:ext cx="4657766" cy="3962400"/>
            <a:chOff x="4419600" y="914400"/>
            <a:chExt cx="4657766" cy="3962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C527B4-0636-785E-093C-1D912A263459}"/>
                </a:ext>
              </a:extLst>
            </p:cNvPr>
            <p:cNvSpPr/>
            <p:nvPr/>
          </p:nvSpPr>
          <p:spPr>
            <a:xfrm>
              <a:off x="5181600" y="2427112"/>
              <a:ext cx="595575" cy="648410"/>
            </a:xfrm>
            <a:prstGeom prst="ellipse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BAC3D2-EC7F-0AE8-0697-DF46FD09CF2D}"/>
                </a:ext>
              </a:extLst>
            </p:cNvPr>
            <p:cNvSpPr/>
            <p:nvPr/>
          </p:nvSpPr>
          <p:spPr>
            <a:xfrm>
              <a:off x="8481791" y="2431377"/>
              <a:ext cx="595575" cy="648410"/>
            </a:xfrm>
            <a:prstGeom prst="ellipse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5A453B-8CE3-11E7-F6FE-2AABA5ACC603}"/>
                </a:ext>
              </a:extLst>
            </p:cNvPr>
            <p:cNvSpPr/>
            <p:nvPr/>
          </p:nvSpPr>
          <p:spPr>
            <a:xfrm>
              <a:off x="6006786" y="4228390"/>
              <a:ext cx="595575" cy="648410"/>
            </a:xfrm>
            <a:prstGeom prst="ellipse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B5396F7-700F-2FDC-54C6-F112D9DDF4BB}"/>
                </a:ext>
              </a:extLst>
            </p:cNvPr>
            <p:cNvSpPr/>
            <p:nvPr/>
          </p:nvSpPr>
          <p:spPr>
            <a:xfrm>
              <a:off x="6096001" y="4294405"/>
              <a:ext cx="440620" cy="52357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84C4FA-F927-EF01-D9D7-C67CB4244D28}"/>
                </a:ext>
              </a:extLst>
            </p:cNvPr>
            <p:cNvSpPr/>
            <p:nvPr/>
          </p:nvSpPr>
          <p:spPr>
            <a:xfrm>
              <a:off x="6896100" y="1475005"/>
              <a:ext cx="595575" cy="648410"/>
            </a:xfrm>
            <a:prstGeom prst="ellipse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AF5F584-4452-7687-E365-22A6DF55004D}"/>
                </a:ext>
              </a:extLst>
            </p:cNvPr>
            <p:cNvCxnSpPr>
              <a:endCxn id="5" idx="2"/>
            </p:cNvCxnSpPr>
            <p:nvPr/>
          </p:nvCxnSpPr>
          <p:spPr>
            <a:xfrm flipV="1">
              <a:off x="4419600" y="2751317"/>
              <a:ext cx="762000" cy="18695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5CB03D8A-F4EF-827E-6ED0-D2A0852BC097}"/>
                </a:ext>
              </a:extLst>
            </p:cNvPr>
            <p:cNvCxnSpPr>
              <a:stCxn id="9" idx="0"/>
              <a:endCxn id="9" idx="6"/>
            </p:cNvCxnSpPr>
            <p:nvPr/>
          </p:nvCxnSpPr>
          <p:spPr>
            <a:xfrm rot="16200000" flipH="1">
              <a:off x="7180678" y="1488214"/>
              <a:ext cx="324205" cy="297787"/>
            </a:xfrm>
            <a:prstGeom prst="curvedConnector4">
              <a:avLst>
                <a:gd name="adj1" fmla="val -70511"/>
                <a:gd name="adj2" fmla="val 176766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292B8B-3759-6660-65A0-4669A89955BA}"/>
                </a:ext>
              </a:extLst>
            </p:cNvPr>
            <p:cNvSpPr txBox="1"/>
            <p:nvPr/>
          </p:nvSpPr>
          <p:spPr>
            <a:xfrm>
              <a:off x="5500213" y="3483307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00271A1-39D3-CBD3-A3C2-B565F4186B4C}"/>
                </a:ext>
              </a:extLst>
            </p:cNvPr>
            <p:cNvSpPr/>
            <p:nvPr/>
          </p:nvSpPr>
          <p:spPr>
            <a:xfrm>
              <a:off x="7938825" y="4228390"/>
              <a:ext cx="595575" cy="648410"/>
            </a:xfrm>
            <a:prstGeom prst="ellipse">
              <a:avLst/>
            </a:prstGeom>
            <a:solidFill>
              <a:srgbClr val="0E47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IN" dirty="0"/>
                <a:t>D</a:t>
              </a:r>
            </a:p>
          </p:txBody>
        </p: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ACFF132C-BFFF-51AD-CC96-C09987B2CE85}"/>
                </a:ext>
              </a:extLst>
            </p:cNvPr>
            <p:cNvCxnSpPr/>
            <p:nvPr/>
          </p:nvCxnSpPr>
          <p:spPr>
            <a:xfrm rot="5400000" flipH="1" flipV="1">
              <a:off x="5465940" y="2327551"/>
              <a:ext cx="12700" cy="421135"/>
            </a:xfrm>
            <a:prstGeom prst="curvedConnector3">
              <a:avLst>
                <a:gd name="adj1" fmla="val 4453575"/>
              </a:avLst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EADBEEB7-6A45-6399-B69C-772BE5699996}"/>
                </a:ext>
              </a:extLst>
            </p:cNvPr>
            <p:cNvCxnSpPr>
              <a:stCxn id="6" idx="2"/>
              <a:endCxn id="9" idx="5"/>
            </p:cNvCxnSpPr>
            <p:nvPr/>
          </p:nvCxnSpPr>
          <p:spPr>
            <a:xfrm rot="10800000">
              <a:off x="7404455" y="2028458"/>
              <a:ext cx="1077336" cy="727124"/>
            </a:xfrm>
            <a:prstGeom prst="curvedConnector2">
              <a:avLst/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E7BD4186-AE89-1EF6-E8A3-3BFE35CC31C1}"/>
                </a:ext>
              </a:extLst>
            </p:cNvPr>
            <p:cNvCxnSpPr>
              <a:stCxn id="9" idx="6"/>
              <a:endCxn id="6" idx="1"/>
            </p:cNvCxnSpPr>
            <p:nvPr/>
          </p:nvCxnSpPr>
          <p:spPr>
            <a:xfrm>
              <a:off x="7491675" y="1799210"/>
              <a:ext cx="1077336" cy="727124"/>
            </a:xfrm>
            <a:prstGeom prst="curvedConnector2">
              <a:avLst/>
            </a:prstGeom>
            <a:ln w="25400">
              <a:solidFill>
                <a:srgbClr val="0E47A1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E488946-5B09-86BA-9CEA-98BB343DB3D4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 flipV="1">
              <a:off x="5777175" y="1799210"/>
              <a:ext cx="1118925" cy="952107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40C38B-AC64-ED1F-89BC-F72B4BDAEA6B}"/>
                </a:ext>
              </a:extLst>
            </p:cNvPr>
            <p:cNvCxnSpPr>
              <a:stCxn id="7" idx="0"/>
              <a:endCxn id="9" idx="3"/>
            </p:cNvCxnSpPr>
            <p:nvPr/>
          </p:nvCxnSpPr>
          <p:spPr>
            <a:xfrm flipV="1">
              <a:off x="6304574" y="2028458"/>
              <a:ext cx="678746" cy="2199932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CFFC3F3-7B67-5CD1-8826-DE37DF9A3EAE}"/>
                </a:ext>
              </a:extLst>
            </p:cNvPr>
            <p:cNvCxnSpPr>
              <a:stCxn id="13" idx="0"/>
              <a:endCxn id="9" idx="4"/>
            </p:cNvCxnSpPr>
            <p:nvPr/>
          </p:nvCxnSpPr>
          <p:spPr>
            <a:xfrm flipH="1" flipV="1">
              <a:off x="7193888" y="2123415"/>
              <a:ext cx="1042725" cy="2104975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011A96C-5572-BF86-8725-D2C0071B5747}"/>
                </a:ext>
              </a:extLst>
            </p:cNvPr>
            <p:cNvCxnSpPr>
              <a:stCxn id="7" idx="1"/>
              <a:endCxn id="5" idx="4"/>
            </p:cNvCxnSpPr>
            <p:nvPr/>
          </p:nvCxnSpPr>
          <p:spPr>
            <a:xfrm flipH="1" flipV="1">
              <a:off x="5479388" y="3075522"/>
              <a:ext cx="614618" cy="1247825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BF9FEF-1FD1-50DC-9859-9604A63BFB07}"/>
                </a:ext>
              </a:extLst>
            </p:cNvPr>
            <p:cNvCxnSpPr>
              <a:stCxn id="13" idx="2"/>
              <a:endCxn id="7" idx="6"/>
            </p:cNvCxnSpPr>
            <p:nvPr/>
          </p:nvCxnSpPr>
          <p:spPr>
            <a:xfrm flipH="1">
              <a:off x="6602361" y="4552595"/>
              <a:ext cx="1336464" cy="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19133B-8FA6-0048-66E8-0389A7AA4FF1}"/>
                </a:ext>
              </a:extLst>
            </p:cNvPr>
            <p:cNvCxnSpPr>
              <a:stCxn id="6" idx="4"/>
              <a:endCxn id="13" idx="7"/>
            </p:cNvCxnSpPr>
            <p:nvPr/>
          </p:nvCxnSpPr>
          <p:spPr>
            <a:xfrm flipH="1">
              <a:off x="8447180" y="3079787"/>
              <a:ext cx="332399" cy="124356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D6C40B-43E3-A525-CCAA-94D696413166}"/>
                </a:ext>
              </a:extLst>
            </p:cNvPr>
            <p:cNvSpPr txBox="1"/>
            <p:nvPr/>
          </p:nvSpPr>
          <p:spPr>
            <a:xfrm>
              <a:off x="5358631" y="1551205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9BF57E-74C5-5184-D3AB-868308B34A50}"/>
                </a:ext>
              </a:extLst>
            </p:cNvPr>
            <p:cNvSpPr txBox="1"/>
            <p:nvPr/>
          </p:nvSpPr>
          <p:spPr>
            <a:xfrm>
              <a:off x="7100458" y="4188743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A3929A-7E29-6EB7-AE99-3A6703087632}"/>
                </a:ext>
              </a:extLst>
            </p:cNvPr>
            <p:cNvSpPr txBox="1"/>
            <p:nvPr/>
          </p:nvSpPr>
          <p:spPr>
            <a:xfrm>
              <a:off x="8660761" y="3483307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121E01-C6AF-893A-D01A-EE3BE2515140}"/>
                </a:ext>
              </a:extLst>
            </p:cNvPr>
            <p:cNvSpPr txBox="1"/>
            <p:nvPr/>
          </p:nvSpPr>
          <p:spPr>
            <a:xfrm>
              <a:off x="8056940" y="1622611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2BBC33-60A3-CEF3-1CD3-A9A217CC6D7B}"/>
                </a:ext>
              </a:extLst>
            </p:cNvPr>
            <p:cNvSpPr txBox="1"/>
            <p:nvPr/>
          </p:nvSpPr>
          <p:spPr>
            <a:xfrm>
              <a:off x="6087526" y="1916903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153463-2736-5BCF-4023-9A15200A7D4E}"/>
                </a:ext>
              </a:extLst>
            </p:cNvPr>
            <p:cNvSpPr txBox="1"/>
            <p:nvPr/>
          </p:nvSpPr>
          <p:spPr>
            <a:xfrm>
              <a:off x="7301731" y="914400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B01EEA-B361-39D8-F094-CF0C5F3E0272}"/>
                </a:ext>
              </a:extLst>
            </p:cNvPr>
            <p:cNvSpPr txBox="1"/>
            <p:nvPr/>
          </p:nvSpPr>
          <p:spPr>
            <a:xfrm>
              <a:off x="7795991" y="2320712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232DD8-F292-1A28-9402-338697618AFE}"/>
                </a:ext>
              </a:extLst>
            </p:cNvPr>
            <p:cNvSpPr txBox="1"/>
            <p:nvPr/>
          </p:nvSpPr>
          <p:spPr>
            <a:xfrm>
              <a:off x="7795990" y="3074199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ED02379-9C66-37D8-3A77-FF9FFDEED0C3}"/>
                </a:ext>
              </a:extLst>
            </p:cNvPr>
            <p:cNvSpPr txBox="1"/>
            <p:nvPr/>
          </p:nvSpPr>
          <p:spPr>
            <a:xfrm>
              <a:off x="6360540" y="3074199"/>
              <a:ext cx="243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65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EE457-E945-7204-5CF6-4203877BD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0471D5-A1AF-F366-4108-D9A840C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675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8B27-1386-5336-50A7-409E7DF34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80A91-D4CF-7FFF-BB1F-76F3621E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is used to find whether the string belongs to a given grammar or not.</a:t>
            </a:r>
          </a:p>
          <a:p>
            <a:r>
              <a:rPr lang="en-US" dirty="0"/>
              <a:t>Types of derivations are: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0E47A1"/>
                </a:solidFill>
              </a:rPr>
              <a:t>Leftmost derivation</a:t>
            </a:r>
          </a:p>
          <a:p>
            <a:pPr marL="914400" indent="-457200">
              <a:buFont typeface="+mj-lt"/>
              <a:buAutoNum type="arabicPeriod"/>
            </a:pPr>
            <a:r>
              <a:rPr lang="en-US" dirty="0">
                <a:solidFill>
                  <a:srgbClr val="0E47A1"/>
                </a:solidFill>
              </a:rPr>
              <a:t> Rightmost derivation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6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3C2066-D3A7-0963-574E-477D14D8E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3478B2-5B24-5E4B-11A6-87680512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655765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479E-4862-FD4F-D307-D6365E8B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D0622F-DBDE-F240-415B-C1C9AB411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763" y="863600"/>
                <a:ext cx="11928475" cy="5591175"/>
              </a:xfrm>
            </p:spPr>
            <p:txBody>
              <a:bodyPr/>
              <a:lstStyle/>
              <a:p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left most derivation if at every step the </a:t>
                </a:r>
                <a:r>
                  <a:rPr lang="en-US" dirty="0">
                    <a:solidFill>
                      <a:srgbClr val="C00000"/>
                    </a:solidFill>
                  </a:rPr>
                  <a:t>left most non terminal </a:t>
                </a:r>
                <a:r>
                  <a:rPr lang="en-US" dirty="0"/>
                  <a:t>is replaced.</a:t>
                </a:r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sz="2000" dirty="0">
                    <a:solidFill>
                      <a:srgbClr val="0E47A1"/>
                    </a:solidFill>
                    <a:sym typeface="Wingdings" pitchFamily="2" charset="2"/>
                  </a:rPr>
                  <a:t>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S+S | S-S | S*S | S/S | a</a:t>
                </a:r>
                <a:r>
                  <a:rPr lang="en-IN" b="1" dirty="0">
                    <a:solidFill>
                      <a:srgbClr val="0E47A1"/>
                    </a:solidFill>
                    <a:sym typeface="Wingdings" pitchFamily="2" charset="2"/>
                  </a:rPr>
                  <a:t> 	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Output string: a*a-a</a:t>
                </a:r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pPr defTabSz="565150">
                  <a:buNone/>
                </a:pPr>
                <a:r>
                  <a:rPr lang="en-IN" dirty="0">
                    <a:sym typeface="Wingdings" pitchFamily="2" charset="2"/>
                  </a:rPr>
                  <a:t>		S</a:t>
                </a:r>
              </a:p>
              <a:p>
                <a:pPr defTabSz="565150">
                  <a:buNone/>
                </a:pPr>
                <a:r>
                  <a:rPr lang="en-IN" sz="2000" dirty="0">
                    <a:sym typeface="Wingdings" pitchFamily="2" charset="2"/>
                  </a:rPr>
                  <a:t>	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*S-S</a:t>
                </a:r>
              </a:p>
              <a:p>
                <a:pPr indent="6350" defTabSz="349250">
                  <a:buNone/>
                </a:pP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-S</a:t>
                </a:r>
              </a:p>
              <a:p>
                <a:pPr>
                  <a:buNone/>
                </a:pPr>
                <a:r>
                  <a:rPr lang="en-IN" dirty="0">
                    <a:sym typeface="Wingdings" pitchFamily="2" charset="2"/>
                  </a:rPr>
                  <a:t>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a*a-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endParaRPr lang="en-IN" b="1" dirty="0"/>
              </a:p>
              <a:p>
                <a:endParaRPr lang="en-IN" b="1" dirty="0">
                  <a:solidFill>
                    <a:srgbClr val="0E47A1"/>
                  </a:solidFill>
                  <a:sym typeface="Wingdings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D0622F-DBDE-F240-415B-C1C9AB411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763" y="863600"/>
                <a:ext cx="11928475" cy="5591175"/>
              </a:xfrm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713A60-CA6C-52B2-A87C-FCE01B151D0B}"/>
              </a:ext>
            </a:extLst>
          </p:cNvPr>
          <p:cNvCxnSpPr/>
          <p:nvPr/>
        </p:nvCxnSpPr>
        <p:spPr>
          <a:xfrm>
            <a:off x="691896" y="3821085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BA096D-8447-0C3F-FD97-BDD7622B3271}"/>
              </a:ext>
            </a:extLst>
          </p:cNvPr>
          <p:cNvCxnSpPr/>
          <p:nvPr/>
        </p:nvCxnSpPr>
        <p:spPr>
          <a:xfrm>
            <a:off x="691896" y="4290458"/>
            <a:ext cx="2514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DF48B9-0DB7-5243-25C8-30B4A265A0D6}"/>
              </a:ext>
            </a:extLst>
          </p:cNvPr>
          <p:cNvCxnSpPr/>
          <p:nvPr/>
        </p:nvCxnSpPr>
        <p:spPr>
          <a:xfrm>
            <a:off x="976606" y="4757549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F3DA06-7878-F372-49CB-B5D17A2CF7D2}"/>
              </a:ext>
            </a:extLst>
          </p:cNvPr>
          <p:cNvCxnSpPr/>
          <p:nvPr/>
        </p:nvCxnSpPr>
        <p:spPr>
          <a:xfrm>
            <a:off x="1238456" y="5221563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587DA3-A83C-A07E-7211-A3CC9EDABDEF}"/>
              </a:ext>
            </a:extLst>
          </p:cNvPr>
          <p:cNvGrpSpPr/>
          <p:nvPr/>
        </p:nvGrpSpPr>
        <p:grpSpPr>
          <a:xfrm>
            <a:off x="6916704" y="3336181"/>
            <a:ext cx="1066800" cy="457200"/>
            <a:chOff x="6248400" y="2338172"/>
            <a:chExt cx="1066800" cy="45720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FC9B54-69FC-F114-AB0D-D1A5851986E4}"/>
                </a:ext>
              </a:extLst>
            </p:cNvPr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E3E7C38-D6A3-4676-36B4-4F5AE4ACC278}"/>
                </a:ext>
              </a:extLst>
            </p:cNvPr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4AF7E3-9D84-48B6-9A24-888A246B417A}"/>
                </a:ext>
              </a:extLst>
            </p:cNvPr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DD298B8-E48F-7005-5111-06F4BECF582B}"/>
              </a:ext>
            </a:extLst>
          </p:cNvPr>
          <p:cNvSpPr/>
          <p:nvPr/>
        </p:nvSpPr>
        <p:spPr>
          <a:xfrm>
            <a:off x="7221504" y="527147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C6E14A-14E4-6203-5744-7361835F0104}"/>
              </a:ext>
            </a:extLst>
          </p:cNvPr>
          <p:cNvGrpSpPr/>
          <p:nvPr/>
        </p:nvGrpSpPr>
        <p:grpSpPr>
          <a:xfrm>
            <a:off x="6688104" y="3698342"/>
            <a:ext cx="1509932" cy="457200"/>
            <a:chOff x="6019800" y="2743200"/>
            <a:chExt cx="1509932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C9558-0684-1165-78EE-C0968F74E7E2}"/>
                </a:ext>
              </a:extLst>
            </p:cNvPr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4CB39C-3260-A45C-529C-91B288B1B24E}"/>
                </a:ext>
              </a:extLst>
            </p:cNvPr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8D95B4-BFB8-9D11-6664-0C11B26729C5}"/>
                </a:ext>
              </a:extLst>
            </p:cNvPr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5F719F-FC68-D5C6-F46F-275EF49547AA}"/>
              </a:ext>
            </a:extLst>
          </p:cNvPr>
          <p:cNvCxnSpPr/>
          <p:nvPr/>
        </p:nvCxnSpPr>
        <p:spPr>
          <a:xfrm>
            <a:off x="63833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5A98282-BAB1-F5CD-AA34-7E697CAAA4AA}"/>
              </a:ext>
            </a:extLst>
          </p:cNvPr>
          <p:cNvGrpSpPr/>
          <p:nvPr/>
        </p:nvGrpSpPr>
        <p:grpSpPr>
          <a:xfrm>
            <a:off x="6383304" y="4122209"/>
            <a:ext cx="1066800" cy="457200"/>
            <a:chOff x="5715000" y="3124200"/>
            <a:chExt cx="1066800" cy="45720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783F0B4-597D-B025-A987-32BE792072CC}"/>
                </a:ext>
              </a:extLst>
            </p:cNvPr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4AB764-73C8-7C5C-393C-6FB203A8407B}"/>
                </a:ext>
              </a:extLst>
            </p:cNvPr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EF7E91D-BC58-49FF-9C8A-34FAA543E53A}"/>
                </a:ext>
              </a:extLst>
            </p:cNvPr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DA02618-CA7A-C1D2-83EA-EB2C7064651F}"/>
              </a:ext>
            </a:extLst>
          </p:cNvPr>
          <p:cNvSpPr/>
          <p:nvPr/>
        </p:nvSpPr>
        <p:spPr>
          <a:xfrm>
            <a:off x="6154704" y="529379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8520F5-1FF4-176F-8EAC-D03EC4C71A1A}"/>
              </a:ext>
            </a:extLst>
          </p:cNvPr>
          <p:cNvSpPr/>
          <p:nvPr/>
        </p:nvSpPr>
        <p:spPr>
          <a:xfrm>
            <a:off x="7754904" y="451885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9C66DA-A5D8-658F-F231-C0C13CAA3591}"/>
              </a:ext>
            </a:extLst>
          </p:cNvPr>
          <p:cNvGrpSpPr/>
          <p:nvPr/>
        </p:nvGrpSpPr>
        <p:grpSpPr>
          <a:xfrm>
            <a:off x="6173534" y="4477876"/>
            <a:ext cx="1509932" cy="457200"/>
            <a:chOff x="5486400" y="3505200"/>
            <a:chExt cx="1509932" cy="457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962B1D-AE5E-2B9A-5F49-91729BA96270}"/>
                </a:ext>
              </a:extLst>
            </p:cNvPr>
            <p:cNvSpPr/>
            <p:nvPr/>
          </p:nvSpPr>
          <p:spPr>
            <a:xfrm>
              <a:off x="5486400" y="3505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9E0B60-91B3-519D-AE67-B2505BE15708}"/>
                </a:ext>
              </a:extLst>
            </p:cNvPr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FC1BE1-49F7-33E5-0C89-501A4FCF63A3}"/>
                </a:ext>
              </a:extLst>
            </p:cNvPr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D7CB7A-FD78-6CE3-5C59-CFB29B370619}"/>
              </a:ext>
            </a:extLst>
          </p:cNvPr>
          <p:cNvCxnSpPr/>
          <p:nvPr/>
        </p:nvCxnSpPr>
        <p:spPr>
          <a:xfrm>
            <a:off x="7450104" y="488420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93CA22-9A08-7DF3-0D77-E1E6D0AA64E1}"/>
              </a:ext>
            </a:extLst>
          </p:cNvPr>
          <p:cNvCxnSpPr/>
          <p:nvPr/>
        </p:nvCxnSpPr>
        <p:spPr>
          <a:xfrm rot="120000">
            <a:off x="7969436" y="410747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BD12FE-EEB6-0BD2-1A8F-772154C7D51D}"/>
              </a:ext>
            </a:extLst>
          </p:cNvPr>
          <p:cNvSpPr/>
          <p:nvPr/>
        </p:nvSpPr>
        <p:spPr>
          <a:xfrm>
            <a:off x="7212198" y="29216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4" name="Oval Callout 32">
            <a:extLst>
              <a:ext uri="{FF2B5EF4-FFF2-40B4-BE49-F238E27FC236}">
                <a16:creationId xmlns:a16="http://schemas.microsoft.com/office/drawing/2014/main" id="{8FF2D2BF-8AE2-24B3-827C-88C7757C3573}"/>
              </a:ext>
            </a:extLst>
          </p:cNvPr>
          <p:cNvSpPr/>
          <p:nvPr/>
        </p:nvSpPr>
        <p:spPr>
          <a:xfrm>
            <a:off x="2253398" y="3351506"/>
            <a:ext cx="3589525" cy="777565"/>
          </a:xfrm>
          <a:prstGeom prst="wedgeEllipseCallout">
            <a:avLst>
              <a:gd name="adj1" fmla="val 61401"/>
              <a:gd name="adj2" fmla="val 160522"/>
            </a:avLst>
          </a:prstGeom>
          <a:noFill/>
          <a:ln w="22225">
            <a:solidFill>
              <a:srgbClr val="0E47A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US" dirty="0">
                <a:solidFill>
                  <a:srgbClr val="0E47A1"/>
                </a:solidFill>
              </a:rPr>
              <a:t>Parse tree represents the structure of derivation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AE4C03-7899-077A-B39A-AC851A61EB0B}"/>
              </a:ext>
            </a:extLst>
          </p:cNvPr>
          <p:cNvSpPr/>
          <p:nvPr/>
        </p:nvSpPr>
        <p:spPr>
          <a:xfrm>
            <a:off x="166871" y="5822978"/>
            <a:ext cx="2371769" cy="262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Leftmost Derivation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ED4D58-CA30-3423-7863-46160C0737FC}"/>
              </a:ext>
            </a:extLst>
          </p:cNvPr>
          <p:cNvSpPr/>
          <p:nvPr/>
        </p:nvSpPr>
        <p:spPr>
          <a:xfrm>
            <a:off x="5998464" y="5674790"/>
            <a:ext cx="1896931" cy="538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8728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26" grpId="0"/>
      <p:bldP spid="33" grpId="0"/>
      <p:bldP spid="34" grpId="0" animBg="1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3A-CB93-14E1-688E-B1317C2B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Rightmost derivation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F2D289-E01E-23F0-6235-0438A95DBC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</p:spPr>
            <p:txBody>
              <a:bodyPr/>
              <a:lstStyle/>
              <a:p>
                <a:r>
                  <a:rPr lang="en-US" dirty="0"/>
                  <a:t>A derivation of a string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a grammar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right most derivation if at every step the right most non terminal is replaced.</a:t>
                </a:r>
              </a:p>
              <a:p>
                <a:r>
                  <a:rPr lang="en-US" dirty="0"/>
                  <a:t>It is all called canonical derivation.</a:t>
                </a:r>
                <a:endParaRPr lang="en-IN" dirty="0"/>
              </a:p>
              <a:p>
                <a:r>
                  <a:rPr lang="en-IN" dirty="0">
                    <a:solidFill>
                      <a:srgbClr val="0E47A1"/>
                    </a:solidFill>
                  </a:rPr>
                  <a:t>Grammar: S</a:t>
                </a:r>
                <a:r>
                  <a:rPr lang="en-IN" dirty="0">
                    <a:solidFill>
                      <a:srgbClr val="0E47A1"/>
                    </a:solidFill>
                    <a:sym typeface="Wingdings" pitchFamily="2" charset="2"/>
                  </a:rPr>
                  <a:t>S+S | S-S | S*S | S/S | a 	Output string: a*a-a</a:t>
                </a:r>
              </a:p>
              <a:p>
                <a:endParaRPr lang="en-IN" dirty="0">
                  <a:sym typeface="Wingdings" pitchFamily="2" charset="2"/>
                </a:endParaRPr>
              </a:p>
              <a:p>
                <a:endParaRPr lang="en-IN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IN" dirty="0">
                    <a:sym typeface="Wingdings" pitchFamily="2" charset="2"/>
                  </a:rPr>
                  <a:t>         S</a:t>
                </a:r>
              </a:p>
              <a:p>
                <a:pPr marL="285750" indent="-228600" defTabSz="114300">
                  <a:buNone/>
                </a:pPr>
                <a:r>
                  <a:rPr lang="en-IN" dirty="0">
                    <a:sym typeface="Wingdings" pitchFamily="2" charset="2"/>
                  </a:rPr>
                  <a:t>		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S*S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S-S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S*S-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dirty="0">
                    <a:sym typeface="Wingdings" pitchFamily="2" charset="2"/>
                  </a:rPr>
                  <a:t>S*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-a</a:t>
                </a:r>
              </a:p>
              <a:p>
                <a:pPr marL="282575" indent="-282575" defTabSz="285750">
                  <a:buNone/>
                </a:pPr>
                <a:r>
                  <a:rPr lang="en-IN" dirty="0">
                    <a:sym typeface="Wingdings" pitchFamily="2" charset="2"/>
                  </a:rPr>
                  <a:t>		 </a:t>
                </a:r>
                <a:r>
                  <a:rPr lang="en-IN" sz="2000" dirty="0">
                    <a:sym typeface="Wingdings" pitchFamily="2" charset="2"/>
                  </a:rPr>
                  <a:t></a:t>
                </a:r>
                <a:r>
                  <a:rPr lang="en-IN" b="1" dirty="0">
                    <a:sym typeface="Wingdings" pitchFamily="2" charset="2"/>
                  </a:rPr>
                  <a:t>a</a:t>
                </a:r>
                <a:r>
                  <a:rPr lang="en-IN" dirty="0">
                    <a:sym typeface="Wingdings" pitchFamily="2" charset="2"/>
                  </a:rPr>
                  <a:t>*a-a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9F2D289-E01E-23F0-6235-0438A95DBC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11929641" cy="5590565"/>
              </a:xfrm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377BCBD-0B65-7954-0C7B-9593ACCCF67E}"/>
              </a:ext>
            </a:extLst>
          </p:cNvPr>
          <p:cNvGrpSpPr/>
          <p:nvPr/>
        </p:nvGrpSpPr>
        <p:grpSpPr>
          <a:xfrm>
            <a:off x="5882640" y="3722362"/>
            <a:ext cx="1066800" cy="457200"/>
            <a:chOff x="6248400" y="2338172"/>
            <a:chExt cx="1066800" cy="45720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7998A8F-8515-2135-C944-313FAE0EFF5C}"/>
                </a:ext>
              </a:extLst>
            </p:cNvPr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03BC20B-D895-9531-6FB3-36FA097E2895}"/>
                </a:ext>
              </a:extLst>
            </p:cNvPr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10C0860-33F4-39D6-6F3E-4675657AEFC6}"/>
                </a:ext>
              </a:extLst>
            </p:cNvPr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D4638BC-FFB7-72E6-34AF-6012A75DFD26}"/>
              </a:ext>
            </a:extLst>
          </p:cNvPr>
          <p:cNvSpPr/>
          <p:nvPr/>
        </p:nvSpPr>
        <p:spPr>
          <a:xfrm>
            <a:off x="6201728" y="567194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80256D1-C42E-D36F-9049-190FAF99D45D}"/>
              </a:ext>
            </a:extLst>
          </p:cNvPr>
          <p:cNvGrpSpPr/>
          <p:nvPr/>
        </p:nvGrpSpPr>
        <p:grpSpPr>
          <a:xfrm>
            <a:off x="5654040" y="4084523"/>
            <a:ext cx="1509932" cy="457200"/>
            <a:chOff x="6019800" y="2743200"/>
            <a:chExt cx="1509932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C8E0B57-6D95-2A17-BF3C-E78B1099883C}"/>
                </a:ext>
              </a:extLst>
            </p:cNvPr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7D0F90-9CAE-3156-6564-2B404EDF5CDB}"/>
                </a:ext>
              </a:extLst>
            </p:cNvPr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30724D-0D27-CBB3-0A30-D2739B874FE5}"/>
                </a:ext>
              </a:extLst>
            </p:cNvPr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63DFB8-2423-4DA1-98B6-3CE95D4E4D46}"/>
              </a:ext>
            </a:extLst>
          </p:cNvPr>
          <p:cNvCxnSpPr/>
          <p:nvPr/>
        </p:nvCxnSpPr>
        <p:spPr>
          <a:xfrm>
            <a:off x="7520960" y="531325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62F4A5-CF1D-ACC6-1A17-43CC5FEA7BEF}"/>
              </a:ext>
            </a:extLst>
          </p:cNvPr>
          <p:cNvGrpSpPr/>
          <p:nvPr/>
        </p:nvGrpSpPr>
        <p:grpSpPr>
          <a:xfrm>
            <a:off x="6416040" y="4507732"/>
            <a:ext cx="1066800" cy="457200"/>
            <a:chOff x="5715000" y="3124200"/>
            <a:chExt cx="1066800" cy="45720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CC984F5-A752-B72B-A26A-6D81BF24B1FA}"/>
                </a:ext>
              </a:extLst>
            </p:cNvPr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0DF4C5-7F4E-71DC-B1AD-63B24EAC64D5}"/>
                </a:ext>
              </a:extLst>
            </p:cNvPr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B81AB6-6CB4-E628-3D67-044AC1457279}"/>
                </a:ext>
              </a:extLst>
            </p:cNvPr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0CE99E5-8877-1E1F-8ADF-826D5CFA78F7}"/>
              </a:ext>
            </a:extLst>
          </p:cNvPr>
          <p:cNvSpPr/>
          <p:nvPr/>
        </p:nvSpPr>
        <p:spPr>
          <a:xfrm>
            <a:off x="7292360" y="572283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99067E-3CD0-DDF3-4BBA-F396D1DE9CAB}"/>
              </a:ext>
            </a:extLst>
          </p:cNvPr>
          <p:cNvSpPr/>
          <p:nvPr/>
        </p:nvSpPr>
        <p:spPr>
          <a:xfrm>
            <a:off x="5649271" y="488460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9613C3-7D0D-9516-6767-C8FE338EE066}"/>
              </a:ext>
            </a:extLst>
          </p:cNvPr>
          <p:cNvGrpSpPr/>
          <p:nvPr/>
        </p:nvGrpSpPr>
        <p:grpSpPr>
          <a:xfrm>
            <a:off x="6198084" y="4950208"/>
            <a:ext cx="1509932" cy="429064"/>
            <a:chOff x="5486400" y="3533336"/>
            <a:chExt cx="1509932" cy="4290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EFEEA4-AC01-91D7-C430-E5414E3D87BD}"/>
                </a:ext>
              </a:extLst>
            </p:cNvPr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878D8F-CC33-79D9-7860-040193FF51FB}"/>
                </a:ext>
              </a:extLst>
            </p:cNvPr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-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47BABE-1232-2B57-078A-6CB9116D899D}"/>
                </a:ext>
              </a:extLst>
            </p:cNvPr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C9DCFF-4635-3AC2-4E20-FBA10758F9B6}"/>
              </a:ext>
            </a:extLst>
          </p:cNvPr>
          <p:cNvCxnSpPr/>
          <p:nvPr/>
        </p:nvCxnSpPr>
        <p:spPr>
          <a:xfrm>
            <a:off x="6425564" y="532754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E41B39-48D5-3B27-B32F-BAAC55DB1F3C}"/>
              </a:ext>
            </a:extLst>
          </p:cNvPr>
          <p:cNvCxnSpPr/>
          <p:nvPr/>
        </p:nvCxnSpPr>
        <p:spPr>
          <a:xfrm>
            <a:off x="5863803" y="4497134"/>
            <a:ext cx="14068" cy="45134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592B1DE-3AB0-5B49-BF36-EA26054B8C9C}"/>
              </a:ext>
            </a:extLst>
          </p:cNvPr>
          <p:cNvSpPr/>
          <p:nvPr/>
        </p:nvSpPr>
        <p:spPr>
          <a:xfrm>
            <a:off x="6178134" y="330781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8097B2-249D-4AB2-7D84-27C42F1472D2}"/>
              </a:ext>
            </a:extLst>
          </p:cNvPr>
          <p:cNvCxnSpPr/>
          <p:nvPr/>
        </p:nvCxnSpPr>
        <p:spPr>
          <a:xfrm>
            <a:off x="1089132" y="428929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EE4936-E412-D2FA-6DE9-53D792696231}"/>
              </a:ext>
            </a:extLst>
          </p:cNvPr>
          <p:cNvCxnSpPr/>
          <p:nvPr/>
        </p:nvCxnSpPr>
        <p:spPr>
          <a:xfrm>
            <a:off x="1336782" y="4781778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B95A4A-088D-57A8-6695-4572F1B2A807}"/>
              </a:ext>
            </a:extLst>
          </p:cNvPr>
          <p:cNvCxnSpPr/>
          <p:nvPr/>
        </p:nvCxnSpPr>
        <p:spPr>
          <a:xfrm>
            <a:off x="1086795" y="5249901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634082-BFC7-7DF5-E599-929D80EED982}"/>
              </a:ext>
            </a:extLst>
          </p:cNvPr>
          <p:cNvCxnSpPr/>
          <p:nvPr/>
        </p:nvCxnSpPr>
        <p:spPr>
          <a:xfrm>
            <a:off x="803380" y="5695310"/>
            <a:ext cx="2286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5C07D93-B769-7017-23AC-965DC1A50168}"/>
              </a:ext>
            </a:extLst>
          </p:cNvPr>
          <p:cNvSpPr/>
          <p:nvPr/>
        </p:nvSpPr>
        <p:spPr>
          <a:xfrm>
            <a:off x="103106" y="6108012"/>
            <a:ext cx="2432830" cy="416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Rightmost Derivation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3F6600-51AA-2C7A-D954-AF6DD3C75F71}"/>
              </a:ext>
            </a:extLst>
          </p:cNvPr>
          <p:cNvSpPr/>
          <p:nvPr/>
        </p:nvSpPr>
        <p:spPr>
          <a:xfrm>
            <a:off x="5111005" y="6007644"/>
            <a:ext cx="314347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Parse Tree</a:t>
            </a:r>
          </a:p>
        </p:txBody>
      </p:sp>
    </p:spTree>
    <p:extLst>
      <p:ext uri="{BB962C8B-B14F-4D97-AF65-F5344CB8AC3E}">
        <p14:creationId xmlns:p14="http://schemas.microsoft.com/office/powerpoint/2010/main" val="156651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0" grpId="0"/>
      <p:bldP spid="27" grpId="0"/>
      <p:bldP spid="32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DE9E7-268C-E5C1-A261-4D16FAF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Derivation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C692-8F74-7544-C506-555FDB6E1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0" indent="0" defTabSz="465138">
              <a:buNone/>
            </a:pPr>
            <a:r>
              <a:rPr lang="en-US" dirty="0">
                <a:latin typeface="+mj-lt"/>
              </a:rPr>
              <a:t>	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A1B</a:t>
            </a:r>
          </a:p>
          <a:p>
            <a:pPr marL="457200" indent="0">
              <a:buNone/>
            </a:pPr>
            <a:r>
              <a:rPr lang="en-US" dirty="0">
                <a:latin typeface="+mj-lt"/>
                <a:sym typeface="Wingdings" panose="05000000000000000000" pitchFamily="2" charset="2"/>
              </a:rPr>
              <a:t>A0A | </a:t>
            </a: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𝜖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B0B | 1B | 𝜖 </a:t>
            </a:r>
          </a:p>
          <a:p>
            <a:pPr marL="457200" indent="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1001</a:t>
            </a:r>
          </a:p>
          <a:p>
            <a:pPr marL="465138" indent="-415925">
              <a:buFont typeface="+mj-lt"/>
              <a:buAutoNum type="arabicPeriod" startAt="2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leftmost derivation and draw parse tree.</a:t>
            </a:r>
          </a:p>
          <a:p>
            <a:pPr marL="49213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      S0S1 | 01   </a:t>
            </a: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000111</a:t>
            </a:r>
            <a:endParaRPr lang="en-US" dirty="0">
              <a:latin typeface="+mj-lt"/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marL="506413" indent="-457200">
              <a:buFont typeface="+mj-lt"/>
              <a:buAutoNum type="arabicPeriod" startAt="3"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Perform rightmost derivation and draw parse tree.</a:t>
            </a:r>
          </a:p>
          <a:p>
            <a:pPr marL="457200" indent="0">
              <a:buNone/>
            </a:pPr>
            <a:r>
              <a:rPr lang="en-US" dirty="0"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EE+E | E*E | id | (E) | -E</a:t>
            </a:r>
          </a:p>
          <a:p>
            <a:pPr marL="0" indent="457200">
              <a:buNone/>
            </a:pPr>
            <a:r>
              <a:rPr 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  <a:sym typeface="Wingdings" panose="05000000000000000000" pitchFamily="2" charset="2"/>
              </a:rPr>
              <a:t>Output string: id + id * id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22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1B7FD-820C-6D7E-8BE8-5351F3304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A4753B-08B0-735C-C5AF-3F977260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800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E6DE-F06F-B548-BB86-74662F21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2EEE-DB89-4520-916D-0BF07A22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Ambiguity, is a word, phrase, or statement which contains </a:t>
            </a:r>
            <a:r>
              <a:rPr lang="en-US" dirty="0">
                <a:solidFill>
                  <a:srgbClr val="C00000"/>
                </a:solidFill>
              </a:rPr>
              <a:t>more than one meaning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19DA1-B1A5-5923-F6AE-8D3B88FD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60" y="3331972"/>
            <a:ext cx="2244726" cy="295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724B85-B4B3-D446-871A-93A3B5F2E2BA}"/>
              </a:ext>
            </a:extLst>
          </p:cNvPr>
          <p:cNvSpPr/>
          <p:nvPr/>
        </p:nvSpPr>
        <p:spPr>
          <a:xfrm>
            <a:off x="131180" y="3312921"/>
            <a:ext cx="1647825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Chip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A93F8B-4137-A36B-3423-5BBD95185D69}"/>
              </a:ext>
            </a:extLst>
          </p:cNvPr>
          <p:cNvCxnSpPr/>
          <p:nvPr/>
        </p:nvCxnSpPr>
        <p:spPr>
          <a:xfrm flipH="1">
            <a:off x="1331330" y="2777934"/>
            <a:ext cx="1296595" cy="925512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803893-4447-D57C-4328-C0F02D5EA425}"/>
              </a:ext>
            </a:extLst>
          </p:cNvPr>
          <p:cNvCxnSpPr/>
          <p:nvPr/>
        </p:nvCxnSpPr>
        <p:spPr>
          <a:xfrm>
            <a:off x="1345617" y="3697096"/>
            <a:ext cx="1213261" cy="984247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A649C7D-8FE7-FA89-AC32-244129F88353}"/>
              </a:ext>
            </a:extLst>
          </p:cNvPr>
          <p:cNvSpPr/>
          <p:nvPr/>
        </p:nvSpPr>
        <p:spPr>
          <a:xfrm>
            <a:off x="1657555" y="2239770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long thin piece of potato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F80EA0-8428-8091-1506-72AE66D2CB6F}"/>
              </a:ext>
            </a:extLst>
          </p:cNvPr>
          <p:cNvSpPr/>
          <p:nvPr/>
        </p:nvSpPr>
        <p:spPr>
          <a:xfrm>
            <a:off x="1376530" y="4367769"/>
            <a:ext cx="4800600" cy="749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small piece of silicon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519D2-B99A-4C0E-2A47-3F8DCCA10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793" y="2007674"/>
            <a:ext cx="1333495" cy="1305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D0CC2-668B-AF48-1803-08547A2BD5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049" y="4190808"/>
            <a:ext cx="1190616" cy="125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8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641F-B965-DA46-9C85-F81D10F9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FA812-681F-7CCC-B889-7D1F8ACDE3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formal language grammar, ambiguity would arise if identical string can occur on the RHS of two or more productions.</a:t>
                </a:r>
              </a:p>
              <a:p>
                <a:r>
                  <a:rPr lang="en-US" dirty="0">
                    <a:solidFill>
                      <a:srgbClr val="0E47A1"/>
                    </a:solidFill>
                  </a:rPr>
                  <a:t>Grammar: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</a:rPr>
                      <m:t>2→</m:t>
                    </m:r>
                    <m:r>
                      <a:rPr lang="en-US" dirty="0">
                        <a:solidFill>
                          <a:srgbClr val="0E47A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endParaRPr lang="en-US" dirty="0">
                  <a:solidFill>
                    <a:srgbClr val="0E47A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can be derived from either N1 or N2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FA812-681F-7CCC-B889-7D1F8ACDE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E1D70F-F394-7038-528F-E3648E9DBE56}"/>
                  </a:ext>
                </a:extLst>
              </p:cNvPr>
              <p:cNvSpPr/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5E1D70F-F394-7038-528F-E3648E9DB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904" y="1870097"/>
                <a:ext cx="685800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BE3B67-63C3-E8EA-C5ED-25D991520883}"/>
                  </a:ext>
                </a:extLst>
              </p:cNvPr>
              <p:cNvSpPr/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200" b="1" i="1" baseline="-25000" dirty="0" smtClean="0">
                          <a:solidFill>
                            <a:srgbClr val="0E47A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200" b="1" dirty="0">
                  <a:solidFill>
                    <a:srgbClr val="0E47A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BE3B67-63C3-E8EA-C5ED-25D991520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04" y="1875639"/>
                <a:ext cx="6858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21C9F-C9A2-EB40-97B1-CB7490019A47}"/>
                  </a:ext>
                </a:extLst>
              </p:cNvPr>
              <p:cNvSpPr/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𝜶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521C9F-C9A2-EB40-97B1-CB7490019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486" y="2873166"/>
                <a:ext cx="6858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437A2-4A22-9DA6-F2D5-138B2CF5CA33}"/>
              </a:ext>
            </a:extLst>
          </p:cNvPr>
          <p:cNvCxnSpPr/>
          <p:nvPr/>
        </p:nvCxnSpPr>
        <p:spPr>
          <a:xfrm>
            <a:off x="6546554" y="2379944"/>
            <a:ext cx="533400" cy="6858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5507C2-BF14-0F11-80BD-2ED3A7FFD14E}"/>
              </a:ext>
            </a:extLst>
          </p:cNvPr>
          <p:cNvCxnSpPr/>
          <p:nvPr/>
        </p:nvCxnSpPr>
        <p:spPr>
          <a:xfrm flipH="1">
            <a:off x="7189404" y="2382715"/>
            <a:ext cx="533400" cy="68025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Callout 13">
                <a:extLst>
                  <a:ext uri="{FF2B5EF4-FFF2-40B4-BE49-F238E27FC236}">
                    <a16:creationId xmlns:a16="http://schemas.microsoft.com/office/drawing/2014/main" id="{953D1361-4AE4-9EF9-5FFA-7E58EB6865B8}"/>
                  </a:ext>
                </a:extLst>
              </p:cNvPr>
              <p:cNvSpPr/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Replaced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9" name="Oval Callout 13">
                <a:extLst>
                  <a:ext uri="{FF2B5EF4-FFF2-40B4-BE49-F238E27FC236}">
                    <a16:creationId xmlns:a16="http://schemas.microsoft.com/office/drawing/2014/main" id="{953D1361-4AE4-9EF9-5FFA-7E58EB686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922" y="1998944"/>
                <a:ext cx="2382982" cy="874222"/>
              </a:xfrm>
              <a:prstGeom prst="wedgeEllipseCallout">
                <a:avLst>
                  <a:gd name="adj1" fmla="val -95593"/>
                  <a:gd name="adj2" fmla="val 90921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658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89EA-89D7-F32C-3CEA-18395FB2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Ambiguous grammar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F44123-0001-F6E4-11C9-D6F5AF98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Ambiguous grammar is one that produces more than one leftmost or more then one rightmost derivation for the same sentence.</a:t>
            </a:r>
          </a:p>
          <a:p>
            <a:r>
              <a:rPr lang="en-IN" dirty="0">
                <a:solidFill>
                  <a:srgbClr val="0E47A1"/>
                </a:solidFill>
              </a:rPr>
              <a:t>Grammar: S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S+S | S*S | (S) | a		Output string: </a:t>
            </a:r>
            <a:r>
              <a:rPr lang="en-IN" dirty="0" err="1">
                <a:solidFill>
                  <a:srgbClr val="0E47A1"/>
                </a:solidFill>
                <a:sym typeface="Wingdings" pitchFamily="2" charset="2"/>
              </a:rPr>
              <a:t>a+a</a:t>
            </a:r>
            <a:r>
              <a:rPr lang="en-IN" dirty="0">
                <a:solidFill>
                  <a:srgbClr val="0E47A1"/>
                </a:solidFill>
                <a:sym typeface="Wingdings" pitchFamily="2" charset="2"/>
              </a:rPr>
              <a:t>*a</a:t>
            </a:r>
          </a:p>
          <a:p>
            <a:endParaRPr lang="en-IN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    S					   	    S</a:t>
            </a: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S*S						S+S</a:t>
            </a:r>
          </a:p>
          <a:p>
            <a:pPr marL="0" indent="0">
              <a:buNone/>
            </a:pPr>
            <a:r>
              <a:rPr lang="en-IN" dirty="0">
                <a:sym typeface="Wingdings" pitchFamily="2" charset="2"/>
              </a:rPr>
              <a:t>	S+S*S				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					</a:t>
            </a:r>
            <a:r>
              <a:rPr lang="en-IN" dirty="0" err="1">
                <a:sym typeface="Wingdings" panose="05000000000000000000" pitchFamily="2" charset="2"/>
              </a:rPr>
              <a:t>a+S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				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*S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					</a:t>
            </a:r>
            <a:r>
              <a:rPr lang="en-IN" dirty="0" err="1">
                <a:sym typeface="Wingdings" panose="05000000000000000000" pitchFamily="2" charset="2"/>
              </a:rPr>
              <a:t>a+a</a:t>
            </a:r>
            <a:r>
              <a:rPr lang="en-IN" dirty="0">
                <a:sym typeface="Wingdings" panose="05000000000000000000" pitchFamily="2" charset="2"/>
              </a:rPr>
              <a:t>*a</a:t>
            </a:r>
          </a:p>
          <a:p>
            <a:r>
              <a:rPr lang="en-US" dirty="0"/>
              <a:t>Here, </a:t>
            </a:r>
            <a:r>
              <a:rPr lang="en-US" dirty="0">
                <a:solidFill>
                  <a:srgbClr val="C00000"/>
                </a:solidFill>
              </a:rPr>
              <a:t>Two leftmost derivation for string </a:t>
            </a:r>
            <a:r>
              <a:rPr lang="en-US" dirty="0" err="1">
                <a:solidFill>
                  <a:srgbClr val="C00000"/>
                </a:solidFill>
              </a:rPr>
              <a:t>a+a</a:t>
            </a:r>
            <a:r>
              <a:rPr lang="en-US" dirty="0">
                <a:solidFill>
                  <a:srgbClr val="C00000"/>
                </a:solidFill>
              </a:rPr>
              <a:t>*a is possible </a:t>
            </a:r>
            <a:r>
              <a:rPr lang="en-US" dirty="0"/>
              <a:t>hence, above grammar is ambiguous.</a:t>
            </a:r>
            <a:endParaRPr lang="en-IN" dirty="0"/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DCC438-F11F-BAA7-35A6-D8BC5536F900}"/>
              </a:ext>
            </a:extLst>
          </p:cNvPr>
          <p:cNvCxnSpPr/>
          <p:nvPr/>
        </p:nvCxnSpPr>
        <p:spPr>
          <a:xfrm flipV="1">
            <a:off x="1340630" y="3409189"/>
            <a:ext cx="288748" cy="166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2A3ED-BAF7-ED9F-4B7C-1F58D3707880}"/>
              </a:ext>
            </a:extLst>
          </p:cNvPr>
          <p:cNvCxnSpPr/>
          <p:nvPr/>
        </p:nvCxnSpPr>
        <p:spPr>
          <a:xfrm>
            <a:off x="1357828" y="386633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F44F6F-3866-FCA5-CD0F-2BFD6BB3E6C9}"/>
              </a:ext>
            </a:extLst>
          </p:cNvPr>
          <p:cNvCxnSpPr/>
          <p:nvPr/>
        </p:nvCxnSpPr>
        <p:spPr>
          <a:xfrm>
            <a:off x="1676123" y="431202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B6741F-72DA-4FA0-BC78-C7431BDBBDCC}"/>
              </a:ext>
            </a:extLst>
          </p:cNvPr>
          <p:cNvCxnSpPr/>
          <p:nvPr/>
        </p:nvCxnSpPr>
        <p:spPr>
          <a:xfrm>
            <a:off x="1925562" y="4717836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2283B1-0E14-34B9-0E02-86F805DEF7D3}"/>
              </a:ext>
            </a:extLst>
          </p:cNvPr>
          <p:cNvGrpSpPr/>
          <p:nvPr/>
        </p:nvGrpSpPr>
        <p:grpSpPr>
          <a:xfrm>
            <a:off x="3671276" y="2900221"/>
            <a:ext cx="1066800" cy="457200"/>
            <a:chOff x="6248400" y="2338172"/>
            <a:chExt cx="1066800" cy="4572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4D3FA1-CF7E-6D88-CC7E-08882221DA3F}"/>
                </a:ext>
              </a:extLst>
            </p:cNvPr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69A266-BCB5-E2E6-4983-76165CF52218}"/>
                </a:ext>
              </a:extLst>
            </p:cNvPr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02DE97-F078-1F1B-1927-73E9DCDEC14B}"/>
                </a:ext>
              </a:extLst>
            </p:cNvPr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78365BB-CA10-58D6-5ADE-07792777FD74}"/>
              </a:ext>
            </a:extLst>
          </p:cNvPr>
          <p:cNvSpPr/>
          <p:nvPr/>
        </p:nvSpPr>
        <p:spPr>
          <a:xfrm>
            <a:off x="3976076" y="4835513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9CC810-A8EC-BE4C-941B-3D07A2A04E89}"/>
              </a:ext>
            </a:extLst>
          </p:cNvPr>
          <p:cNvGrpSpPr/>
          <p:nvPr/>
        </p:nvGrpSpPr>
        <p:grpSpPr>
          <a:xfrm>
            <a:off x="3442676" y="3262382"/>
            <a:ext cx="1509932" cy="457200"/>
            <a:chOff x="6019800" y="2743200"/>
            <a:chExt cx="1509932" cy="4572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52DAE7-95CC-590A-A814-9274AF78849C}"/>
                </a:ext>
              </a:extLst>
            </p:cNvPr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FC7E92-F4E2-5B80-2B41-05A9790DDA60}"/>
                </a:ext>
              </a:extLst>
            </p:cNvPr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3F6FB-CECC-12D7-A552-F9E85950D60A}"/>
                </a:ext>
              </a:extLst>
            </p:cNvPr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D463A6-DE62-FFDE-D04C-8C6E14E5CEF5}"/>
              </a:ext>
            </a:extLst>
          </p:cNvPr>
          <p:cNvCxnSpPr/>
          <p:nvPr/>
        </p:nvCxnSpPr>
        <p:spPr>
          <a:xfrm>
            <a:off x="31378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C5F66D-EA86-B596-9FD9-68AA5873F932}"/>
              </a:ext>
            </a:extLst>
          </p:cNvPr>
          <p:cNvGrpSpPr/>
          <p:nvPr/>
        </p:nvGrpSpPr>
        <p:grpSpPr>
          <a:xfrm>
            <a:off x="3137876" y="3686249"/>
            <a:ext cx="1066800" cy="457200"/>
            <a:chOff x="5715000" y="3124200"/>
            <a:chExt cx="1066800" cy="4572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A96F02-E607-5B86-8195-1D3A1842DC7A}"/>
                </a:ext>
              </a:extLst>
            </p:cNvPr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548CE3-4B73-0E0D-0C4D-F242E2A5B026}"/>
                </a:ext>
              </a:extLst>
            </p:cNvPr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7D79402-8BD4-7312-2310-E183A376B3EF}"/>
                </a:ext>
              </a:extLst>
            </p:cNvPr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7C0D848-8698-AF82-B400-CC30030AEEE6}"/>
              </a:ext>
            </a:extLst>
          </p:cNvPr>
          <p:cNvSpPr/>
          <p:nvPr/>
        </p:nvSpPr>
        <p:spPr>
          <a:xfrm>
            <a:off x="2909276" y="4857830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383D6-22D6-7A6A-FA6E-4AD265EFBA59}"/>
              </a:ext>
            </a:extLst>
          </p:cNvPr>
          <p:cNvSpPr/>
          <p:nvPr/>
        </p:nvSpPr>
        <p:spPr>
          <a:xfrm>
            <a:off x="4509476" y="4082897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5DFA0F-0197-AD28-F81D-5ABB25A22E2B}"/>
              </a:ext>
            </a:extLst>
          </p:cNvPr>
          <p:cNvCxnSpPr/>
          <p:nvPr/>
        </p:nvCxnSpPr>
        <p:spPr>
          <a:xfrm>
            <a:off x="4204676" y="4448249"/>
            <a:ext cx="0" cy="47548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8BBAC1-D3BC-93CF-10FD-858F95AF89D5}"/>
              </a:ext>
            </a:extLst>
          </p:cNvPr>
          <p:cNvCxnSpPr/>
          <p:nvPr/>
        </p:nvCxnSpPr>
        <p:spPr>
          <a:xfrm rot="120000">
            <a:off x="4724008" y="3671518"/>
            <a:ext cx="14068" cy="471931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47EAA4F-AEEA-087E-C0E0-DBB6CFF10806}"/>
              </a:ext>
            </a:extLst>
          </p:cNvPr>
          <p:cNvSpPr/>
          <p:nvPr/>
        </p:nvSpPr>
        <p:spPr>
          <a:xfrm>
            <a:off x="3966770" y="248567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3B7E15-5204-38A5-82AE-10D3BEAED65E}"/>
              </a:ext>
            </a:extLst>
          </p:cNvPr>
          <p:cNvGrpSpPr/>
          <p:nvPr/>
        </p:nvGrpSpPr>
        <p:grpSpPr>
          <a:xfrm>
            <a:off x="2914038" y="4047274"/>
            <a:ext cx="1509932" cy="457200"/>
            <a:chOff x="6019800" y="2743200"/>
            <a:chExt cx="1509932" cy="457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C327B53-1D82-A9B8-FDC2-7B91D1B60F8A}"/>
                </a:ext>
              </a:extLst>
            </p:cNvPr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4A3B4D1-B730-F5AC-D312-38870C347E48}"/>
                </a:ext>
              </a:extLst>
            </p:cNvPr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555D72-5E94-D922-57DD-817FECA54B4C}"/>
                </a:ext>
              </a:extLst>
            </p:cNvPr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A43E947-DC56-9B8A-98D6-E7F0CD16FAD6}"/>
              </a:ext>
            </a:extLst>
          </p:cNvPr>
          <p:cNvGrpSpPr/>
          <p:nvPr/>
        </p:nvGrpSpPr>
        <p:grpSpPr>
          <a:xfrm>
            <a:off x="9000495" y="2894032"/>
            <a:ext cx="1066800" cy="457200"/>
            <a:chOff x="6248400" y="2338172"/>
            <a:chExt cx="1066800" cy="45720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5F8C578-07CF-965A-5994-EE61327460BB}"/>
                </a:ext>
              </a:extLst>
            </p:cNvPr>
            <p:cNvCxnSpPr/>
            <p:nvPr/>
          </p:nvCxnSpPr>
          <p:spPr>
            <a:xfrm flipH="1">
              <a:off x="62484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55DDEA-0CA4-8F63-4903-042265295CF1}"/>
                </a:ext>
              </a:extLst>
            </p:cNvPr>
            <p:cNvCxnSpPr/>
            <p:nvPr/>
          </p:nvCxnSpPr>
          <p:spPr>
            <a:xfrm>
              <a:off x="6781800" y="2338172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E73FACF-B2E1-54D7-D5A2-7ACBF520C1A6}"/>
                </a:ext>
              </a:extLst>
            </p:cNvPr>
            <p:cNvCxnSpPr/>
            <p:nvPr/>
          </p:nvCxnSpPr>
          <p:spPr>
            <a:xfrm>
              <a:off x="6781800" y="2338172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42C7EF8-873F-C483-0421-705380A1DB7B}"/>
              </a:ext>
            </a:extLst>
          </p:cNvPr>
          <p:cNvSpPr/>
          <p:nvPr/>
        </p:nvSpPr>
        <p:spPr>
          <a:xfrm>
            <a:off x="9319583" y="4843612"/>
            <a:ext cx="457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EAD28-3064-EF7D-DF36-1FB88721A957}"/>
              </a:ext>
            </a:extLst>
          </p:cNvPr>
          <p:cNvGrpSpPr/>
          <p:nvPr/>
        </p:nvGrpSpPr>
        <p:grpSpPr>
          <a:xfrm>
            <a:off x="8771895" y="3256193"/>
            <a:ext cx="1509932" cy="457200"/>
            <a:chOff x="6019800" y="2743200"/>
            <a:chExt cx="1509932" cy="457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669F795-CB62-9D4E-CF29-A8C885E1DA2C}"/>
                </a:ext>
              </a:extLst>
            </p:cNvPr>
            <p:cNvSpPr/>
            <p:nvPr/>
          </p:nvSpPr>
          <p:spPr>
            <a:xfrm>
              <a:off x="6019800" y="2743200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2E7C12-4EAA-8D7F-5979-F4BFD4C124BA}"/>
                </a:ext>
              </a:extLst>
            </p:cNvPr>
            <p:cNvSpPr/>
            <p:nvPr/>
          </p:nvSpPr>
          <p:spPr>
            <a:xfrm>
              <a:off x="6553200" y="2819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E3CC81-F99E-818C-AEB4-0DF4E19D754B}"/>
                </a:ext>
              </a:extLst>
            </p:cNvPr>
            <p:cNvSpPr/>
            <p:nvPr/>
          </p:nvSpPr>
          <p:spPr>
            <a:xfrm>
              <a:off x="7072532" y="2771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CCDFC5-4D2F-6FB1-E98F-F4AC71A84D16}"/>
              </a:ext>
            </a:extLst>
          </p:cNvPr>
          <p:cNvCxnSpPr/>
          <p:nvPr/>
        </p:nvCxnSpPr>
        <p:spPr>
          <a:xfrm>
            <a:off x="10638815" y="4484924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55296F6-B36E-EAD4-807E-69618835E822}"/>
              </a:ext>
            </a:extLst>
          </p:cNvPr>
          <p:cNvGrpSpPr/>
          <p:nvPr/>
        </p:nvGrpSpPr>
        <p:grpSpPr>
          <a:xfrm>
            <a:off x="9533895" y="3679402"/>
            <a:ext cx="1066800" cy="457200"/>
            <a:chOff x="5715000" y="3124200"/>
            <a:chExt cx="1066800" cy="45720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7312A83-669B-5A63-78CB-3080AE8C24D3}"/>
                </a:ext>
              </a:extLst>
            </p:cNvPr>
            <p:cNvCxnSpPr/>
            <p:nvPr/>
          </p:nvCxnSpPr>
          <p:spPr>
            <a:xfrm flipH="1">
              <a:off x="57150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D03DDA-DFC6-9BF1-2F8E-28DFFE3A4707}"/>
                </a:ext>
              </a:extLst>
            </p:cNvPr>
            <p:cNvCxnSpPr/>
            <p:nvPr/>
          </p:nvCxnSpPr>
          <p:spPr>
            <a:xfrm>
              <a:off x="6248400" y="3124200"/>
              <a:ext cx="533400" cy="3810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6E512E3-ADB0-52CE-7579-DD3A652F15CD}"/>
                </a:ext>
              </a:extLst>
            </p:cNvPr>
            <p:cNvCxnSpPr/>
            <p:nvPr/>
          </p:nvCxnSpPr>
          <p:spPr>
            <a:xfrm>
              <a:off x="6248400" y="3124200"/>
              <a:ext cx="0" cy="457200"/>
            </a:xfrm>
            <a:prstGeom prst="straightConnector1">
              <a:avLst/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54089EB-2A80-577D-4075-1EEE721E4809}"/>
              </a:ext>
            </a:extLst>
          </p:cNvPr>
          <p:cNvSpPr/>
          <p:nvPr/>
        </p:nvSpPr>
        <p:spPr>
          <a:xfrm>
            <a:off x="10410215" y="4894505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FBC3CA-5EF8-A3E5-525B-A90D4BF15903}"/>
              </a:ext>
            </a:extLst>
          </p:cNvPr>
          <p:cNvSpPr/>
          <p:nvPr/>
        </p:nvSpPr>
        <p:spPr>
          <a:xfrm>
            <a:off x="8767126" y="4056278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DE5673-13E4-92BE-63A2-E2E5783F0230}"/>
              </a:ext>
            </a:extLst>
          </p:cNvPr>
          <p:cNvGrpSpPr/>
          <p:nvPr/>
        </p:nvGrpSpPr>
        <p:grpSpPr>
          <a:xfrm>
            <a:off x="9315939" y="4121878"/>
            <a:ext cx="1509932" cy="429064"/>
            <a:chOff x="5486400" y="3533336"/>
            <a:chExt cx="1509932" cy="42906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9AD675A-F4B1-DA8A-CA34-0F2385BD93F3}"/>
                </a:ext>
              </a:extLst>
            </p:cNvPr>
            <p:cNvSpPr/>
            <p:nvPr/>
          </p:nvSpPr>
          <p:spPr>
            <a:xfrm>
              <a:off x="5486400" y="353377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A2C206-266C-E030-601D-427B4737F26E}"/>
                </a:ext>
              </a:extLst>
            </p:cNvPr>
            <p:cNvSpPr/>
            <p:nvPr/>
          </p:nvSpPr>
          <p:spPr>
            <a:xfrm>
              <a:off x="6019800" y="3581400"/>
              <a:ext cx="5334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*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E270FC6-F780-6577-17D4-6B85088DFB33}"/>
                </a:ext>
              </a:extLst>
            </p:cNvPr>
            <p:cNvSpPr/>
            <p:nvPr/>
          </p:nvSpPr>
          <p:spPr>
            <a:xfrm>
              <a:off x="6539132" y="3533336"/>
              <a:ext cx="4572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C9F9AA-6CCC-4C00-EA69-6E9C2949903D}"/>
              </a:ext>
            </a:extLst>
          </p:cNvPr>
          <p:cNvCxnSpPr/>
          <p:nvPr/>
        </p:nvCxnSpPr>
        <p:spPr>
          <a:xfrm>
            <a:off x="9543419" y="4499212"/>
            <a:ext cx="0" cy="4572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32E71F-A0A0-4F9F-59BD-3EFE5316FC90}"/>
              </a:ext>
            </a:extLst>
          </p:cNvPr>
          <p:cNvCxnSpPr>
            <a:stCxn id="39" idx="2"/>
          </p:cNvCxnSpPr>
          <p:nvPr/>
        </p:nvCxnSpPr>
        <p:spPr>
          <a:xfrm>
            <a:off x="9000495" y="3637193"/>
            <a:ext cx="0" cy="532749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9A4B262-0CF8-4728-4DEF-65A7BCE8ED1F}"/>
              </a:ext>
            </a:extLst>
          </p:cNvPr>
          <p:cNvSpPr/>
          <p:nvPr/>
        </p:nvSpPr>
        <p:spPr>
          <a:xfrm>
            <a:off x="9295989" y="2479486"/>
            <a:ext cx="45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8C85EF5-5967-70A6-2602-D1DE9FBF53DE}"/>
              </a:ext>
            </a:extLst>
          </p:cNvPr>
          <p:cNvCxnSpPr/>
          <p:nvPr/>
        </p:nvCxnSpPr>
        <p:spPr>
          <a:xfrm>
            <a:off x="6107084" y="2276956"/>
            <a:ext cx="0" cy="2872874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561174F-8FCE-B4A6-D207-0933D9EDE98D}"/>
              </a:ext>
            </a:extLst>
          </p:cNvPr>
          <p:cNvCxnSpPr/>
          <p:nvPr/>
        </p:nvCxnSpPr>
        <p:spPr>
          <a:xfrm>
            <a:off x="6893723" y="3409189"/>
            <a:ext cx="2514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C40385C-ECC2-A1B0-792D-87AAAE6859AC}"/>
              </a:ext>
            </a:extLst>
          </p:cNvPr>
          <p:cNvCxnSpPr/>
          <p:nvPr/>
        </p:nvCxnSpPr>
        <p:spPr>
          <a:xfrm>
            <a:off x="7176834" y="3847207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13B27E-6C6A-CA60-5600-37C76A6B9FE1}"/>
              </a:ext>
            </a:extLst>
          </p:cNvPr>
          <p:cNvCxnSpPr/>
          <p:nvPr/>
        </p:nvCxnSpPr>
        <p:spPr>
          <a:xfrm>
            <a:off x="7152740" y="428329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94845F-A8CF-158B-4DC5-F873C80F3E29}"/>
              </a:ext>
            </a:extLst>
          </p:cNvPr>
          <p:cNvCxnSpPr/>
          <p:nvPr/>
        </p:nvCxnSpPr>
        <p:spPr>
          <a:xfrm>
            <a:off x="7412104" y="4748060"/>
            <a:ext cx="3048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8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5" grpId="0"/>
      <p:bldP spid="28" grpId="0"/>
      <p:bldP spid="37" grpId="0"/>
      <p:bldP spid="47" grpId="0"/>
      <p:bldP spid="48" grpId="0"/>
      <p:bldP spid="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A9F67-EE45-A50C-6C3C-BD40A6BC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Ambiguous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8C6B-812A-4DC4-6FF4-256845ED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Check Ambiguity in following grammars: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</a:t>
            </a:r>
            <a:r>
              <a:rPr lang="en-US" dirty="0">
                <a:sym typeface="Wingdings" panose="05000000000000000000" pitchFamily="2" charset="2"/>
              </a:rPr>
              <a:t> | Sa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aaaa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aSbS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 err="1">
                <a:sym typeface="Wingdings" panose="05000000000000000000" pitchFamily="2" charset="2"/>
              </a:rPr>
              <a:t>bSaS</a:t>
            </a:r>
            <a:r>
              <a:rPr lang="en-US" dirty="0">
                <a:sym typeface="Wingdings" panose="05000000000000000000" pitchFamily="2" charset="2"/>
              </a:rPr>
              <a:t> |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𝜖 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abab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</a:t>
            </a:r>
            <a:r>
              <a:rPr lang="en-US" sz="2000" dirty="0">
                <a:ea typeface="Cambria Math" panose="020405030504060302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SS+ | SS* | a 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aa+a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&lt;exp&gt; </a:t>
            </a:r>
            <a:r>
              <a:rPr lang="en-US" sz="2000" b="1" dirty="0"/>
              <a:t>→</a:t>
            </a:r>
            <a:r>
              <a:rPr lang="en-US" dirty="0"/>
              <a:t> &lt;exp&gt; + &lt;term&gt; | &lt;term&gt;</a:t>
            </a:r>
          </a:p>
          <a:p>
            <a:pPr marL="0" indent="465138">
              <a:buNone/>
            </a:pPr>
            <a:r>
              <a:rPr lang="en-US" dirty="0"/>
              <a:t>&lt;term&gt; </a:t>
            </a:r>
            <a:r>
              <a:rPr lang="en-US" sz="2000" b="1" dirty="0"/>
              <a:t>→</a:t>
            </a:r>
            <a:r>
              <a:rPr lang="en-US" dirty="0"/>
              <a:t> &lt;term&gt; * &lt;letter&gt; | &lt;letter&gt; </a:t>
            </a:r>
          </a:p>
          <a:p>
            <a:pPr marL="0" indent="465138">
              <a:buNone/>
            </a:pPr>
            <a:r>
              <a:rPr lang="en-US" dirty="0"/>
              <a:t>&lt;letter&gt; </a:t>
            </a:r>
            <a:r>
              <a:rPr lang="en-US" sz="2000" b="1" dirty="0"/>
              <a:t>→</a:t>
            </a:r>
            <a:r>
              <a:rPr lang="en-US" dirty="0"/>
              <a:t> </a:t>
            </a:r>
            <a:r>
              <a:rPr lang="en-US" dirty="0" err="1"/>
              <a:t>a|b|c</a:t>
            </a:r>
            <a:r>
              <a:rPr lang="en-US" dirty="0"/>
              <a:t>|…|z 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dirty="0"/>
              <a:t>output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string: </a:t>
            </a:r>
            <a:r>
              <a:rPr lang="en-US" dirty="0" err="1">
                <a:ea typeface="Cambria Math" panose="02040503050406030204" pitchFamily="18" charset="0"/>
                <a:sym typeface="Wingdings" panose="05000000000000000000" pitchFamily="2" charset="2"/>
              </a:rPr>
              <a:t>a+b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*c)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en-US" dirty="0"/>
              <a:t>Prove that the CFG with productions: 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dirty="0"/>
              <a:t> a | Sa | </a:t>
            </a:r>
            <a:r>
              <a:rPr lang="en-US" dirty="0" err="1"/>
              <a:t>bSS</a:t>
            </a:r>
            <a:r>
              <a:rPr lang="en-US" dirty="0"/>
              <a:t> | </a:t>
            </a:r>
            <a:r>
              <a:rPr lang="en-US" dirty="0" err="1"/>
              <a:t>SSb</a:t>
            </a:r>
            <a:r>
              <a:rPr lang="en-US" dirty="0"/>
              <a:t> | </a:t>
            </a:r>
            <a:r>
              <a:rPr lang="en-US" dirty="0" err="1"/>
              <a:t>SbS</a:t>
            </a:r>
            <a:r>
              <a:rPr lang="en-US" dirty="0"/>
              <a:t>  is ambiguous (Hint: consider output string yourself)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50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E376D-E0ED-E3B1-62C7-7C323351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814CB1B-936C-F812-DDA1-02B67F39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forms &amp; Normal forms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598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E12B-C653-5CF3-025D-233EC22E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Variable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371C2-CEB4-0013-4F58-0047D4763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 err="1"/>
                  <a:t>Nullable</a:t>
                </a:r>
                <a:r>
                  <a:rPr lang="en-US" dirty="0"/>
                  <a:t> variable in a CFG,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as follows: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Any variable A for which P contains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→^</m:t>
                    </m:r>
                  </m:oMath>
                </a14:m>
                <a:r>
                  <a:rPr lang="en-US" sz="2400" dirty="0"/>
                  <a:t>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P contains the production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400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….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are nullable variable, then A is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nullable</a:t>
                </a:r>
                <a:r>
                  <a:rPr lang="en-US" sz="2400" dirty="0"/>
                  <a:t>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No other variables in V are </a:t>
                </a:r>
                <a:r>
                  <a:rPr lang="en-US" sz="2400" dirty="0" err="1"/>
                  <a:t>nullable</a:t>
                </a:r>
                <a:r>
                  <a:rPr lang="en-US" sz="2400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371C2-CEB4-0013-4F58-0047D4763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88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4575-4273-1AA6-F4F6-2143B6E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A grammar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of production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  <a:blipFill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D3-EE76-62A7-B0D6-E61B5245AAA4}"/>
              </a:ext>
            </a:extLst>
          </p:cNvPr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D196C1-742F-121B-CD8A-1A0B48A86137}"/>
              </a:ext>
            </a:extLst>
          </p:cNvPr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Nonterminal symbol: </a:t>
            </a:r>
          </a:p>
          <a:p>
            <a:pPr lvl="1"/>
            <a:r>
              <a:rPr lang="en-US" sz="2400" dirty="0"/>
              <a:t>The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name of syntax category of a language, e.g., noun, verb, etc. </a:t>
            </a:r>
          </a:p>
          <a:p>
            <a:pPr lvl="1"/>
            <a:r>
              <a:rPr lang="en-US" sz="2400" dirty="0"/>
              <a:t>The It is written as a </a:t>
            </a:r>
            <a:r>
              <a:rPr lang="en-US" sz="2400" b="1" dirty="0"/>
              <a:t>single capital letter</a:t>
            </a:r>
            <a:r>
              <a:rPr lang="en-US" sz="2400" dirty="0"/>
              <a:t>, or as a </a:t>
            </a:r>
            <a:r>
              <a:rPr lang="en-US" sz="2400" b="1" dirty="0"/>
              <a:t>name enclosed between &lt; … &gt;, </a:t>
            </a:r>
            <a:r>
              <a:rPr lang="en-US" sz="2400" dirty="0"/>
              <a:t>e.g., A or &lt;Noun&gt;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5C652E-59AD-F94A-490C-72736795AA58}"/>
              </a:ext>
            </a:extLst>
          </p:cNvPr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/>
              <a:t>&lt;Article&gt;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/>
              <a:t>&lt;Noun&gt;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24757-6641-FB5B-F491-F2E4961519DC}"/>
              </a:ext>
            </a:extLst>
          </p:cNvPr>
          <p:cNvSpPr/>
          <p:nvPr/>
        </p:nvSpPr>
        <p:spPr>
          <a:xfrm>
            <a:off x="3517117" y="5162715"/>
            <a:ext cx="1960968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5C7C5F-C601-8556-A409-8783B530AD4C}"/>
              </a:ext>
            </a:extLst>
          </p:cNvPr>
          <p:cNvSpPr/>
          <p:nvPr/>
        </p:nvSpPr>
        <p:spPr>
          <a:xfrm>
            <a:off x="3517117" y="5540833"/>
            <a:ext cx="1207008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9734F-94C6-5345-07E5-3DA70361DE8B}"/>
              </a:ext>
            </a:extLst>
          </p:cNvPr>
          <p:cNvSpPr/>
          <p:nvPr/>
        </p:nvSpPr>
        <p:spPr>
          <a:xfrm>
            <a:off x="3517117" y="5912613"/>
            <a:ext cx="1036222" cy="37178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A6CDD1-6639-C336-7868-338C616B5084}"/>
              </a:ext>
            </a:extLst>
          </p:cNvPr>
          <p:cNvSpPr/>
          <p:nvPr/>
        </p:nvSpPr>
        <p:spPr>
          <a:xfrm>
            <a:off x="2916481" y="1368908"/>
            <a:ext cx="1960968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9278-2C8E-E35C-4AF1-7005BD39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Eliminate ˄ production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A04F2-9378-2A79-7A36-9958F3D20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31F4B-9A0C-9A5F-97C2-4DA1C5ED27E2}"/>
              </a:ext>
            </a:extLst>
          </p:cNvPr>
          <p:cNvSpPr/>
          <p:nvPr/>
        </p:nvSpPr>
        <p:spPr>
          <a:xfrm>
            <a:off x="1977980" y="1167575"/>
            <a:ext cx="1600200" cy="1257300"/>
          </a:xfrm>
          <a:prstGeom prst="rect">
            <a:avLst/>
          </a:prstGeom>
          <a:noFill/>
          <a:ln w="2222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  X |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X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C00000"/>
                </a:solidFill>
              </a:rPr>
              <a:t> ˄ </a:t>
            </a:r>
            <a:r>
              <a:rPr lang="en-US" sz="2400" dirty="0">
                <a:solidFill>
                  <a:schemeClr val="tx1"/>
                </a:solidFill>
              </a:rPr>
              <a:t>| S 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1B7631-9A5C-1C97-A151-8B247CFACD53}"/>
              </a:ext>
            </a:extLst>
          </p:cNvPr>
          <p:cNvSpPr/>
          <p:nvPr/>
        </p:nvSpPr>
        <p:spPr>
          <a:xfrm>
            <a:off x="4871438" y="1167575"/>
            <a:ext cx="2220266" cy="1257300"/>
          </a:xfrm>
          <a:prstGeom prst="rect">
            <a:avLst/>
          </a:prstGeom>
          <a:noFill/>
          <a:ln w="2222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 err="1">
                <a:solidFill>
                  <a:schemeClr val="tx1"/>
                </a:solidFill>
              </a:rPr>
              <a:t>Yb</a:t>
            </a:r>
            <a:r>
              <a:rPr lang="en-US" sz="2400" dirty="0">
                <a:solidFill>
                  <a:schemeClr val="tx1"/>
                </a:solidFill>
              </a:rPr>
              <a:t> | </a:t>
            </a:r>
            <a:r>
              <a:rPr lang="en-US" sz="2400" dirty="0">
                <a:solidFill>
                  <a:srgbClr val="C00000"/>
                </a:solidFill>
              </a:rPr>
              <a:t>a^</a:t>
            </a: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^ | 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2516DC-892D-A5CB-DAE3-C3574B6DF70E}"/>
              </a:ext>
            </a:extLst>
          </p:cNvPr>
          <p:cNvSpPr/>
          <p:nvPr/>
        </p:nvSpPr>
        <p:spPr>
          <a:xfrm>
            <a:off x="8386224" y="1167575"/>
            <a:ext cx="1862710" cy="1257300"/>
          </a:xfrm>
          <a:prstGeom prst="rect">
            <a:avLst/>
          </a:prstGeom>
          <a:noFill/>
          <a:ln w="2222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S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aX|Yb|a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S</a:t>
            </a:r>
          </a:p>
          <a:p>
            <a:r>
              <a:rPr lang="en-US" sz="2400" dirty="0" err="1">
                <a:solidFill>
                  <a:schemeClr val="tx1"/>
                </a:solidFill>
              </a:rPr>
              <a:t>Y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 err="1">
                <a:solidFill>
                  <a:schemeClr val="tx1"/>
                </a:solidFill>
              </a:rPr>
              <a:t>bY|b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0CBDC-EC3A-3BB6-D152-7B374FC8B90F}"/>
              </a:ext>
            </a:extLst>
          </p:cNvPr>
          <p:cNvSpPr/>
          <p:nvPr/>
        </p:nvSpPr>
        <p:spPr>
          <a:xfrm>
            <a:off x="1603283" y="2577118"/>
            <a:ext cx="24003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Nullable</a:t>
            </a:r>
            <a:r>
              <a:rPr lang="en-US" sz="2000" dirty="0">
                <a:solidFill>
                  <a:schemeClr val="tx1"/>
                </a:solidFill>
              </a:rPr>
              <a:t> variable={X}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2FF5A-27F7-E68F-AD9E-468E199013AE}"/>
              </a:ext>
            </a:extLst>
          </p:cNvPr>
          <p:cNvSpPr/>
          <p:nvPr/>
        </p:nvSpPr>
        <p:spPr>
          <a:xfrm>
            <a:off x="4724400" y="2618742"/>
            <a:ext cx="2743200" cy="1314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chemeClr val="tx1"/>
                </a:solidFill>
              </a:rPr>
              <a:t>Replacing X by ^ in all  productions containing X on RHS and rewriting the production again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B3AD80-9430-F3B6-8CBE-AA118693CA65}"/>
              </a:ext>
            </a:extLst>
          </p:cNvPr>
          <p:cNvSpPr/>
          <p:nvPr/>
        </p:nvSpPr>
        <p:spPr>
          <a:xfrm>
            <a:off x="8103378" y="2591240"/>
            <a:ext cx="2454906" cy="51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Removing ^ productions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EED472-94AE-6077-EB7C-950AA31BE9F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78180" y="1796225"/>
            <a:ext cx="1293258" cy="0"/>
          </a:xfrm>
          <a:prstGeom prst="straightConnector1">
            <a:avLst/>
          </a:prstGeom>
          <a:ln w="762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6A99A-773E-D2B7-82F6-014722D1AAB3}"/>
              </a:ext>
            </a:extLst>
          </p:cNvPr>
          <p:cNvCxnSpPr/>
          <p:nvPr/>
        </p:nvCxnSpPr>
        <p:spPr>
          <a:xfrm>
            <a:off x="7092966" y="1764155"/>
            <a:ext cx="1293258" cy="0"/>
          </a:xfrm>
          <a:prstGeom prst="straightConnector1">
            <a:avLst/>
          </a:prstGeom>
          <a:ln w="762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5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B623-6F51-784B-2BE6-E851AC1E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Eliminate ^ production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5561-D4CD-117F-3703-3E63A07C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556C2-5BF5-1DC6-6560-AB7BED5E6A4E}"/>
              </a:ext>
            </a:extLst>
          </p:cNvPr>
          <p:cNvSpPr txBox="1">
            <a:spLocks/>
          </p:cNvSpPr>
          <p:nvPr/>
        </p:nvSpPr>
        <p:spPr>
          <a:xfrm>
            <a:off x="544461" y="990600"/>
            <a:ext cx="41529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0E47A1"/>
                </a:solidFill>
              </a:rPr>
              <a:t>S</a:t>
            </a:r>
            <a:r>
              <a:rPr lang="en-US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E47A1"/>
                </a:solidFill>
              </a:rPr>
              <a:t>AC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 err="1">
                <a:solidFill>
                  <a:srgbClr val="0E47A1"/>
                </a:solidFill>
              </a:rPr>
              <a:t>A</a:t>
            </a:r>
            <a:r>
              <a:rPr lang="en-US" b="1" dirty="0" err="1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E47A1"/>
                </a:solidFill>
              </a:rPr>
              <a:t>aAb</a:t>
            </a:r>
            <a:r>
              <a:rPr lang="en-US" b="1" dirty="0">
                <a:solidFill>
                  <a:srgbClr val="0E47A1"/>
                </a:solidFill>
              </a:rPr>
              <a:t>|˄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 err="1">
                <a:solidFill>
                  <a:srgbClr val="0E47A1"/>
                </a:solidFill>
              </a:rPr>
              <a:t>C</a:t>
            </a:r>
            <a:r>
              <a:rPr lang="en-US" b="1" dirty="0" err="1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E47A1"/>
                </a:solidFill>
              </a:rPr>
              <a:t>aC|a</a:t>
            </a:r>
            <a:endParaRPr lang="en-US" b="1" dirty="0">
              <a:solidFill>
                <a:srgbClr val="0E47A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AC | C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err="1"/>
              <a:t>A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aAb</a:t>
            </a:r>
            <a:r>
              <a:rPr lang="en-US" sz="2200" dirty="0"/>
              <a:t>| ab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200" dirty="0" err="1"/>
              <a:t>C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aC|a</a:t>
            </a:r>
            <a:endParaRPr lang="en-US" sz="2200" b="1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231CCB-B27C-B3A0-57DA-6C56D6D073B6}"/>
              </a:ext>
            </a:extLst>
          </p:cNvPr>
          <p:cNvSpPr txBox="1">
            <a:spLocks/>
          </p:cNvSpPr>
          <p:nvPr/>
        </p:nvSpPr>
        <p:spPr>
          <a:xfrm>
            <a:off x="6683478" y="952500"/>
            <a:ext cx="5067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rgbClr val="0E47A1"/>
                </a:solidFill>
              </a:rPr>
              <a:t>S</a:t>
            </a:r>
            <a:r>
              <a:rPr lang="en-US" b="1" dirty="0" err="1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E47A1"/>
                </a:solidFill>
              </a:rPr>
              <a:t>XaX|bX|Y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rgbClr val="0E47A1"/>
                </a:solidFill>
              </a:rPr>
              <a:t>X</a:t>
            </a:r>
            <a:r>
              <a:rPr lang="en-US" b="1" dirty="0" err="1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E47A1"/>
                </a:solidFill>
              </a:rPr>
              <a:t>XaX|XbX</a:t>
            </a:r>
            <a:r>
              <a:rPr lang="en-US" b="1" dirty="0">
                <a:solidFill>
                  <a:srgbClr val="0E47A1"/>
                </a:solidFill>
              </a:rPr>
              <a:t>|˄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err="1">
                <a:solidFill>
                  <a:srgbClr val="0E47A1"/>
                </a:solidFill>
              </a:rPr>
              <a:t>Y</a:t>
            </a:r>
            <a:r>
              <a:rPr lang="en-US" b="1" dirty="0" err="1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b="1" dirty="0" err="1">
                <a:solidFill>
                  <a:srgbClr val="0E47A1"/>
                </a:solidFill>
              </a:rPr>
              <a:t>ab</a:t>
            </a:r>
            <a:endParaRPr lang="en-US" dirty="0">
              <a:solidFill>
                <a:srgbClr val="0E47A1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>
                <a:solidFill>
                  <a:srgbClr val="C00000"/>
                </a:solidFill>
              </a:rPr>
              <a:t>After elimination of ^ production: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Y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X</a:t>
            </a:r>
            <a:r>
              <a:rPr lang="en-US" sz="2200" dirty="0">
                <a:sym typeface="Wingdings" panose="05000000000000000000" pitchFamily="2" charset="2"/>
              </a:rPr>
              <a:t> </a:t>
            </a:r>
            <a:r>
              <a:rPr lang="en-US" sz="2200" dirty="0" err="1"/>
              <a:t>XaX</a:t>
            </a:r>
            <a:r>
              <a:rPr lang="en-US" sz="2200" dirty="0"/>
              <a:t> |</a:t>
            </a:r>
            <a:r>
              <a:rPr lang="en-US" sz="2200" dirty="0" err="1"/>
              <a:t>XbX</a:t>
            </a:r>
            <a:r>
              <a:rPr lang="en-US" sz="2200" dirty="0"/>
              <a:t> | </a:t>
            </a:r>
            <a:r>
              <a:rPr lang="en-US" sz="2200" dirty="0" err="1"/>
              <a:t>aX</a:t>
            </a:r>
            <a:r>
              <a:rPr lang="en-US" sz="2200" dirty="0"/>
              <a:t> | </a:t>
            </a:r>
            <a:r>
              <a:rPr lang="en-US" sz="2200" dirty="0" err="1"/>
              <a:t>Xa</a:t>
            </a:r>
            <a:r>
              <a:rPr lang="en-US" sz="2200" dirty="0"/>
              <a:t> | a | </a:t>
            </a:r>
            <a:r>
              <a:rPr lang="en-US" sz="2200" dirty="0" err="1"/>
              <a:t>Xb</a:t>
            </a:r>
            <a:r>
              <a:rPr lang="en-US" sz="2200" dirty="0"/>
              <a:t> | </a:t>
            </a:r>
            <a:r>
              <a:rPr lang="en-US" sz="2200" dirty="0" err="1"/>
              <a:t>bX</a:t>
            </a:r>
            <a:r>
              <a:rPr lang="en-US" sz="2200" dirty="0"/>
              <a:t> | b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 err="1"/>
              <a:t>Y</a:t>
            </a:r>
            <a:r>
              <a:rPr lang="en-US" sz="2200" dirty="0" err="1">
                <a:sym typeface="Wingdings" panose="05000000000000000000" pitchFamily="2" charset="2"/>
              </a:rPr>
              <a:t></a:t>
            </a:r>
            <a:r>
              <a:rPr lang="en-US" sz="2200" dirty="0" err="1"/>
              <a:t>ab</a:t>
            </a:r>
            <a:endParaRPr lang="en-US" sz="2200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4FB20D-6814-E649-AADC-C790C2A40502}"/>
              </a:ext>
            </a:extLst>
          </p:cNvPr>
          <p:cNvCxnSpPr/>
          <p:nvPr/>
        </p:nvCxnSpPr>
        <p:spPr>
          <a:xfrm>
            <a:off x="5799043" y="952500"/>
            <a:ext cx="0" cy="52578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7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1FE5-0BF4-3A09-4B05-79ADB56C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A-derivable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E7C04-72A0-D7C9-1D7C-28B6B58A95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variable is called A-derivable ,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a production,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If C is  A-derivable,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 is a production,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, then B is A-derivable.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No other variables are A-derivable.</a:t>
                </a:r>
              </a:p>
              <a:p>
                <a:r>
                  <a:rPr lang="en-US" dirty="0"/>
                  <a:t>Examples: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2E7C04-72A0-D7C9-1D7C-28B6B58A9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F79E8F0-0B88-4DE6-3941-2DC8C5BFB9F6}"/>
              </a:ext>
            </a:extLst>
          </p:cNvPr>
          <p:cNvSpPr/>
          <p:nvPr/>
        </p:nvSpPr>
        <p:spPr>
          <a:xfrm>
            <a:off x="1562100" y="3114340"/>
            <a:ext cx="2362200" cy="1501726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0C02B8-B698-CFDB-C02D-078BBD27D1A8}"/>
              </a:ext>
            </a:extLst>
          </p:cNvPr>
          <p:cNvSpPr/>
          <p:nvPr/>
        </p:nvSpPr>
        <p:spPr>
          <a:xfrm>
            <a:off x="4914900" y="3109094"/>
            <a:ext cx="2362200" cy="1506972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AB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S-derivable={A,B}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5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E331-8848-DDCF-C4B0-ECE9908E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Production &amp; Elimination of Unit productions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EEB26-3018-512F-9337-0E3DF3E37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production of the form </a:t>
                </a:r>
                <a:r>
                  <a:rPr lang="en-US" dirty="0">
                    <a:solidFill>
                      <a:srgbClr val="0E47A1"/>
                    </a:solidFill>
                  </a:rPr>
                  <a:t>A</a:t>
                </a:r>
                <a:r>
                  <a:rPr lang="en-US" dirty="0">
                    <a:solidFill>
                      <a:srgbClr val="0E47A1"/>
                    </a:solidFill>
                    <a:sym typeface="Wingdings" panose="05000000000000000000" pitchFamily="2" charset="2"/>
                  </a:rPr>
                  <a:t>B</a:t>
                </a:r>
                <a:r>
                  <a:rPr lang="en-US" dirty="0">
                    <a:sym typeface="Wingdings" panose="05000000000000000000" pitchFamily="2" charset="2"/>
                  </a:rPr>
                  <a:t> is termed as unit production. Where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A &amp; B are nonterminals</a:t>
                </a:r>
                <a:r>
                  <a:rPr lang="en-US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u="sng" dirty="0">
                    <a:sym typeface="Wingdings" panose="05000000000000000000" pitchFamily="2" charset="2"/>
                  </a:rPr>
                  <a:t>Algorithm </a:t>
                </a:r>
              </a:p>
              <a:p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no ^ productions, construct a CFG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/>
                  <a:t> having no unit production as follows.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Initialize P1 to be P.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For each A ∈ V ,finding the set of A derivable variable.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For every pair (A, B) such that B is A- derivable and every non unit production B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, add the production A</a:t>
                </a:r>
                <a:r>
                  <a:rPr lang="el-GR" sz="2400" dirty="0">
                    <a:sym typeface="Wingdings" panose="05000000000000000000" pitchFamily="2" charset="2"/>
                  </a:rPr>
                  <a:t>α</a:t>
                </a:r>
                <a:r>
                  <a:rPr lang="en-US" sz="2400" dirty="0">
                    <a:sym typeface="Wingdings" panose="05000000000000000000" pitchFamily="2" charset="2"/>
                  </a:rPr>
                  <a:t> to P1 if it is not already present in P1.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>
                    <a:sym typeface="Wingdings" panose="05000000000000000000" pitchFamily="2" charset="2"/>
                  </a:rPr>
                  <a:t>Delete all unit productions from P1.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DEEB26-3018-512F-9337-0E3DF3E37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527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91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AD0F-0B74-20C5-6E28-5D8CCEFF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Unit production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6232D-58CB-4F40-2C16-92FD330D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3B06ED-BD83-59E1-D0D5-88CA86EB6F88}"/>
              </a:ext>
            </a:extLst>
          </p:cNvPr>
          <p:cNvSpPr/>
          <p:nvPr/>
        </p:nvSpPr>
        <p:spPr>
          <a:xfrm>
            <a:off x="3496071" y="1878336"/>
            <a:ext cx="878302" cy="2423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00BEE-260A-685B-AD90-CB86D4A4CADA}"/>
              </a:ext>
            </a:extLst>
          </p:cNvPr>
          <p:cNvSpPr/>
          <p:nvPr/>
        </p:nvSpPr>
        <p:spPr>
          <a:xfrm>
            <a:off x="3511652" y="1536999"/>
            <a:ext cx="878302" cy="2335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093D61-EF8C-8BF8-BA1A-B394B3E4425F}"/>
              </a:ext>
            </a:extLst>
          </p:cNvPr>
          <p:cNvSpPr/>
          <p:nvPr/>
        </p:nvSpPr>
        <p:spPr>
          <a:xfrm>
            <a:off x="2930013" y="1003505"/>
            <a:ext cx="3352800" cy="1257300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ABA|BA|AA|AB|</a:t>
            </a:r>
            <a:r>
              <a:rPr lang="en-US" sz="2400" dirty="0">
                <a:solidFill>
                  <a:srgbClr val="C00000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</a:rPr>
              <a:t>|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B</a:t>
            </a:r>
          </a:p>
          <a:p>
            <a:r>
              <a:rPr lang="en-US" sz="2400" dirty="0">
                <a:solidFill>
                  <a:schemeClr val="tx1"/>
                </a:solidFill>
              </a:rPr>
              <a:t>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chemeClr val="accent4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8891C-4E1E-E357-B756-A17E2A04F59B}"/>
              </a:ext>
            </a:extLst>
          </p:cNvPr>
          <p:cNvSpPr/>
          <p:nvPr/>
        </p:nvSpPr>
        <p:spPr>
          <a:xfrm>
            <a:off x="7287062" y="1003505"/>
            <a:ext cx="2918352" cy="1257299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Unit Productions are S</a:t>
            </a:r>
            <a:r>
              <a:rPr lang="en-US" sz="2800" dirty="0">
                <a:solidFill>
                  <a:schemeClr val="tx1"/>
                </a:solidFill>
                <a:sym typeface="Wingdings" panose="05000000000000000000" pitchFamily="2" charset="2"/>
              </a:rPr>
              <a:t>A and SB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68F0AD-B38A-A438-271A-E29538331994}"/>
              </a:ext>
            </a:extLst>
          </p:cNvPr>
          <p:cNvSpPr/>
          <p:nvPr/>
        </p:nvSpPr>
        <p:spPr>
          <a:xfrm>
            <a:off x="2444381" y="3534593"/>
            <a:ext cx="4324064" cy="1524000"/>
          </a:xfrm>
          <a:prstGeom prst="rect">
            <a:avLst/>
          </a:prstGeom>
          <a:noFill/>
          <a:ln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A</a:t>
            </a:r>
            <a:r>
              <a:rPr lang="en-US" sz="2400" dirty="0" err="1">
                <a:solidFill>
                  <a:schemeClr val="tx1"/>
                </a:solidFill>
              </a:rPr>
              <a:t>aA|a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B</a:t>
            </a:r>
            <a:r>
              <a:rPr lang="en-US" sz="2400" dirty="0" err="1">
                <a:solidFill>
                  <a:schemeClr val="tx1"/>
                </a:solidFill>
              </a:rPr>
              <a:t>bB|b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F5CD4-1A72-076F-8852-51F427E08988}"/>
              </a:ext>
            </a:extLst>
          </p:cNvPr>
          <p:cNvSpPr/>
          <p:nvPr/>
        </p:nvSpPr>
        <p:spPr>
          <a:xfrm>
            <a:off x="7287063" y="3847638"/>
            <a:ext cx="2918352" cy="897911"/>
          </a:xfrm>
          <a:prstGeom prst="rect">
            <a:avLst/>
          </a:prstGeom>
          <a:noFill/>
          <a:ln>
            <a:solidFill>
              <a:srgbClr val="E40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Removing unit productions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9997105-3A31-FBE8-B48B-7661A30DD3B3}"/>
              </a:ext>
            </a:extLst>
          </p:cNvPr>
          <p:cNvSpPr/>
          <p:nvPr/>
        </p:nvSpPr>
        <p:spPr>
          <a:xfrm>
            <a:off x="4467661" y="2260804"/>
            <a:ext cx="235998" cy="1273789"/>
          </a:xfrm>
          <a:prstGeom prst="downArrow">
            <a:avLst/>
          </a:prstGeom>
          <a:solidFill>
            <a:srgbClr val="0E4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F40314-83BF-FB36-EC94-D31779EDF10A}"/>
              </a:ext>
            </a:extLst>
          </p:cNvPr>
          <p:cNvCxnSpPr/>
          <p:nvPr/>
        </p:nvCxnSpPr>
        <p:spPr>
          <a:xfrm flipV="1">
            <a:off x="4389954" y="1415103"/>
            <a:ext cx="1098830" cy="252119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5C3536-1FE5-6434-3BBB-11B88206F31A}"/>
              </a:ext>
            </a:extLst>
          </p:cNvPr>
          <p:cNvCxnSpPr>
            <a:stCxn id="4" idx="3"/>
          </p:cNvCxnSpPr>
          <p:nvPr/>
        </p:nvCxnSpPr>
        <p:spPr>
          <a:xfrm flipV="1">
            <a:off x="4374373" y="1415103"/>
            <a:ext cx="1289008" cy="584433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7EC72-DD63-5008-6D2C-4760168203B2}"/>
              </a:ext>
            </a:extLst>
          </p:cNvPr>
          <p:cNvSpPr/>
          <p:nvPr/>
        </p:nvSpPr>
        <p:spPr>
          <a:xfrm>
            <a:off x="2415307" y="3786513"/>
            <a:ext cx="26670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tx1"/>
                </a:solidFill>
              </a:rPr>
              <a:t>ABA|BA|AA|AB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BE6ADE-DB97-509C-B5AE-34CDCA4D6403}"/>
              </a:ext>
            </a:extLst>
          </p:cNvPr>
          <p:cNvSpPr/>
          <p:nvPr/>
        </p:nvSpPr>
        <p:spPr>
          <a:xfrm>
            <a:off x="4622113" y="3771765"/>
            <a:ext cx="1166888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|</a:t>
            </a:r>
            <a:r>
              <a:rPr lang="en-US" sz="2400" dirty="0" err="1">
                <a:solidFill>
                  <a:srgbClr val="C00000"/>
                </a:solidFill>
              </a:rPr>
              <a:t>aA|a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3725BB-4060-0464-E122-EC03AD536BC8}"/>
              </a:ext>
            </a:extLst>
          </p:cNvPr>
          <p:cNvSpPr/>
          <p:nvPr/>
        </p:nvSpPr>
        <p:spPr>
          <a:xfrm>
            <a:off x="5353738" y="3766078"/>
            <a:ext cx="990600" cy="358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</a:rPr>
              <a:t>bB|b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DA85-35BE-6010-4015-2E3415B06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7F4AAB-48A2-81D2-A42B-80F4E57A8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CNF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235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A31-9E40-BBBD-5713-97B2D6C7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Form (CNF)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D2841-DF97-6ED3-C319-777CBFC03A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context free grammar is in Chomsky normal form (CNF) if every production is one of these two forms: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344488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are nonterminal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terminal.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9D2841-DF97-6ED3-C319-777CBFC03A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287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B41D-0EA7-08B4-FC76-9FFB26CB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CFG to 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428-012C-06A2-54F7-3FF39D9D2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to convert CFG to CNF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Eliminate ˄-Productions.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Eliminate Unit Productions.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Restricting the right side of productions to single terminal or string of two or more </a:t>
            </a:r>
            <a:r>
              <a:rPr lang="en-US" sz="2400" dirty="0" err="1"/>
              <a:t>nonterminals</a:t>
            </a:r>
            <a:r>
              <a:rPr lang="en-US" sz="2400" dirty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Final step of CNF. (shorten the string of NT to length 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9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C22-2675-1A3C-18A4-D8607A70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3A724-1319-FAD2-311A-9E594F4E3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1DFF0-9E7F-62D8-2DFB-C2B9A877E8D9}"/>
              </a:ext>
            </a:extLst>
          </p:cNvPr>
          <p:cNvSpPr txBox="1">
            <a:spLocks/>
          </p:cNvSpPr>
          <p:nvPr/>
        </p:nvSpPr>
        <p:spPr>
          <a:xfrm>
            <a:off x="257549" y="953872"/>
            <a:ext cx="42291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/>
              <a:t>S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AAC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/>
              <a:t>A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aAb|˄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/>
              <a:t>C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aC|a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000">
                <a:solidFill>
                  <a:srgbClr val="0E47A1"/>
                </a:solidFill>
              </a:rPr>
              <a:t>Step 1: Elimination of ^ production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000">
              <a:solidFill>
                <a:schemeClr val="tx2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000">
                <a:solidFill>
                  <a:srgbClr val="0E47A1"/>
                </a:solidFill>
              </a:rPr>
              <a:t>Step-2: Eliminate Unit Production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326834-9C0D-9ACF-D16D-9C2023F82CB0}"/>
              </a:ext>
            </a:extLst>
          </p:cNvPr>
          <p:cNvSpPr/>
          <p:nvPr/>
        </p:nvSpPr>
        <p:spPr>
          <a:xfrm>
            <a:off x="1087038" y="3814587"/>
            <a:ext cx="13981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05C9-1B41-AE25-358E-AD4271435F0C}"/>
              </a:ext>
            </a:extLst>
          </p:cNvPr>
          <p:cNvSpPr/>
          <p:nvPr/>
        </p:nvSpPr>
        <p:spPr>
          <a:xfrm>
            <a:off x="1964312" y="3069012"/>
            <a:ext cx="838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AC |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98156-1FFD-AE58-6D43-36D587D304D8}"/>
              </a:ext>
            </a:extLst>
          </p:cNvPr>
          <p:cNvSpPr/>
          <p:nvPr/>
        </p:nvSpPr>
        <p:spPr>
          <a:xfrm>
            <a:off x="2449527" y="3069012"/>
            <a:ext cx="5715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24A60-D8AD-4793-F905-236FA963B819}"/>
              </a:ext>
            </a:extLst>
          </p:cNvPr>
          <p:cNvSpPr/>
          <p:nvPr/>
        </p:nvSpPr>
        <p:spPr>
          <a:xfrm>
            <a:off x="812708" y="3069012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AAC|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D979E-3E23-F418-3446-F31A9573AC18}"/>
              </a:ext>
            </a:extLst>
          </p:cNvPr>
          <p:cNvSpPr/>
          <p:nvPr/>
        </p:nvSpPr>
        <p:spPr>
          <a:xfrm>
            <a:off x="865960" y="3414840"/>
            <a:ext cx="156444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AaAb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|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FB3C0A-039E-EFD0-9A61-9A7AC3EEC445}"/>
              </a:ext>
            </a:extLst>
          </p:cNvPr>
          <p:cNvSpPr/>
          <p:nvPr/>
        </p:nvSpPr>
        <p:spPr>
          <a:xfrm>
            <a:off x="1871868" y="3441591"/>
            <a:ext cx="777533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CC97E-7C33-E656-C0D3-93E26F142706}"/>
              </a:ext>
            </a:extLst>
          </p:cNvPr>
          <p:cNvSpPr/>
          <p:nvPr/>
        </p:nvSpPr>
        <p:spPr>
          <a:xfrm>
            <a:off x="1030859" y="2786998"/>
            <a:ext cx="21470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Eliminate 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^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B20B9-9234-45AD-5861-370F84901402}"/>
              </a:ext>
            </a:extLst>
          </p:cNvPr>
          <p:cNvCxnSpPr/>
          <p:nvPr/>
        </p:nvCxnSpPr>
        <p:spPr>
          <a:xfrm>
            <a:off x="4180302" y="1026185"/>
            <a:ext cx="0" cy="5257800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0D271A4-4707-FCE2-1411-80FCAC60C438}"/>
              </a:ext>
            </a:extLst>
          </p:cNvPr>
          <p:cNvSpPr txBox="1"/>
          <p:nvPr/>
        </p:nvSpPr>
        <p:spPr>
          <a:xfrm>
            <a:off x="2493130" y="521426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aC|a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E69111-B1FE-8AE8-75FC-D87B064DD448}"/>
              </a:ext>
            </a:extLst>
          </p:cNvPr>
          <p:cNvSpPr txBox="1"/>
          <p:nvPr/>
        </p:nvSpPr>
        <p:spPr>
          <a:xfrm>
            <a:off x="2477541" y="5206919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5B39C-1945-E018-DFC9-B49CCDB82CEE}"/>
              </a:ext>
            </a:extLst>
          </p:cNvPr>
          <p:cNvSpPr txBox="1"/>
          <p:nvPr/>
        </p:nvSpPr>
        <p:spPr>
          <a:xfrm>
            <a:off x="1145360" y="5204150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72454D-39E7-B13A-F4D0-B4806DD27780}"/>
              </a:ext>
            </a:extLst>
          </p:cNvPr>
          <p:cNvSpPr/>
          <p:nvPr/>
        </p:nvSpPr>
        <p:spPr>
          <a:xfrm>
            <a:off x="793983" y="4823852"/>
            <a:ext cx="3224852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Unit Production is S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tx1"/>
                </a:solidFill>
              </a:rPr>
              <a:t>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B9A456-0EC0-5CC8-9574-944AC1DFC084}"/>
              </a:ext>
            </a:extLst>
          </p:cNvPr>
          <p:cNvGrpSpPr/>
          <p:nvPr/>
        </p:nvGrpSpPr>
        <p:grpSpPr>
          <a:xfrm>
            <a:off x="2181256" y="5548654"/>
            <a:ext cx="468145" cy="496381"/>
            <a:chOff x="2280021" y="2363733"/>
            <a:chExt cx="613774" cy="69833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AB14BD-584D-59D4-88B7-5A5DC6000189}"/>
                </a:ext>
              </a:extLst>
            </p:cNvPr>
            <p:cNvCxnSpPr/>
            <p:nvPr/>
          </p:nvCxnSpPr>
          <p:spPr>
            <a:xfrm>
              <a:off x="2280021" y="3062068"/>
              <a:ext cx="61377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38C1F2-28C5-D333-3436-3198510F2A97}"/>
                </a:ext>
              </a:extLst>
            </p:cNvPr>
            <p:cNvCxnSpPr/>
            <p:nvPr/>
          </p:nvCxnSpPr>
          <p:spPr>
            <a:xfrm flipV="1">
              <a:off x="2881532" y="2363733"/>
              <a:ext cx="0" cy="692727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2212931-1566-4DB4-9CC0-698EA02BD243}"/>
              </a:ext>
            </a:extLst>
          </p:cNvPr>
          <p:cNvSpPr/>
          <p:nvPr/>
        </p:nvSpPr>
        <p:spPr>
          <a:xfrm>
            <a:off x="1601200" y="5858432"/>
            <a:ext cx="614607" cy="332934"/>
          </a:xfrm>
          <a:prstGeom prst="rect">
            <a:avLst/>
          </a:prstGeom>
          <a:solidFill>
            <a:schemeClr val="tx2">
              <a:lumMod val="40000"/>
              <a:lumOff val="6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8FC1E5-287E-067B-BE49-AC3C2693CE7E}"/>
              </a:ext>
            </a:extLst>
          </p:cNvPr>
          <p:cNvSpPr txBox="1">
            <a:spLocks/>
          </p:cNvSpPr>
          <p:nvPr/>
        </p:nvSpPr>
        <p:spPr>
          <a:xfrm>
            <a:off x="4238375" y="870813"/>
            <a:ext cx="4790104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E47A1"/>
                </a:solidFill>
              </a:rPr>
              <a:t>Step 3: Replace all mixed string with solid NT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E47A1"/>
                </a:solidFill>
              </a:rPr>
              <a:t>Step-4: Shorten the string of NT to length 2</a:t>
            </a:r>
          </a:p>
          <a:p>
            <a:pPr marL="0" indent="0" defTabSz="806450">
              <a:buNone/>
            </a:pPr>
            <a:r>
              <a:rPr lang="en-US" sz="2000" dirty="0"/>
              <a:t>	S</a:t>
            </a:r>
            <a:r>
              <a:rPr lang="en-US" sz="2000" dirty="0">
                <a:sym typeface="Wingdings" panose="05000000000000000000" pitchFamily="2" charset="2"/>
              </a:rPr>
              <a:t>AX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X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AC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SAC|PC|a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		Y</a:t>
            </a:r>
            <a:r>
              <a:rPr lang="en-US" sz="2000" baseline="-25000" dirty="0">
                <a:sym typeface="Wingdings" panose="05000000000000000000" pitchFamily="2" charset="2"/>
              </a:rPr>
              <a:t>1</a:t>
            </a:r>
            <a:r>
              <a:rPr lang="en-US" sz="2000" dirty="0">
                <a:sym typeface="Wingdings" panose="05000000000000000000" pitchFamily="2" charset="2"/>
              </a:rPr>
              <a:t>AQ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APQ</a:t>
            </a: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CPC|a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Pa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 defTabSz="806450">
              <a:buNone/>
            </a:pPr>
            <a:r>
              <a:rPr lang="en-US" sz="2000" dirty="0">
                <a:sym typeface="Wingdings" panose="05000000000000000000" pitchFamily="2" charset="2"/>
              </a:rPr>
              <a:t>	</a:t>
            </a:r>
            <a:r>
              <a:rPr lang="en-US" sz="2000" dirty="0" err="1">
                <a:sym typeface="Wingdings" panose="05000000000000000000" pitchFamily="2" charset="2"/>
              </a:rPr>
              <a:t>Qb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1B908-7BF2-7A82-82E8-5BAB481FCE48}"/>
              </a:ext>
            </a:extLst>
          </p:cNvPr>
          <p:cNvSpPr txBox="1"/>
          <p:nvPr/>
        </p:nvSpPr>
        <p:spPr>
          <a:xfrm>
            <a:off x="5069951" y="1253203"/>
            <a:ext cx="1950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AAC|AC|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687993-77AC-7B58-EAAF-344ACE07A1AF}"/>
              </a:ext>
            </a:extLst>
          </p:cNvPr>
          <p:cNvSpPr txBox="1"/>
          <p:nvPr/>
        </p:nvSpPr>
        <p:spPr>
          <a:xfrm>
            <a:off x="6397107" y="1247895"/>
            <a:ext cx="565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E40524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en-US" sz="2000" dirty="0">
              <a:solidFill>
                <a:srgbClr val="E40524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C5BAD3-33CC-A1E2-F9EB-BEB44BC0737D}"/>
              </a:ext>
            </a:extLst>
          </p:cNvPr>
          <p:cNvSpPr txBox="1"/>
          <p:nvPr/>
        </p:nvSpPr>
        <p:spPr>
          <a:xfrm>
            <a:off x="6678391" y="1247894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|a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8D768C-359F-D03A-2D37-CF1B2386A8D7}"/>
              </a:ext>
            </a:extLst>
          </p:cNvPr>
          <p:cNvSpPr txBox="1"/>
          <p:nvPr/>
        </p:nvSpPr>
        <p:spPr>
          <a:xfrm>
            <a:off x="5079283" y="2280394"/>
            <a:ext cx="9200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Qb</a:t>
            </a:r>
            <a:endParaRPr lang="en-US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B3AE37-D780-306C-AE2F-0F2C68CF6EC1}"/>
              </a:ext>
            </a:extLst>
          </p:cNvPr>
          <p:cNvSpPr txBox="1"/>
          <p:nvPr/>
        </p:nvSpPr>
        <p:spPr>
          <a:xfrm>
            <a:off x="6387982" y="1250215"/>
            <a:ext cx="53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3DA9B5-F906-335E-C558-9D35297B20FE}"/>
              </a:ext>
            </a:extLst>
          </p:cNvPr>
          <p:cNvSpPr/>
          <p:nvPr/>
        </p:nvSpPr>
        <p:spPr>
          <a:xfrm>
            <a:off x="5067106" y="1611169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A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B85412-2829-0D18-048B-3F7B368B5968}"/>
              </a:ext>
            </a:extLst>
          </p:cNvPr>
          <p:cNvSpPr txBox="1"/>
          <p:nvPr/>
        </p:nvSpPr>
        <p:spPr>
          <a:xfrm>
            <a:off x="5458237" y="1599161"/>
            <a:ext cx="1226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PAQ|PQ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44EF00-134C-2C18-1C7A-4B2827A50B5E}"/>
              </a:ext>
            </a:extLst>
          </p:cNvPr>
          <p:cNvSpPr/>
          <p:nvPr/>
        </p:nvSpPr>
        <p:spPr>
          <a:xfrm>
            <a:off x="5482789" y="1589049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aAb</a:t>
            </a:r>
            <a:r>
              <a:rPr lang="en-US" sz="2000" dirty="0" err="1">
                <a:solidFill>
                  <a:schemeClr val="tx1"/>
                </a:solidFill>
              </a:rPr>
              <a:t>|</a:t>
            </a:r>
            <a:r>
              <a:rPr lang="en-US" sz="2000" dirty="0" err="1">
                <a:solidFill>
                  <a:srgbClr val="E40524"/>
                </a:solidFill>
              </a:rPr>
              <a:t>ab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6B704-F5BD-6BB5-5F5B-08902AC99598}"/>
              </a:ext>
            </a:extLst>
          </p:cNvPr>
          <p:cNvSpPr/>
          <p:nvPr/>
        </p:nvSpPr>
        <p:spPr>
          <a:xfrm>
            <a:off x="5064762" y="1961547"/>
            <a:ext cx="656071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C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3850E3-253B-7253-6037-E8CB6E5C103F}"/>
              </a:ext>
            </a:extLst>
          </p:cNvPr>
          <p:cNvSpPr/>
          <p:nvPr/>
        </p:nvSpPr>
        <p:spPr>
          <a:xfrm>
            <a:off x="5565586" y="2001888"/>
            <a:ext cx="1630679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E7B6C6-61B1-2B92-88AA-7A58DB913A73}"/>
              </a:ext>
            </a:extLst>
          </p:cNvPr>
          <p:cNvSpPr/>
          <p:nvPr/>
        </p:nvSpPr>
        <p:spPr>
          <a:xfrm>
            <a:off x="5507095" y="1958676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E40524"/>
                </a:solidFill>
              </a:rPr>
              <a:t>aC</a:t>
            </a:r>
            <a:r>
              <a:rPr lang="en-US" sz="2000" dirty="0" err="1">
                <a:solidFill>
                  <a:schemeClr val="tx1"/>
                </a:solidFill>
              </a:rPr>
              <a:t>|a</a:t>
            </a:r>
            <a:endParaRPr lang="en-US" sz="2000" dirty="0">
              <a:solidFill>
                <a:srgbClr val="E40524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121A17-E7D5-FC6E-A471-BE43FBDA2540}"/>
              </a:ext>
            </a:extLst>
          </p:cNvPr>
          <p:cNvSpPr/>
          <p:nvPr/>
        </p:nvSpPr>
        <p:spPr>
          <a:xfrm>
            <a:off x="5499281" y="1957255"/>
            <a:ext cx="1420056" cy="4232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chemeClr val="tx1"/>
                </a:solidFill>
              </a:rPr>
              <a:t>PC|a</a:t>
            </a:r>
            <a:endParaRPr lang="en-US" sz="2000" dirty="0">
              <a:solidFill>
                <a:srgbClr val="E40524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13319B-9699-F926-AAD0-8DFDDDFDAE8D}"/>
              </a:ext>
            </a:extLst>
          </p:cNvPr>
          <p:cNvCxnSpPr/>
          <p:nvPr/>
        </p:nvCxnSpPr>
        <p:spPr>
          <a:xfrm>
            <a:off x="5546754" y="1974240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8EC2E4-825A-8B08-4AA3-85BC2430E158}"/>
              </a:ext>
            </a:extLst>
          </p:cNvPr>
          <p:cNvCxnSpPr/>
          <p:nvPr/>
        </p:nvCxnSpPr>
        <p:spPr>
          <a:xfrm>
            <a:off x="5563292" y="1611169"/>
            <a:ext cx="4572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B27A00-EBC5-7B89-6E02-389A4570AD76}"/>
              </a:ext>
            </a:extLst>
          </p:cNvPr>
          <p:cNvSpPr/>
          <p:nvPr/>
        </p:nvSpPr>
        <p:spPr>
          <a:xfrm>
            <a:off x="6023744" y="5821093"/>
            <a:ext cx="2671707" cy="269752"/>
          </a:xfrm>
          <a:prstGeom prst="rect">
            <a:avLst/>
          </a:prstGeom>
          <a:solidFill>
            <a:srgbClr val="0E47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Chomsky Normal Form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3E1457-3918-C634-545F-2C5E28A6A67C}"/>
              </a:ext>
            </a:extLst>
          </p:cNvPr>
          <p:cNvSpPr/>
          <p:nvPr/>
        </p:nvSpPr>
        <p:spPr>
          <a:xfrm>
            <a:off x="1134175" y="5814651"/>
            <a:ext cx="1398159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C</a:t>
            </a:r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000" dirty="0" err="1">
                <a:solidFill>
                  <a:schemeClr val="tx1"/>
                </a:solidFill>
              </a:rPr>
              <a:t>aC|a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4F0434-C02A-DE1D-2B07-A32B896FB7A9}"/>
              </a:ext>
            </a:extLst>
          </p:cNvPr>
          <p:cNvSpPr/>
          <p:nvPr/>
        </p:nvSpPr>
        <p:spPr>
          <a:xfrm>
            <a:off x="1021434" y="5433741"/>
            <a:ext cx="1564444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AaAb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| ab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240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4" grpId="1"/>
      <p:bldP spid="15" grpId="0"/>
      <p:bldP spid="16" grpId="0"/>
      <p:bldP spid="20" grpId="0" animBg="1"/>
      <p:bldP spid="20" grpId="1" animBg="1"/>
      <p:bldP spid="22" grpId="0"/>
      <p:bldP spid="23" grpId="0"/>
      <p:bldP spid="23" grpId="1"/>
      <p:bldP spid="24" grpId="0"/>
      <p:bldP spid="26" grpId="0"/>
      <p:bldP spid="27" grpId="0"/>
      <p:bldP spid="28" grpId="0"/>
      <p:bldP spid="29" grpId="0"/>
      <p:bldP spid="29" grpId="1"/>
      <p:bldP spid="30" grpId="0"/>
      <p:bldP spid="32" grpId="0"/>
      <p:bldP spid="32" grpId="1"/>
      <p:bldP spid="33" grpId="0"/>
      <p:bldP spid="36" grpId="0" animBg="1"/>
      <p:bldP spid="37" grpId="0"/>
      <p:bldP spid="3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DC80-909F-B8DC-D2B6-B0A0677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D9200-F6F3-4EE8-E65E-C71605C8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err="1"/>
              <a:t>S</a:t>
            </a:r>
            <a:r>
              <a:rPr lang="en-US" sz="2400" b="1" dirty="0" err="1">
                <a:sym typeface="Wingdings" panose="05000000000000000000" pitchFamily="2" charset="2"/>
              </a:rPr>
              <a:t></a:t>
            </a:r>
            <a:r>
              <a:rPr lang="en-US" sz="2400" b="1" dirty="0" err="1"/>
              <a:t>aAbB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A</a:t>
            </a:r>
            <a:r>
              <a:rPr lang="en-US" sz="2400" b="1" dirty="0" err="1">
                <a:sym typeface="Wingdings" panose="05000000000000000000" pitchFamily="2" charset="2"/>
              </a:rPr>
              <a:t></a:t>
            </a:r>
            <a:r>
              <a:rPr lang="en-US" sz="2400" b="1" dirty="0" err="1"/>
              <a:t>Ab|b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B</a:t>
            </a:r>
            <a:r>
              <a:rPr lang="en-US" sz="2400" b="1" dirty="0" err="1">
                <a:sym typeface="Wingdings" panose="05000000000000000000" pitchFamily="2" charset="2"/>
              </a:rPr>
              <a:t></a:t>
            </a:r>
            <a:r>
              <a:rPr lang="en-US" sz="2400" b="1" dirty="0" err="1"/>
              <a:t>Ba|a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E47A1"/>
                </a:solidFill>
              </a:rPr>
              <a:t>Step 1 and 2 are not required as there is no ^ and unit productions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E47A1"/>
                </a:solidFill>
              </a:rPr>
              <a:t>Step-3: Replace all mixed string with solid NT</a:t>
            </a:r>
          </a:p>
          <a:p>
            <a:pPr marL="0" indent="0">
              <a:buNone/>
            </a:pPr>
            <a:r>
              <a:rPr lang="en-US" sz="2400" dirty="0"/>
              <a:t>S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PAQB</a:t>
            </a:r>
          </a:p>
          <a:p>
            <a:pPr marL="0" indent="0">
              <a:buNone/>
            </a:pPr>
            <a:r>
              <a:rPr lang="en-US" sz="2400" dirty="0" err="1"/>
              <a:t>A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AQ|b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BP|a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P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a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Q</a:t>
            </a:r>
            <a:r>
              <a:rPr lang="en-US" sz="2400" dirty="0" err="1">
                <a:sym typeface="Wingdings" panose="05000000000000000000" pitchFamily="2" charset="2"/>
              </a:rPr>
              <a:t></a:t>
            </a:r>
            <a:r>
              <a:rPr lang="en-US" sz="2400" dirty="0" err="1"/>
              <a:t>b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56898-10C4-54D2-543A-CAAA02708399}"/>
              </a:ext>
            </a:extLst>
          </p:cNvPr>
          <p:cNvSpPr/>
          <p:nvPr/>
        </p:nvSpPr>
        <p:spPr>
          <a:xfrm>
            <a:off x="6491508" y="2913289"/>
            <a:ext cx="3838720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3000"/>
              </a:lnSpc>
            </a:pPr>
            <a:r>
              <a:rPr lang="en-US" sz="2200" dirty="0">
                <a:solidFill>
                  <a:srgbClr val="0E47A1"/>
                </a:solidFill>
              </a:rPr>
              <a:t>Step-4 : final step of CNF</a:t>
            </a:r>
          </a:p>
          <a:p>
            <a:pPr>
              <a:lnSpc>
                <a:spcPct val="113000"/>
              </a:lnSpc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PT1</a:t>
            </a:r>
          </a:p>
          <a:p>
            <a:pPr>
              <a:lnSpc>
                <a:spcPct val="113000"/>
              </a:lnSpc>
            </a:pPr>
            <a:r>
              <a:rPr lang="en-US" sz="2200" dirty="0">
                <a:solidFill>
                  <a:schemeClr val="tx1"/>
                </a:solidFill>
              </a:rPr>
              <a:t>T1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AT2		</a:t>
            </a:r>
          </a:p>
          <a:p>
            <a:pPr>
              <a:lnSpc>
                <a:spcPct val="113000"/>
              </a:lnSpc>
            </a:pPr>
            <a:r>
              <a:rPr lang="en-US" sz="2200" dirty="0">
                <a:solidFill>
                  <a:schemeClr val="tx1"/>
                </a:solidFill>
              </a:rPr>
              <a:t>T2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QB</a:t>
            </a:r>
          </a:p>
          <a:p>
            <a:pPr>
              <a:lnSpc>
                <a:spcPct val="113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A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A</a:t>
            </a:r>
            <a:r>
              <a:rPr lang="en-US" sz="2200" dirty="0" err="1">
                <a:solidFill>
                  <a:schemeClr val="tx1"/>
                </a:solidFill>
              </a:rPr>
              <a:t>Q|b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BP|a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a</a:t>
            </a: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13000"/>
              </a:lnSpc>
            </a:pPr>
            <a:r>
              <a:rPr lang="en-US" sz="2200" dirty="0" err="1">
                <a:solidFill>
                  <a:schemeClr val="tx1"/>
                </a:solidFill>
              </a:rPr>
              <a:t>Q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  <a:p>
            <a:pPr algn="ctr">
              <a:lnSpc>
                <a:spcPct val="113000"/>
              </a:lnSpc>
            </a:pPr>
            <a:endParaRPr lang="en-US" sz="2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3A7A6A-9908-AE63-F3CB-DF43CA9BC780}"/>
              </a:ext>
            </a:extLst>
          </p:cNvPr>
          <p:cNvCxnSpPr/>
          <p:nvPr/>
        </p:nvCxnSpPr>
        <p:spPr>
          <a:xfrm>
            <a:off x="5864459" y="2736308"/>
            <a:ext cx="5399" cy="3074556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3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4575-4273-1AA6-F4F6-2143B6E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A grammar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of production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  <a:blipFill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D3-EE76-62A7-B0D6-E61B5245AAA4}"/>
              </a:ext>
            </a:extLst>
          </p:cNvPr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37AE88-0670-B7AD-DFA9-21F7BD3B6ECD}"/>
              </a:ext>
            </a:extLst>
          </p:cNvPr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Terminal symbol: </a:t>
            </a:r>
          </a:p>
          <a:p>
            <a:pPr lvl="1"/>
            <a:r>
              <a:rPr lang="en-US" sz="2400" dirty="0"/>
              <a:t>A symbol in the alphabet. </a:t>
            </a:r>
          </a:p>
          <a:p>
            <a:pPr lvl="1"/>
            <a:r>
              <a:rPr lang="en-US" sz="2400" dirty="0"/>
              <a:t>It is denoted by lower case letter and punctuation marks used in language.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7466C-6325-98AE-A5F8-96B94300F988}"/>
              </a:ext>
            </a:extLst>
          </p:cNvPr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/>
              <a:t>&lt;Article&gt;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/>
              <a:t>&lt;Noun&gt;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86C5F-7959-F06C-0092-2BBAAA5D2F19}"/>
              </a:ext>
            </a:extLst>
          </p:cNvPr>
          <p:cNvSpPr/>
          <p:nvPr/>
        </p:nvSpPr>
        <p:spPr>
          <a:xfrm>
            <a:off x="4889146" y="5901281"/>
            <a:ext cx="505689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4BFC55-8A79-59D7-BE16-389259E3CE56}"/>
              </a:ext>
            </a:extLst>
          </p:cNvPr>
          <p:cNvSpPr/>
          <p:nvPr/>
        </p:nvSpPr>
        <p:spPr>
          <a:xfrm>
            <a:off x="5562623" y="5901281"/>
            <a:ext cx="790403" cy="320040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B45EC-CFA3-807A-8624-D520E6987F6C}"/>
              </a:ext>
            </a:extLst>
          </p:cNvPr>
          <p:cNvSpPr/>
          <p:nvPr/>
        </p:nvSpPr>
        <p:spPr>
          <a:xfrm>
            <a:off x="5016078" y="5539479"/>
            <a:ext cx="22860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BACC8-EF9E-9ECB-906D-1060A354FBE2}"/>
              </a:ext>
            </a:extLst>
          </p:cNvPr>
          <p:cNvSpPr/>
          <p:nvPr/>
        </p:nvSpPr>
        <p:spPr>
          <a:xfrm>
            <a:off x="5421174" y="5539479"/>
            <a:ext cx="365760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5DF3A-3F73-FA17-CC38-966DB469A4CF}"/>
              </a:ext>
            </a:extLst>
          </p:cNvPr>
          <p:cNvSpPr/>
          <p:nvPr/>
        </p:nvSpPr>
        <p:spPr>
          <a:xfrm>
            <a:off x="5906446" y="5528861"/>
            <a:ext cx="448056" cy="31653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0F43C-CF13-523C-7D60-8146661C14B9}"/>
              </a:ext>
            </a:extLst>
          </p:cNvPr>
          <p:cNvSpPr/>
          <p:nvPr/>
        </p:nvSpPr>
        <p:spPr>
          <a:xfrm>
            <a:off x="3852859" y="1803515"/>
            <a:ext cx="1328741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3686-D43A-F601-9425-F08F11E4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E34C2A-B609-24BD-43E6-B689EC30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r>
              <a:rPr lang="en-US" sz="2100" b="1" dirty="0"/>
              <a:t>S</a:t>
            </a:r>
            <a:r>
              <a:rPr lang="en-US" sz="2100" b="1" dirty="0">
                <a:sym typeface="Wingdings" panose="05000000000000000000" pitchFamily="2" charset="2"/>
              </a:rPr>
              <a:t></a:t>
            </a:r>
            <a:r>
              <a:rPr lang="en-US" sz="2100" b="1" dirty="0"/>
              <a:t>AA</a:t>
            </a:r>
            <a:endParaRPr lang="en-US" sz="2100" dirty="0"/>
          </a:p>
          <a:p>
            <a:pPr marL="0" indent="0">
              <a:buNone/>
            </a:pPr>
            <a:r>
              <a:rPr lang="en-US" sz="2100" b="1" dirty="0"/>
              <a:t>A</a:t>
            </a:r>
            <a:r>
              <a:rPr lang="en-US" sz="2100" b="1" dirty="0">
                <a:sym typeface="Wingdings" panose="05000000000000000000" pitchFamily="2" charset="2"/>
              </a:rPr>
              <a:t></a:t>
            </a:r>
            <a:r>
              <a:rPr lang="en-US" sz="2100" b="1" dirty="0"/>
              <a:t>B|BB</a:t>
            </a:r>
            <a:endParaRPr lang="en-US" sz="2100" dirty="0"/>
          </a:p>
          <a:p>
            <a:pPr marL="0" indent="0">
              <a:buNone/>
            </a:pPr>
            <a:r>
              <a:rPr lang="en-US" sz="2100" b="1" dirty="0" err="1"/>
              <a:t>B</a:t>
            </a:r>
            <a:r>
              <a:rPr lang="en-US" sz="2100" b="1" dirty="0" err="1">
                <a:sym typeface="Wingdings" panose="05000000000000000000" pitchFamily="2" charset="2"/>
              </a:rPr>
              <a:t></a:t>
            </a:r>
            <a:r>
              <a:rPr lang="en-US" sz="2100" b="1" dirty="0" err="1"/>
              <a:t>abB|b|bb</a:t>
            </a:r>
            <a:endParaRPr lang="en-US" sz="2100" dirty="0"/>
          </a:p>
          <a:p>
            <a:pPr marL="0" indent="0">
              <a:buNone/>
            </a:pPr>
            <a:r>
              <a:rPr lang="en-US" sz="2100" dirty="0">
                <a:solidFill>
                  <a:srgbClr val="0E47A1"/>
                </a:solidFill>
              </a:rPr>
              <a:t>Step 1 is not required as there is no ^ productions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E47A1"/>
                </a:solidFill>
              </a:rPr>
              <a:t>Step-2: Eliminate Unit Production:</a:t>
            </a:r>
          </a:p>
          <a:p>
            <a:pPr marL="0" indent="0">
              <a:buNone/>
            </a:pPr>
            <a:r>
              <a:rPr lang="en-US" sz="2100" dirty="0"/>
              <a:t>S</a:t>
            </a: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AA</a:t>
            </a:r>
          </a:p>
          <a:p>
            <a:pPr marL="0" indent="0">
              <a:buNone/>
            </a:pPr>
            <a:r>
              <a:rPr lang="en-US" sz="2100" dirty="0"/>
              <a:t>A</a:t>
            </a: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abB|b|bb|BB</a:t>
            </a:r>
            <a:endParaRPr lang="en-US" sz="2100" dirty="0"/>
          </a:p>
          <a:p>
            <a:pPr marL="0" indent="0">
              <a:buNone/>
            </a:pPr>
            <a:r>
              <a:rPr lang="en-US" sz="2100" dirty="0" err="1"/>
              <a:t>B</a:t>
            </a:r>
            <a:r>
              <a:rPr lang="en-US" sz="2100" dirty="0" err="1">
                <a:sym typeface="Wingdings" panose="05000000000000000000" pitchFamily="2" charset="2"/>
              </a:rPr>
              <a:t></a:t>
            </a:r>
            <a:r>
              <a:rPr lang="en-US" sz="2100" dirty="0" err="1"/>
              <a:t>abB|b|bb</a:t>
            </a:r>
            <a:endParaRPr lang="en-US" sz="2100" dirty="0"/>
          </a:p>
          <a:p>
            <a:pPr marL="0" indent="0">
              <a:buNone/>
            </a:pPr>
            <a:r>
              <a:rPr lang="en-US" sz="2100" dirty="0">
                <a:solidFill>
                  <a:srgbClr val="0E47A1"/>
                </a:solidFill>
              </a:rPr>
              <a:t>Step-3:Replace all mixed string with solid NT:</a:t>
            </a:r>
          </a:p>
          <a:p>
            <a:pPr marL="0" indent="0">
              <a:buNone/>
            </a:pPr>
            <a:r>
              <a:rPr lang="en-US" sz="2100" dirty="0"/>
              <a:t>S</a:t>
            </a:r>
            <a:r>
              <a:rPr lang="en-US" sz="2100" dirty="0">
                <a:sym typeface="Wingdings" panose="05000000000000000000" pitchFamily="2" charset="2"/>
              </a:rPr>
              <a:t>AA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A</a:t>
            </a: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PQB|b|QQ|BB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B</a:t>
            </a:r>
            <a:r>
              <a:rPr lang="en-US" sz="2100" dirty="0">
                <a:sym typeface="Wingdings" panose="05000000000000000000" pitchFamily="2" charset="2"/>
              </a:rPr>
              <a:t></a:t>
            </a:r>
            <a:r>
              <a:rPr lang="en-US" sz="2100" dirty="0"/>
              <a:t> </a:t>
            </a:r>
            <a:r>
              <a:rPr lang="en-US" sz="2100" dirty="0" err="1"/>
              <a:t>PQB|b|QQ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r>
              <a:rPr lang="en-US" sz="2100" dirty="0" err="1"/>
              <a:t>P</a:t>
            </a:r>
            <a:r>
              <a:rPr lang="en-US" sz="2100" dirty="0" err="1">
                <a:sym typeface="Wingdings" panose="05000000000000000000" pitchFamily="2" charset="2"/>
              </a:rPr>
              <a:t></a:t>
            </a:r>
            <a:r>
              <a:rPr lang="en-US" sz="2100" dirty="0" err="1"/>
              <a:t>a</a:t>
            </a:r>
            <a:endParaRPr lang="en-US" sz="2100" dirty="0"/>
          </a:p>
          <a:p>
            <a:pPr marL="0" indent="0">
              <a:buNone/>
            </a:pPr>
            <a:r>
              <a:rPr lang="en-US" sz="2100" dirty="0" err="1"/>
              <a:t>Q</a:t>
            </a:r>
            <a:r>
              <a:rPr lang="en-US" sz="2100" dirty="0" err="1">
                <a:sym typeface="Wingdings" panose="05000000000000000000" pitchFamily="2" charset="2"/>
              </a:rPr>
              <a:t></a:t>
            </a:r>
            <a:r>
              <a:rPr lang="en-US" sz="2100" dirty="0" err="1"/>
              <a:t>b</a:t>
            </a:r>
            <a:endParaRPr lang="en-US" sz="21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DD4DC1-227E-5505-A510-D83B8C4C44E7}"/>
              </a:ext>
            </a:extLst>
          </p:cNvPr>
          <p:cNvSpPr/>
          <p:nvPr/>
        </p:nvSpPr>
        <p:spPr>
          <a:xfrm>
            <a:off x="5372100" y="4210050"/>
            <a:ext cx="4831443" cy="2133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00" dirty="0">
                <a:solidFill>
                  <a:srgbClr val="0E47A1"/>
                </a:solidFill>
              </a:rPr>
              <a:t>Step-4 : Shorten the string of NT to length 2</a:t>
            </a:r>
          </a:p>
          <a:p>
            <a:r>
              <a:rPr lang="en-US" sz="2100" dirty="0">
                <a:solidFill>
                  <a:schemeClr val="tx1"/>
                </a:solidFill>
              </a:rPr>
              <a:t>S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AA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>
                <a:solidFill>
                  <a:schemeClr val="tx1"/>
                </a:solidFill>
              </a:rPr>
              <a:t>A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</a:rPr>
              <a:t> PT1|b|QQ|BB	T1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</a:rPr>
              <a:t>QB</a:t>
            </a:r>
          </a:p>
          <a:p>
            <a:r>
              <a:rPr lang="en-US" sz="2100" dirty="0">
                <a:solidFill>
                  <a:schemeClr val="tx1"/>
                </a:solidFill>
              </a:rPr>
              <a:t>B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</a:rPr>
              <a:t> PV1|b|QQ 		V1</a:t>
            </a:r>
            <a:r>
              <a:rPr lang="en-US" sz="21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>
                <a:solidFill>
                  <a:schemeClr val="tx1"/>
                </a:solidFill>
              </a:rPr>
              <a:t>QB</a:t>
            </a:r>
          </a:p>
          <a:p>
            <a:r>
              <a:rPr lang="en-US" sz="2100" dirty="0" err="1">
                <a:solidFill>
                  <a:schemeClr val="tx1"/>
                </a:solidFill>
              </a:rPr>
              <a:t>P</a:t>
            </a:r>
            <a:r>
              <a:rPr lang="en-US" sz="21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 err="1">
                <a:solidFill>
                  <a:schemeClr val="tx1"/>
                </a:solidFill>
              </a:rPr>
              <a:t>a</a:t>
            </a:r>
            <a:endParaRPr lang="en-US" sz="2100" dirty="0">
              <a:solidFill>
                <a:schemeClr val="tx1"/>
              </a:solidFill>
            </a:endParaRPr>
          </a:p>
          <a:p>
            <a:r>
              <a:rPr lang="en-US" sz="2100" dirty="0" err="1">
                <a:solidFill>
                  <a:schemeClr val="tx1"/>
                </a:solidFill>
              </a:rPr>
              <a:t>Q</a:t>
            </a:r>
            <a:r>
              <a:rPr lang="en-US" sz="21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100" dirty="0" err="1">
                <a:solidFill>
                  <a:schemeClr val="tx1"/>
                </a:solidFill>
              </a:rPr>
              <a:t>b</a:t>
            </a:r>
            <a:endParaRPr lang="en-US" sz="2100" dirty="0">
              <a:solidFill>
                <a:schemeClr val="tx1"/>
              </a:solidFill>
            </a:endParaRP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5C563E-3A7F-9E76-E64A-25155436C6C7}"/>
              </a:ext>
            </a:extLst>
          </p:cNvPr>
          <p:cNvCxnSpPr/>
          <p:nvPr/>
        </p:nvCxnSpPr>
        <p:spPr>
          <a:xfrm>
            <a:off x="5215738" y="4210050"/>
            <a:ext cx="5399" cy="2286000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5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C01A-C66A-3625-7FAB-6EF60253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CNF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C30E-C2C5-A266-C83C-31826BA20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FB0CF9-112F-21A8-4D26-3A23977FC264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 b="1"/>
              <a:t>S</a:t>
            </a:r>
            <a:r>
              <a:rPr lang="en-US" sz="2200" b="1">
                <a:sym typeface="Wingdings" panose="05000000000000000000" pitchFamily="2" charset="2"/>
              </a:rPr>
              <a:t></a:t>
            </a:r>
            <a:r>
              <a:rPr lang="en-US" sz="2200" b="1"/>
              <a:t>ASB|^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 b="1"/>
              <a:t>A</a:t>
            </a:r>
            <a:r>
              <a:rPr lang="en-US" sz="2200" b="1">
                <a:sym typeface="Wingdings" panose="05000000000000000000" pitchFamily="2" charset="2"/>
              </a:rPr>
              <a:t></a:t>
            </a:r>
            <a:r>
              <a:rPr lang="en-US" sz="2200" b="1"/>
              <a:t>aAS|a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 b="1"/>
              <a:t>B</a:t>
            </a:r>
            <a:r>
              <a:rPr lang="en-US" sz="2200" b="1">
                <a:sym typeface="Wingdings" panose="05000000000000000000" pitchFamily="2" charset="2"/>
              </a:rPr>
              <a:t></a:t>
            </a:r>
            <a:r>
              <a:rPr lang="en-US" sz="2200" b="1"/>
              <a:t>SbS|A|bb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>
                <a:solidFill>
                  <a:srgbClr val="0E47A1"/>
                </a:solidFill>
              </a:rPr>
              <a:t>Step-1: Eliminate ˄-Production: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S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ASB|AB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A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aAS|a|aA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B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SbS|A|bb|bS|Sb|b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>
                <a:solidFill>
                  <a:srgbClr val="0E47A1"/>
                </a:solidFill>
              </a:rPr>
              <a:t>Step-2: Eliminate Unit Production: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S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ASB|AB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A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aAS|a|aA</a:t>
            </a:r>
          </a:p>
          <a:p>
            <a:pPr marL="0" indent="0">
              <a:lnSpc>
                <a:spcPct val="100000"/>
              </a:lnSpc>
              <a:buFont typeface="Wingdings 3" panose="05040102010807070707" pitchFamily="18" charset="2"/>
              <a:buNone/>
            </a:pPr>
            <a:r>
              <a:rPr lang="en-US" sz="2200"/>
              <a:t>B</a:t>
            </a:r>
            <a:r>
              <a:rPr lang="en-US" sz="2200">
                <a:sym typeface="Wingdings" panose="05000000000000000000" pitchFamily="2" charset="2"/>
              </a:rPr>
              <a:t></a:t>
            </a:r>
            <a:r>
              <a:rPr lang="en-US" sz="2200"/>
              <a:t>SbS|aAS|a|aA|bb|bS|Sb|b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2B071D-FE01-103F-8297-25C7DE98A7FA}"/>
              </a:ext>
            </a:extLst>
          </p:cNvPr>
          <p:cNvSpPr/>
          <p:nvPr/>
        </p:nvSpPr>
        <p:spPr>
          <a:xfrm>
            <a:off x="5514024" y="1524000"/>
            <a:ext cx="5941786" cy="472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solidFill>
                  <a:srgbClr val="0E47A1"/>
                </a:solidFill>
              </a:rPr>
              <a:t>Step-3:Replace all mixed string with solid NT: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ASB|AB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A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PAS|a|PA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B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SQS|PAS|a|PA|QQ|QS|SQ|b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a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Q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rgbClr val="0E47A1"/>
                </a:solidFill>
              </a:rPr>
              <a:t>Step-4 : Shorten the string of NT to length 2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>
                <a:solidFill>
                  <a:schemeClr val="tx1"/>
                </a:solidFill>
              </a:rPr>
              <a:t>S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AB|AT1	T1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SB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>
                <a:solidFill>
                  <a:schemeClr val="tx1"/>
                </a:solidFill>
              </a:rPr>
              <a:t>A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a|PA|PU1	U1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AS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>
                <a:solidFill>
                  <a:schemeClr val="tx1"/>
                </a:solidFill>
              </a:rPr>
              <a:t>B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 SV1|PV2|a|PA|QQ|QS|SQ|b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>
                <a:solidFill>
                  <a:schemeClr val="tx1"/>
                </a:solidFill>
              </a:rPr>
              <a:t>V1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QS	V2</a:t>
            </a:r>
            <a:r>
              <a:rPr lang="en-US" sz="22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chemeClr val="tx1"/>
                </a:solidFill>
              </a:rPr>
              <a:t>AS</a:t>
            </a: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P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a</a:t>
            </a:r>
            <a:endParaRPr lang="en-US" sz="2200" dirty="0">
              <a:solidFill>
                <a:schemeClr val="tx1"/>
              </a:solidFill>
            </a:endParaRPr>
          </a:p>
          <a:p>
            <a:pPr algn="just">
              <a:spcBef>
                <a:spcPts val="1000"/>
              </a:spcBef>
              <a:buClr>
                <a:srgbClr val="0E47A1"/>
              </a:buClr>
            </a:pPr>
            <a:r>
              <a:rPr lang="en-US" sz="2200" dirty="0" err="1">
                <a:solidFill>
                  <a:schemeClr val="tx1"/>
                </a:solidFill>
              </a:rPr>
              <a:t>Q</a:t>
            </a:r>
            <a:r>
              <a:rPr lang="en-US" sz="2200" dirty="0" err="1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 err="1">
                <a:solidFill>
                  <a:schemeClr val="tx1"/>
                </a:solidFill>
              </a:rPr>
              <a:t>b</a:t>
            </a:r>
            <a:endParaRPr lang="en-US" sz="22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4D83A3-4571-60F6-0D84-C7B7BE67119E}"/>
              </a:ext>
            </a:extLst>
          </p:cNvPr>
          <p:cNvCxnSpPr/>
          <p:nvPr/>
        </p:nvCxnSpPr>
        <p:spPr>
          <a:xfrm>
            <a:off x="5162550" y="990600"/>
            <a:ext cx="0" cy="5257800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17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9FA4-60C5-EF61-D92B-9B82F04C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Backus-Naur Form (BNF)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45783-417D-7430-9DF7-E9D4661A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0A29A3-6361-B722-7C3E-54D580753ED8}"/>
              </a:ext>
            </a:extLst>
          </p:cNvPr>
          <p:cNvSpPr txBox="1">
            <a:spLocks/>
          </p:cNvSpPr>
          <p:nvPr/>
        </p:nvSpPr>
        <p:spPr>
          <a:xfrm>
            <a:off x="190500" y="990600"/>
            <a:ext cx="42291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BNF is one of the notation techniques for context free grammar.</a:t>
            </a:r>
          </a:p>
          <a:p>
            <a:r>
              <a:rPr lang="en-US" sz="2200" dirty="0"/>
              <a:t>It is often used to describe syntax of the language used in computing.</a:t>
            </a:r>
          </a:p>
          <a:p>
            <a:r>
              <a:rPr lang="en-US" sz="2200" dirty="0"/>
              <a:t>Variables written between &lt;..&gt; are </a:t>
            </a:r>
            <a:r>
              <a:rPr lang="en-US" sz="2200" dirty="0">
                <a:solidFill>
                  <a:srgbClr val="0E47A1"/>
                </a:solidFill>
              </a:rPr>
              <a:t>non terminals.</a:t>
            </a:r>
          </a:p>
          <a:p>
            <a:r>
              <a:rPr lang="en-US" sz="2200" dirty="0"/>
              <a:t>Vertical bar ‘|’ indicating a alternate choice. </a:t>
            </a:r>
          </a:p>
          <a:p>
            <a:r>
              <a:rPr lang="en-US" sz="2200" dirty="0"/>
              <a:t>[…], which is used to enclosed an optional specification.</a:t>
            </a:r>
          </a:p>
          <a:p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F12C36-5B72-BC10-35D0-AC48BB56BB49}"/>
              </a:ext>
            </a:extLst>
          </p:cNvPr>
          <p:cNvSpPr txBox="1">
            <a:spLocks/>
          </p:cNvSpPr>
          <p:nvPr/>
        </p:nvSpPr>
        <p:spPr>
          <a:xfrm>
            <a:off x="5715000" y="990600"/>
            <a:ext cx="5562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None/>
            </a:pPr>
            <a:r>
              <a:rPr lang="en-US" sz="2200" dirty="0">
                <a:solidFill>
                  <a:srgbClr val="0E47A1"/>
                </a:solidFill>
              </a:rPr>
              <a:t>Example: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</a:t>
            </a:r>
            <a:r>
              <a:rPr lang="en-US" sz="2200" dirty="0" err="1"/>
              <a:t>exp</a:t>
            </a:r>
            <a:r>
              <a:rPr lang="en-US" sz="2200" dirty="0"/>
              <a:t>&gt;=&lt;</a:t>
            </a:r>
            <a:r>
              <a:rPr lang="en-US" sz="2200" dirty="0" err="1"/>
              <a:t>exp</a:t>
            </a:r>
            <a:r>
              <a:rPr lang="en-US" sz="2200" dirty="0"/>
              <a:t>&gt; + &lt;term&gt; | &lt;term&gt;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&lt;term&gt;=&lt;term&gt; * &lt;factor&gt; | &lt;factor&gt;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&lt;factor&gt;=&lt;factor&gt; ^ &lt;primary&gt; | &lt;primary&gt;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&lt;primary&gt;=&lt;id&gt; | &lt;</a:t>
            </a:r>
            <a:r>
              <a:rPr lang="en-US" sz="2200" dirty="0" err="1"/>
              <a:t>const</a:t>
            </a:r>
            <a:r>
              <a:rPr lang="en-US" sz="2200" dirty="0"/>
              <a:t>&gt;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&lt;id&gt;=&lt;letter&gt;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</a:t>
            </a:r>
            <a:r>
              <a:rPr lang="en-US" sz="2200" dirty="0" err="1"/>
              <a:t>const</a:t>
            </a:r>
            <a:r>
              <a:rPr lang="en-US" sz="2200" dirty="0"/>
              <a:t>&gt;=[+/-]&lt;digit&gt;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&lt;letter&gt;=a | b | c |……| 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200" dirty="0"/>
              <a:t>&lt;digit&gt;=0 | 1 |………….| 9</a:t>
            </a:r>
          </a:p>
          <a:p>
            <a:endParaRPr lang="en-US" sz="2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C99FD2-E150-8B54-9AED-1403CD820343}"/>
              </a:ext>
            </a:extLst>
          </p:cNvPr>
          <p:cNvCxnSpPr/>
          <p:nvPr/>
        </p:nvCxnSpPr>
        <p:spPr>
          <a:xfrm>
            <a:off x="5162550" y="990600"/>
            <a:ext cx="0" cy="5257800"/>
          </a:xfrm>
          <a:prstGeom prst="line">
            <a:avLst/>
          </a:prstGeom>
          <a:ln>
            <a:solidFill>
              <a:srgbClr val="0E47A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1D03F-AA73-91A0-A9A7-DFD66608EE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325690-5F1B-9E8B-C62C-408FE935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Concatenation &amp; Kleene’s of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060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17E-4DE3-7437-76E4-95DF9253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Concatenation &amp; Kleene’s of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B7B2B-DB62-8334-41BD-0ABA91E0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Theorem:- If L</a:t>
            </a:r>
            <a:r>
              <a:rPr lang="en-US" b="1" baseline="-25000" dirty="0"/>
              <a:t>1</a:t>
            </a:r>
            <a:r>
              <a:rPr lang="en-US" b="1" dirty="0"/>
              <a:t> and L</a:t>
            </a:r>
            <a:r>
              <a:rPr lang="en-US" b="1" baseline="-25000" dirty="0"/>
              <a:t>2</a:t>
            </a:r>
            <a:r>
              <a:rPr lang="en-US" b="1" dirty="0"/>
              <a:t> are context - free languages, then the languages L</a:t>
            </a:r>
            <a:r>
              <a:rPr lang="en-US" b="1" baseline="-25000" dirty="0"/>
              <a:t>1</a:t>
            </a:r>
            <a:r>
              <a:rPr lang="en-US" b="1" dirty="0"/>
              <a:t> U L</a:t>
            </a:r>
            <a:r>
              <a:rPr lang="en-US" b="1" baseline="-25000" dirty="0"/>
              <a:t>2</a:t>
            </a:r>
            <a:r>
              <a:rPr lang="en-US" b="1" dirty="0"/>
              <a:t>, L</a:t>
            </a:r>
            <a:r>
              <a:rPr lang="en-US" b="1" baseline="-25000" dirty="0"/>
              <a:t>1</a:t>
            </a:r>
            <a:r>
              <a:rPr lang="en-US" b="1" dirty="0"/>
              <a:t>L</a:t>
            </a:r>
            <a:r>
              <a:rPr lang="en-US" b="1" baseline="-25000" dirty="0"/>
              <a:t>2 </a:t>
            </a:r>
            <a:r>
              <a:rPr lang="en-US" b="1" dirty="0"/>
              <a:t>, and L</a:t>
            </a:r>
            <a:r>
              <a:rPr lang="en-US" b="1" baseline="-25000" dirty="0"/>
              <a:t>1</a:t>
            </a:r>
            <a:r>
              <a:rPr lang="en-US" b="1" baseline="30000" dirty="0"/>
              <a:t>* </a:t>
            </a:r>
            <a:r>
              <a:rPr lang="en-US" b="1" dirty="0"/>
              <a:t>are also CFLs.</a:t>
            </a:r>
            <a:endParaRPr lang="en-US" dirty="0"/>
          </a:p>
          <a:p>
            <a:r>
              <a:rPr lang="en-US" dirty="0"/>
              <a:t>The proof is constructive: Starting with CFGs</a:t>
            </a:r>
          </a:p>
          <a:p>
            <a:pPr marL="0" indent="0">
              <a:buNone/>
            </a:pPr>
            <a:r>
              <a:rPr lang="en-US" dirty="0"/>
              <a:t>		G</a:t>
            </a:r>
            <a:r>
              <a:rPr lang="en-US" baseline="-25000" dirty="0"/>
              <a:t>1</a:t>
            </a:r>
            <a:r>
              <a:rPr lang="en-US" dirty="0"/>
              <a:t> = (V</a:t>
            </a:r>
            <a:r>
              <a:rPr lang="en-US" baseline="-25000" dirty="0"/>
              <a:t>1</a:t>
            </a:r>
            <a:r>
              <a:rPr lang="en-US" dirty="0"/>
              <a:t>, Ʃ, S</a:t>
            </a:r>
            <a:r>
              <a:rPr lang="en-US" baseline="-25000" dirty="0"/>
              <a:t>1</a:t>
            </a:r>
            <a:r>
              <a:rPr lang="en-US" dirty="0"/>
              <a:t>,P</a:t>
            </a:r>
            <a:r>
              <a:rPr lang="en-US" baseline="-25000" dirty="0"/>
              <a:t>1</a:t>
            </a:r>
            <a:r>
              <a:rPr lang="en-US" dirty="0"/>
              <a:t>) and G</a:t>
            </a:r>
            <a:r>
              <a:rPr lang="en-US" baseline="-25000" dirty="0"/>
              <a:t>2</a:t>
            </a:r>
            <a:r>
              <a:rPr lang="en-US" dirty="0"/>
              <a:t> = (V</a:t>
            </a:r>
            <a:r>
              <a:rPr lang="en-US" baseline="-25000" dirty="0"/>
              <a:t>2</a:t>
            </a:r>
            <a:r>
              <a:rPr lang="en-US" dirty="0"/>
              <a:t>, Ʃ, S</a:t>
            </a:r>
            <a:r>
              <a:rPr lang="en-US" baseline="-25000" dirty="0"/>
              <a:t>2</a:t>
            </a:r>
            <a:r>
              <a:rPr lang="en-US" dirty="0"/>
              <a:t>,P</a:t>
            </a:r>
            <a:r>
              <a:rPr lang="en-US" baseline="-25000" dirty="0"/>
              <a:t>2</a:t>
            </a:r>
            <a:r>
              <a:rPr lang="en-US" dirty="0"/>
              <a:t>) ,</a:t>
            </a:r>
          </a:p>
          <a:p>
            <a:r>
              <a:rPr lang="en-US" dirty="0"/>
              <a:t>Generating L</a:t>
            </a:r>
            <a:r>
              <a:rPr lang="en-US" baseline="-25000" dirty="0"/>
              <a:t>1 </a:t>
            </a:r>
            <a:r>
              <a:rPr lang="en-US" dirty="0"/>
              <a:t>and L</a:t>
            </a:r>
            <a:r>
              <a:rPr lang="en-US" baseline="-25000" dirty="0"/>
              <a:t>2</a:t>
            </a:r>
            <a:r>
              <a:rPr lang="en-US" dirty="0"/>
              <a:t>, respectively, we show how to construct a new CFG for each of the three cases.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G</a:t>
            </a:r>
            <a:r>
              <a:rPr lang="en-US" sz="2400" baseline="-25000" dirty="0">
                <a:solidFill>
                  <a:srgbClr val="0E47A1"/>
                </a:solidFill>
              </a:rPr>
              <a:t>u</a:t>
            </a:r>
            <a:r>
              <a:rPr lang="en-US" sz="2400" dirty="0">
                <a:solidFill>
                  <a:srgbClr val="0E47A1"/>
                </a:solidFill>
              </a:rPr>
              <a:t> = (V</a:t>
            </a:r>
            <a:r>
              <a:rPr lang="en-US" sz="2400" baseline="-25000" dirty="0">
                <a:solidFill>
                  <a:srgbClr val="0E47A1"/>
                </a:solidFill>
              </a:rPr>
              <a:t>u</a:t>
            </a:r>
            <a:r>
              <a:rPr lang="en-US" sz="2400" dirty="0">
                <a:solidFill>
                  <a:srgbClr val="0E47A1"/>
                </a:solidFill>
              </a:rPr>
              <a:t>, Ʃ, S</a:t>
            </a:r>
            <a:r>
              <a:rPr lang="en-US" sz="2400" baseline="-25000" dirty="0">
                <a:solidFill>
                  <a:srgbClr val="0E47A1"/>
                </a:solidFill>
              </a:rPr>
              <a:t>u</a:t>
            </a:r>
            <a:r>
              <a:rPr lang="en-US" sz="2400" dirty="0">
                <a:solidFill>
                  <a:srgbClr val="0E47A1"/>
                </a:solidFill>
              </a:rPr>
              <a:t>, P</a:t>
            </a:r>
            <a:r>
              <a:rPr lang="en-US" sz="2400" baseline="-25000" dirty="0">
                <a:solidFill>
                  <a:srgbClr val="0E47A1"/>
                </a:solidFill>
              </a:rPr>
              <a:t>u</a:t>
            </a:r>
            <a:r>
              <a:rPr lang="en-US" sz="2400" dirty="0">
                <a:solidFill>
                  <a:srgbClr val="0E47A1"/>
                </a:solidFill>
              </a:rPr>
              <a:t>) generating L</a:t>
            </a:r>
            <a:r>
              <a:rPr lang="en-US" sz="2400" baseline="-25000" dirty="0">
                <a:solidFill>
                  <a:srgbClr val="0E47A1"/>
                </a:solidFill>
              </a:rPr>
              <a:t>1</a:t>
            </a:r>
            <a:r>
              <a:rPr lang="en-US" sz="2400" dirty="0">
                <a:solidFill>
                  <a:srgbClr val="0E47A1"/>
                </a:solidFill>
              </a:rPr>
              <a:t> U L</a:t>
            </a:r>
            <a:r>
              <a:rPr lang="en-US" sz="2400" baseline="-25000" dirty="0">
                <a:solidFill>
                  <a:srgbClr val="0E47A1"/>
                </a:solidFill>
              </a:rPr>
              <a:t>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G</a:t>
            </a:r>
            <a:r>
              <a:rPr lang="en-US" sz="2400" baseline="-25000" dirty="0">
                <a:solidFill>
                  <a:srgbClr val="0E47A1"/>
                </a:solidFill>
              </a:rPr>
              <a:t>c</a:t>
            </a:r>
            <a:r>
              <a:rPr lang="en-US" sz="2400" dirty="0">
                <a:solidFill>
                  <a:srgbClr val="0E47A1"/>
                </a:solidFill>
              </a:rPr>
              <a:t>= (</a:t>
            </a:r>
            <a:r>
              <a:rPr lang="en-US" sz="2400" dirty="0" err="1">
                <a:solidFill>
                  <a:srgbClr val="0E47A1"/>
                </a:solidFill>
              </a:rPr>
              <a:t>V</a:t>
            </a:r>
            <a:r>
              <a:rPr lang="en-US" sz="2400" baseline="-25000" dirty="0" err="1">
                <a:solidFill>
                  <a:srgbClr val="0E47A1"/>
                </a:solidFill>
              </a:rPr>
              <a:t>c</a:t>
            </a:r>
            <a:r>
              <a:rPr lang="en-US" sz="2400" dirty="0">
                <a:solidFill>
                  <a:srgbClr val="0E47A1"/>
                </a:solidFill>
              </a:rPr>
              <a:t>, Ʃ, S</a:t>
            </a:r>
            <a:r>
              <a:rPr lang="en-US" sz="2400" baseline="-25000" dirty="0">
                <a:solidFill>
                  <a:srgbClr val="0E47A1"/>
                </a:solidFill>
              </a:rPr>
              <a:t>c</a:t>
            </a:r>
            <a:r>
              <a:rPr lang="en-US" sz="2400" dirty="0">
                <a:solidFill>
                  <a:srgbClr val="0E47A1"/>
                </a:solidFill>
              </a:rPr>
              <a:t>, P</a:t>
            </a:r>
            <a:r>
              <a:rPr lang="en-US" sz="2400" baseline="-25000" dirty="0">
                <a:solidFill>
                  <a:srgbClr val="0E47A1"/>
                </a:solidFill>
              </a:rPr>
              <a:t>c</a:t>
            </a:r>
            <a:r>
              <a:rPr lang="en-US" sz="2400" dirty="0">
                <a:solidFill>
                  <a:srgbClr val="0E47A1"/>
                </a:solidFill>
              </a:rPr>
              <a:t>) generating L</a:t>
            </a:r>
            <a:r>
              <a:rPr lang="en-US" sz="2400" baseline="-25000" dirty="0">
                <a:solidFill>
                  <a:srgbClr val="0E47A1"/>
                </a:solidFill>
              </a:rPr>
              <a:t>1</a:t>
            </a:r>
            <a:r>
              <a:rPr lang="en-US" sz="2400" dirty="0">
                <a:solidFill>
                  <a:srgbClr val="0E47A1"/>
                </a:solidFill>
              </a:rPr>
              <a:t>L</a:t>
            </a:r>
            <a:r>
              <a:rPr lang="en-US" sz="2400" baseline="-25000" dirty="0">
                <a:solidFill>
                  <a:srgbClr val="0E47A1"/>
                </a:solidFill>
              </a:rPr>
              <a:t>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0E47A1"/>
                </a:solidFill>
              </a:rPr>
              <a:t>G* = (V, Ʃ, S, P) generating  L</a:t>
            </a:r>
            <a:r>
              <a:rPr lang="en-US" sz="2400" baseline="-25000" dirty="0">
                <a:solidFill>
                  <a:srgbClr val="0E47A1"/>
                </a:solidFill>
              </a:rPr>
              <a:t>1 </a:t>
            </a:r>
            <a:r>
              <a:rPr lang="en-US" sz="2400" dirty="0">
                <a:solidFill>
                  <a:srgbClr val="0E47A1"/>
                </a:solidFill>
              </a:rPr>
              <a:t>*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60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C6E7-5B3C-E58A-223A-B31B57AA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G</a:t>
            </a:r>
            <a:r>
              <a:rPr lang="en-US" baseline="-25000" dirty="0"/>
              <a:t>u</a:t>
            </a:r>
            <a:r>
              <a:rPr lang="en-US" dirty="0"/>
              <a:t> = (V</a:t>
            </a:r>
            <a:r>
              <a:rPr lang="en-US" baseline="-25000" dirty="0"/>
              <a:t>u</a:t>
            </a:r>
            <a:r>
              <a:rPr lang="en-US" dirty="0"/>
              <a:t>, Ʃ, S</a:t>
            </a:r>
            <a:r>
              <a:rPr lang="en-US" baseline="-25000" dirty="0"/>
              <a:t>u</a:t>
            </a:r>
            <a:r>
              <a:rPr lang="en-US" dirty="0"/>
              <a:t>, P</a:t>
            </a:r>
            <a:r>
              <a:rPr lang="en-US" baseline="-25000" dirty="0"/>
              <a:t>u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91B2-1A87-175F-0351-DFDD17FF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grammar G</a:t>
            </a:r>
            <a:r>
              <a:rPr lang="en-US" b="1" baseline="-25000" dirty="0"/>
              <a:t>u</a:t>
            </a:r>
            <a:r>
              <a:rPr lang="en-US" b="1" dirty="0"/>
              <a:t> = (V</a:t>
            </a:r>
            <a:r>
              <a:rPr lang="en-US" b="1" baseline="-25000" dirty="0"/>
              <a:t>u</a:t>
            </a:r>
            <a:r>
              <a:rPr lang="en-US" b="1" dirty="0"/>
              <a:t>, Ʃ, S</a:t>
            </a:r>
            <a:r>
              <a:rPr lang="en-US" b="1" baseline="-25000" dirty="0"/>
              <a:t>u</a:t>
            </a:r>
            <a:r>
              <a:rPr lang="en-US" b="1" dirty="0"/>
              <a:t>, P</a:t>
            </a:r>
            <a:r>
              <a:rPr lang="en-US" b="1" baseline="-25000" dirty="0"/>
              <a:t>u</a:t>
            </a:r>
            <a:r>
              <a:rPr lang="en-US" b="1" dirty="0"/>
              <a:t>) generating L</a:t>
            </a:r>
            <a:r>
              <a:rPr lang="en-US" b="1" baseline="-25000" dirty="0"/>
              <a:t>1</a:t>
            </a:r>
            <a:r>
              <a:rPr lang="en-US" b="1" dirty="0"/>
              <a:t> U L</a:t>
            </a:r>
            <a:r>
              <a:rPr lang="en-US" b="1" baseline="-25000" dirty="0"/>
              <a:t>2</a:t>
            </a:r>
            <a:r>
              <a:rPr lang="en-US" dirty="0"/>
              <a:t>. </a:t>
            </a:r>
          </a:p>
          <a:p>
            <a:r>
              <a:rPr lang="en-US" dirty="0"/>
              <a:t>First we rename the element of V</a:t>
            </a:r>
            <a:r>
              <a:rPr lang="en-US" baseline="-25000" dirty="0"/>
              <a:t>2</a:t>
            </a:r>
            <a:r>
              <a:rPr lang="en-US" dirty="0"/>
              <a:t> if necessary so that V</a:t>
            </a:r>
            <a:r>
              <a:rPr lang="en-US" baseline="-25000" dirty="0"/>
              <a:t>1</a:t>
            </a:r>
            <a:r>
              <a:rPr lang="en-US" dirty="0"/>
              <a:t> ∩ V</a:t>
            </a:r>
            <a:r>
              <a:rPr lang="en-US" baseline="-25000" dirty="0"/>
              <a:t>2</a:t>
            </a:r>
            <a:r>
              <a:rPr lang="en-US" dirty="0"/>
              <a:t>= Ø</a:t>
            </a:r>
          </a:p>
          <a:p>
            <a:pPr marL="0" indent="0">
              <a:buNone/>
            </a:pPr>
            <a:r>
              <a:rPr lang="en-US" dirty="0"/>
              <a:t>		V</a:t>
            </a:r>
            <a:r>
              <a:rPr lang="en-US" baseline="-25000" dirty="0"/>
              <a:t>u</a:t>
            </a:r>
            <a:r>
              <a:rPr lang="en-US" dirty="0"/>
              <a:t>= V</a:t>
            </a:r>
            <a:r>
              <a:rPr lang="en-US" baseline="-25000" dirty="0"/>
              <a:t>1 </a:t>
            </a:r>
            <a:r>
              <a:rPr lang="en-US" dirty="0"/>
              <a:t>U V</a:t>
            </a:r>
            <a:r>
              <a:rPr lang="en-US" baseline="-25000" dirty="0"/>
              <a:t>2 </a:t>
            </a:r>
            <a:r>
              <a:rPr lang="en-US" dirty="0"/>
              <a:t>U {S</a:t>
            </a:r>
            <a:r>
              <a:rPr lang="en-US" baseline="-25000" dirty="0"/>
              <a:t>u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Where S</a:t>
            </a:r>
            <a:r>
              <a:rPr lang="en-US" baseline="-25000" dirty="0"/>
              <a:t>u </a:t>
            </a:r>
            <a:r>
              <a:rPr lang="en-US" dirty="0"/>
              <a:t>is a new symbol not in V</a:t>
            </a:r>
            <a:r>
              <a:rPr lang="en-US" baseline="-25000" dirty="0"/>
              <a:t>1 </a:t>
            </a:r>
            <a:r>
              <a:rPr lang="en-US" dirty="0"/>
              <a:t>or V</a:t>
            </a:r>
            <a:r>
              <a:rPr lang="en-US" baseline="-25000" dirty="0"/>
              <a:t>2. </a:t>
            </a:r>
            <a:r>
              <a:rPr lang="en-US" dirty="0"/>
              <a:t>Then we let</a:t>
            </a:r>
          </a:p>
          <a:p>
            <a:pPr marL="0" indent="0">
              <a:buNone/>
            </a:pPr>
            <a:r>
              <a:rPr lang="en-US" dirty="0"/>
              <a:t>		P</a:t>
            </a:r>
            <a:r>
              <a:rPr lang="en-US" baseline="-25000" dirty="0"/>
              <a:t>u</a:t>
            </a:r>
            <a:r>
              <a:rPr lang="en-US" dirty="0"/>
              <a:t>= P</a:t>
            </a:r>
            <a:r>
              <a:rPr lang="en-US" baseline="-25000" dirty="0"/>
              <a:t>1 </a:t>
            </a:r>
            <a:r>
              <a:rPr lang="en-US" dirty="0"/>
              <a:t>U P</a:t>
            </a:r>
            <a:r>
              <a:rPr lang="en-US" baseline="-25000" dirty="0"/>
              <a:t>2 </a:t>
            </a:r>
            <a:r>
              <a:rPr lang="en-US" dirty="0"/>
              <a:t>U { S</a:t>
            </a:r>
            <a:r>
              <a:rPr lang="en-US" baseline="-25000" dirty="0"/>
              <a:t>u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</a:t>
            </a:r>
            <a:r>
              <a:rPr lang="en-US" baseline="-25000" dirty="0"/>
              <a:t>1 </a:t>
            </a:r>
            <a:r>
              <a:rPr lang="en-US" dirty="0"/>
              <a:t>| S</a:t>
            </a:r>
            <a:r>
              <a:rPr lang="en-US" baseline="-25000" dirty="0"/>
              <a:t>2 </a:t>
            </a:r>
            <a:r>
              <a:rPr lang="en-US" dirty="0"/>
              <a:t>}</a:t>
            </a:r>
          </a:p>
          <a:p>
            <a:r>
              <a:rPr lang="en-US" dirty="0"/>
              <a:t>On the other hand, if x is derivable from S</a:t>
            </a:r>
            <a:r>
              <a:rPr lang="en-US" baseline="-25000" dirty="0"/>
              <a:t>u </a:t>
            </a:r>
            <a:r>
              <a:rPr lang="en-US" dirty="0"/>
              <a:t>in G</a:t>
            </a:r>
            <a:r>
              <a:rPr lang="en-US" baseline="-25000" dirty="0"/>
              <a:t>u, </a:t>
            </a:r>
            <a:r>
              <a:rPr lang="en-US" dirty="0"/>
              <a:t>the first step in any derivation must be </a:t>
            </a:r>
          </a:p>
          <a:p>
            <a:pPr marL="0" indent="0">
              <a:buNone/>
            </a:pPr>
            <a:r>
              <a:rPr lang="en-US" dirty="0"/>
              <a:t>		S</a:t>
            </a:r>
            <a:r>
              <a:rPr lang="en-US" baseline="-25000" dirty="0"/>
              <a:t>u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or S</a:t>
            </a:r>
            <a:r>
              <a:rPr lang="en-US" baseline="-25000" dirty="0"/>
              <a:t>u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endParaRPr lang="en-US" dirty="0"/>
          </a:p>
          <a:p>
            <a:r>
              <a:rPr lang="en-US" dirty="0"/>
              <a:t>In the first case, all subsequent productions used must be productions in G</a:t>
            </a:r>
            <a:r>
              <a:rPr lang="en-US" baseline="-25000" dirty="0"/>
              <a:t>1</a:t>
            </a:r>
            <a:r>
              <a:rPr lang="en-US" dirty="0"/>
              <a:t>, because no variables in V</a:t>
            </a:r>
            <a:r>
              <a:rPr lang="en-US" baseline="-25000" dirty="0"/>
              <a:t>2 </a:t>
            </a:r>
            <a:r>
              <a:rPr lang="en-US" dirty="0"/>
              <a:t>are involved, and thus x∈ L</a:t>
            </a:r>
            <a:r>
              <a:rPr lang="en-US" baseline="-25000" dirty="0"/>
              <a:t>1</a:t>
            </a:r>
            <a:r>
              <a:rPr lang="en-US" dirty="0"/>
              <a:t>; in the second case, x ∈ L</a:t>
            </a:r>
            <a:r>
              <a:rPr lang="en-US" baseline="-25000" dirty="0"/>
              <a:t>2. </a:t>
            </a:r>
            <a:r>
              <a:rPr lang="en-US" dirty="0"/>
              <a:t>Therefore,</a:t>
            </a:r>
          </a:p>
          <a:p>
            <a:pPr marL="0" indent="0">
              <a:buNone/>
            </a:pPr>
            <a:r>
              <a:rPr lang="en-US" dirty="0"/>
              <a:t>		L(G</a:t>
            </a:r>
            <a:r>
              <a:rPr lang="en-US" baseline="-25000" dirty="0"/>
              <a:t>u</a:t>
            </a:r>
            <a:r>
              <a:rPr lang="en-US" dirty="0"/>
              <a:t>) ⊆ L</a:t>
            </a:r>
            <a:r>
              <a:rPr lang="en-US" baseline="-25000" dirty="0"/>
              <a:t>1</a:t>
            </a:r>
            <a:r>
              <a:rPr lang="en-US" dirty="0"/>
              <a:t> U L</a:t>
            </a:r>
            <a:r>
              <a:rPr lang="en-US" baseline="-25000" dirty="0"/>
              <a:t>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7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1D37-2210-DDD7-0788-3EECB201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G</a:t>
            </a:r>
            <a:r>
              <a:rPr lang="en-US" baseline="-25000" dirty="0"/>
              <a:t>c</a:t>
            </a:r>
            <a:r>
              <a:rPr lang="en-US" dirty="0"/>
              <a:t>= (</a:t>
            </a:r>
            <a:r>
              <a:rPr lang="en-US" dirty="0" err="1"/>
              <a:t>V</a:t>
            </a:r>
            <a:r>
              <a:rPr lang="en-US" baseline="-25000" dirty="0" err="1"/>
              <a:t>c</a:t>
            </a:r>
            <a:r>
              <a:rPr lang="en-US" dirty="0"/>
              <a:t>, Ʃ, S</a:t>
            </a:r>
            <a:r>
              <a:rPr lang="en-US" baseline="-25000" dirty="0"/>
              <a:t>c</a:t>
            </a:r>
            <a:r>
              <a:rPr lang="en-US" dirty="0"/>
              <a:t>, P</a:t>
            </a:r>
            <a:r>
              <a:rPr lang="en-US" baseline="-25000" dirty="0"/>
              <a:t>c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54520-3DF0-1CF2-B2DD-BD21F30D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grammar G</a:t>
            </a:r>
            <a:r>
              <a:rPr lang="en-US" b="1" baseline="-25000" dirty="0"/>
              <a:t>c</a:t>
            </a:r>
            <a:r>
              <a:rPr lang="en-US" b="1" dirty="0"/>
              <a:t>= (</a:t>
            </a:r>
            <a:r>
              <a:rPr lang="en-US" b="1" dirty="0" err="1"/>
              <a:t>V</a:t>
            </a:r>
            <a:r>
              <a:rPr lang="en-US" b="1" baseline="-25000" dirty="0" err="1"/>
              <a:t>c</a:t>
            </a:r>
            <a:r>
              <a:rPr lang="en-US" b="1" dirty="0"/>
              <a:t>, Ʃ, S</a:t>
            </a:r>
            <a:r>
              <a:rPr lang="en-US" b="1" baseline="-25000" dirty="0"/>
              <a:t>c</a:t>
            </a:r>
            <a:r>
              <a:rPr lang="en-US" b="1" dirty="0"/>
              <a:t>, P</a:t>
            </a:r>
            <a:r>
              <a:rPr lang="en-US" b="1" baseline="-25000" dirty="0"/>
              <a:t>c</a:t>
            </a:r>
            <a:r>
              <a:rPr lang="en-US" b="1" dirty="0"/>
              <a:t>) generating L</a:t>
            </a:r>
            <a:r>
              <a:rPr lang="en-US" b="1" baseline="-25000" dirty="0"/>
              <a:t>1</a:t>
            </a:r>
            <a:r>
              <a:rPr lang="en-US" b="1" dirty="0"/>
              <a:t>L</a:t>
            </a:r>
            <a:r>
              <a:rPr lang="en-US" b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. Again we relabeled variables if necessary so that V</a:t>
            </a:r>
            <a:r>
              <a:rPr lang="en-US" baseline="-25000" dirty="0"/>
              <a:t>1</a:t>
            </a:r>
            <a:r>
              <a:rPr lang="en-US" dirty="0"/>
              <a:t> ∩ V</a:t>
            </a:r>
            <a:r>
              <a:rPr lang="en-US" baseline="-25000" dirty="0"/>
              <a:t>2 </a:t>
            </a:r>
            <a:r>
              <a:rPr lang="en-US" dirty="0"/>
              <a:t>= Ø and define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Vc</a:t>
            </a:r>
            <a:r>
              <a:rPr lang="en-US" dirty="0"/>
              <a:t> = V</a:t>
            </a:r>
            <a:r>
              <a:rPr lang="en-US" baseline="-25000" dirty="0"/>
              <a:t>1 </a:t>
            </a:r>
            <a:r>
              <a:rPr lang="en-US" dirty="0"/>
              <a:t>U V</a:t>
            </a:r>
            <a:r>
              <a:rPr lang="en-US" baseline="-25000" dirty="0"/>
              <a:t>2 </a:t>
            </a:r>
            <a:r>
              <a:rPr lang="en-US" dirty="0"/>
              <a:t>U {S</a:t>
            </a:r>
            <a:r>
              <a:rPr lang="en-US" baseline="-25000" dirty="0"/>
              <a:t>c</a:t>
            </a:r>
            <a:r>
              <a:rPr lang="en-US" dirty="0"/>
              <a:t>}</a:t>
            </a:r>
          </a:p>
          <a:p>
            <a:r>
              <a:rPr lang="en-US" dirty="0"/>
              <a:t>This time we let </a:t>
            </a:r>
          </a:p>
          <a:p>
            <a:pPr marL="0" indent="0">
              <a:buNone/>
            </a:pPr>
            <a:r>
              <a:rPr lang="en-US" dirty="0"/>
              <a:t>		P</a:t>
            </a:r>
            <a:r>
              <a:rPr lang="en-US" baseline="-25000" dirty="0"/>
              <a:t>c</a:t>
            </a:r>
            <a:r>
              <a:rPr lang="en-US" dirty="0"/>
              <a:t>= P</a:t>
            </a:r>
            <a:r>
              <a:rPr lang="en-US" baseline="-25000" dirty="0"/>
              <a:t>1 </a:t>
            </a:r>
            <a:r>
              <a:rPr lang="en-US" dirty="0"/>
              <a:t>U P</a:t>
            </a:r>
            <a:r>
              <a:rPr lang="en-US" baseline="-25000" dirty="0"/>
              <a:t>2 </a:t>
            </a:r>
            <a:r>
              <a:rPr lang="en-US" dirty="0"/>
              <a:t>U { S</a:t>
            </a:r>
            <a:r>
              <a:rPr lang="en-US" baseline="-25000" dirty="0"/>
              <a:t>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}</a:t>
            </a:r>
          </a:p>
          <a:p>
            <a:r>
              <a:rPr lang="en-US" dirty="0"/>
              <a:t>If x ∈L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 </a:t>
            </a:r>
            <a:r>
              <a:rPr lang="en-US" dirty="0"/>
              <a:t>then x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, where x</a:t>
            </a:r>
            <a:r>
              <a:rPr lang="en-US" baseline="-25000" dirty="0"/>
              <a:t>i </a:t>
            </a:r>
            <a:r>
              <a:rPr lang="en-US" dirty="0"/>
              <a:t>∈L</a:t>
            </a:r>
            <a:r>
              <a:rPr lang="en-US" baseline="-25000" dirty="0"/>
              <a:t>i  </a:t>
            </a:r>
            <a:r>
              <a:rPr lang="en-US" dirty="0"/>
              <a:t>for each </a:t>
            </a:r>
            <a:r>
              <a:rPr lang="en-US" dirty="0" err="1"/>
              <a:t>i</a:t>
            </a:r>
            <a:r>
              <a:rPr lang="en-US" dirty="0"/>
              <a:t>. we may then derive x in G</a:t>
            </a:r>
            <a:r>
              <a:rPr lang="en-US" baseline="-25000" dirty="0"/>
              <a:t>c</a:t>
            </a:r>
            <a:r>
              <a:rPr lang="en-US" dirty="0"/>
              <a:t> as follows:</a:t>
            </a:r>
          </a:p>
          <a:p>
            <a:pPr marL="0" indent="0">
              <a:buNone/>
            </a:pPr>
            <a:r>
              <a:rPr lang="en-US" dirty="0"/>
              <a:t>		S</a:t>
            </a:r>
            <a:r>
              <a:rPr lang="en-US" baseline="-25000" dirty="0"/>
              <a:t>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*x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*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 </a:t>
            </a:r>
            <a:r>
              <a:rPr lang="en-US" dirty="0"/>
              <a:t>= x</a:t>
            </a:r>
          </a:p>
          <a:p>
            <a:r>
              <a:rPr lang="en-US" dirty="0"/>
              <a:t>First step in the derivation must be S</a:t>
            </a:r>
            <a:r>
              <a:rPr lang="en-US" baseline="-25000" dirty="0"/>
              <a:t>c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 </a:t>
            </a:r>
            <a:r>
              <a:rPr lang="en-US" dirty="0"/>
              <a:t>S</a:t>
            </a:r>
            <a:r>
              <a:rPr lang="en-US" baseline="-25000" dirty="0"/>
              <a:t>2 </a:t>
            </a:r>
            <a:r>
              <a:rPr lang="en-US" dirty="0"/>
              <a:t>Where the second step is the derivation of x</a:t>
            </a:r>
            <a:r>
              <a:rPr lang="en-US" baseline="-25000" dirty="0"/>
              <a:t>1 </a:t>
            </a:r>
            <a:r>
              <a:rPr lang="en-US" dirty="0"/>
              <a:t>in G</a:t>
            </a:r>
            <a:r>
              <a:rPr lang="en-US" baseline="-25000" dirty="0"/>
              <a:t>1 </a:t>
            </a:r>
            <a:r>
              <a:rPr lang="en-US" dirty="0"/>
              <a:t>and the third step is the derivation of x</a:t>
            </a:r>
            <a:r>
              <a:rPr lang="en-US" baseline="-25000" dirty="0"/>
              <a:t>2 </a:t>
            </a:r>
            <a:r>
              <a:rPr lang="en-US" dirty="0"/>
              <a:t>in G</a:t>
            </a:r>
            <a:r>
              <a:rPr lang="en-US" baseline="-25000" dirty="0"/>
              <a:t>2. </a:t>
            </a:r>
            <a:r>
              <a:rPr lang="en-US" dirty="0"/>
              <a:t>So x ∈ L</a:t>
            </a:r>
            <a:r>
              <a:rPr lang="en-US" baseline="-25000" dirty="0"/>
              <a:t>1</a:t>
            </a:r>
            <a:r>
              <a:rPr lang="en-US" dirty="0"/>
              <a:t>L</a:t>
            </a:r>
            <a:r>
              <a:rPr lang="en-US" baseline="-25000" dirty="0"/>
              <a:t>2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6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DBBC-E864-6081-1C94-3614B49C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(*)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7D30A-1C2D-A027-B5E5-DC56C7FA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grammar G* = (V, Ʃ, S, P) generating  L</a:t>
            </a:r>
            <a:r>
              <a:rPr lang="en-US" b="1" baseline="-25000" dirty="0"/>
              <a:t>1 </a:t>
            </a:r>
            <a:r>
              <a:rPr lang="en-US" b="1" dirty="0"/>
              <a:t>* </a:t>
            </a:r>
            <a:r>
              <a:rPr lang="en-US" dirty="0"/>
              <a:t>Let V = V1 U {S}</a:t>
            </a:r>
          </a:p>
          <a:p>
            <a:r>
              <a:rPr lang="en-US" dirty="0"/>
              <a:t>Where S ∉ V1.The language L</a:t>
            </a:r>
            <a:r>
              <a:rPr lang="en-US" baseline="-25000" dirty="0"/>
              <a:t>1</a:t>
            </a:r>
            <a:r>
              <a:rPr lang="en-US" dirty="0"/>
              <a:t>*contains strings of the form x = x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…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where each x</a:t>
            </a:r>
            <a:r>
              <a:rPr lang="en-US" baseline="-25000" dirty="0"/>
              <a:t>i</a:t>
            </a:r>
            <a:r>
              <a:rPr lang="en-US" dirty="0"/>
              <a:t> ∈ L</a:t>
            </a:r>
            <a:r>
              <a:rPr lang="en-US" baseline="-25000" dirty="0"/>
              <a:t>1</a:t>
            </a:r>
            <a:r>
              <a:rPr lang="en-US" dirty="0"/>
              <a:t>. </a:t>
            </a:r>
          </a:p>
          <a:p>
            <a:r>
              <a:rPr lang="en-US" dirty="0"/>
              <a:t>Since each x</a:t>
            </a:r>
            <a:r>
              <a:rPr lang="en-US" baseline="-25000" dirty="0"/>
              <a:t>i</a:t>
            </a:r>
            <a:r>
              <a:rPr lang="en-US" dirty="0"/>
              <a:t> can be derived from S</a:t>
            </a:r>
            <a:r>
              <a:rPr lang="en-US" baseline="-25000" dirty="0"/>
              <a:t>1</a:t>
            </a:r>
            <a:r>
              <a:rPr lang="en-US" dirty="0"/>
              <a:t>, then to derive x from S it is enough to be able to derive a string of k S</a:t>
            </a:r>
            <a:r>
              <a:rPr lang="en-US" baseline="-25000" dirty="0"/>
              <a:t>1</a:t>
            </a:r>
            <a:r>
              <a:rPr lang="en-US" dirty="0"/>
              <a:t>‘S. We can accomplish this by including the productions</a:t>
            </a:r>
          </a:p>
          <a:p>
            <a:pPr marL="0" indent="0">
              <a:buNone/>
            </a:pPr>
            <a:r>
              <a:rPr lang="en-US" dirty="0"/>
              <a:t>	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 |  ^</a:t>
            </a:r>
          </a:p>
          <a:p>
            <a:r>
              <a:rPr lang="en-US" dirty="0"/>
              <a:t>In P. Therefore, let</a:t>
            </a:r>
          </a:p>
          <a:p>
            <a:pPr marL="0" indent="0">
              <a:buNone/>
            </a:pPr>
            <a:r>
              <a:rPr lang="en-US" dirty="0"/>
              <a:t>		P = P</a:t>
            </a:r>
            <a:r>
              <a:rPr lang="en-US" baseline="-25000" dirty="0"/>
              <a:t>1</a:t>
            </a:r>
            <a:r>
              <a:rPr lang="en-US" dirty="0"/>
              <a:t>U {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S | ^ }</a:t>
            </a:r>
          </a:p>
          <a:p>
            <a:r>
              <a:rPr lang="en-US" dirty="0"/>
              <a:t>The proof that L</a:t>
            </a:r>
            <a:r>
              <a:rPr lang="en-US" baseline="-25000" dirty="0"/>
              <a:t>1</a:t>
            </a:r>
            <a:r>
              <a:rPr lang="en-US" dirty="0"/>
              <a:t> * ⊆ L(G*) is straightforward. If x ∈ L(G*) , on the other hand, then either x = or x can be derived from some string of the form S</a:t>
            </a:r>
            <a:r>
              <a:rPr lang="en-US" baseline="-25000" dirty="0"/>
              <a:t>1</a:t>
            </a:r>
            <a:r>
              <a:rPr lang="en-US" dirty="0"/>
              <a:t>k  in G* . In the second case, since the only production in G* beginning with S</a:t>
            </a:r>
            <a:r>
              <a:rPr lang="en-US" baseline="-25000" dirty="0"/>
              <a:t>1</a:t>
            </a:r>
            <a:r>
              <a:rPr lang="en-US" dirty="0"/>
              <a:t> are those in G</a:t>
            </a:r>
            <a:r>
              <a:rPr lang="en-US" baseline="-25000" dirty="0"/>
              <a:t>1</a:t>
            </a:r>
            <a:r>
              <a:rPr lang="en-US" dirty="0"/>
              <a:t>, we may conclude that </a:t>
            </a:r>
          </a:p>
          <a:p>
            <a:r>
              <a:rPr lang="en-US" dirty="0"/>
              <a:t>	x∈ L(G</a:t>
            </a:r>
            <a:r>
              <a:rPr lang="en-US" baseline="-25000" dirty="0"/>
              <a:t>1</a:t>
            </a:r>
            <a:r>
              <a:rPr lang="en-US" dirty="0"/>
              <a:t>)k ⊆ L(G</a:t>
            </a:r>
            <a:r>
              <a:rPr lang="en-US" baseline="-25000" dirty="0"/>
              <a:t>1</a:t>
            </a:r>
            <a:r>
              <a:rPr lang="en-US" dirty="0"/>
              <a:t>)*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9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4575-4273-1AA6-F4F6-2143B6E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A grammar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of production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  <a:blipFill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D3-EE76-62A7-B0D6-E61B5245AAA4}"/>
              </a:ext>
            </a:extLst>
          </p:cNvPr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2272-9F0B-AD3F-4F8A-3D1E6C52CA9D}"/>
              </a:ext>
            </a:extLst>
          </p:cNvPr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Start symbol: </a:t>
            </a:r>
          </a:p>
          <a:p>
            <a:pPr lvl="1"/>
            <a:r>
              <a:rPr lang="en-US" sz="2400" dirty="0"/>
              <a:t>First nonterminal symbol of the grammar is called start symbol. </a:t>
            </a: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B2BBB1-4DFE-DD46-7C9F-0FEBB8AD7F6B}"/>
              </a:ext>
            </a:extLst>
          </p:cNvPr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/>
              <a:t>&lt;Article&gt;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/>
              <a:t>&lt;Noun&gt;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28A9D-FFE1-3D2F-76CE-FA0F7B56C955}"/>
              </a:ext>
            </a:extLst>
          </p:cNvPr>
          <p:cNvSpPr/>
          <p:nvPr/>
        </p:nvSpPr>
        <p:spPr>
          <a:xfrm>
            <a:off x="3553148" y="5146441"/>
            <a:ext cx="1896162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EED9F-5FC6-7707-E729-ED7D4C53B5A4}"/>
              </a:ext>
            </a:extLst>
          </p:cNvPr>
          <p:cNvSpPr/>
          <p:nvPr/>
        </p:nvSpPr>
        <p:spPr>
          <a:xfrm>
            <a:off x="4592881" y="2280332"/>
            <a:ext cx="1673448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4575-4273-1AA6-F4F6-2143B6E4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E47A1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A grammar is a 4-tuple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where,</a:t>
                </a: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is finite set of non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dirty="0"/>
                  <a:t> is disjoint finite set of terminals,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7663" indent="390525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dirty="0"/>
                  <a:t> is an element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IN" dirty="0"/>
                  <a:t> and it’s a start symbol,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38188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IN" dirty="0"/>
                  <a:t> is a finite set of production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35058C5-2207-383F-7697-A7A78BA8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5"/>
                <a:ext cx="11929641" cy="2464972"/>
              </a:xfrm>
              <a:prstGeom prst="rect">
                <a:avLst/>
              </a:prstGeom>
              <a:blipFill>
                <a:blip r:embed="rId2"/>
                <a:stretch>
                  <a:fillRect l="-716" t="-32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6DA7D3-EE76-62A7-B0D6-E61B5245AAA4}"/>
              </a:ext>
            </a:extLst>
          </p:cNvPr>
          <p:cNvCxnSpPr/>
          <p:nvPr/>
        </p:nvCxnSpPr>
        <p:spPr>
          <a:xfrm>
            <a:off x="173620" y="3330221"/>
            <a:ext cx="11887200" cy="0"/>
          </a:xfrm>
          <a:prstGeom prst="line">
            <a:avLst/>
          </a:prstGeom>
          <a:ln>
            <a:solidFill>
              <a:srgbClr val="0E47A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29402-1586-8C65-8416-89E0799D49F2}"/>
              </a:ext>
            </a:extLst>
          </p:cNvPr>
          <p:cNvSpPr txBox="1">
            <a:spLocks/>
          </p:cNvSpPr>
          <p:nvPr/>
        </p:nvSpPr>
        <p:spPr>
          <a:xfrm>
            <a:off x="131179" y="3480661"/>
            <a:ext cx="11929641" cy="16034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E47A1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E47A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Production: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sz="2400" dirty="0"/>
              <a:t>A production, also called a rewriting rule, is a rule of grammar. </a:t>
            </a:r>
          </a:p>
          <a:p>
            <a:pPr marL="457200" lvl="1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DA3807-DF6A-48CC-C4C8-A761EEE73982}"/>
              </a:ext>
            </a:extLst>
          </p:cNvPr>
          <p:cNvSpPr/>
          <p:nvPr/>
        </p:nvSpPr>
        <p:spPr>
          <a:xfrm>
            <a:off x="3525012" y="5084064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&lt;Noun Phrase&gt; </a:t>
            </a:r>
            <a:r>
              <a:rPr lang="en-US" sz="2000" dirty="0"/>
              <a:t>→</a:t>
            </a:r>
            <a:r>
              <a:rPr lang="en-US" sz="2400" dirty="0"/>
              <a:t> &lt;Article&gt;&lt;Noun&gt;</a:t>
            </a:r>
          </a:p>
          <a:p>
            <a:r>
              <a:rPr lang="en-US" sz="2400" dirty="0"/>
              <a:t>&lt;Article&gt; </a:t>
            </a:r>
            <a:r>
              <a:rPr lang="en-US" sz="2000" dirty="0"/>
              <a:t>→</a:t>
            </a:r>
            <a:r>
              <a:rPr lang="en-US" sz="2400" dirty="0"/>
              <a:t> a | an | the</a:t>
            </a:r>
          </a:p>
          <a:p>
            <a:r>
              <a:rPr lang="en-US" sz="2400" dirty="0"/>
              <a:t>&lt;Noun&gt; </a:t>
            </a:r>
            <a:r>
              <a:rPr lang="en-US" sz="2000" dirty="0"/>
              <a:t>→</a:t>
            </a:r>
            <a:r>
              <a:rPr lang="en-US" sz="2400" dirty="0"/>
              <a:t> boy | apple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180BB5-958B-CE08-BE57-BD9AD7134D09}"/>
              </a:ext>
            </a:extLst>
          </p:cNvPr>
          <p:cNvSpPr/>
          <p:nvPr/>
        </p:nvSpPr>
        <p:spPr>
          <a:xfrm>
            <a:off x="3553148" y="5146441"/>
            <a:ext cx="4290086" cy="3264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8572DF-C73E-ED2E-055F-32E01AD2AF6C}"/>
              </a:ext>
            </a:extLst>
          </p:cNvPr>
          <p:cNvSpPr/>
          <p:nvPr/>
        </p:nvSpPr>
        <p:spPr>
          <a:xfrm>
            <a:off x="3553147" y="5502290"/>
            <a:ext cx="2860531" cy="333928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B9C33-3F70-CC3C-15ED-5847E419AF61}"/>
              </a:ext>
            </a:extLst>
          </p:cNvPr>
          <p:cNvSpPr/>
          <p:nvPr/>
        </p:nvSpPr>
        <p:spPr>
          <a:xfrm>
            <a:off x="3571436" y="5891130"/>
            <a:ext cx="2842242" cy="393263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E344B-23AE-615F-162A-DB52B97CCC0C}"/>
              </a:ext>
            </a:extLst>
          </p:cNvPr>
          <p:cNvSpPr/>
          <p:nvPr/>
        </p:nvSpPr>
        <p:spPr>
          <a:xfrm>
            <a:off x="2401482" y="2748806"/>
            <a:ext cx="2071906" cy="326377"/>
          </a:xfrm>
          <a:prstGeom prst="rect">
            <a:avLst/>
          </a:prstGeom>
          <a:solidFill>
            <a:srgbClr val="0972C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7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4DE7-65B7-5AC0-B63E-2A352CCB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1D9CB-8ADB-F967-831B-A6B9E53AC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2575" indent="0">
              <a:buNone/>
            </a:pPr>
            <a:r>
              <a:rPr lang="en-US" dirty="0"/>
              <a:t>Write non terminals, terminals, start symbol, and productions for following grammar.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E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E47A1"/>
                </a:solidFill>
              </a:rPr>
              <a:t>E O E | (E) | id</a:t>
            </a:r>
          </a:p>
          <a:p>
            <a:pPr marL="693738" indent="-407988">
              <a:buNone/>
            </a:pPr>
            <a:r>
              <a:rPr lang="en-US" dirty="0">
                <a:solidFill>
                  <a:srgbClr val="0E47A1"/>
                </a:solidFill>
              </a:rPr>
              <a:t>O 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dirty="0">
                <a:solidFill>
                  <a:srgbClr val="0E47A1"/>
                </a:solidFill>
              </a:rPr>
              <a:t>↑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F7BB7F-C47B-4D75-437D-8FE1E741AB9E}"/>
              </a:ext>
            </a:extLst>
          </p:cNvPr>
          <p:cNvSpPr/>
          <p:nvPr/>
        </p:nvSpPr>
        <p:spPr>
          <a:xfrm>
            <a:off x="385994" y="3125543"/>
            <a:ext cx="3810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47A1"/>
                </a:solidFill>
              </a:rPr>
              <a:t>Terminals: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id + - * / ↑ ( 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51344C-7DA0-04C5-C62A-49267601CB1B}"/>
              </a:ext>
            </a:extLst>
          </p:cNvPr>
          <p:cNvSpPr/>
          <p:nvPr/>
        </p:nvSpPr>
        <p:spPr>
          <a:xfrm>
            <a:off x="385994" y="2518341"/>
            <a:ext cx="3498704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47A1"/>
                </a:solidFill>
              </a:rPr>
              <a:t>Non terminals: </a:t>
            </a:r>
            <a:r>
              <a:rPr lang="en-US" sz="2400" b="1" dirty="0">
                <a:solidFill>
                  <a:schemeClr val="tx1"/>
                </a:solidFill>
              </a:rPr>
              <a:t>E, 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09086-FE96-FCE1-351D-F84A49FBD383}"/>
              </a:ext>
            </a:extLst>
          </p:cNvPr>
          <p:cNvSpPr/>
          <p:nvPr/>
        </p:nvSpPr>
        <p:spPr>
          <a:xfrm>
            <a:off x="385994" y="3732745"/>
            <a:ext cx="2933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E47A1"/>
                </a:solidFill>
              </a:rPr>
              <a:t>Start symbol: </a:t>
            </a:r>
            <a:r>
              <a:rPr lang="en-US" sz="2400" b="1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7A7845-6B10-9270-6109-955204E674B8}"/>
              </a:ext>
            </a:extLst>
          </p:cNvPr>
          <p:cNvSpPr/>
          <p:nvPr/>
        </p:nvSpPr>
        <p:spPr>
          <a:xfrm>
            <a:off x="385994" y="4489950"/>
            <a:ext cx="5004390" cy="857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US" sz="2400" b="1" dirty="0">
                <a:solidFill>
                  <a:srgbClr val="0E47A1"/>
                </a:solidFill>
              </a:rPr>
              <a:t>Productions: </a:t>
            </a:r>
            <a:r>
              <a:rPr lang="en-US" sz="2400" b="1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E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b="1" dirty="0">
                <a:solidFill>
                  <a:schemeClr val="tx1"/>
                </a:solidFill>
              </a:rPr>
              <a:t>E O E | (E) | id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		O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 + | - | * | /  | </a:t>
            </a:r>
            <a:r>
              <a:rPr lang="en-US" sz="2400" b="1" dirty="0">
                <a:solidFill>
                  <a:schemeClr val="tx1"/>
                </a:solidFill>
              </a:rPr>
              <a:t>↑</a:t>
            </a:r>
          </a:p>
          <a:p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Hierarchy </a:t>
            </a:r>
          </a:p>
        </p:txBody>
      </p:sp>
    </p:spTree>
    <p:extLst>
      <p:ext uri="{BB962C8B-B14F-4D97-AF65-F5344CB8AC3E}">
        <p14:creationId xmlns:p14="http://schemas.microsoft.com/office/powerpoint/2010/main" val="102549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10745</TotalTime>
  <Words>2595</Words>
  <Application>Microsoft Office PowerPoint</Application>
  <PresentationFormat>Widescreen</PresentationFormat>
  <Paragraphs>607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Roboto Condensed Light</vt:lpstr>
      <vt:lpstr>Segoe UI Black</vt:lpstr>
      <vt:lpstr>Roboto Condensed</vt:lpstr>
      <vt:lpstr>Times New Roman</vt:lpstr>
      <vt:lpstr>Wingdings</vt:lpstr>
      <vt:lpstr>Calibri</vt:lpstr>
      <vt:lpstr>Cambria Math</vt:lpstr>
      <vt:lpstr>Arial</vt:lpstr>
      <vt:lpstr>Wingdings 3</vt:lpstr>
      <vt:lpstr>Wingdings 2</vt:lpstr>
      <vt:lpstr>Office Theme</vt:lpstr>
      <vt:lpstr>Unit – 3 Context Free Grammar</vt:lpstr>
      <vt:lpstr>PowerPoint Presentation</vt:lpstr>
      <vt:lpstr>Grammar</vt:lpstr>
      <vt:lpstr>Grammar</vt:lpstr>
      <vt:lpstr>Grammar</vt:lpstr>
      <vt:lpstr>Grammar</vt:lpstr>
      <vt:lpstr>Grammar</vt:lpstr>
      <vt:lpstr>Example: Grammar</vt:lpstr>
      <vt:lpstr>Chomsky Hierarchy </vt:lpstr>
      <vt:lpstr>Chomsky hierarchy (Classification of grammar)</vt:lpstr>
      <vt:lpstr>Type 0 grammar (Phrase Structure Grammar)</vt:lpstr>
      <vt:lpstr>Type 1 grammar (Context Sensitive Grammar)</vt:lpstr>
      <vt:lpstr>Type 2 grammar (Context Free Grammar)</vt:lpstr>
      <vt:lpstr>Type 3 grammar (Linear or Regular grammar)</vt:lpstr>
      <vt:lpstr>Hierarchy of grammar</vt:lpstr>
      <vt:lpstr>Context Free Language</vt:lpstr>
      <vt:lpstr>Context Free Grammar</vt:lpstr>
      <vt:lpstr>Application of Context Free Grammar</vt:lpstr>
      <vt:lpstr>Examples: CFG</vt:lpstr>
      <vt:lpstr>Examples: CFG</vt:lpstr>
      <vt:lpstr>Examples: CFG</vt:lpstr>
      <vt:lpstr>Examples: CFG</vt:lpstr>
      <vt:lpstr>Examples: CFG</vt:lpstr>
      <vt:lpstr>Examples: CFG</vt:lpstr>
      <vt:lpstr>FA to Regular Grammar</vt:lpstr>
      <vt:lpstr>FA to Regular Grammar</vt:lpstr>
      <vt:lpstr>Exercise: FA to Regular Grammar</vt:lpstr>
      <vt:lpstr>Derivation </vt:lpstr>
      <vt:lpstr>Derivation </vt:lpstr>
      <vt:lpstr>Leftmost derivation </vt:lpstr>
      <vt:lpstr>Rightmost derivation </vt:lpstr>
      <vt:lpstr>Exercise: Derivation</vt:lpstr>
      <vt:lpstr>Ambiguous grammar</vt:lpstr>
      <vt:lpstr>Ambiguity</vt:lpstr>
      <vt:lpstr>Ambiguity</vt:lpstr>
      <vt:lpstr>Ambiguous grammar</vt:lpstr>
      <vt:lpstr>Exercise: Ambiguous Grammar</vt:lpstr>
      <vt:lpstr>Simplified forms &amp; Normal forms</vt:lpstr>
      <vt:lpstr>Nullable Variable</vt:lpstr>
      <vt:lpstr>Eliminate ˄ production</vt:lpstr>
      <vt:lpstr>Examples: Eliminate ^ production</vt:lpstr>
      <vt:lpstr>A-derivable</vt:lpstr>
      <vt:lpstr>Unit Production &amp; Elimination of Unit productions </vt:lpstr>
      <vt:lpstr>Elimination of Unit production</vt:lpstr>
      <vt:lpstr>CFG to CNF</vt:lpstr>
      <vt:lpstr>Chomsky Normal Form (CNF)</vt:lpstr>
      <vt:lpstr>Converting CFG to CNF</vt:lpstr>
      <vt:lpstr>Example: CFG to CNF</vt:lpstr>
      <vt:lpstr>Example: CFG to CNF</vt:lpstr>
      <vt:lpstr>Example: CFG to CNF</vt:lpstr>
      <vt:lpstr>Example: CFG to CNF</vt:lpstr>
      <vt:lpstr>Backus-Naur Form (BNF)</vt:lpstr>
      <vt:lpstr>Union, Concatenation &amp; Kleene’s of CFG</vt:lpstr>
      <vt:lpstr>Union, Concatenation &amp; Kleene’s of CFG</vt:lpstr>
      <vt:lpstr>Union Gu = (Vu, Ʃ, Su, Pu) </vt:lpstr>
      <vt:lpstr>Concatenation Gc= (Vc, Ʃ, Sc, Pc) </vt:lpstr>
      <vt:lpstr>Kleene (*)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625</cp:revision>
  <dcterms:created xsi:type="dcterms:W3CDTF">2020-05-01T05:09:15Z</dcterms:created>
  <dcterms:modified xsi:type="dcterms:W3CDTF">2025-01-21T16:27:00Z</dcterms:modified>
</cp:coreProperties>
</file>