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10287000" cx="18288000"/>
  <p:notesSz cx="6858000" cy="9144000"/>
  <p:embeddedFontLst>
    <p:embeddedFont>
      <p:font typeface="Roboto Condensed"/>
      <p:regular r:id="rId69"/>
      <p:bold r:id="rId70"/>
      <p:italic r:id="rId71"/>
      <p:boldItalic r:id="rId72"/>
    </p:embeddedFont>
    <p:embeddedFont>
      <p:font typeface="Roboto Condensed Light"/>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CondensedLight-regular.fntdata"/><Relationship Id="rId72" Type="http://schemas.openxmlformats.org/officeDocument/2006/relationships/font" Target="fonts/RobotoCondensed-boldItalic.fntdata"/><Relationship Id="rId31" Type="http://schemas.openxmlformats.org/officeDocument/2006/relationships/slide" Target="slides/slide26.xml"/><Relationship Id="rId75" Type="http://schemas.openxmlformats.org/officeDocument/2006/relationships/font" Target="fonts/RobotoCondensedLight-italic.fntdata"/><Relationship Id="rId30" Type="http://schemas.openxmlformats.org/officeDocument/2006/relationships/slide" Target="slides/slide25.xml"/><Relationship Id="rId74" Type="http://schemas.openxmlformats.org/officeDocument/2006/relationships/font" Target="fonts/RobotoCondensedLight-bold.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RobotoCondensedLight-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Condensed-italic.fntdata"/><Relationship Id="rId70" Type="http://schemas.openxmlformats.org/officeDocument/2006/relationships/font" Target="fonts/RobotoCondensed-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Condensed-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10" Type="http://schemas.openxmlformats.org/officeDocument/2006/relationships/image" Target="../media/image2.jp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905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44438" l="0" r="0" t="-33329"/>
            </a:stretch>
          </a:blipFill>
          <a:ln>
            <a:noFill/>
          </a:ln>
        </p:spPr>
      </p:sp>
      <p:sp>
        <p:nvSpPr>
          <p:cNvPr id="85" name="Google Shape;85;p13"/>
          <p:cNvSpPr txBox="1"/>
          <p:nvPr/>
        </p:nvSpPr>
        <p:spPr>
          <a:xfrm>
            <a:off x="2852138" y="8737959"/>
            <a:ext cx="6588686" cy="371475"/>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0" i="0" lang="en-US" sz="2400" u="none" cap="none" strike="noStrike">
                <a:solidFill>
                  <a:srgbClr val="212121"/>
                </a:solidFill>
                <a:latin typeface="Roboto Condensed"/>
                <a:ea typeface="Roboto Condensed"/>
                <a:cs typeface="Roboto Condensed"/>
                <a:sym typeface="Roboto Condensed"/>
              </a:rPr>
              <a:t>Samatrix Consulting Private Limited</a:t>
            </a:r>
            <a:endParaRPr/>
          </a:p>
        </p:txBody>
      </p:sp>
      <p:sp>
        <p:nvSpPr>
          <p:cNvPr id="86" name="Google Shape;86;p13"/>
          <p:cNvSpPr/>
          <p:nvPr/>
        </p:nvSpPr>
        <p:spPr>
          <a:xfrm>
            <a:off x="3831771" y="1"/>
            <a:ext cx="7883557" cy="2002536"/>
          </a:xfrm>
          <a:custGeom>
            <a:rect b="b" l="l" r="r" t="t"/>
            <a:pathLst>
              <a:path extrusionOk="0" h="2670048" w="10511409">
                <a:moveTo>
                  <a:pt x="10511409" y="0"/>
                </a:moveTo>
                <a:cubicBezTo>
                  <a:pt x="10321544" y="129159"/>
                  <a:pt x="10126472" y="253111"/>
                  <a:pt x="9926320" y="371856"/>
                </a:cubicBezTo>
                <a:cubicBezTo>
                  <a:pt x="6041009" y="2670048"/>
                  <a:pt x="1703959" y="2478913"/>
                  <a:pt x="0" y="0"/>
                </a:cubicBezTo>
                <a:lnTo>
                  <a:pt x="10511409" y="0"/>
                </a:lnTo>
                <a:close/>
              </a:path>
            </a:pathLst>
          </a:custGeom>
          <a:solidFill>
            <a:srgbClr val="5C24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0" y="8857996"/>
            <a:ext cx="2852167" cy="1429036"/>
          </a:xfrm>
          <a:custGeom>
            <a:rect b="b" l="l" r="r" t="t"/>
            <a:pathLst>
              <a:path extrusionOk="0" h="1905381" w="3802888">
                <a:moveTo>
                  <a:pt x="3802888" y="1905381"/>
                </a:moveTo>
                <a:cubicBezTo>
                  <a:pt x="0" y="1905381"/>
                  <a:pt x="0" y="1905381"/>
                  <a:pt x="0" y="1905381"/>
                </a:cubicBezTo>
                <a:cubicBezTo>
                  <a:pt x="0" y="0"/>
                  <a:pt x="0" y="0"/>
                  <a:pt x="0" y="0"/>
                </a:cubicBezTo>
                <a:cubicBezTo>
                  <a:pt x="1633982" y="122809"/>
                  <a:pt x="3010027" y="764794"/>
                  <a:pt x="3802888" y="1905381"/>
                </a:cubicBezTo>
                <a:close/>
              </a:path>
            </a:pathLst>
          </a:custGeom>
          <a:gradFill>
            <a:gsLst>
              <a:gs pos="0">
                <a:srgbClr val="5C2421"/>
              </a:gs>
              <a:gs pos="10000">
                <a:srgbClr val="5C2421"/>
              </a:gs>
              <a:gs pos="100000">
                <a:srgbClr val="B84742"/>
              </a:gs>
            </a:gsLst>
            <a:lin ang="108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3212501" y="6903333"/>
            <a:ext cx="5075499" cy="3383665"/>
          </a:xfrm>
          <a:custGeom>
            <a:rect b="b" l="l" r="r" t="t"/>
            <a:pathLst>
              <a:path extrusionOk="0" h="3383665" w="5075499">
                <a:moveTo>
                  <a:pt x="0" y="0"/>
                </a:moveTo>
                <a:lnTo>
                  <a:pt x="5075499" y="0"/>
                </a:lnTo>
                <a:lnTo>
                  <a:pt x="5075499" y="3383665"/>
                </a:lnTo>
                <a:lnTo>
                  <a:pt x="0" y="3383665"/>
                </a:lnTo>
                <a:lnTo>
                  <a:pt x="0" y="0"/>
                </a:lnTo>
                <a:close/>
              </a:path>
            </a:pathLst>
          </a:custGeom>
          <a:blipFill rotWithShape="1">
            <a:blip r:embed="rId4">
              <a:alphaModFix/>
            </a:blip>
            <a:stretch>
              <a:fillRect b="-28" l="0" r="0" t="-29"/>
            </a:stretch>
          </a:blipFill>
          <a:ln>
            <a:noFill/>
          </a:ln>
        </p:spPr>
      </p:sp>
      <p:sp>
        <p:nvSpPr>
          <p:cNvPr id="89" name="Google Shape;89;p13"/>
          <p:cNvSpPr/>
          <p:nvPr/>
        </p:nvSpPr>
        <p:spPr>
          <a:xfrm>
            <a:off x="13327874" y="2781337"/>
            <a:ext cx="4220828" cy="3178811"/>
          </a:xfrm>
          <a:custGeom>
            <a:rect b="b" l="l" r="r" t="t"/>
            <a:pathLst>
              <a:path extrusionOk="0" h="3178811" w="4220828">
                <a:moveTo>
                  <a:pt x="0" y="0"/>
                </a:moveTo>
                <a:lnTo>
                  <a:pt x="4220827" y="0"/>
                </a:lnTo>
                <a:lnTo>
                  <a:pt x="4220827" y="3178810"/>
                </a:lnTo>
                <a:lnTo>
                  <a:pt x="0" y="3178810"/>
                </a:lnTo>
                <a:lnTo>
                  <a:pt x="0" y="0"/>
                </a:lnTo>
                <a:close/>
              </a:path>
            </a:pathLst>
          </a:custGeom>
          <a:blipFill rotWithShape="1">
            <a:blip r:embed="rId5">
              <a:alphaModFix/>
            </a:blip>
            <a:stretch>
              <a:fillRect b="-11" l="0" r="0" t="-12"/>
            </a:stretch>
          </a:blipFill>
          <a:ln>
            <a:noFill/>
          </a:ln>
        </p:spPr>
      </p:sp>
      <p:cxnSp>
        <p:nvCxnSpPr>
          <p:cNvPr id="90" name="Google Shape;90;p13"/>
          <p:cNvCxnSpPr/>
          <p:nvPr/>
        </p:nvCxnSpPr>
        <p:spPr>
          <a:xfrm rot="5004">
            <a:off x="2885275" y="9186146"/>
            <a:ext cx="6543532" cy="0"/>
          </a:xfrm>
          <a:prstGeom prst="straightConnector1">
            <a:avLst/>
          </a:prstGeom>
          <a:noFill/>
          <a:ln cap="rnd" cmpd="sng" w="9525">
            <a:solidFill>
              <a:srgbClr val="FFFFFF"/>
            </a:solidFill>
            <a:prstDash val="solid"/>
            <a:round/>
            <a:headEnd len="sm" w="sm" type="none"/>
            <a:tailEnd len="sm" w="sm" type="none"/>
          </a:ln>
        </p:spPr>
      </p:cxnSp>
      <p:sp>
        <p:nvSpPr>
          <p:cNvPr id="91" name="Google Shape;91;p13"/>
          <p:cNvSpPr/>
          <p:nvPr/>
        </p:nvSpPr>
        <p:spPr>
          <a:xfrm>
            <a:off x="2997095" y="9348446"/>
            <a:ext cx="274320" cy="274320"/>
          </a:xfrm>
          <a:custGeom>
            <a:rect b="b" l="l" r="r" t="t"/>
            <a:pathLst>
              <a:path extrusionOk="0" h="274320" w="274320">
                <a:moveTo>
                  <a:pt x="0" y="0"/>
                </a:moveTo>
                <a:lnTo>
                  <a:pt x="274320" y="0"/>
                </a:lnTo>
                <a:lnTo>
                  <a:pt x="274320" y="274320"/>
                </a:lnTo>
                <a:lnTo>
                  <a:pt x="0" y="274320"/>
                </a:lnTo>
                <a:lnTo>
                  <a:pt x="0" y="0"/>
                </a:lnTo>
                <a:close/>
              </a:path>
            </a:pathLst>
          </a:custGeom>
          <a:blipFill rotWithShape="1">
            <a:blip r:embed="rId6">
              <a:alphaModFix/>
            </a:blip>
            <a:stretch>
              <a:fillRect b="0" l="0" r="0" t="0"/>
            </a:stretch>
          </a:blipFill>
          <a:ln>
            <a:noFill/>
          </a:ln>
        </p:spPr>
      </p:sp>
      <p:sp>
        <p:nvSpPr>
          <p:cNvPr id="92" name="Google Shape;92;p13"/>
          <p:cNvSpPr/>
          <p:nvPr/>
        </p:nvSpPr>
        <p:spPr>
          <a:xfrm>
            <a:off x="2997095" y="9757980"/>
            <a:ext cx="274320" cy="274320"/>
          </a:xfrm>
          <a:custGeom>
            <a:rect b="b" l="l" r="r" t="t"/>
            <a:pathLst>
              <a:path extrusionOk="0" h="274320" w="274320">
                <a:moveTo>
                  <a:pt x="0" y="0"/>
                </a:moveTo>
                <a:lnTo>
                  <a:pt x="274320" y="0"/>
                </a:lnTo>
                <a:lnTo>
                  <a:pt x="274320" y="274320"/>
                </a:lnTo>
                <a:lnTo>
                  <a:pt x="0" y="274320"/>
                </a:lnTo>
                <a:lnTo>
                  <a:pt x="0" y="0"/>
                </a:lnTo>
                <a:close/>
              </a:path>
            </a:pathLst>
          </a:custGeom>
          <a:blipFill rotWithShape="1">
            <a:blip r:embed="rId7">
              <a:alphaModFix/>
            </a:blip>
            <a:stretch>
              <a:fillRect b="0" l="0" r="0" t="0"/>
            </a:stretch>
          </a:blipFill>
          <a:ln>
            <a:noFill/>
          </a:ln>
        </p:spPr>
      </p:sp>
      <p:sp>
        <p:nvSpPr>
          <p:cNvPr id="93" name="Google Shape;93;p13"/>
          <p:cNvSpPr/>
          <p:nvPr/>
        </p:nvSpPr>
        <p:spPr>
          <a:xfrm>
            <a:off x="94872" y="1256575"/>
            <a:ext cx="1631840" cy="1158226"/>
          </a:xfrm>
          <a:custGeom>
            <a:rect b="b" l="l" r="r" t="t"/>
            <a:pathLst>
              <a:path extrusionOk="0" h="1158226" w="1631840">
                <a:moveTo>
                  <a:pt x="0" y="0"/>
                </a:moveTo>
                <a:lnTo>
                  <a:pt x="1631839" y="0"/>
                </a:lnTo>
                <a:lnTo>
                  <a:pt x="1631839" y="1158227"/>
                </a:lnTo>
                <a:lnTo>
                  <a:pt x="0" y="1158227"/>
                </a:lnTo>
                <a:lnTo>
                  <a:pt x="0" y="0"/>
                </a:lnTo>
                <a:close/>
              </a:path>
            </a:pathLst>
          </a:custGeom>
          <a:blipFill rotWithShape="1">
            <a:blip r:embed="rId8">
              <a:alphaModFix/>
            </a:blip>
            <a:stretch>
              <a:fillRect b="-28007" l="-175958" r="-7745" t="-28215"/>
            </a:stretch>
          </a:blipFill>
          <a:ln>
            <a:noFill/>
          </a:ln>
        </p:spPr>
      </p:sp>
      <p:sp>
        <p:nvSpPr>
          <p:cNvPr id="94" name="Google Shape;94;p13"/>
          <p:cNvSpPr/>
          <p:nvPr/>
        </p:nvSpPr>
        <p:spPr>
          <a:xfrm>
            <a:off x="13327874" y="480748"/>
            <a:ext cx="4465336" cy="1357402"/>
          </a:xfrm>
          <a:custGeom>
            <a:rect b="b" l="l" r="r" t="t"/>
            <a:pathLst>
              <a:path extrusionOk="0" h="1357402" w="4465336">
                <a:moveTo>
                  <a:pt x="0" y="0"/>
                </a:moveTo>
                <a:lnTo>
                  <a:pt x="4465336" y="0"/>
                </a:lnTo>
                <a:lnTo>
                  <a:pt x="4465336" y="1357403"/>
                </a:lnTo>
                <a:lnTo>
                  <a:pt x="0" y="1357403"/>
                </a:lnTo>
                <a:lnTo>
                  <a:pt x="0" y="0"/>
                </a:lnTo>
                <a:close/>
              </a:path>
            </a:pathLst>
          </a:custGeom>
          <a:blipFill rotWithShape="1">
            <a:blip r:embed="rId9">
              <a:alphaModFix/>
            </a:blip>
            <a:stretch>
              <a:fillRect b="0" l="0" r="0" t="0"/>
            </a:stretch>
          </a:blipFill>
          <a:ln>
            <a:noFill/>
          </a:ln>
        </p:spPr>
      </p:sp>
      <p:sp>
        <p:nvSpPr>
          <p:cNvPr id="95" name="Google Shape;95;p13"/>
          <p:cNvSpPr/>
          <p:nvPr/>
        </p:nvSpPr>
        <p:spPr>
          <a:xfrm>
            <a:off x="349253" y="7942022"/>
            <a:ext cx="2153631" cy="2030398"/>
          </a:xfrm>
          <a:custGeom>
            <a:rect b="b" l="l" r="r" t="t"/>
            <a:pathLst>
              <a:path extrusionOk="0" h="2030398" w="2153631">
                <a:moveTo>
                  <a:pt x="0" y="0"/>
                </a:moveTo>
                <a:lnTo>
                  <a:pt x="2153631" y="0"/>
                </a:lnTo>
                <a:lnTo>
                  <a:pt x="2153631" y="2030399"/>
                </a:lnTo>
                <a:lnTo>
                  <a:pt x="0" y="2030399"/>
                </a:lnTo>
                <a:lnTo>
                  <a:pt x="0" y="0"/>
                </a:lnTo>
                <a:close/>
              </a:path>
            </a:pathLst>
          </a:custGeom>
          <a:blipFill rotWithShape="1">
            <a:blip r:embed="rId10">
              <a:alphaModFix/>
            </a:blip>
            <a:stretch>
              <a:fillRect b="0" l="0" r="0" t="0"/>
            </a:stretch>
          </a:blipFill>
          <a:ln cap="sq" cmpd="sng" w="38100">
            <a:solidFill>
              <a:srgbClr val="FFFFFF"/>
            </a:solidFill>
            <a:prstDash val="solid"/>
            <a:miter lim="8000"/>
            <a:headEnd len="sm" w="sm" type="none"/>
            <a:tailEnd len="sm" w="sm" type="none"/>
          </a:ln>
        </p:spPr>
      </p:sp>
      <p:sp>
        <p:nvSpPr>
          <p:cNvPr id="96" name="Google Shape;96;p13"/>
          <p:cNvSpPr txBox="1"/>
          <p:nvPr/>
        </p:nvSpPr>
        <p:spPr>
          <a:xfrm>
            <a:off x="1196253" y="3532191"/>
            <a:ext cx="13004745" cy="243268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7200" u="none" cap="none" strike="noStrike">
                <a:solidFill>
                  <a:srgbClr val="212121"/>
                </a:solidFill>
                <a:latin typeface="Roboto Condensed"/>
                <a:ea typeface="Roboto Condensed"/>
                <a:cs typeface="Roboto Condensed"/>
                <a:sym typeface="Roboto Condensed"/>
              </a:rPr>
              <a:t>UNIT - 3</a:t>
            </a:r>
            <a:endParaRPr/>
          </a:p>
          <a:p>
            <a:pPr indent="0" lvl="0" marL="0" marR="0" rtl="0" algn="l">
              <a:lnSpc>
                <a:spcPct val="110000"/>
              </a:lnSpc>
              <a:spcBef>
                <a:spcPts val="0"/>
              </a:spcBef>
              <a:spcAft>
                <a:spcPts val="0"/>
              </a:spcAft>
              <a:buNone/>
            </a:pPr>
            <a:r>
              <a:rPr b="1" i="0" lang="en-US" sz="9900" u="none" cap="none" strike="noStrike">
                <a:solidFill>
                  <a:srgbClr val="212121"/>
                </a:solidFill>
                <a:latin typeface="Roboto Condensed"/>
                <a:ea typeface="Roboto Condensed"/>
                <a:cs typeface="Roboto Condensed"/>
                <a:sym typeface="Roboto Condensed"/>
              </a:rPr>
              <a:t>HOW INTERNET WORKS</a:t>
            </a:r>
            <a:endParaRPr/>
          </a:p>
        </p:txBody>
      </p:sp>
      <p:sp>
        <p:nvSpPr>
          <p:cNvPr id="97" name="Google Shape;97;p13"/>
          <p:cNvSpPr txBox="1"/>
          <p:nvPr/>
        </p:nvSpPr>
        <p:spPr>
          <a:xfrm>
            <a:off x="2885279" y="7894485"/>
            <a:ext cx="6588686" cy="4191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1" i="0" lang="en-US" sz="2699" u="none" cap="none" strike="noStrike">
                <a:solidFill>
                  <a:srgbClr val="5C2421"/>
                </a:solidFill>
                <a:latin typeface="Roboto Condensed"/>
                <a:ea typeface="Roboto Condensed"/>
                <a:cs typeface="Roboto Condensed"/>
                <a:sym typeface="Roboto Condensed"/>
              </a:rPr>
              <a:t>Anindya Sinha</a:t>
            </a:r>
            <a:endParaRPr/>
          </a:p>
        </p:txBody>
      </p:sp>
      <p:sp>
        <p:nvSpPr>
          <p:cNvPr id="98" name="Google Shape;98;p13"/>
          <p:cNvSpPr txBox="1"/>
          <p:nvPr/>
        </p:nvSpPr>
        <p:spPr>
          <a:xfrm>
            <a:off x="2885279" y="8304060"/>
            <a:ext cx="6588686" cy="371475"/>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0" i="0" lang="en-US" sz="2400" u="none" cap="none" strike="noStrike">
                <a:solidFill>
                  <a:srgbClr val="212121"/>
                </a:solidFill>
                <a:latin typeface="Roboto Condensed"/>
                <a:ea typeface="Roboto Condensed"/>
                <a:cs typeface="Roboto Condensed"/>
                <a:sym typeface="Roboto Condensed"/>
              </a:rPr>
              <a:t>Cyber Security Analyst</a:t>
            </a:r>
            <a:endParaRPr/>
          </a:p>
        </p:txBody>
      </p:sp>
      <p:sp>
        <p:nvSpPr>
          <p:cNvPr id="99" name="Google Shape;99;p13"/>
          <p:cNvSpPr txBox="1"/>
          <p:nvPr/>
        </p:nvSpPr>
        <p:spPr>
          <a:xfrm>
            <a:off x="3414290" y="9248775"/>
            <a:ext cx="6588686" cy="371475"/>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0" i="0" lang="en-US" sz="2400" u="none" cap="none" strike="noStrike">
                <a:solidFill>
                  <a:srgbClr val="212121"/>
                </a:solidFill>
                <a:latin typeface="Roboto Condensed"/>
                <a:ea typeface="Roboto Condensed"/>
                <a:cs typeface="Roboto Condensed"/>
                <a:sym typeface="Roboto Condensed"/>
              </a:rPr>
              <a:t>anindya.sinha@samatrix.io</a:t>
            </a:r>
            <a:endParaRPr/>
          </a:p>
        </p:txBody>
      </p:sp>
      <p:sp>
        <p:nvSpPr>
          <p:cNvPr id="100" name="Google Shape;100;p13"/>
          <p:cNvSpPr txBox="1"/>
          <p:nvPr/>
        </p:nvSpPr>
        <p:spPr>
          <a:xfrm>
            <a:off x="3414289" y="9686925"/>
            <a:ext cx="6588686" cy="371475"/>
          </a:xfrm>
          <a:prstGeom prst="rect">
            <a:avLst/>
          </a:prstGeom>
          <a:noFill/>
          <a:ln>
            <a:noFill/>
          </a:ln>
        </p:spPr>
        <p:txBody>
          <a:bodyPr anchorCtr="0" anchor="t" bIns="0" lIns="0" spcFirstLastPara="1" rIns="0" wrap="square" tIns="0">
            <a:spAutoFit/>
          </a:bodyPr>
          <a:lstStyle/>
          <a:p>
            <a:pPr indent="0" lvl="0" marL="0" marR="0" rtl="0" algn="l">
              <a:lnSpc>
                <a:spcPct val="119958"/>
              </a:lnSpc>
              <a:spcBef>
                <a:spcPts val="0"/>
              </a:spcBef>
              <a:spcAft>
                <a:spcPts val="0"/>
              </a:spcAft>
              <a:buNone/>
            </a:pPr>
            <a:r>
              <a:rPr b="0" i="0" lang="en-US" sz="2400" u="none" cap="none" strike="noStrike">
                <a:solidFill>
                  <a:srgbClr val="212121"/>
                </a:solidFill>
                <a:latin typeface="Roboto Condensed"/>
                <a:ea typeface="Roboto Condensed"/>
                <a:cs typeface="Roboto Condensed"/>
                <a:sym typeface="Roboto Condensed"/>
              </a:rPr>
              <a:t>9952061704</a:t>
            </a:r>
            <a:endParaRPr/>
          </a:p>
        </p:txBody>
      </p:sp>
      <p:sp>
        <p:nvSpPr>
          <p:cNvPr id="101" name="Google Shape;101;p13"/>
          <p:cNvSpPr txBox="1"/>
          <p:nvPr/>
        </p:nvSpPr>
        <p:spPr>
          <a:xfrm>
            <a:off x="5791498" y="87632"/>
            <a:ext cx="3035002" cy="9410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700" u="none" cap="none" strike="noStrike">
                <a:solidFill>
                  <a:srgbClr val="FFFFFF"/>
                </a:solidFill>
                <a:latin typeface="Roboto Condensed"/>
                <a:ea typeface="Roboto Condensed"/>
                <a:cs typeface="Roboto Condensed"/>
                <a:sym typeface="Roboto Condensed"/>
              </a:rPr>
              <a:t>Cyber Security</a:t>
            </a:r>
            <a:endParaRPr/>
          </a:p>
          <a:p>
            <a:pPr indent="0" lvl="0" marL="0" marR="0" rtl="0" algn="ctr">
              <a:lnSpc>
                <a:spcPct val="140000"/>
              </a:lnSpc>
              <a:spcBef>
                <a:spcPts val="0"/>
              </a:spcBef>
              <a:spcAft>
                <a:spcPts val="0"/>
              </a:spcAft>
              <a:buNone/>
            </a:pPr>
            <a:r>
              <a:rPr b="1" i="0" lang="en-US" sz="2700" u="none" cap="none" strike="noStrike">
                <a:solidFill>
                  <a:srgbClr val="FFFFFF"/>
                </a:solidFill>
                <a:latin typeface="Roboto Condensed"/>
                <a:ea typeface="Roboto Condensed"/>
                <a:cs typeface="Roboto Condensed"/>
                <a:sym typeface="Roboto Condensed"/>
              </a:rPr>
              <a:t>DU # 2101CS632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33" name="Google Shape;233;p2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34" name="Google Shape;234;p2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35" name="Google Shape;235;p2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36" name="Google Shape;236;p2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37" name="Google Shape;237;p2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38" name="Google Shape;238;p22"/>
          <p:cNvSpPr/>
          <p:nvPr/>
        </p:nvSpPr>
        <p:spPr>
          <a:xfrm>
            <a:off x="12312268" y="2244725"/>
            <a:ext cx="5570080" cy="3635743"/>
          </a:xfrm>
          <a:custGeom>
            <a:rect b="b" l="l" r="r" t="t"/>
            <a:pathLst>
              <a:path extrusionOk="0" h="3635743" w="5570080">
                <a:moveTo>
                  <a:pt x="0" y="0"/>
                </a:moveTo>
                <a:lnTo>
                  <a:pt x="5570080" y="0"/>
                </a:lnTo>
                <a:lnTo>
                  <a:pt x="5570080" y="3635743"/>
                </a:lnTo>
                <a:lnTo>
                  <a:pt x="0" y="3635743"/>
                </a:lnTo>
                <a:lnTo>
                  <a:pt x="0" y="0"/>
                </a:lnTo>
                <a:close/>
              </a:path>
            </a:pathLst>
          </a:custGeom>
          <a:blipFill rotWithShape="1">
            <a:blip r:embed="rId5">
              <a:alphaModFix/>
            </a:blip>
            <a:stretch>
              <a:fillRect b="0" l="0" r="0" t="0"/>
            </a:stretch>
          </a:blipFill>
          <a:ln>
            <a:noFill/>
          </a:ln>
        </p:spPr>
      </p:sp>
      <p:sp>
        <p:nvSpPr>
          <p:cNvPr id="239" name="Google Shape;239;p2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40" name="Google Shape;240;p2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41" name="Google Shape;241;p22"/>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Data Transmission Happens?</a:t>
            </a:r>
            <a:endParaRPr/>
          </a:p>
        </p:txBody>
      </p:sp>
      <p:sp>
        <p:nvSpPr>
          <p:cNvPr id="242" name="Google Shape;242;p22"/>
          <p:cNvSpPr txBox="1"/>
          <p:nvPr/>
        </p:nvSpPr>
        <p:spPr>
          <a:xfrm>
            <a:off x="500607" y="1163194"/>
            <a:ext cx="11811661" cy="87607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Internet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Internet layer (IP) adds source and destination IP addresses, creating packets.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Link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link layer adds physical addresses (MAC addresses) and creates frames for transmission.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Physical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frames are converted into electrical signals, radio waves, or optical signals for actual transmission over the physical medium.</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At the destination, the process is reversed, with each layer processing the received data until it reaches the application layer on the destination device.</a:t>
            </a:r>
            <a:endParaRPr/>
          </a:p>
          <a:p>
            <a:pPr indent="0" lvl="0" marL="0" marR="0" rtl="0" algn="just">
              <a:lnSpc>
                <a:spcPct val="108000"/>
              </a:lnSpc>
              <a:spcBef>
                <a:spcPts val="0"/>
              </a:spcBef>
              <a:spcAft>
                <a:spcPts val="0"/>
              </a:spcAft>
              <a:buNone/>
            </a:pPr>
            <a:r>
              <a:t/>
            </a:r>
            <a:endParaRPr b="0" i="0" sz="3600" u="sng" cap="none" strike="noStrike">
              <a:solidFill>
                <a:srgbClr val="212121"/>
              </a:solidFill>
              <a:latin typeface="Roboto Condensed"/>
              <a:ea typeface="Roboto Condensed"/>
              <a:cs typeface="Roboto Condensed"/>
              <a:sym typeface="Roboto Condensed"/>
            </a:endParaRPr>
          </a:p>
        </p:txBody>
      </p:sp>
      <p:sp>
        <p:nvSpPr>
          <p:cNvPr id="243" name="Google Shape;243;p2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49" name="Google Shape;249;p2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50" name="Google Shape;250;p2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51" name="Google Shape;251;p2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52" name="Google Shape;252;p2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53" name="Google Shape;253;p2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54" name="Google Shape;254;p23"/>
          <p:cNvSpPr/>
          <p:nvPr/>
        </p:nvSpPr>
        <p:spPr>
          <a:xfrm>
            <a:off x="13339018" y="1881188"/>
            <a:ext cx="3920282" cy="4114800"/>
          </a:xfrm>
          <a:custGeom>
            <a:rect b="b" l="l" r="r" t="t"/>
            <a:pathLst>
              <a:path extrusionOk="0" h="4114800" w="3920282">
                <a:moveTo>
                  <a:pt x="0" y="0"/>
                </a:moveTo>
                <a:lnTo>
                  <a:pt x="3920282" y="0"/>
                </a:lnTo>
                <a:lnTo>
                  <a:pt x="3920282" y="4114800"/>
                </a:lnTo>
                <a:lnTo>
                  <a:pt x="0" y="4114800"/>
                </a:lnTo>
                <a:lnTo>
                  <a:pt x="0" y="0"/>
                </a:lnTo>
                <a:close/>
              </a:path>
            </a:pathLst>
          </a:custGeom>
          <a:blipFill rotWithShape="1">
            <a:blip r:embed="rId5">
              <a:alphaModFix/>
            </a:blip>
            <a:stretch>
              <a:fillRect b="0" l="0" r="0" t="0"/>
            </a:stretch>
          </a:blipFill>
          <a:ln>
            <a:noFill/>
          </a:ln>
        </p:spPr>
      </p:sp>
      <p:sp>
        <p:nvSpPr>
          <p:cNvPr id="255" name="Google Shape;255;p2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56" name="Google Shape;256;p2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57" name="Google Shape;257;p23"/>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What Happens when you type web address in browser?</a:t>
            </a:r>
            <a:endParaRPr/>
          </a:p>
        </p:txBody>
      </p:sp>
      <p:sp>
        <p:nvSpPr>
          <p:cNvPr id="258" name="Google Shape;258;p23"/>
          <p:cNvSpPr txBox="1"/>
          <p:nvPr/>
        </p:nvSpPr>
        <p:spPr>
          <a:xfrm>
            <a:off x="500607" y="1163194"/>
            <a:ext cx="11811661"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When you type a web address (URL) into your browser's address bar and hit Enter, several steps take place to retrieve and display the requested webpage.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DNS Resolution:</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process begins with Domain Name System (DNS) resolution. The URL you entered contains a human-readable domain name (e.g., www.example.com). The browser needs to find the corresponding IP address to locate the web server.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Browser Cache Check:</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Before making a DNS request, the browser checks its cache to see if it already has the IP address associated with the entered domain. If the information is present and hasn't expired, the browser can skip the DNS resolution process.</a:t>
            </a:r>
            <a:endParaRPr/>
          </a:p>
        </p:txBody>
      </p:sp>
      <p:sp>
        <p:nvSpPr>
          <p:cNvPr id="259" name="Google Shape;259;p2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65" name="Google Shape;265;p2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66" name="Google Shape;266;p2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67" name="Google Shape;267;p2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68" name="Google Shape;268;p2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69" name="Google Shape;269;p2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70" name="Google Shape;270;p24"/>
          <p:cNvSpPr/>
          <p:nvPr/>
        </p:nvSpPr>
        <p:spPr>
          <a:xfrm>
            <a:off x="13339018" y="1881188"/>
            <a:ext cx="3920282" cy="4114800"/>
          </a:xfrm>
          <a:custGeom>
            <a:rect b="b" l="l" r="r" t="t"/>
            <a:pathLst>
              <a:path extrusionOk="0" h="4114800" w="3920282">
                <a:moveTo>
                  <a:pt x="0" y="0"/>
                </a:moveTo>
                <a:lnTo>
                  <a:pt x="3920282" y="0"/>
                </a:lnTo>
                <a:lnTo>
                  <a:pt x="3920282" y="4114800"/>
                </a:lnTo>
                <a:lnTo>
                  <a:pt x="0" y="4114800"/>
                </a:lnTo>
                <a:lnTo>
                  <a:pt x="0" y="0"/>
                </a:lnTo>
                <a:close/>
              </a:path>
            </a:pathLst>
          </a:custGeom>
          <a:blipFill rotWithShape="1">
            <a:blip r:embed="rId5">
              <a:alphaModFix/>
            </a:blip>
            <a:stretch>
              <a:fillRect b="0" l="0" r="0" t="0"/>
            </a:stretch>
          </a:blipFill>
          <a:ln>
            <a:noFill/>
          </a:ln>
        </p:spPr>
      </p:sp>
      <p:sp>
        <p:nvSpPr>
          <p:cNvPr id="271" name="Google Shape;271;p2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72" name="Google Shape;272;p2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73" name="Google Shape;273;p24"/>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What Happens when you type web address in browser?</a:t>
            </a:r>
            <a:endParaRPr/>
          </a:p>
        </p:txBody>
      </p:sp>
      <p:sp>
        <p:nvSpPr>
          <p:cNvPr id="274" name="Google Shape;274;p24"/>
          <p:cNvSpPr txBox="1"/>
          <p:nvPr/>
        </p:nvSpPr>
        <p:spPr>
          <a:xfrm>
            <a:off x="516482" y="1257301"/>
            <a:ext cx="11811661" cy="63318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DNS Query: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If the IP address is not found in the cache or has expired, the browser sends a DNS query to a DNS server. This server translates the domain name into an IP address. DNS servers are distributed worldwide, and the request might go through multiple servers to find the authoritative DNS server for the domain.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DNS Response: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authoritative DNS server responds with the IP address associated with the requested domain. This information is sent back to the user's browser.</a:t>
            </a:r>
            <a:endParaRPr/>
          </a:p>
        </p:txBody>
      </p:sp>
      <p:sp>
        <p:nvSpPr>
          <p:cNvPr id="275" name="Google Shape;275;p2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81" name="Google Shape;281;p2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82" name="Google Shape;282;p2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83" name="Google Shape;283;p2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84" name="Google Shape;284;p2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85" name="Google Shape;285;p2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86" name="Google Shape;286;p25"/>
          <p:cNvSpPr/>
          <p:nvPr/>
        </p:nvSpPr>
        <p:spPr>
          <a:xfrm>
            <a:off x="13339018" y="1881188"/>
            <a:ext cx="3920282" cy="4114800"/>
          </a:xfrm>
          <a:custGeom>
            <a:rect b="b" l="l" r="r" t="t"/>
            <a:pathLst>
              <a:path extrusionOk="0" h="4114800" w="3920282">
                <a:moveTo>
                  <a:pt x="0" y="0"/>
                </a:moveTo>
                <a:lnTo>
                  <a:pt x="3920282" y="0"/>
                </a:lnTo>
                <a:lnTo>
                  <a:pt x="3920282" y="4114800"/>
                </a:lnTo>
                <a:lnTo>
                  <a:pt x="0" y="4114800"/>
                </a:lnTo>
                <a:lnTo>
                  <a:pt x="0" y="0"/>
                </a:lnTo>
                <a:close/>
              </a:path>
            </a:pathLst>
          </a:custGeom>
          <a:blipFill rotWithShape="1">
            <a:blip r:embed="rId5">
              <a:alphaModFix/>
            </a:blip>
            <a:stretch>
              <a:fillRect b="0" l="0" r="0" t="0"/>
            </a:stretch>
          </a:blipFill>
          <a:ln>
            <a:noFill/>
          </a:ln>
        </p:spPr>
      </p:sp>
      <p:sp>
        <p:nvSpPr>
          <p:cNvPr id="287" name="Google Shape;287;p2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88" name="Google Shape;288;p2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89" name="Google Shape;289;p25"/>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What Happens when you type web address in browser?</a:t>
            </a:r>
            <a:endParaRPr/>
          </a:p>
        </p:txBody>
      </p:sp>
      <p:sp>
        <p:nvSpPr>
          <p:cNvPr id="290" name="Google Shape;290;p25"/>
          <p:cNvSpPr txBox="1"/>
          <p:nvPr/>
        </p:nvSpPr>
        <p:spPr>
          <a:xfrm>
            <a:off x="516482" y="1257301"/>
            <a:ext cx="11811661"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TCP Handshake (if using HTTP):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If the website is using the HTTP protocol (not HTTPS), the browser initiates a TCP (Transmission Control Protocol) handshake with the web server. This involves establishing a connection and ensuring that both the browser and server are ready to exchange data.</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HTTP Request:</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browser sends an HTTP request to the web server, specifying the requested resource (e.g., a webpage, image, or script). The request includes information such as the type of browser, accepted content types, and any cookies associated with the site.</a:t>
            </a:r>
            <a:endParaRPr/>
          </a:p>
        </p:txBody>
      </p:sp>
      <p:sp>
        <p:nvSpPr>
          <p:cNvPr id="291" name="Google Shape;291;p2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97" name="Google Shape;297;p2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98" name="Google Shape;298;p2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99" name="Google Shape;299;p2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00" name="Google Shape;300;p2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01" name="Google Shape;301;p2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02" name="Google Shape;302;p26"/>
          <p:cNvSpPr/>
          <p:nvPr/>
        </p:nvSpPr>
        <p:spPr>
          <a:xfrm>
            <a:off x="13339018" y="1881188"/>
            <a:ext cx="3920282" cy="4114800"/>
          </a:xfrm>
          <a:custGeom>
            <a:rect b="b" l="l" r="r" t="t"/>
            <a:pathLst>
              <a:path extrusionOk="0" h="4114800" w="3920282">
                <a:moveTo>
                  <a:pt x="0" y="0"/>
                </a:moveTo>
                <a:lnTo>
                  <a:pt x="3920282" y="0"/>
                </a:lnTo>
                <a:lnTo>
                  <a:pt x="3920282" y="4114800"/>
                </a:lnTo>
                <a:lnTo>
                  <a:pt x="0" y="4114800"/>
                </a:lnTo>
                <a:lnTo>
                  <a:pt x="0" y="0"/>
                </a:lnTo>
                <a:close/>
              </a:path>
            </a:pathLst>
          </a:custGeom>
          <a:blipFill rotWithShape="1">
            <a:blip r:embed="rId5">
              <a:alphaModFix/>
            </a:blip>
            <a:stretch>
              <a:fillRect b="0" l="0" r="0" t="0"/>
            </a:stretch>
          </a:blipFill>
          <a:ln>
            <a:noFill/>
          </a:ln>
        </p:spPr>
      </p:sp>
      <p:sp>
        <p:nvSpPr>
          <p:cNvPr id="303" name="Google Shape;303;p2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04" name="Google Shape;304;p2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05" name="Google Shape;305;p26"/>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What Happens when you type web address in browser?</a:t>
            </a:r>
            <a:endParaRPr/>
          </a:p>
        </p:txBody>
      </p:sp>
      <p:sp>
        <p:nvSpPr>
          <p:cNvPr id="306" name="Google Shape;306;p26"/>
          <p:cNvSpPr txBox="1"/>
          <p:nvPr/>
        </p:nvSpPr>
        <p:spPr>
          <a:xfrm>
            <a:off x="516482" y="1257301"/>
            <a:ext cx="11811661" cy="58460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Server Processing:</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web server processes the HTTP request and retrieves the requested resource from its storage or generates it dynamically based on server-side code (e.g., PHP, Python, or Ruby scripts).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HTTP Response: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web server sends back an HTTP response to the browser. This response includes the requested resource (HTML, images, CSS, JavaScript, etc.) along with an HTTP status code indicating the success or failure of the request.</a:t>
            </a:r>
            <a:endParaRPr/>
          </a:p>
        </p:txBody>
      </p:sp>
      <p:sp>
        <p:nvSpPr>
          <p:cNvPr id="307" name="Google Shape;307;p2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13" name="Google Shape;313;p2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14" name="Google Shape;314;p2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15" name="Google Shape;315;p2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16" name="Google Shape;316;p2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17" name="Google Shape;317;p2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18" name="Google Shape;318;p27"/>
          <p:cNvSpPr/>
          <p:nvPr/>
        </p:nvSpPr>
        <p:spPr>
          <a:xfrm>
            <a:off x="13339018" y="1881188"/>
            <a:ext cx="3920282" cy="4114800"/>
          </a:xfrm>
          <a:custGeom>
            <a:rect b="b" l="l" r="r" t="t"/>
            <a:pathLst>
              <a:path extrusionOk="0" h="4114800" w="3920282">
                <a:moveTo>
                  <a:pt x="0" y="0"/>
                </a:moveTo>
                <a:lnTo>
                  <a:pt x="3920282" y="0"/>
                </a:lnTo>
                <a:lnTo>
                  <a:pt x="3920282" y="4114800"/>
                </a:lnTo>
                <a:lnTo>
                  <a:pt x="0" y="4114800"/>
                </a:lnTo>
                <a:lnTo>
                  <a:pt x="0" y="0"/>
                </a:lnTo>
                <a:close/>
              </a:path>
            </a:pathLst>
          </a:custGeom>
          <a:blipFill rotWithShape="1">
            <a:blip r:embed="rId5">
              <a:alphaModFix/>
            </a:blip>
            <a:stretch>
              <a:fillRect b="0" l="0" r="0" t="0"/>
            </a:stretch>
          </a:blipFill>
          <a:ln>
            <a:noFill/>
          </a:ln>
        </p:spPr>
      </p:sp>
      <p:sp>
        <p:nvSpPr>
          <p:cNvPr id="319" name="Google Shape;319;p2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20" name="Google Shape;320;p2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21" name="Google Shape;321;p27"/>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What Happens when you type web address in browser?</a:t>
            </a:r>
            <a:endParaRPr/>
          </a:p>
        </p:txBody>
      </p:sp>
      <p:sp>
        <p:nvSpPr>
          <p:cNvPr id="322" name="Google Shape;322;p27"/>
          <p:cNvSpPr txBox="1"/>
          <p:nvPr/>
        </p:nvSpPr>
        <p:spPr>
          <a:xfrm>
            <a:off x="516482" y="1257301"/>
            <a:ext cx="12490858"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Rendering the Page: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browser receives the HTTP response and begins to render the webpage. It parses the HTML content, executes any JavaScript, and loads additional resources such as images and stylesheets.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Displaying the Page: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browser renders and displays the webpage on your screen. Any interactive elements or scripts are executed, and you can interact with the content.</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Throughout this process, various protocols, such as DNS, HTTP, and TCP, are involved in facilitating communication between your browser and the web server. Additionally, if the website uses HTTPS, an extra step involving SSL/TLS encryption takes place to secure the data exchanged between your browser and the server.</a:t>
            </a:r>
            <a:endParaRPr/>
          </a:p>
        </p:txBody>
      </p:sp>
      <p:sp>
        <p:nvSpPr>
          <p:cNvPr id="323" name="Google Shape;323;p2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29" name="Google Shape;329;p2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30" name="Google Shape;330;p2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31" name="Google Shape;331;p2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32" name="Google Shape;332;p2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33" name="Google Shape;333;p2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34" name="Google Shape;334;p28"/>
          <p:cNvSpPr txBox="1"/>
          <p:nvPr/>
        </p:nvSpPr>
        <p:spPr>
          <a:xfrm>
            <a:off x="516482" y="1257301"/>
            <a:ext cx="12490858"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Internet Protocol (IP):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IP is a fundamental protocol responsible for addressing and routing data packets between devices on a network. It provides a unique IP address for each device connected to the Internet, enabling communication across different networks.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Transmission Control Protocol (TCP):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TCP is a connection-oriented protocol that ensures reliable and ordered delivery of data between devices. It breaks down data into smaller units (segments) and manages the flow control, error detection, and retransmission of lost or corrupted segments.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335" name="Google Shape;335;p28"/>
          <p:cNvSpPr/>
          <p:nvPr/>
        </p:nvSpPr>
        <p:spPr>
          <a:xfrm>
            <a:off x="14035301" y="2324100"/>
            <a:ext cx="2663398" cy="4114800"/>
          </a:xfrm>
          <a:custGeom>
            <a:rect b="b" l="l" r="r" t="t"/>
            <a:pathLst>
              <a:path extrusionOk="0" h="4114800" w="2663398">
                <a:moveTo>
                  <a:pt x="0" y="0"/>
                </a:moveTo>
                <a:lnTo>
                  <a:pt x="2663398" y="0"/>
                </a:lnTo>
                <a:lnTo>
                  <a:pt x="2663398" y="4114800"/>
                </a:lnTo>
                <a:lnTo>
                  <a:pt x="0" y="4114800"/>
                </a:lnTo>
                <a:lnTo>
                  <a:pt x="0" y="0"/>
                </a:lnTo>
                <a:close/>
              </a:path>
            </a:pathLst>
          </a:custGeom>
          <a:blipFill rotWithShape="1">
            <a:blip r:embed="rId5">
              <a:alphaModFix/>
            </a:blip>
            <a:stretch>
              <a:fillRect b="0" l="0" r="0" t="0"/>
            </a:stretch>
          </a:blipFill>
          <a:ln>
            <a:noFill/>
          </a:ln>
        </p:spPr>
      </p:sp>
      <p:sp>
        <p:nvSpPr>
          <p:cNvPr id="336" name="Google Shape;336;p2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37" name="Google Shape;337;p2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38" name="Google Shape;338;p28"/>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Fundamental Protocols of Internet</a:t>
            </a:r>
            <a:endParaRPr/>
          </a:p>
        </p:txBody>
      </p:sp>
      <p:sp>
        <p:nvSpPr>
          <p:cNvPr id="339" name="Google Shape;339;p2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45" name="Google Shape;345;p2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46" name="Google Shape;346;p2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47" name="Google Shape;347;p2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48" name="Google Shape;348;p2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49" name="Google Shape;349;p2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50" name="Google Shape;350;p29"/>
          <p:cNvSpPr txBox="1"/>
          <p:nvPr/>
        </p:nvSpPr>
        <p:spPr>
          <a:xfrm>
            <a:off x="516482" y="1257301"/>
            <a:ext cx="12490858"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User Datagram Protocol (UDP):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UDP is a connectionless protocol that provides a lightweight and faster alternative to TCP. While it does not guarantee reliable delivery like TCP, it is often used for real-time applications such as streaming, voice over IP (VoIP), and online gaming.</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Hypertext Transfer Protocol (HTTP) / Hypertext Transfer Protocol Secure (HTTPS):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HTTP is the protocol used for transmitting hypertext (text with links) over the World Wide Web. HTTPS is a secure version of HTTP that employs SSL/TLS encryption to protect data during transmission. These protocols define how web browsers and web servers communicate.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351" name="Google Shape;351;p29"/>
          <p:cNvSpPr/>
          <p:nvPr/>
        </p:nvSpPr>
        <p:spPr>
          <a:xfrm>
            <a:off x="14035301" y="2324100"/>
            <a:ext cx="2663398" cy="4114800"/>
          </a:xfrm>
          <a:custGeom>
            <a:rect b="b" l="l" r="r" t="t"/>
            <a:pathLst>
              <a:path extrusionOk="0" h="4114800" w="2663398">
                <a:moveTo>
                  <a:pt x="0" y="0"/>
                </a:moveTo>
                <a:lnTo>
                  <a:pt x="2663398" y="0"/>
                </a:lnTo>
                <a:lnTo>
                  <a:pt x="2663398" y="4114800"/>
                </a:lnTo>
                <a:lnTo>
                  <a:pt x="0" y="4114800"/>
                </a:lnTo>
                <a:lnTo>
                  <a:pt x="0" y="0"/>
                </a:lnTo>
                <a:close/>
              </a:path>
            </a:pathLst>
          </a:custGeom>
          <a:blipFill rotWithShape="1">
            <a:blip r:embed="rId5">
              <a:alphaModFix/>
            </a:blip>
            <a:stretch>
              <a:fillRect b="0" l="0" r="0" t="0"/>
            </a:stretch>
          </a:blipFill>
          <a:ln>
            <a:noFill/>
          </a:ln>
        </p:spPr>
      </p:sp>
      <p:sp>
        <p:nvSpPr>
          <p:cNvPr id="352" name="Google Shape;352;p2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53" name="Google Shape;353;p2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54" name="Google Shape;354;p29"/>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Fundamental Protocols of Internet</a:t>
            </a:r>
            <a:endParaRPr/>
          </a:p>
        </p:txBody>
      </p:sp>
      <p:sp>
        <p:nvSpPr>
          <p:cNvPr id="355" name="Google Shape;355;p2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61" name="Google Shape;361;p3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62" name="Google Shape;362;p3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63" name="Google Shape;363;p3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64" name="Google Shape;364;p3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65" name="Google Shape;365;p3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66" name="Google Shape;366;p30"/>
          <p:cNvSpPr txBox="1"/>
          <p:nvPr/>
        </p:nvSpPr>
        <p:spPr>
          <a:xfrm>
            <a:off x="516482" y="1257301"/>
            <a:ext cx="13173483" cy="63318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Domain Name System (DNS):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DNS translates human-readable domain names (like www.example.com) into IP addresses that computers use for communication. It is a distributed hierarchical system that helps users access websites using domain names instead of numerical IP addresses.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Dynamic Host Configuration Protocol (DHCP):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DHCP is a network protocol that automatically assigns IP addresses and other network configuration information to devices on a network. It simplifies the process of network setup by dynamically allocating IP addresses.</a:t>
            </a:r>
            <a:endParaRPr/>
          </a:p>
        </p:txBody>
      </p:sp>
      <p:sp>
        <p:nvSpPr>
          <p:cNvPr id="367" name="Google Shape;367;p30"/>
          <p:cNvSpPr/>
          <p:nvPr/>
        </p:nvSpPr>
        <p:spPr>
          <a:xfrm>
            <a:off x="14035301" y="2324100"/>
            <a:ext cx="2663398" cy="4114800"/>
          </a:xfrm>
          <a:custGeom>
            <a:rect b="b" l="l" r="r" t="t"/>
            <a:pathLst>
              <a:path extrusionOk="0" h="4114800" w="2663398">
                <a:moveTo>
                  <a:pt x="0" y="0"/>
                </a:moveTo>
                <a:lnTo>
                  <a:pt x="2663398" y="0"/>
                </a:lnTo>
                <a:lnTo>
                  <a:pt x="2663398" y="4114800"/>
                </a:lnTo>
                <a:lnTo>
                  <a:pt x="0" y="4114800"/>
                </a:lnTo>
                <a:lnTo>
                  <a:pt x="0" y="0"/>
                </a:lnTo>
                <a:close/>
              </a:path>
            </a:pathLst>
          </a:custGeom>
          <a:blipFill rotWithShape="1">
            <a:blip r:embed="rId5">
              <a:alphaModFix/>
            </a:blip>
            <a:stretch>
              <a:fillRect b="0" l="0" r="0" t="0"/>
            </a:stretch>
          </a:blipFill>
          <a:ln>
            <a:noFill/>
          </a:ln>
        </p:spPr>
      </p:sp>
      <p:sp>
        <p:nvSpPr>
          <p:cNvPr id="368" name="Google Shape;368;p3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69" name="Google Shape;369;p3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70" name="Google Shape;370;p30"/>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Fundamental Protocols of Internet</a:t>
            </a:r>
            <a:endParaRPr/>
          </a:p>
        </p:txBody>
      </p:sp>
      <p:sp>
        <p:nvSpPr>
          <p:cNvPr id="371" name="Google Shape;371;p3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77" name="Google Shape;377;p3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78" name="Google Shape;378;p3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79" name="Google Shape;379;p3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80" name="Google Shape;380;p3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81" name="Google Shape;381;p3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82" name="Google Shape;382;p31"/>
          <p:cNvSpPr txBox="1"/>
          <p:nvPr/>
        </p:nvSpPr>
        <p:spPr>
          <a:xfrm>
            <a:off x="516482" y="1257301"/>
            <a:ext cx="13173483"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Internet Control Message Protocol (ICMP):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ICMP is used for sending error messages and operational information about network conditions. It is commonly associated with the "ping" command, which tests the reachability of a host on an Internet Protocol (IP) network.</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Secure Sockets Layer (SSL) / Transport Layer Security (TLS):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SSL and its successor, TLS, are cryptographic protocols used to secure communication over a computer network. They are commonly used with HTTPS to ensure the confidentiality and integrity of data exchanged between a web browser and a server.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These protocols work together to enable the reliable and secure transmission of data across the Internet, forming the foundation for various applications and services that we use daily.</a:t>
            </a:r>
            <a:endParaRPr/>
          </a:p>
        </p:txBody>
      </p:sp>
      <p:sp>
        <p:nvSpPr>
          <p:cNvPr id="383" name="Google Shape;383;p31"/>
          <p:cNvSpPr/>
          <p:nvPr/>
        </p:nvSpPr>
        <p:spPr>
          <a:xfrm>
            <a:off x="14035301" y="2324100"/>
            <a:ext cx="2663398" cy="4114800"/>
          </a:xfrm>
          <a:custGeom>
            <a:rect b="b" l="l" r="r" t="t"/>
            <a:pathLst>
              <a:path extrusionOk="0" h="4114800" w="2663398">
                <a:moveTo>
                  <a:pt x="0" y="0"/>
                </a:moveTo>
                <a:lnTo>
                  <a:pt x="2663398" y="0"/>
                </a:lnTo>
                <a:lnTo>
                  <a:pt x="2663398" y="4114800"/>
                </a:lnTo>
                <a:lnTo>
                  <a:pt x="0" y="4114800"/>
                </a:lnTo>
                <a:lnTo>
                  <a:pt x="0" y="0"/>
                </a:lnTo>
                <a:close/>
              </a:path>
            </a:pathLst>
          </a:custGeom>
          <a:blipFill rotWithShape="1">
            <a:blip r:embed="rId5">
              <a:alphaModFix/>
            </a:blip>
            <a:stretch>
              <a:fillRect b="0" l="0" r="0" t="0"/>
            </a:stretch>
          </a:blipFill>
          <a:ln>
            <a:noFill/>
          </a:ln>
        </p:spPr>
      </p:sp>
      <p:sp>
        <p:nvSpPr>
          <p:cNvPr id="384" name="Google Shape;384;p3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385" name="Google Shape;385;p3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386" name="Google Shape;386;p31"/>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Fundamental Protocols of Internet</a:t>
            </a:r>
            <a:endParaRPr/>
          </a:p>
        </p:txBody>
      </p:sp>
      <p:sp>
        <p:nvSpPr>
          <p:cNvPr id="387" name="Google Shape;387;p3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7" name="Google Shape;107;p1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8" name="Google Shape;108;p1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9" name="Google Shape;109;p1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10" name="Google Shape;110;p1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11" name="Google Shape;111;p1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12" name="Google Shape;112;p1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13" name="Google Shape;113;p1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14" name="Google Shape;114;p14"/>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15" name="Google Shape;115;p14"/>
          <p:cNvSpPr txBox="1"/>
          <p:nvPr/>
        </p:nvSpPr>
        <p:spPr>
          <a:xfrm>
            <a:off x="1639302" y="2739580"/>
            <a:ext cx="8089165" cy="39029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Internet is a global network of interconnected computer networks that allows communication and the exchange of information between users, devices, and systems worldwide. It is a vast and decentralized network that connects millions of computers and other devices, enabling them to share data and resources.</a:t>
            </a:r>
            <a:endParaRPr/>
          </a:p>
        </p:txBody>
      </p:sp>
      <p:sp>
        <p:nvSpPr>
          <p:cNvPr id="116" name="Google Shape;116;p1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393" name="Google Shape;393;p3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394" name="Google Shape;394;p3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395" name="Google Shape;395;p3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396" name="Google Shape;396;p3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397" name="Google Shape;397;p3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398" name="Google Shape;398;p32"/>
          <p:cNvSpPr txBox="1"/>
          <p:nvPr/>
        </p:nvSpPr>
        <p:spPr>
          <a:xfrm>
            <a:off x="516482" y="1257301"/>
            <a:ext cx="13173483"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Internet Control Message Protocol (ICMP):</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ICMP is used for sending error messages and operational information about network conditions. It is commonly associated with the "ping" command, which tests the reachability of a host on an Internet Protocol (IP) network.</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Secure Sockets Layer (SSL) / Transport Layer Security (TLS):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SSL and its successor, TLS, are cryptographic protocols used to secure communication over a computer network. They are commonly used with HTTPS to ensure the confidentiality and integrity of data exchanged between a web browser and a server.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These protocols work together to enable the reliable and secure transmission of data across the Internet, forming the foundation for various applications and services that we use daily.</a:t>
            </a:r>
            <a:endParaRPr/>
          </a:p>
        </p:txBody>
      </p:sp>
      <p:sp>
        <p:nvSpPr>
          <p:cNvPr id="399" name="Google Shape;399;p32"/>
          <p:cNvSpPr/>
          <p:nvPr/>
        </p:nvSpPr>
        <p:spPr>
          <a:xfrm>
            <a:off x="14035301" y="2324100"/>
            <a:ext cx="2663398" cy="4114800"/>
          </a:xfrm>
          <a:custGeom>
            <a:rect b="b" l="l" r="r" t="t"/>
            <a:pathLst>
              <a:path extrusionOk="0" h="4114800" w="2663398">
                <a:moveTo>
                  <a:pt x="0" y="0"/>
                </a:moveTo>
                <a:lnTo>
                  <a:pt x="2663398" y="0"/>
                </a:lnTo>
                <a:lnTo>
                  <a:pt x="2663398" y="4114800"/>
                </a:lnTo>
                <a:lnTo>
                  <a:pt x="0" y="4114800"/>
                </a:lnTo>
                <a:lnTo>
                  <a:pt x="0" y="0"/>
                </a:lnTo>
                <a:close/>
              </a:path>
            </a:pathLst>
          </a:custGeom>
          <a:blipFill rotWithShape="1">
            <a:blip r:embed="rId5">
              <a:alphaModFix/>
            </a:blip>
            <a:stretch>
              <a:fillRect b="0" l="0" r="0" t="0"/>
            </a:stretch>
          </a:blipFill>
          <a:ln>
            <a:noFill/>
          </a:ln>
        </p:spPr>
      </p:sp>
      <p:sp>
        <p:nvSpPr>
          <p:cNvPr id="400" name="Google Shape;400;p3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01" name="Google Shape;401;p3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02" name="Google Shape;402;p32"/>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Fundamental Protocols of Internet</a:t>
            </a:r>
            <a:endParaRPr/>
          </a:p>
        </p:txBody>
      </p:sp>
      <p:sp>
        <p:nvSpPr>
          <p:cNvPr id="403" name="Google Shape;403;p3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09" name="Google Shape;409;p3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10" name="Google Shape;410;p3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11" name="Google Shape;411;p3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12" name="Google Shape;412;p3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13" name="Google Shape;413;p3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14" name="Google Shape;414;p33"/>
          <p:cNvSpPr txBox="1"/>
          <p:nvPr/>
        </p:nvSpPr>
        <p:spPr>
          <a:xfrm>
            <a:off x="484732" y="1860207"/>
            <a:ext cx="1317348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65: Tampering with Computer Source Documents: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offense of tampering with computer source documents. Tampering refers to altering, damaging, deleting, or hiding any part of the computer source code, which is intended to be used for computer programs.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The penalties for this offense are not explicitly outlined in the Act.</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 Hacking with Computer System: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hacking offenses. It penalizes unauthorized access to computer systems with the intent of causing wrongful loss or damage.</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two lakh rupees, or with both.</a:t>
            </a:r>
            <a:endParaRPr/>
          </a:p>
        </p:txBody>
      </p:sp>
      <p:sp>
        <p:nvSpPr>
          <p:cNvPr id="415" name="Google Shape;415;p33"/>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16" name="Google Shape;416;p3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17" name="Google Shape;417;p3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18" name="Google Shape;418;p33"/>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19" name="Google Shape;419;p3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25" name="Google Shape;425;p3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26" name="Google Shape;426;p3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27" name="Google Shape;427;p3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28" name="Google Shape;428;p3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29" name="Google Shape;429;p3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30" name="Google Shape;430;p34"/>
          <p:cNvSpPr txBox="1"/>
          <p:nvPr/>
        </p:nvSpPr>
        <p:spPr>
          <a:xfrm>
            <a:off x="437107" y="1406919"/>
            <a:ext cx="13173483"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66A: Punishment for Sending Offensive Messages through Communication Service: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though it was repealed by the Supreme Court of India in 2015, was initially about the punishment for sending offensive messages through communication services. It faced controversy for being vague and was deemed unconstitutional.</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66B: Punishment for Dishonestly Receiving Stolen Computer Resource or Communication Device: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offense of dishonestly receiving stolen computer resources or communication devices. It penalizes the act of knowingly receiving, retaining, or disposing of stolen computer resources.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one lakh rupees, or with both.</a:t>
            </a:r>
            <a:endParaRPr/>
          </a:p>
        </p:txBody>
      </p:sp>
      <p:sp>
        <p:nvSpPr>
          <p:cNvPr id="431" name="Google Shape;431;p34"/>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32" name="Google Shape;432;p3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33" name="Google Shape;433;p3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34" name="Google Shape;434;p34"/>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35" name="Google Shape;435;p3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41" name="Google Shape;441;p3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42" name="Google Shape;442;p3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43" name="Google Shape;443;p3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44" name="Google Shape;444;p3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45" name="Google Shape;445;p3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46" name="Google Shape;446;p35"/>
          <p:cNvSpPr txBox="1"/>
          <p:nvPr/>
        </p:nvSpPr>
        <p:spPr>
          <a:xfrm>
            <a:off x="437107" y="1406919"/>
            <a:ext cx="1352009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66C: Punishment for Identity Theft:</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addresses the offense of identity theft. It penalizes the dishonest use of someone else's electronic signature, password, or any other unique identification feature.</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one lakh rupees, or with both.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66D: Punishment for Cheating by Personation by Using Computer Resource: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cheating by personation using a computer resource. It penalizes the act of cheating by pretending to be someone else using a computer resource.</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one lakh rupees, or with both.</a:t>
            </a:r>
            <a:endParaRPr/>
          </a:p>
        </p:txBody>
      </p:sp>
      <p:sp>
        <p:nvSpPr>
          <p:cNvPr id="447" name="Google Shape;447;p35"/>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48" name="Google Shape;448;p3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49" name="Google Shape;449;p3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50" name="Google Shape;450;p35"/>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51" name="Google Shape;451;p3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57" name="Google Shape;457;p3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58" name="Google Shape;458;p3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59" name="Google Shape;459;p3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60" name="Google Shape;460;p3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61" name="Google Shape;461;p3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62" name="Google Shape;462;p36"/>
          <p:cNvSpPr txBox="1"/>
          <p:nvPr/>
        </p:nvSpPr>
        <p:spPr>
          <a:xfrm>
            <a:off x="437107" y="1406919"/>
            <a:ext cx="13520093" cy="68176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66E: Punishment for Violation of Privacy: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offense of violation of privacy. It penalizes the capturing, publishing, or transmitting of private images of a person without their consent.</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two lakh rupees, or with both.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66F: Punishment for Cyber Terrorism: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addresses the offense of cyber-terrorism. It penalizes the act of accessing a computer resource with the intent to threaten the unity, integrity, security, or sovereignty of India.</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life.</a:t>
            </a:r>
            <a:endParaRPr/>
          </a:p>
        </p:txBody>
      </p:sp>
      <p:sp>
        <p:nvSpPr>
          <p:cNvPr id="463" name="Google Shape;463;p36"/>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64" name="Google Shape;464;p3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65" name="Google Shape;465;p3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66" name="Google Shape;466;p36"/>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67" name="Google Shape;467;p3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73" name="Google Shape;473;p3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74" name="Google Shape;474;p3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75" name="Google Shape;475;p3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76" name="Google Shape;476;p3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77" name="Google Shape;477;p3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78" name="Google Shape;478;p37"/>
          <p:cNvSpPr txBox="1"/>
          <p:nvPr/>
        </p:nvSpPr>
        <p:spPr>
          <a:xfrm>
            <a:off x="437107" y="1406919"/>
            <a:ext cx="13520093" cy="68176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67: Punishment for Publishing or Transmitting Obscene Material in Electronic Form: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offense of publishing or transmitting obscene material in electronic form. It penalizes the publication, transmission, or causing to be published or transmitted, any obscene material in electronic form.</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First conviction: Imprisonment for a term which may extend to three years or with a fine which may extend to five lakh rupees, or with both. Second or subsequent conviction: Imprisonment for a term which may extend to five years and with a fine which may extend to ten lakh rupees.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479" name="Google Shape;479;p37"/>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80" name="Google Shape;480;p3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81" name="Google Shape;481;p3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82" name="Google Shape;482;p37"/>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83" name="Google Shape;483;p3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489" name="Google Shape;489;p3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490" name="Google Shape;490;p3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491" name="Google Shape;491;p3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492" name="Google Shape;492;p3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493" name="Google Shape;493;p3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494" name="Google Shape;494;p38"/>
          <p:cNvSpPr txBox="1"/>
          <p:nvPr/>
        </p:nvSpPr>
        <p:spPr>
          <a:xfrm>
            <a:off x="437107" y="1406919"/>
            <a:ext cx="13520093" cy="43887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67A: Punishment for Publishing or Transmitting Material Containing Sexually Explicit Act in Electronic Form: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punishment for publishing or transmitting material containing sexually explicit acts in electronic form.</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a:t>
            </a:r>
            <a:r>
              <a:rPr b="0" i="0" lang="en-US" sz="3600" u="sng" cap="none" strike="noStrike">
                <a:solidFill>
                  <a:srgbClr val="212121"/>
                </a:solidFill>
                <a:latin typeface="Roboto Condensed"/>
                <a:ea typeface="Roboto Condensed"/>
                <a:cs typeface="Roboto Condensed"/>
                <a:sym typeface="Roboto Condensed"/>
              </a:rPr>
              <a:t>First conviction</a:t>
            </a:r>
            <a:r>
              <a:rPr b="0" i="0" lang="en-US" sz="3600" u="none" cap="none" strike="noStrike">
                <a:solidFill>
                  <a:srgbClr val="212121"/>
                </a:solidFill>
                <a:latin typeface="Roboto Condensed"/>
                <a:ea typeface="Roboto Condensed"/>
                <a:cs typeface="Roboto Condensed"/>
                <a:sym typeface="Roboto Condensed"/>
              </a:rPr>
              <a:t>: Imprisonment for a term which may extend to five years and with fine which may extend to ten lakh rupees. </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Second or subsequent conviction</a:t>
            </a:r>
            <a:r>
              <a:rPr b="0" i="0" lang="en-US" sz="3600" u="none" cap="none" strike="noStrike">
                <a:solidFill>
                  <a:srgbClr val="212121"/>
                </a:solidFill>
                <a:latin typeface="Roboto Condensed"/>
                <a:ea typeface="Roboto Condensed"/>
                <a:cs typeface="Roboto Condensed"/>
                <a:sym typeface="Roboto Condensed"/>
              </a:rPr>
              <a:t>: Imprisonment for a term which may extend to seven years and with fine which may extend to ten lakh rupees.</a:t>
            </a:r>
            <a:endParaRPr/>
          </a:p>
        </p:txBody>
      </p:sp>
      <p:sp>
        <p:nvSpPr>
          <p:cNvPr id="495" name="Google Shape;495;p38"/>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496" name="Google Shape;496;p3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497" name="Google Shape;497;p3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498" name="Google Shape;498;p38"/>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499" name="Google Shape;499;p3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05" name="Google Shape;505;p3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06" name="Google Shape;506;p3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07" name="Google Shape;507;p3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08" name="Google Shape;508;p3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09" name="Google Shape;509;p3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10" name="Google Shape;510;p39"/>
          <p:cNvSpPr txBox="1"/>
          <p:nvPr/>
        </p:nvSpPr>
        <p:spPr>
          <a:xfrm>
            <a:off x="437107" y="1406919"/>
            <a:ext cx="13520093"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67B: Punishment for Publishing or Transmitting Material Depicting Children in Sexually Explicit Act, etc., in Electronic Form: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addresses the punishment for publishing or transmitting material that depicts children in sexually explicit acts or conduct in electronic form.</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five years and with fine which may extend to ten lakh rupees.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68: Power of Controller to Give Directions:</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grants the Controller of Certifying Authorities the power to give directions regarding various matters, including the maintenance of books of account, audit, and submission of reports.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Penalties are not explicitly outlined in this section.</a:t>
            </a:r>
            <a:endParaRPr/>
          </a:p>
        </p:txBody>
      </p:sp>
      <p:sp>
        <p:nvSpPr>
          <p:cNvPr id="511" name="Google Shape;511;p39"/>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12" name="Google Shape;512;p3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13" name="Google Shape;513;p3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14" name="Google Shape;514;p39"/>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515" name="Google Shape;515;p3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21" name="Google Shape;521;p4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22" name="Google Shape;522;p4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23" name="Google Shape;523;p4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24" name="Google Shape;524;p4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25" name="Google Shape;525;p4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26" name="Google Shape;526;p40"/>
          <p:cNvSpPr txBox="1"/>
          <p:nvPr/>
        </p:nvSpPr>
        <p:spPr>
          <a:xfrm>
            <a:off x="437107" y="1120088"/>
            <a:ext cx="13520093" cy="87607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69: Powers to Issue Directions for Interception or Monitoring or Decryption of Any Information through Any Computer Resource: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empowers the Central Government to issue directions for the interception or monitoring of information through any computer resource for reasons of national security.</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Non-compliance can lead to imprisonment for a term which may extend to seven years.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69A: Power to Issue Directions for Blocking for Public Access of Any Information through Any Computer Resource: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grants the Central Government the power to issue directions for blocking public access to any information through any computer resource for reasons such as sovereignty, integrity, defense, and security of the state.</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Non-compliance can lead to imprisonment for a term which may extend to seven years.</a:t>
            </a:r>
            <a:endParaRPr/>
          </a:p>
        </p:txBody>
      </p:sp>
      <p:sp>
        <p:nvSpPr>
          <p:cNvPr id="527" name="Google Shape;527;p40"/>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28" name="Google Shape;528;p4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29" name="Google Shape;529;p4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30" name="Google Shape;530;p40"/>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531" name="Google Shape;531;p4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37" name="Google Shape;537;p4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38" name="Google Shape;538;p4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39" name="Google Shape;539;p4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40" name="Google Shape;540;p4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41" name="Google Shape;541;p4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42" name="Google Shape;542;p41"/>
          <p:cNvSpPr txBox="1"/>
          <p:nvPr/>
        </p:nvSpPr>
        <p:spPr>
          <a:xfrm>
            <a:off x="437107" y="1120088"/>
            <a:ext cx="13520093"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69B: Power to Authorize to Monitor and Collect Traffic Data or Information through Any Computer Resource for Cyber Security: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empowers the Central Government to authorize agencies for monitoring and collecting traffic data or information through any computer resource for ensuring cybersecurity.</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Non-compliance can lead to imprisonment for a term which may extend to seven years.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70: Protected System:</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defines a "protected system" and lays down the criteria for considering a computer, computer system, or computer network as a protected system.</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Penalties are not explicitly outlined in this section.</a:t>
            </a:r>
            <a:endParaRPr/>
          </a:p>
        </p:txBody>
      </p:sp>
      <p:sp>
        <p:nvSpPr>
          <p:cNvPr id="543" name="Google Shape;543;p41"/>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44" name="Google Shape;544;p4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45" name="Google Shape;545;p4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46" name="Google Shape;546;p41"/>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547" name="Google Shape;547;p4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22" name="Google Shape;122;p1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23" name="Google Shape;123;p1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24" name="Google Shape;124;p1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25" name="Google Shape;125;p1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26" name="Google Shape;126;p1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27" name="Google Shape;127;p1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28" name="Google Shape;128;p1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29" name="Google Shape;129;p15"/>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30" name="Google Shape;130;p15"/>
          <p:cNvSpPr txBox="1"/>
          <p:nvPr/>
        </p:nvSpPr>
        <p:spPr>
          <a:xfrm>
            <a:off x="500607" y="1726311"/>
            <a:ext cx="9105165" cy="34171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Internet is a global network of interconnected devices that communicate with each other using a set of protocols. These protocols are organized into a layered architecture known as the OSI (Open Systems Interconnection) model or the TCP/IP (Transmission Control Protocol/Internet Protocol) model.</a:t>
            </a:r>
            <a:endParaRPr/>
          </a:p>
        </p:txBody>
      </p:sp>
      <p:sp>
        <p:nvSpPr>
          <p:cNvPr id="131" name="Google Shape;131;p1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53" name="Google Shape;553;p4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54" name="Google Shape;554;p4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55" name="Google Shape;555;p4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56" name="Google Shape;556;p4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57" name="Google Shape;557;p4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58" name="Google Shape;558;p42"/>
          <p:cNvSpPr txBox="1"/>
          <p:nvPr/>
        </p:nvSpPr>
        <p:spPr>
          <a:xfrm>
            <a:off x="437107" y="1120088"/>
            <a:ext cx="13520093"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71: Penalty for Misrepresentation:</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penalizes misrepresentation with the intent to cause damage or injury. It deals with the offense of knowingly making a false representation for the purpose of causing damage or injury.</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two years or with a fine which may extend to one lakh rupees, or with both.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72: Breach of Confidentiality and Privacy: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penalizes the breach of confidentiality and privacy. It deals with offenses related to wrongful disclosure of personal information or records.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two years or with a fine which may extend to one lakh rupees, or with both.</a:t>
            </a:r>
            <a:endParaRPr/>
          </a:p>
        </p:txBody>
      </p:sp>
      <p:sp>
        <p:nvSpPr>
          <p:cNvPr id="559" name="Google Shape;559;p42"/>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60" name="Google Shape;560;p4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61" name="Google Shape;561;p4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62" name="Google Shape;562;p42"/>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563" name="Google Shape;563;p4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69" name="Google Shape;569;p4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70" name="Google Shape;570;p4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71" name="Google Shape;571;p4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72" name="Google Shape;572;p4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73" name="Google Shape;573;p4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74" name="Google Shape;574;p43"/>
          <p:cNvSpPr txBox="1"/>
          <p:nvPr/>
        </p:nvSpPr>
        <p:spPr>
          <a:xfrm>
            <a:off x="437107" y="1120088"/>
            <a:ext cx="1352009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72A: Punishment for Disclosure of Information in Breach of Lawful Contract:</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punishment for disclosing information in breach of a lawful contract. It penalizes the disclosure of information obtained while providing services under a lawful contract.</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one lakh rupees, or with both.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72B: Penalty for Breach of Confidentiality and Privacy: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penalizes the breach of confidentiality and privacy with a higher penalty if the offender had secured access to the information in his capacity as an intermediary.</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two years or with a fine which may extend to one lakh rupees, or with both.</a:t>
            </a:r>
            <a:endParaRPr/>
          </a:p>
        </p:txBody>
      </p:sp>
      <p:sp>
        <p:nvSpPr>
          <p:cNvPr id="575" name="Google Shape;575;p43"/>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76" name="Google Shape;576;p4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77" name="Google Shape;577;p4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78" name="Google Shape;578;p43"/>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Indian IT ACT 2000</a:t>
            </a:r>
            <a:endParaRPr/>
          </a:p>
        </p:txBody>
      </p:sp>
      <p:sp>
        <p:nvSpPr>
          <p:cNvPr id="579" name="Google Shape;579;p4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585" name="Google Shape;585;p4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586" name="Google Shape;586;p4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587" name="Google Shape;587;p4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588" name="Google Shape;588;p4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589" name="Google Shape;589;p4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590" name="Google Shape;590;p44"/>
          <p:cNvSpPr txBox="1"/>
          <p:nvPr/>
        </p:nvSpPr>
        <p:spPr>
          <a:xfrm>
            <a:off x="437107" y="1120088"/>
            <a:ext cx="1352009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72A: Punishment for Disclosure of Information in Breach of Lawful Contract:</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deals with the punishment for disclosing information in breach of a lawful contract. It penalizes the disclosure of information obtained while providing services under a lawful contract.</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three years or with a fine which may extend to one lakh rupees, or with both.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Section 72B: Penalty for Breach of Confidentiality and Privacy:</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section penalizes the breach of confidentiality and privacy with a higher penalty if the offender had secured access to the information in his capacity as an intermediary.</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Penalty</a:t>
            </a:r>
            <a:r>
              <a:rPr b="0" i="0" lang="en-US" sz="3600" u="none" cap="none" strike="noStrike">
                <a:solidFill>
                  <a:srgbClr val="212121"/>
                </a:solidFill>
                <a:latin typeface="Roboto Condensed"/>
                <a:ea typeface="Roboto Condensed"/>
                <a:cs typeface="Roboto Condensed"/>
                <a:sym typeface="Roboto Condensed"/>
              </a:rPr>
              <a:t>: Imprisonment for a term which may extend to two years or with a fine which may extend to one lakh rupees, or with both.</a:t>
            </a:r>
            <a:endParaRPr/>
          </a:p>
        </p:txBody>
      </p:sp>
      <p:sp>
        <p:nvSpPr>
          <p:cNvPr id="591" name="Google Shape;591;p44"/>
          <p:cNvSpPr/>
          <p:nvPr/>
        </p:nvSpPr>
        <p:spPr>
          <a:xfrm>
            <a:off x="13957200" y="3021171"/>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592" name="Google Shape;592;p4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593" name="Google Shape;593;p4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594" name="Google Shape;594;p44"/>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DPDA 2023</a:t>
            </a:r>
            <a:endParaRPr/>
          </a:p>
        </p:txBody>
      </p:sp>
      <p:sp>
        <p:nvSpPr>
          <p:cNvPr id="595" name="Google Shape;595;p4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01" name="Google Shape;601;p4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02" name="Google Shape;602;p4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03" name="Google Shape;603;p4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04" name="Google Shape;604;p4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05" name="Google Shape;605;p4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06" name="Google Shape;606;p45"/>
          <p:cNvSpPr txBox="1"/>
          <p:nvPr/>
        </p:nvSpPr>
        <p:spPr>
          <a:xfrm>
            <a:off x="437107" y="1120088"/>
            <a:ext cx="1682219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Cookies are small pieces of data stored on the client's browser. They are sent between the client (browser) and the server with each HTTP request.</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How Do Cookies Work?</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Creation on Server:</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server generates a cookie and sends it to the client's browser as part of the HTTP response.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Storage on Client:</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client's browser stores the cookie data. Cookies have an expiration time, and they can be session-based (deleted when the browser is closed) or persistent (stored for a specific period).</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Sent with Requests: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For subsequent requests to the same domain, the client's browser automatically sends the stored cookies back to the server with each HTTP request.</a:t>
            </a:r>
            <a:endParaRPr/>
          </a:p>
        </p:txBody>
      </p:sp>
      <p:sp>
        <p:nvSpPr>
          <p:cNvPr id="607" name="Google Shape;607;p4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08" name="Google Shape;608;p4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09" name="Google Shape;609;p45"/>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COOKIES</a:t>
            </a:r>
            <a:endParaRPr/>
          </a:p>
        </p:txBody>
      </p:sp>
      <p:sp>
        <p:nvSpPr>
          <p:cNvPr id="610" name="Google Shape;610;p4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16" name="Google Shape;616;p4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17" name="Google Shape;617;p4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18" name="Google Shape;618;p4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19" name="Google Shape;619;p4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20" name="Google Shape;620;p4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21" name="Google Shape;621;p46"/>
          <p:cNvSpPr txBox="1"/>
          <p:nvPr/>
        </p:nvSpPr>
        <p:spPr>
          <a:xfrm>
            <a:off x="437107" y="1120088"/>
            <a:ext cx="17457193" cy="82749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Scenario:</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An attacker intercepts or steals the cookies of a user to gain unauthorized access to their account.</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Example: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Man-in-the-Middle (MITM) Attack:</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An attacker intercepts the communication between a user and a website. If the connection is not secure (not using HTTPS), the attacker can capture the cookies exchanged during the login process.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Cross-Site Scripting (XSS):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If a website is vulnerable to XSS, an attacker can inject malicious scripts into the site. These scripts can steal cookies from other users who visit the compromised page.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622" name="Google Shape;622;p4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23" name="Google Shape;623;p4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24" name="Google Shape;624;p46"/>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COOKIE HIJACKING</a:t>
            </a:r>
            <a:endParaRPr/>
          </a:p>
        </p:txBody>
      </p:sp>
      <p:sp>
        <p:nvSpPr>
          <p:cNvPr id="625" name="Google Shape;625;p4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31" name="Google Shape;631;p4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32" name="Google Shape;632;p4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33" name="Google Shape;633;p4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34" name="Google Shape;634;p4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35" name="Google Shape;635;p4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36" name="Google Shape;636;p47"/>
          <p:cNvSpPr txBox="1"/>
          <p:nvPr/>
        </p:nvSpPr>
        <p:spPr>
          <a:xfrm>
            <a:off x="437107" y="1120088"/>
            <a:ext cx="17457193" cy="8274939"/>
          </a:xfrm>
          <a:prstGeom prst="rect">
            <a:avLst/>
          </a:prstGeom>
          <a:noFill/>
          <a:ln>
            <a:noFill/>
          </a:ln>
        </p:spPr>
        <p:txBody>
          <a:bodyPr anchorCtr="0" anchor="t" bIns="0" lIns="0" spcFirstLastPara="1" rIns="0" wrap="square" tIns="0">
            <a:spAutoFit/>
          </a:bodyPr>
          <a:lstStyle/>
          <a:p>
            <a:pPr indent="0" lvl="0" marL="0" marR="0" rtl="0" algn="just">
              <a:lnSpc>
                <a:spcPct val="216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State Management: Cookies are often used to store small pieces of information on the client's browser, allowing websites to remember user preferences, language settings, and other state-related information.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User Tracking: Cookies can be used for tracking user activities on a website, helping with analytics and improving user experience.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Authentication: Cookies are commonly employed to store authentication tokens or session identifiers, allowing users to stay logged in across multiple requests.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Personalization: Cookies enable websites to provide personalized content based on user preferences and behavior.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Example: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Storing a user's preferred theme choice or language selection using cookies.</a:t>
            </a:r>
            <a:endParaRPr/>
          </a:p>
        </p:txBody>
      </p:sp>
      <p:sp>
        <p:nvSpPr>
          <p:cNvPr id="637" name="Google Shape;637;p4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38" name="Google Shape;638;p4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39" name="Google Shape;639;p47"/>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COOKIES - Why are they used</a:t>
            </a:r>
            <a:endParaRPr/>
          </a:p>
        </p:txBody>
      </p:sp>
      <p:sp>
        <p:nvSpPr>
          <p:cNvPr id="640" name="Google Shape;640;p4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46" name="Google Shape;646;p4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47" name="Google Shape;647;p4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48" name="Google Shape;648;p4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49" name="Google Shape;649;p4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50" name="Google Shape;650;p4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51" name="Google Shape;651;p48"/>
          <p:cNvSpPr txBox="1"/>
          <p:nvPr/>
        </p:nvSpPr>
        <p:spPr>
          <a:xfrm>
            <a:off x="415402" y="1120088"/>
            <a:ext cx="17457193" cy="87607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Set a cookie with JavaScript</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document.cookie = "username=John Doe; expires=Thu, 18 Dec 2023 12:00:00 UTC; path=/";</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Retrieve cookies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const cookies = document.cookie;</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console.log(cookies);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Explanation: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document.cookie = "username=John Doe; expires=Thu, 18 Dec 2023 12:00:00 UTC; path=/";</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line sets a cookie named "username" with the value "John Doe" and an expiration date of December 18, 2023. The path=/ ensures that the cookie is accessible across the entire website.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const cookies = document.cookie;</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Retrieves all cookies stored on the client's browser.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652" name="Google Shape;652;p4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53" name="Google Shape;653;p4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54" name="Google Shape;654;p48"/>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COOKIES - How do they look</a:t>
            </a:r>
            <a:endParaRPr/>
          </a:p>
        </p:txBody>
      </p:sp>
      <p:sp>
        <p:nvSpPr>
          <p:cNvPr id="655" name="Google Shape;655;p4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61" name="Google Shape;661;p4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62" name="Google Shape;662;p4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63" name="Google Shape;663;p4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64" name="Google Shape;664;p4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65" name="Google Shape;665;p4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66" name="Google Shape;666;p49"/>
          <p:cNvSpPr txBox="1"/>
          <p:nvPr/>
        </p:nvSpPr>
        <p:spPr>
          <a:xfrm>
            <a:off x="216000" y="921143"/>
            <a:ext cx="16206143" cy="87607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 session is a way to persist user-specific data across multiple requests during their interaction with a web application.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Session Creation: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When a user visits a website, the server creates a unique session identifier and may store session-related data on the server side.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Session ID in Cookies: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session ID is often stored in a cookie on the client's browser. This cookie is sent back to the server with each request, identifying the user's session.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Server-Side Storage:</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server uses the session ID to retrieve stored session data. Session data can include user preferences, login status, or any other information relevant to the user.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Expiration: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Sessions can have an expiration time, and the session data is usually cleared after a period of inactivity or when the user logs out.</a:t>
            </a:r>
            <a:endParaRPr/>
          </a:p>
        </p:txBody>
      </p:sp>
      <p:sp>
        <p:nvSpPr>
          <p:cNvPr id="667" name="Google Shape;667;p4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68" name="Google Shape;668;p4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69" name="Google Shape;669;p49"/>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SESSIONS</a:t>
            </a:r>
            <a:endParaRPr/>
          </a:p>
        </p:txBody>
      </p:sp>
      <p:sp>
        <p:nvSpPr>
          <p:cNvPr id="670" name="Google Shape;670;p4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76" name="Google Shape;676;p5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77" name="Google Shape;677;p5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78" name="Google Shape;678;p5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79" name="Google Shape;679;p5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80" name="Google Shape;680;p5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81" name="Google Shape;681;p50"/>
          <p:cNvSpPr txBox="1"/>
          <p:nvPr/>
        </p:nvSpPr>
        <p:spPr>
          <a:xfrm>
            <a:off x="437107" y="1110563"/>
            <a:ext cx="17062478" cy="8571294"/>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Scenario:</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An attacker steals the session identifier to impersonate a user.</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Session Sniffing:</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An attacker captures session identifiers by monitoring unencrypted network traffic. This can be done in public Wi-Fi networks or compromised routers.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Session Fixation: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An attacker tricks a user into using a specific session identifier. This can be done by providing a malicious link that sets the session ID or through social engineering.</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Prevention: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Use HTTPS to encrypt session data during transmission.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Implement session regeneration after login.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Store session identifiers securely on the client side.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Periodically rotate session identifiers.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682" name="Google Shape;682;p5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83" name="Google Shape;683;p5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84" name="Google Shape;684;p50"/>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SESSION HIJACKING</a:t>
            </a:r>
            <a:endParaRPr/>
          </a:p>
        </p:txBody>
      </p:sp>
      <p:sp>
        <p:nvSpPr>
          <p:cNvPr id="685" name="Google Shape;685;p5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691" name="Google Shape;691;p5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692" name="Google Shape;692;p5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693" name="Google Shape;693;p5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694" name="Google Shape;694;p5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695" name="Google Shape;695;p5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696" name="Google Shape;696;p51"/>
          <p:cNvSpPr txBox="1"/>
          <p:nvPr/>
        </p:nvSpPr>
        <p:spPr>
          <a:xfrm>
            <a:off x="437107" y="1110563"/>
            <a:ext cx="17062478" cy="8571294"/>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Purpose: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User Authentication: Sessions are used to manage user authentication and authorization. When a user logs in, a session is typically created to keep track of their authenticated state.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State Persistence: Sessions allow the persistence of user-specific data across multiple requests. This is essential for maintaining a continuous user experience.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Data Storage: Sessions can store temporary data on the server side, reducing the amount of information sent back and forth between the client and server.</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Security: Sessions help in implementing security measures like session regeneration and timeout, enhancing overall security.</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Storing a user's shopping cart items during an online shopping session.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697" name="Google Shape;697;p5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698" name="Google Shape;698;p5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699" name="Google Shape;699;p51"/>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SESSION - Why are they used</a:t>
            </a:r>
            <a:endParaRPr/>
          </a:p>
        </p:txBody>
      </p:sp>
      <p:sp>
        <p:nvSpPr>
          <p:cNvPr id="700" name="Google Shape;700;p5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37" name="Google Shape;137;p1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38" name="Google Shape;138;p1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39" name="Google Shape;139;p1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40" name="Google Shape;140;p1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41" name="Google Shape;141;p1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42" name="Google Shape;142;p16"/>
          <p:cNvSpPr/>
          <p:nvPr/>
        </p:nvSpPr>
        <p:spPr>
          <a:xfrm>
            <a:off x="12497676" y="2022475"/>
            <a:ext cx="3585020" cy="4114800"/>
          </a:xfrm>
          <a:custGeom>
            <a:rect b="b" l="l" r="r" t="t"/>
            <a:pathLst>
              <a:path extrusionOk="0" h="4114800" w="3585020">
                <a:moveTo>
                  <a:pt x="0" y="0"/>
                </a:moveTo>
                <a:lnTo>
                  <a:pt x="3585019" y="0"/>
                </a:lnTo>
                <a:lnTo>
                  <a:pt x="3585019" y="4114800"/>
                </a:lnTo>
                <a:lnTo>
                  <a:pt x="0" y="4114800"/>
                </a:lnTo>
                <a:lnTo>
                  <a:pt x="0" y="0"/>
                </a:lnTo>
                <a:close/>
              </a:path>
            </a:pathLst>
          </a:custGeom>
          <a:blipFill rotWithShape="1">
            <a:blip r:embed="rId5">
              <a:alphaModFix/>
            </a:blip>
            <a:stretch>
              <a:fillRect b="0" l="0" r="0" t="0"/>
            </a:stretch>
          </a:blipFill>
          <a:ln>
            <a:noFill/>
          </a:ln>
        </p:spPr>
      </p:sp>
      <p:sp>
        <p:nvSpPr>
          <p:cNvPr id="143" name="Google Shape;143;p1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44" name="Google Shape;144;p1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45" name="Google Shape;145;p16"/>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46" name="Google Shape;146;p16"/>
          <p:cNvSpPr txBox="1"/>
          <p:nvPr/>
        </p:nvSpPr>
        <p:spPr>
          <a:xfrm>
            <a:off x="500607" y="1726311"/>
            <a:ext cx="9105165" cy="29314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Each layer in this model serves a specific purpose and interacts with adjacent layers to facilitate the exchange of information. </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Let's explore the key protocols and their functions in different layers.</a:t>
            </a:r>
            <a:endParaRPr/>
          </a:p>
        </p:txBody>
      </p:sp>
      <p:sp>
        <p:nvSpPr>
          <p:cNvPr id="147" name="Google Shape;147;p1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06" name="Google Shape;706;p5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07" name="Google Shape;707;p5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08" name="Google Shape;708;p5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09" name="Google Shape;709;p5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10" name="Google Shape;710;p5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11" name="Google Shape;711;p52"/>
          <p:cNvSpPr txBox="1"/>
          <p:nvPr/>
        </p:nvSpPr>
        <p:spPr>
          <a:xfrm>
            <a:off x="437107" y="1110563"/>
            <a:ext cx="17062478" cy="8096503"/>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Sessions (PHP):</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Code: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php</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Copy code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&lt;?php</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Start a session in PHP</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session_start();</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Store data in the session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$_SESSION['username'] = 'John Doe';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Retrieve data from the session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$username = $_SESSION['username'];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echo $username;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?&gt;</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712" name="Google Shape;712;p5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13" name="Google Shape;713;p5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14" name="Google Shape;714;p52"/>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SESSION - How do they look</a:t>
            </a:r>
            <a:endParaRPr/>
          </a:p>
        </p:txBody>
      </p:sp>
      <p:sp>
        <p:nvSpPr>
          <p:cNvPr id="715" name="Google Shape;715;p5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21" name="Google Shape;721;p5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22" name="Google Shape;722;p5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23" name="Google Shape;723;p5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24" name="Google Shape;724;p5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25" name="Google Shape;725;p5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26" name="Google Shape;726;p53"/>
          <p:cNvSpPr txBox="1"/>
          <p:nvPr/>
        </p:nvSpPr>
        <p:spPr>
          <a:xfrm>
            <a:off x="437107" y="1110563"/>
            <a:ext cx="17062478" cy="5722545"/>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Explanation: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session_start();</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Initiates a new session or resumes an existing one. This should be called before any output is sent to the browser.</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$_SESSION['username'] = 'John Doe';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Stores the value 'John Doe' in the session variable named 'username'.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$username = $_SESSION['username'];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Retrieves the value stored in the 'username' session variable.</a:t>
            </a:r>
            <a:endParaRPr/>
          </a:p>
        </p:txBody>
      </p:sp>
      <p:sp>
        <p:nvSpPr>
          <p:cNvPr id="727" name="Google Shape;727;p5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28" name="Google Shape;728;p5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29" name="Google Shape;729;p53"/>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SESSION - How do they look</a:t>
            </a:r>
            <a:endParaRPr/>
          </a:p>
        </p:txBody>
      </p:sp>
      <p:sp>
        <p:nvSpPr>
          <p:cNvPr id="730" name="Google Shape;730;p5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36" name="Google Shape;736;p5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37" name="Google Shape;737;p5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38" name="Google Shape;738;p5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39" name="Google Shape;739;p5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40" name="Google Shape;740;p5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41" name="Google Shape;741;p54"/>
          <p:cNvSpPr txBox="1"/>
          <p:nvPr/>
        </p:nvSpPr>
        <p:spPr>
          <a:xfrm>
            <a:off x="437107" y="1120088"/>
            <a:ext cx="16822193"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Tokens, in the context of web security, usually refer to authentication tokens or access tokens. They are used to authenticate and authorize users.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User Authentication: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When a user logs in, the server generates a token (JWT or OAuth token) and sends it to the client.</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Token Storage:</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client typically stores the token securely, often in the browser's local storage or as an HTTP-only cookie.</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Sent with Requests: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client includes the token with each subsequent request to the server, usually in the Authorization header.</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742" name="Google Shape;742;p5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43" name="Google Shape;743;p5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44" name="Google Shape;744;p54"/>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TOKENS</a:t>
            </a:r>
            <a:endParaRPr/>
          </a:p>
        </p:txBody>
      </p:sp>
      <p:sp>
        <p:nvSpPr>
          <p:cNvPr id="745" name="Google Shape;745;p5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51" name="Google Shape;751;p5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52" name="Google Shape;752;p5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53" name="Google Shape;753;p5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54" name="Google Shape;754;p5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55" name="Google Shape;755;p5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56" name="Google Shape;756;p55"/>
          <p:cNvSpPr txBox="1"/>
          <p:nvPr/>
        </p:nvSpPr>
        <p:spPr>
          <a:xfrm>
            <a:off x="437107" y="1120088"/>
            <a:ext cx="16822193" cy="43887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Server Verification: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server verifies the token's authenticity and extracts user information or permissions encoded in the token.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Expiration and Renewal:</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Tokens have expiration times, and if needed, the client can obtain a new token through a refresh token mechanism.</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757" name="Google Shape;757;p5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58" name="Google Shape;758;p5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59" name="Google Shape;759;p55"/>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TOKENS</a:t>
            </a:r>
            <a:endParaRPr/>
          </a:p>
        </p:txBody>
      </p:sp>
      <p:sp>
        <p:nvSpPr>
          <p:cNvPr id="760" name="Google Shape;760;p5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66" name="Google Shape;766;p5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67" name="Google Shape;767;p5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68" name="Google Shape;768;p5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69" name="Google Shape;769;p5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70" name="Google Shape;770;p5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71" name="Google Shape;771;p56"/>
          <p:cNvSpPr txBox="1"/>
          <p:nvPr/>
        </p:nvSpPr>
        <p:spPr>
          <a:xfrm>
            <a:off x="437107" y="1120088"/>
            <a:ext cx="16822193" cy="681761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Creating a JWT token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const jwt = require('jsonwebtoken');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const token = jwt.sign({ userId: 123 }, 'secret_key', { expiresIn: '1h' });</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Storing the token securely (e.g., local storage)</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localStorage.setItem('authToken', token);</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Including the token in HTTP requests</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const authToken = localStorage.getItem('authToken');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fetch('https://api.example.com/data', {</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headers: {</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'Authorization': `Bearer ${authToken}`</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  }</a:t>
            </a:r>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t>
            </a:r>
            <a:endParaRPr/>
          </a:p>
        </p:txBody>
      </p:sp>
      <p:sp>
        <p:nvSpPr>
          <p:cNvPr id="772" name="Google Shape;772;p5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73" name="Google Shape;773;p5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74" name="Google Shape;774;p56"/>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TOKENS</a:t>
            </a:r>
            <a:endParaRPr/>
          </a:p>
        </p:txBody>
      </p:sp>
      <p:sp>
        <p:nvSpPr>
          <p:cNvPr id="775" name="Google Shape;775;p5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5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81" name="Google Shape;781;p5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82" name="Google Shape;782;p5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83" name="Google Shape;783;p5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84" name="Google Shape;784;p5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785" name="Google Shape;785;p5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786" name="Google Shape;786;p57"/>
          <p:cNvSpPr txBox="1"/>
          <p:nvPr/>
        </p:nvSpPr>
        <p:spPr>
          <a:xfrm>
            <a:off x="437107" y="1110563"/>
            <a:ext cx="17062478" cy="8571294"/>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Scenario:</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An attacker steals an authentication token to gain unauthorized access.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Stolen Token from Local Storage: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If a website stores authentication tokens in local storage without proper security measures, an attacker using XSS can read and steal the token.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Phishing Attacks: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An attacker tricks a user into revealing their authentication token by creating a fake login page that appears legitimate.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Prevention: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Use secure storage mechanisms like HTTP-only cookies for tokens.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Implement anti-CSRF measures to prevent attackers from making unauthorized requests.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Educate users about phishing risks and use multi-factor authentication.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787" name="Google Shape;787;p5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788" name="Google Shape;788;p5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789" name="Google Shape;789;p57"/>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 HIJACKING</a:t>
            </a:r>
            <a:endParaRPr/>
          </a:p>
        </p:txBody>
      </p:sp>
      <p:sp>
        <p:nvSpPr>
          <p:cNvPr id="790" name="Google Shape;790;p5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796" name="Google Shape;796;p5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797" name="Google Shape;797;p5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798" name="Google Shape;798;p5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799" name="Google Shape;799;p5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00" name="Google Shape;800;p5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01" name="Google Shape;801;p58"/>
          <p:cNvSpPr txBox="1"/>
          <p:nvPr/>
        </p:nvSpPr>
        <p:spPr>
          <a:xfrm>
            <a:off x="437107" y="1110563"/>
            <a:ext cx="17062478" cy="7146920"/>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Creating a JWT token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const jwt = require('jsonwebtoken');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const token = jwt.sign({ userId: 123 }, 'secret_key', { expiresIn: '1h' });</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Storing the token securely (e.g., local storage)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localStorage.setItem('authToken', token);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Including the token in HTTP requests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const authToken = localStorage.getItem('authToken');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fetch('https://api.example.com/data', {</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headers: {</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'Authorization': `Bearer ${authToken}`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 }</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802" name="Google Shape;802;p5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03" name="Google Shape;803;p5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04" name="Google Shape;804;p58"/>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 - How do they look</a:t>
            </a:r>
            <a:endParaRPr/>
          </a:p>
        </p:txBody>
      </p:sp>
      <p:sp>
        <p:nvSpPr>
          <p:cNvPr id="805" name="Google Shape;805;p5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11" name="Google Shape;811;p5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12" name="Google Shape;812;p5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13" name="Google Shape;813;p5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14" name="Google Shape;814;p5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15" name="Google Shape;815;p5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16" name="Google Shape;816;p59"/>
          <p:cNvSpPr txBox="1"/>
          <p:nvPr/>
        </p:nvSpPr>
        <p:spPr>
          <a:xfrm>
            <a:off x="427582" y="1110563"/>
            <a:ext cx="17062478" cy="7621711"/>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Explanation: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const token = jwt.sign({ userId: 123 }, 'secret_key', { expiresIn: '1h' });</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Creates a JWT (JSON Web Token) with a payload containing user information (in this case, the user ID), signed using a secret key, and set to expire in one hour.</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localStorage.setItem('authToken', token);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Stores the JWT token securely in the browser's local storage.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const authToken = localStorage.getItem('authToken');</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Retrieves the token from local storage.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fetch('https://api.example.com/data', { headers: { 'Authorization': 'Bearer ' + authToken } });</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Includes the token in an HTTP request header for authentication when accessing a protected resource.</a:t>
            </a:r>
            <a:endParaRPr/>
          </a:p>
        </p:txBody>
      </p:sp>
      <p:sp>
        <p:nvSpPr>
          <p:cNvPr id="817" name="Google Shape;817;p5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18" name="Google Shape;818;p5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19" name="Google Shape;819;p59"/>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TOKEN - How do they look</a:t>
            </a:r>
            <a:endParaRPr/>
          </a:p>
        </p:txBody>
      </p:sp>
      <p:sp>
        <p:nvSpPr>
          <p:cNvPr id="820" name="Google Shape;820;p5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26" name="Google Shape;826;p6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27" name="Google Shape;827;p6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28" name="Google Shape;828;p6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29" name="Google Shape;829;p6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30" name="Google Shape;830;p6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31" name="Google Shape;831;p60"/>
          <p:cNvSpPr/>
          <p:nvPr/>
        </p:nvSpPr>
        <p:spPr>
          <a:xfrm>
            <a:off x="13773150" y="2533174"/>
            <a:ext cx="3486150" cy="4114800"/>
          </a:xfrm>
          <a:custGeom>
            <a:rect b="b" l="l" r="r" t="t"/>
            <a:pathLst>
              <a:path extrusionOk="0" h="4114800" w="3486150">
                <a:moveTo>
                  <a:pt x="0" y="0"/>
                </a:moveTo>
                <a:lnTo>
                  <a:pt x="3486150" y="0"/>
                </a:lnTo>
                <a:lnTo>
                  <a:pt x="3486150" y="4114800"/>
                </a:lnTo>
                <a:lnTo>
                  <a:pt x="0" y="4114800"/>
                </a:lnTo>
                <a:lnTo>
                  <a:pt x="0" y="0"/>
                </a:lnTo>
                <a:close/>
              </a:path>
            </a:pathLst>
          </a:custGeom>
          <a:blipFill rotWithShape="1">
            <a:blip r:embed="rId5">
              <a:alphaModFix/>
            </a:blip>
            <a:stretch>
              <a:fillRect b="0" l="0" r="0" t="0"/>
            </a:stretch>
          </a:blipFill>
          <a:ln>
            <a:noFill/>
          </a:ln>
        </p:spPr>
      </p:sp>
      <p:sp>
        <p:nvSpPr>
          <p:cNvPr id="832" name="Google Shape;832;p60"/>
          <p:cNvSpPr txBox="1"/>
          <p:nvPr/>
        </p:nvSpPr>
        <p:spPr>
          <a:xfrm>
            <a:off x="427582" y="1110563"/>
            <a:ext cx="12776228" cy="47875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E-Governance involves leveraging information and communication technologies (ICTs) to enhance government services, improve efficiency, and foster citizen engagement. In the realm of cybersecurity, e-Governance focuses on securing government data, systems, and services from cyber threats to maintain public trust and confidence.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Example</a:t>
            </a:r>
            <a:r>
              <a:rPr b="0" i="0" lang="en-US" sz="3518" u="none" cap="none" strike="noStrike">
                <a:solidFill>
                  <a:srgbClr val="212121"/>
                </a:solidFill>
                <a:latin typeface="Roboto Condensed"/>
                <a:ea typeface="Roboto Condensed"/>
                <a:cs typeface="Roboto Condensed"/>
                <a:sym typeface="Roboto Condensed"/>
              </a:rPr>
              <a:t>: Consider a government agency responsible for issuing driver's licenses. To streamline the application process and improve accessibility for citizens, the agency develops an online portal where individuals can submit their license applications electronically.</a:t>
            </a:r>
            <a:endParaRPr/>
          </a:p>
        </p:txBody>
      </p:sp>
      <p:sp>
        <p:nvSpPr>
          <p:cNvPr id="833" name="Google Shape;833;p6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34" name="Google Shape;834;p6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35" name="Google Shape;835;p60"/>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E-Governance</a:t>
            </a:r>
            <a:endParaRPr/>
          </a:p>
        </p:txBody>
      </p:sp>
      <p:sp>
        <p:nvSpPr>
          <p:cNvPr id="836" name="Google Shape;836;p6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42" name="Google Shape;842;p6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43" name="Google Shape;843;p6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44" name="Google Shape;844;p6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45" name="Google Shape;845;p6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46" name="Google Shape;846;p6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47" name="Google Shape;847;p61"/>
          <p:cNvSpPr/>
          <p:nvPr/>
        </p:nvSpPr>
        <p:spPr>
          <a:xfrm>
            <a:off x="13773150" y="2533174"/>
            <a:ext cx="3486150" cy="4114800"/>
          </a:xfrm>
          <a:custGeom>
            <a:rect b="b" l="l" r="r" t="t"/>
            <a:pathLst>
              <a:path extrusionOk="0" h="4114800" w="3486150">
                <a:moveTo>
                  <a:pt x="0" y="0"/>
                </a:moveTo>
                <a:lnTo>
                  <a:pt x="3486150" y="0"/>
                </a:lnTo>
                <a:lnTo>
                  <a:pt x="3486150" y="4114800"/>
                </a:lnTo>
                <a:lnTo>
                  <a:pt x="0" y="4114800"/>
                </a:lnTo>
                <a:lnTo>
                  <a:pt x="0" y="0"/>
                </a:lnTo>
                <a:close/>
              </a:path>
            </a:pathLst>
          </a:custGeom>
          <a:blipFill rotWithShape="1">
            <a:blip r:embed="rId5">
              <a:alphaModFix amt="95000"/>
            </a:blip>
            <a:stretch>
              <a:fillRect b="0" l="0" r="0" t="0"/>
            </a:stretch>
          </a:blipFill>
          <a:ln>
            <a:noFill/>
          </a:ln>
        </p:spPr>
      </p:sp>
      <p:sp>
        <p:nvSpPr>
          <p:cNvPr id="848" name="Google Shape;848;p61"/>
          <p:cNvSpPr txBox="1"/>
          <p:nvPr/>
        </p:nvSpPr>
        <p:spPr>
          <a:xfrm>
            <a:off x="216000" y="1109664"/>
            <a:ext cx="13345568" cy="85975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To ensure cybersecurity, the agency implements various measures such as: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Encryption:</a:t>
            </a:r>
            <a:r>
              <a:rPr b="0" i="0" lang="en-US" sz="3518" u="none" cap="none" strike="noStrike">
                <a:solidFill>
                  <a:srgbClr val="212121"/>
                </a:solidFill>
                <a:latin typeface="Roboto Condensed"/>
                <a:ea typeface="Roboto Condensed"/>
                <a:cs typeface="Roboto Condensed"/>
                <a:sym typeface="Roboto Condensed"/>
              </a:rPr>
              <a:t> All data transmitted between the citizen's device and the government server is encrypted to protect it from unauthorized interception.</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Authentication:</a:t>
            </a:r>
            <a:r>
              <a:rPr b="0" i="0" lang="en-US" sz="3518" u="none" cap="none" strike="noStrike">
                <a:solidFill>
                  <a:srgbClr val="212121"/>
                </a:solidFill>
                <a:latin typeface="Roboto Condensed"/>
                <a:ea typeface="Roboto Condensed"/>
                <a:cs typeface="Roboto Condensed"/>
                <a:sym typeface="Roboto Condensed"/>
              </a:rPr>
              <a:t> Users are required to authenticate themselves using multi-factor authentication methods (e.g., username/password and one-time passcode sent to their mobile phone) to prevent unauthorized access.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Access Control:</a:t>
            </a:r>
            <a:r>
              <a:rPr b="0" i="0" lang="en-US" sz="3518" u="none" cap="none" strike="noStrike">
                <a:solidFill>
                  <a:srgbClr val="212121"/>
                </a:solidFill>
                <a:latin typeface="Roboto Condensed"/>
                <a:ea typeface="Roboto Condensed"/>
                <a:cs typeface="Roboto Condensed"/>
                <a:sym typeface="Roboto Condensed"/>
              </a:rPr>
              <a:t> The portal employs access control mechanisms to ensure that only authorized personnel can access and modify sensitive data.</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Regular Security Audits:</a:t>
            </a:r>
            <a:r>
              <a:rPr b="0" i="0" lang="en-US" sz="3518" u="none" cap="none" strike="noStrike">
                <a:solidFill>
                  <a:srgbClr val="212121"/>
                </a:solidFill>
                <a:latin typeface="Roboto Condensed"/>
                <a:ea typeface="Roboto Condensed"/>
                <a:cs typeface="Roboto Condensed"/>
                <a:sym typeface="Roboto Condensed"/>
              </a:rPr>
              <a:t> The agency conducts regular security audits and assessments to identify vulnerabilities and weaknesses in the system, ensuring continuous improvement of cybersecurity measures.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By implementing these cybersecurity measures within its e-Governance initiatives, the government agency can provide a secure and convenient online platform for citizens while protecting their personal information from cyber threats.</a:t>
            </a:r>
            <a:endParaRPr/>
          </a:p>
        </p:txBody>
      </p:sp>
      <p:sp>
        <p:nvSpPr>
          <p:cNvPr id="849" name="Google Shape;849;p6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50" name="Google Shape;850;p6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51" name="Google Shape;851;p61"/>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E-Governance</a:t>
            </a:r>
            <a:endParaRPr/>
          </a:p>
        </p:txBody>
      </p:sp>
      <p:sp>
        <p:nvSpPr>
          <p:cNvPr id="852" name="Google Shape;852;p6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53" name="Google Shape;153;p1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54" name="Google Shape;154;p1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55" name="Google Shape;155;p1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56" name="Google Shape;156;p1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57" name="Google Shape;157;p1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58" name="Google Shape;158;p17"/>
          <p:cNvSpPr/>
          <p:nvPr/>
        </p:nvSpPr>
        <p:spPr>
          <a:xfrm>
            <a:off x="12497676" y="2022475"/>
            <a:ext cx="3585020" cy="4114800"/>
          </a:xfrm>
          <a:custGeom>
            <a:rect b="b" l="l" r="r" t="t"/>
            <a:pathLst>
              <a:path extrusionOk="0" h="4114800" w="3585020">
                <a:moveTo>
                  <a:pt x="0" y="0"/>
                </a:moveTo>
                <a:lnTo>
                  <a:pt x="3585019" y="0"/>
                </a:lnTo>
                <a:lnTo>
                  <a:pt x="3585019" y="4114800"/>
                </a:lnTo>
                <a:lnTo>
                  <a:pt x="0" y="4114800"/>
                </a:lnTo>
                <a:lnTo>
                  <a:pt x="0" y="0"/>
                </a:lnTo>
                <a:close/>
              </a:path>
            </a:pathLst>
          </a:custGeom>
          <a:blipFill rotWithShape="1">
            <a:blip r:embed="rId5">
              <a:alphaModFix/>
            </a:blip>
            <a:stretch>
              <a:fillRect b="0" l="0" r="0" t="0"/>
            </a:stretch>
          </a:blipFill>
          <a:ln>
            <a:noFill/>
          </a:ln>
        </p:spPr>
      </p:sp>
      <p:sp>
        <p:nvSpPr>
          <p:cNvPr id="159" name="Google Shape;159;p1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60" name="Google Shape;160;p1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61" name="Google Shape;161;p17"/>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62" name="Google Shape;162;p17"/>
          <p:cNvSpPr txBox="1"/>
          <p:nvPr/>
        </p:nvSpPr>
        <p:spPr>
          <a:xfrm>
            <a:off x="500607" y="1726311"/>
            <a:ext cx="10966605"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Physical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At the physical layer, the actual hardware is involved in transmitting raw binary data over a physical medium (such as cables or wireless signals).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Ethernet, Wi-Fi, Fiber optics, etc.</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Data Link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layer is responsible for framing the raw bits into frames and providing error detection and correction.</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Ethernet (for LANs), PPP (Point-to-Point Protocol), HDLC (High-Level Data Link Control).</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163" name="Google Shape;163;p1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58" name="Google Shape;858;p6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59" name="Google Shape;859;p6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60" name="Google Shape;860;p6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61" name="Google Shape;861;p6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62" name="Google Shape;862;p6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63" name="Google Shape;863;p62"/>
          <p:cNvSpPr/>
          <p:nvPr/>
        </p:nvSpPr>
        <p:spPr>
          <a:xfrm>
            <a:off x="14455521" y="2117725"/>
            <a:ext cx="3518154" cy="4114800"/>
          </a:xfrm>
          <a:custGeom>
            <a:rect b="b" l="l" r="r" t="t"/>
            <a:pathLst>
              <a:path extrusionOk="0" h="4114800" w="3518154">
                <a:moveTo>
                  <a:pt x="0" y="0"/>
                </a:moveTo>
                <a:lnTo>
                  <a:pt x="3518154" y="0"/>
                </a:lnTo>
                <a:lnTo>
                  <a:pt x="3518154" y="4114800"/>
                </a:lnTo>
                <a:lnTo>
                  <a:pt x="0" y="4114800"/>
                </a:lnTo>
                <a:lnTo>
                  <a:pt x="0" y="0"/>
                </a:lnTo>
                <a:close/>
              </a:path>
            </a:pathLst>
          </a:custGeom>
          <a:blipFill rotWithShape="1">
            <a:blip r:embed="rId5">
              <a:alphaModFix/>
            </a:blip>
            <a:stretch>
              <a:fillRect b="0" l="0" r="0" t="0"/>
            </a:stretch>
          </a:blipFill>
          <a:ln>
            <a:noFill/>
          </a:ln>
        </p:spPr>
      </p:sp>
      <p:sp>
        <p:nvSpPr>
          <p:cNvPr id="864" name="Google Shape;864;p62"/>
          <p:cNvSpPr txBox="1"/>
          <p:nvPr/>
        </p:nvSpPr>
        <p:spPr>
          <a:xfrm>
            <a:off x="216000" y="1728789"/>
            <a:ext cx="13345568" cy="28825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GDPR is a comprehensive data protection law enacted by the European Union (EU) to strengthen individuals' privacy rights and regulate the processing of personal data by organizations. It imposes strict requirements on how organizations collect, store, process, and transfer personal data to ensure transparency, accountability, and respect for individuals' privacy.</a:t>
            </a:r>
            <a:endParaRPr/>
          </a:p>
        </p:txBody>
      </p:sp>
      <p:sp>
        <p:nvSpPr>
          <p:cNvPr id="865" name="Google Shape;865;p6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66" name="Google Shape;866;p6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67" name="Google Shape;867;p62"/>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GDPR (General Data Protection Regulation)</a:t>
            </a:r>
            <a:endParaRPr/>
          </a:p>
        </p:txBody>
      </p:sp>
      <p:sp>
        <p:nvSpPr>
          <p:cNvPr id="868" name="Google Shape;868;p6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74" name="Google Shape;874;p6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75" name="Google Shape;875;p6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76" name="Google Shape;876;p6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77" name="Google Shape;877;p6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78" name="Google Shape;878;p6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79" name="Google Shape;879;p63"/>
          <p:cNvSpPr/>
          <p:nvPr/>
        </p:nvSpPr>
        <p:spPr>
          <a:xfrm>
            <a:off x="14553846" y="2308225"/>
            <a:ext cx="3518154" cy="4114800"/>
          </a:xfrm>
          <a:custGeom>
            <a:rect b="b" l="l" r="r" t="t"/>
            <a:pathLst>
              <a:path extrusionOk="0" h="4114800" w="3518154">
                <a:moveTo>
                  <a:pt x="0" y="0"/>
                </a:moveTo>
                <a:lnTo>
                  <a:pt x="3518154" y="0"/>
                </a:lnTo>
                <a:lnTo>
                  <a:pt x="3518154" y="4114800"/>
                </a:lnTo>
                <a:lnTo>
                  <a:pt x="0" y="4114800"/>
                </a:lnTo>
                <a:lnTo>
                  <a:pt x="0" y="0"/>
                </a:lnTo>
                <a:close/>
              </a:path>
            </a:pathLst>
          </a:custGeom>
          <a:blipFill rotWithShape="1">
            <a:blip r:embed="rId5">
              <a:alphaModFix amt="58999"/>
            </a:blip>
            <a:stretch>
              <a:fillRect b="0" l="0" r="0" t="0"/>
            </a:stretch>
          </a:blipFill>
          <a:ln>
            <a:noFill/>
          </a:ln>
        </p:spPr>
      </p:sp>
      <p:sp>
        <p:nvSpPr>
          <p:cNvPr id="880" name="Google Shape;880;p63"/>
          <p:cNvSpPr txBox="1"/>
          <p:nvPr/>
        </p:nvSpPr>
        <p:spPr>
          <a:xfrm>
            <a:off x="216000" y="1090614"/>
            <a:ext cx="17360800" cy="85975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 Consider an e-commerce company operating in the EU that collects and processes personal data from its customers to facilitate online purchases. To comply with GDPR, the company must adhere to several key principles and requirements, including:</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Lawful Basis for Processing:</a:t>
            </a:r>
            <a:r>
              <a:rPr b="0" i="0" lang="en-US" sz="3518" u="none" cap="none" strike="noStrike">
                <a:solidFill>
                  <a:srgbClr val="212121"/>
                </a:solidFill>
                <a:latin typeface="Roboto Condensed"/>
                <a:ea typeface="Roboto Condensed"/>
                <a:cs typeface="Roboto Condensed"/>
                <a:sym typeface="Roboto Condensed"/>
              </a:rPr>
              <a:t> The company must obtain valid consent from individuals before processing their personal data for specific purposes such as order fulfillment, marketing, or analytics.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Data Minimization:</a:t>
            </a:r>
            <a:r>
              <a:rPr b="0" i="0" lang="en-US" sz="3518" u="none" cap="none" strike="noStrike">
                <a:solidFill>
                  <a:srgbClr val="212121"/>
                </a:solidFill>
                <a:latin typeface="Roboto Condensed"/>
                <a:ea typeface="Roboto Condensed"/>
                <a:cs typeface="Roboto Condensed"/>
                <a:sym typeface="Roboto Condensed"/>
              </a:rPr>
              <a:t> The company should only collect and process personal data that is necessary for the intended purpose and refrain from excessive data collection.</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Data Security:</a:t>
            </a:r>
            <a:r>
              <a:rPr b="0" i="0" lang="en-US" sz="3518" u="none" cap="none" strike="noStrike">
                <a:solidFill>
                  <a:srgbClr val="212121"/>
                </a:solidFill>
                <a:latin typeface="Roboto Condensed"/>
                <a:ea typeface="Roboto Condensed"/>
                <a:cs typeface="Roboto Condensed"/>
                <a:sym typeface="Roboto Condensed"/>
              </a:rPr>
              <a:t> The company must implement appropriate technical and organizational measures to protect personal data against unauthorized access, disclosure, alteration, or destruction.</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Data Subject Rights: </a:t>
            </a:r>
            <a:r>
              <a:rPr b="0" i="0" lang="en-US" sz="3518" u="none" cap="none" strike="noStrike">
                <a:solidFill>
                  <a:srgbClr val="212121"/>
                </a:solidFill>
                <a:latin typeface="Roboto Condensed"/>
                <a:ea typeface="Roboto Condensed"/>
                <a:cs typeface="Roboto Condensed"/>
                <a:sym typeface="Roboto Condensed"/>
              </a:rPr>
              <a:t>GDPR grants individuals various rights over their personal data, including the right to access, rectify, erase, and restrict the processing of their data. The company must facilitate the exercise of these rights by providing mechanisms for individuals to submit requests and respond promptly to their inquiries.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By complying with GDPR requirements, the e-commerce company demonstrates its commitment to respecting individuals' privacy rights and maintaining trust and transparency in its data processing practices.</a:t>
            </a:r>
            <a:endParaRPr/>
          </a:p>
        </p:txBody>
      </p:sp>
      <p:sp>
        <p:nvSpPr>
          <p:cNvPr id="881" name="Google Shape;881;p6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82" name="Google Shape;882;p6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83" name="Google Shape;883;p63"/>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GDPR (General Data Protection Regulation)</a:t>
            </a:r>
            <a:endParaRPr/>
          </a:p>
        </p:txBody>
      </p:sp>
      <p:sp>
        <p:nvSpPr>
          <p:cNvPr id="884" name="Google Shape;884;p6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6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890" name="Google Shape;890;p6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891" name="Google Shape;891;p6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892" name="Google Shape;892;p6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893" name="Google Shape;893;p6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894" name="Google Shape;894;p6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895" name="Google Shape;895;p64"/>
          <p:cNvSpPr/>
          <p:nvPr/>
        </p:nvSpPr>
        <p:spPr>
          <a:xfrm>
            <a:off x="13957200" y="2689225"/>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896" name="Google Shape;896;p64"/>
          <p:cNvSpPr txBox="1"/>
          <p:nvPr/>
        </p:nvSpPr>
        <p:spPr>
          <a:xfrm>
            <a:off x="216000" y="2011364"/>
            <a:ext cx="13360300" cy="2406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PCI DSS is a set of security standards established by the Payment Card Industry Security Standards Council (PCI SSC) to protect payment card data and prevent credit card fraud. It applies to organizations that handle payment card transactions, including merchants, banks, payment processors, and service providers.</a:t>
            </a:r>
            <a:endParaRPr/>
          </a:p>
        </p:txBody>
      </p:sp>
      <p:sp>
        <p:nvSpPr>
          <p:cNvPr id="897" name="Google Shape;897;p6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898" name="Google Shape;898;p6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899" name="Google Shape;899;p64"/>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PCI DSS (Payment Card Industry Data Security Standard)</a:t>
            </a:r>
            <a:endParaRPr/>
          </a:p>
        </p:txBody>
      </p:sp>
      <p:sp>
        <p:nvSpPr>
          <p:cNvPr id="900" name="Google Shape;900;p6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06" name="Google Shape;906;p6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07" name="Google Shape;907;p6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08" name="Google Shape;908;p6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09" name="Google Shape;909;p6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10" name="Google Shape;910;p6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11" name="Google Shape;911;p65"/>
          <p:cNvSpPr/>
          <p:nvPr/>
        </p:nvSpPr>
        <p:spPr>
          <a:xfrm>
            <a:off x="14182725" y="2435225"/>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mt="44999"/>
            </a:blip>
            <a:stretch>
              <a:fillRect b="0" l="0" r="0" t="0"/>
            </a:stretch>
          </a:blipFill>
          <a:ln>
            <a:noFill/>
          </a:ln>
        </p:spPr>
      </p:sp>
      <p:sp>
        <p:nvSpPr>
          <p:cNvPr id="912" name="Google Shape;912;p65"/>
          <p:cNvSpPr txBox="1"/>
          <p:nvPr/>
        </p:nvSpPr>
        <p:spPr>
          <a:xfrm>
            <a:off x="216000" y="1109664"/>
            <a:ext cx="17487800" cy="85975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 Suppose you operate a retail store that accepts credit card payments from customers. To comply with PCI DSS requirements and ensure the security of cardholder data, your organization must implement various security measures and best practices, including:</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Securing Cardholder Data</a:t>
            </a:r>
            <a:r>
              <a:rPr b="0" i="0" lang="en-US" sz="3518" u="none" cap="none" strike="noStrike">
                <a:solidFill>
                  <a:srgbClr val="212121"/>
                </a:solidFill>
                <a:latin typeface="Roboto Condensed"/>
                <a:ea typeface="Roboto Condensed"/>
                <a:cs typeface="Roboto Condensed"/>
                <a:sym typeface="Roboto Condensed"/>
              </a:rPr>
              <a:t>: Encrypting sensitive cardholder data during transmission and storage to prevent unauthorized access.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Maintaining Secure Systems and Networks</a:t>
            </a:r>
            <a:r>
              <a:rPr b="0" i="0" lang="en-US" sz="3518" u="none" cap="none" strike="noStrike">
                <a:solidFill>
                  <a:srgbClr val="212121"/>
                </a:solidFill>
                <a:latin typeface="Roboto Condensed"/>
                <a:ea typeface="Roboto Condensed"/>
                <a:cs typeface="Roboto Condensed"/>
                <a:sym typeface="Roboto Condensed"/>
              </a:rPr>
              <a:t>: Implementing firewalls, intrusion detection systems, and regular security updates to protect against malware, vulnerabilities, and unauthorized access.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Access Control</a:t>
            </a:r>
            <a:r>
              <a:rPr b="0" i="0" lang="en-US" sz="3518" u="none" cap="none" strike="noStrike">
                <a:solidFill>
                  <a:srgbClr val="212121"/>
                </a:solidFill>
                <a:latin typeface="Roboto Condensed"/>
                <a:ea typeface="Roboto Condensed"/>
                <a:cs typeface="Roboto Condensed"/>
                <a:sym typeface="Roboto Condensed"/>
              </a:rPr>
              <a:t>: Restricting access to cardholder data on a need-to-know basis and assigning unique IDs to individuals with access privileges.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Regular Monitoring and Testing</a:t>
            </a:r>
            <a:r>
              <a:rPr b="0" i="0" lang="en-US" sz="3518" u="none" cap="none" strike="noStrike">
                <a:solidFill>
                  <a:srgbClr val="212121"/>
                </a:solidFill>
                <a:latin typeface="Roboto Condensed"/>
                <a:ea typeface="Roboto Condensed"/>
                <a:cs typeface="Roboto Condensed"/>
                <a:sym typeface="Roboto Condensed"/>
              </a:rPr>
              <a:t>: Conducting regular security testing, vulnerability scans, and penetration tests to identify and address security weaknesses promptly.</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Maintaining Information Security Policies</a:t>
            </a:r>
            <a:r>
              <a:rPr b="0" i="0" lang="en-US" sz="3518" u="none" cap="none" strike="noStrike">
                <a:solidFill>
                  <a:srgbClr val="212121"/>
                </a:solidFill>
                <a:latin typeface="Roboto Condensed"/>
                <a:ea typeface="Roboto Condensed"/>
                <a:cs typeface="Roboto Condensed"/>
                <a:sym typeface="Roboto Condensed"/>
              </a:rPr>
              <a:t>: Developing and maintaining comprehensive security policies, procedures, and documentation to guide security practices and ensure compliance with PCI DSS requirements.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By adhering to PCI DSS standards, your retail store can enhance the security of payment card transactions, minimize the risk of data breaches, and protect customers' sensitive financial information from theft or misuse.</a:t>
            </a:r>
            <a:endParaRPr/>
          </a:p>
        </p:txBody>
      </p:sp>
      <p:sp>
        <p:nvSpPr>
          <p:cNvPr id="913" name="Google Shape;913;p6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14" name="Google Shape;914;p6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15" name="Google Shape;915;p65"/>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PCI DSS (Payment Card Industry Data Security Standard)</a:t>
            </a:r>
            <a:endParaRPr/>
          </a:p>
        </p:txBody>
      </p:sp>
      <p:sp>
        <p:nvSpPr>
          <p:cNvPr id="916" name="Google Shape;916;p6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66"/>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22" name="Google Shape;922;p66"/>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23" name="Google Shape;923;p66"/>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24" name="Google Shape;924;p66"/>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25" name="Google Shape;925;p66"/>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26" name="Google Shape;926;p66"/>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27" name="Google Shape;927;p66"/>
          <p:cNvSpPr/>
          <p:nvPr/>
        </p:nvSpPr>
        <p:spPr>
          <a:xfrm>
            <a:off x="14025297" y="2938208"/>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928" name="Google Shape;928;p66"/>
          <p:cNvSpPr txBox="1"/>
          <p:nvPr/>
        </p:nvSpPr>
        <p:spPr>
          <a:xfrm>
            <a:off x="216000" y="1935164"/>
            <a:ext cx="13630175" cy="2406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HIPAA is a US federal law that sets standards for the protection of sensitive health information and ensures the confidentiality, integrity, and availability of electronic protected health information (ePHI). It applies to healthcare providers, health plans, healthcare clearinghouses, and their business associates.</a:t>
            </a:r>
            <a:endParaRPr/>
          </a:p>
        </p:txBody>
      </p:sp>
      <p:sp>
        <p:nvSpPr>
          <p:cNvPr id="929" name="Google Shape;929;p66"/>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30" name="Google Shape;930;p66"/>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31" name="Google Shape;931;p66"/>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HIPAA (Health Insurance Portability and Accountability Act)</a:t>
            </a:r>
            <a:endParaRPr/>
          </a:p>
        </p:txBody>
      </p:sp>
      <p:sp>
        <p:nvSpPr>
          <p:cNvPr id="932" name="Google Shape;932;p66"/>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67"/>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38" name="Google Shape;938;p67"/>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39" name="Google Shape;939;p67"/>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40" name="Google Shape;940;p67"/>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41" name="Google Shape;941;p67"/>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42" name="Google Shape;942;p67"/>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43" name="Google Shape;943;p67"/>
          <p:cNvSpPr/>
          <p:nvPr/>
        </p:nvSpPr>
        <p:spPr>
          <a:xfrm>
            <a:off x="14025297" y="2938208"/>
            <a:ext cx="4114800" cy="41148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mt="54000"/>
            </a:blip>
            <a:stretch>
              <a:fillRect b="0" l="0" r="0" t="0"/>
            </a:stretch>
          </a:blipFill>
          <a:ln>
            <a:noFill/>
          </a:ln>
        </p:spPr>
      </p:sp>
      <p:sp>
        <p:nvSpPr>
          <p:cNvPr id="944" name="Google Shape;944;p67"/>
          <p:cNvSpPr txBox="1"/>
          <p:nvPr/>
        </p:nvSpPr>
        <p:spPr>
          <a:xfrm>
            <a:off x="-9528" y="1446490"/>
            <a:ext cx="18297525" cy="8121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Example: Consider a healthcare provider operating a medical clinic that maintains electronic health records (EHRs) containing sensitive patient information. To comply with HIPAA requirements and safeguard patient privacy and confidentiality, the medical clinic must implement various security measures and safeguards, including:</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Access Controls</a:t>
            </a:r>
            <a:r>
              <a:rPr b="0" i="0" lang="en-US" sz="3518" u="none" cap="none" strike="noStrike">
                <a:solidFill>
                  <a:srgbClr val="212121"/>
                </a:solidFill>
                <a:latin typeface="Roboto Condensed"/>
                <a:ea typeface="Roboto Condensed"/>
                <a:cs typeface="Roboto Condensed"/>
                <a:sym typeface="Roboto Condensed"/>
              </a:rPr>
              <a:t>: Implementing role-based access controls and user authentication mechanisms to restrict access to ePHI to authorized individuals only.</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Encryption</a:t>
            </a:r>
            <a:r>
              <a:rPr b="0" i="0" lang="en-US" sz="3518" u="none" cap="none" strike="noStrike">
                <a:solidFill>
                  <a:srgbClr val="212121"/>
                </a:solidFill>
                <a:latin typeface="Roboto Condensed"/>
                <a:ea typeface="Roboto Condensed"/>
                <a:cs typeface="Roboto Condensed"/>
                <a:sym typeface="Roboto Condensed"/>
              </a:rPr>
              <a:t>: Encrypting ePHI stored on electronic devices and transmitted over networks to prevent unauthorized interception or access.</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Physical Safeguards</a:t>
            </a:r>
            <a:r>
              <a:rPr b="0" i="0" lang="en-US" sz="3518" u="none" cap="none" strike="noStrike">
                <a:solidFill>
                  <a:srgbClr val="212121"/>
                </a:solidFill>
                <a:latin typeface="Roboto Condensed"/>
                <a:ea typeface="Roboto Condensed"/>
                <a:cs typeface="Roboto Condensed"/>
                <a:sym typeface="Roboto Condensed"/>
              </a:rPr>
              <a:t>: Securing physical access to facilities, workstations, and storage areas containing ePHI to prevent theft, unauthorized access, or tampering.</a:t>
            </a:r>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Security Incident Response</a:t>
            </a:r>
            <a:r>
              <a:rPr b="0" i="0" lang="en-US" sz="3518" u="none" cap="none" strike="noStrike">
                <a:solidFill>
                  <a:srgbClr val="212121"/>
                </a:solidFill>
                <a:latin typeface="Roboto Condensed"/>
                <a:ea typeface="Roboto Condensed"/>
                <a:cs typeface="Roboto Condensed"/>
                <a:sym typeface="Roboto Condensed"/>
              </a:rPr>
              <a:t>: Establishing procedures for detecting, reporting, and responding to security incidents, breaches, or unauthorized disclosures of ePHI.</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By implementing these HIPAA-compliant security measures, the medical clinic can protect patients' sensitive health information from unauthorized access, disclosure, or misuse, thereby maintaining trust and compliance with regulatory requirements.</a:t>
            </a:r>
            <a:endParaRPr/>
          </a:p>
        </p:txBody>
      </p:sp>
      <p:sp>
        <p:nvSpPr>
          <p:cNvPr id="945" name="Google Shape;945;p67"/>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46" name="Google Shape;946;p67"/>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47" name="Google Shape;947;p67"/>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HIPAA (Health Insurance Portability and Accountability Act)</a:t>
            </a:r>
            <a:endParaRPr/>
          </a:p>
        </p:txBody>
      </p:sp>
      <p:sp>
        <p:nvSpPr>
          <p:cNvPr id="948" name="Google Shape;948;p67"/>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6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54" name="Google Shape;954;p6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55" name="Google Shape;955;p6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56" name="Google Shape;956;p6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57" name="Google Shape;957;p6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58" name="Google Shape;958;p6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59" name="Google Shape;959;p68"/>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blip>
            <a:stretch>
              <a:fillRect b="0" l="0" r="0" t="0"/>
            </a:stretch>
          </a:blipFill>
          <a:ln>
            <a:noFill/>
          </a:ln>
        </p:spPr>
      </p:sp>
      <p:sp>
        <p:nvSpPr>
          <p:cNvPr id="960" name="Google Shape;960;p68"/>
          <p:cNvSpPr txBox="1"/>
          <p:nvPr/>
        </p:nvSpPr>
        <p:spPr>
          <a:xfrm>
            <a:off x="1028700" y="1906865"/>
            <a:ext cx="11010900" cy="33587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 Certification Authority (CA) is a trusted entity responsible for issuing digital certificates that validate the identity of individuals, organizations, or websites in the digital realm. These certificates serve as cryptographic proof of identity and are essential for establishing secure communication channels and verifying the authenticity and integrity of digital transactions.</a:t>
            </a:r>
            <a:endParaRPr/>
          </a:p>
        </p:txBody>
      </p:sp>
      <p:sp>
        <p:nvSpPr>
          <p:cNvPr id="961" name="Google Shape;961;p6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62" name="Google Shape;962;p6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63" name="Google Shape;963;p68"/>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a:t>
            </a:r>
            <a:endParaRPr/>
          </a:p>
        </p:txBody>
      </p:sp>
      <p:sp>
        <p:nvSpPr>
          <p:cNvPr id="964" name="Google Shape;964;p6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70" name="Google Shape;970;p6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71" name="Google Shape;971;p6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72" name="Google Shape;972;p6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73" name="Google Shape;973;p6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74" name="Google Shape;974;p6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75" name="Google Shape;975;p69"/>
          <p:cNvSpPr/>
          <p:nvPr/>
        </p:nvSpPr>
        <p:spPr>
          <a:xfrm>
            <a:off x="3974581" y="919925"/>
            <a:ext cx="8915909" cy="8984689"/>
          </a:xfrm>
          <a:custGeom>
            <a:rect b="b" l="l" r="r" t="t"/>
            <a:pathLst>
              <a:path extrusionOk="0" h="8984689" w="8915909">
                <a:moveTo>
                  <a:pt x="0" y="0"/>
                </a:moveTo>
                <a:lnTo>
                  <a:pt x="8915909" y="0"/>
                </a:lnTo>
                <a:lnTo>
                  <a:pt x="8915909" y="8984689"/>
                </a:lnTo>
                <a:lnTo>
                  <a:pt x="0" y="8984689"/>
                </a:lnTo>
                <a:lnTo>
                  <a:pt x="0" y="0"/>
                </a:lnTo>
                <a:close/>
              </a:path>
            </a:pathLst>
          </a:custGeom>
          <a:blipFill rotWithShape="1">
            <a:blip r:embed="rId5">
              <a:alphaModFix/>
            </a:blip>
            <a:stretch>
              <a:fillRect b="-2325" l="0" r="0" t="-2325"/>
            </a:stretch>
          </a:blipFill>
          <a:ln>
            <a:noFill/>
          </a:ln>
        </p:spPr>
      </p:sp>
      <p:sp>
        <p:nvSpPr>
          <p:cNvPr id="976" name="Google Shape;976;p6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77" name="Google Shape;977;p6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78" name="Google Shape;978;p69"/>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a:t>
            </a:r>
            <a:endParaRPr/>
          </a:p>
        </p:txBody>
      </p:sp>
      <p:sp>
        <p:nvSpPr>
          <p:cNvPr id="979" name="Google Shape;979;p6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
        <p:nvSpPr>
          <p:cNvPr id="980" name="Google Shape;980;p69"/>
          <p:cNvSpPr txBox="1"/>
          <p:nvPr/>
        </p:nvSpPr>
        <p:spPr>
          <a:xfrm>
            <a:off x="532632" y="9290886"/>
            <a:ext cx="4747320" cy="4813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73737"/>
                </a:solidFill>
                <a:latin typeface="Arial"/>
                <a:ea typeface="Arial"/>
                <a:cs typeface="Arial"/>
                <a:sym typeface="Arial"/>
              </a:rPr>
              <a:t>Link From - thesslstore.com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7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986" name="Google Shape;986;p7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987" name="Google Shape;987;p7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988" name="Google Shape;988;p7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989" name="Google Shape;989;p7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990" name="Google Shape;990;p7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991" name="Google Shape;991;p70"/>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mt="43999"/>
            </a:blip>
            <a:stretch>
              <a:fillRect b="0" l="0" r="0" t="0"/>
            </a:stretch>
          </a:blipFill>
          <a:ln>
            <a:noFill/>
          </a:ln>
        </p:spPr>
      </p:sp>
      <p:sp>
        <p:nvSpPr>
          <p:cNvPr id="992" name="Google Shape;992;p70"/>
          <p:cNvSpPr txBox="1"/>
          <p:nvPr/>
        </p:nvSpPr>
        <p:spPr>
          <a:xfrm>
            <a:off x="215999" y="1208365"/>
            <a:ext cx="17856000" cy="8121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Request:</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When an entity (such as a website or an individual) wants to obtain a digital certificate to authenticate its identity, it generates a Certificate Signing Request (CSR). This request contains the entity's public key, along with other identifying information such as its name, domain name, and contact details.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entity then submits the CSR to the Certification Authority, requesting the issuance of a digital certificate.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Issuance: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Upon receiving the CSR, the Certification Authority verifies the identity of the requesting entity through various validation methods, depending on the type of certificate being requested (e.g., domain validation, organization validation, extended validation).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If the entity's identity is successfully validated, the Certification Authority digitally signs a certificate containing the entity's public key, identity information, expiration date, and other relevant details.</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CA then issues the signed certificate to the requesting entity, completing the certificate issuance process.</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993" name="Google Shape;993;p7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994" name="Google Shape;994;p7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995" name="Google Shape;995;p70"/>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a:t>
            </a:r>
            <a:endParaRPr/>
          </a:p>
        </p:txBody>
      </p:sp>
      <p:sp>
        <p:nvSpPr>
          <p:cNvPr id="996" name="Google Shape;996;p7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02" name="Google Shape;1002;p7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03" name="Google Shape;1003;p7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04" name="Google Shape;1004;p7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005" name="Google Shape;1005;p7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006" name="Google Shape;1006;p7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007" name="Google Shape;1007;p71"/>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mt="43999"/>
            </a:blip>
            <a:stretch>
              <a:fillRect b="0" l="0" r="0" t="0"/>
            </a:stretch>
          </a:blipFill>
          <a:ln>
            <a:noFill/>
          </a:ln>
        </p:spPr>
      </p:sp>
      <p:sp>
        <p:nvSpPr>
          <p:cNvPr id="1008" name="Google Shape;1008;p71"/>
          <p:cNvSpPr txBox="1"/>
          <p:nvPr/>
        </p:nvSpPr>
        <p:spPr>
          <a:xfrm>
            <a:off x="215999" y="1208365"/>
            <a:ext cx="17856000" cy="2406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Distribution</a:t>
            </a:r>
            <a:r>
              <a:rPr b="0" i="0" lang="en-US" sz="3518" u="none" cap="none" strike="noStrike">
                <a:solidFill>
                  <a:srgbClr val="212121"/>
                </a:solidFill>
                <a:latin typeface="Roboto Condensed"/>
                <a:ea typeface="Roboto Condensed"/>
                <a:cs typeface="Roboto Condensed"/>
                <a:sym typeface="Roboto Condensed"/>
              </a:rPr>
              <a:t>:</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Once issued, the digital certificate is delivered to the requesting entity through secure channels, typically encrypted to ensure confidentiality and integrity.</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entity installs the certificate on its server or device, allowing it to establish secure connections and authenticate its identity to other parties.</a:t>
            </a:r>
            <a:endParaRPr/>
          </a:p>
        </p:txBody>
      </p:sp>
      <p:sp>
        <p:nvSpPr>
          <p:cNvPr id="1009" name="Google Shape;1009;p7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010" name="Google Shape;1010;p7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011" name="Google Shape;1011;p71"/>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a:t>
            </a:r>
            <a:endParaRPr/>
          </a:p>
        </p:txBody>
      </p:sp>
      <p:sp>
        <p:nvSpPr>
          <p:cNvPr id="1012" name="Google Shape;1012;p7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69" name="Google Shape;169;p18"/>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70" name="Google Shape;170;p18"/>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71" name="Google Shape;171;p18"/>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72" name="Google Shape;172;p18"/>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73" name="Google Shape;173;p18"/>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74" name="Google Shape;174;p18"/>
          <p:cNvSpPr/>
          <p:nvPr/>
        </p:nvSpPr>
        <p:spPr>
          <a:xfrm>
            <a:off x="12497676" y="2022475"/>
            <a:ext cx="3585020" cy="4114800"/>
          </a:xfrm>
          <a:custGeom>
            <a:rect b="b" l="l" r="r" t="t"/>
            <a:pathLst>
              <a:path extrusionOk="0" h="4114800" w="3585020">
                <a:moveTo>
                  <a:pt x="0" y="0"/>
                </a:moveTo>
                <a:lnTo>
                  <a:pt x="3585019" y="0"/>
                </a:lnTo>
                <a:lnTo>
                  <a:pt x="3585019" y="4114800"/>
                </a:lnTo>
                <a:lnTo>
                  <a:pt x="0" y="4114800"/>
                </a:lnTo>
                <a:lnTo>
                  <a:pt x="0" y="0"/>
                </a:lnTo>
                <a:close/>
              </a:path>
            </a:pathLst>
          </a:custGeom>
          <a:blipFill rotWithShape="1">
            <a:blip r:embed="rId5">
              <a:alphaModFix/>
            </a:blip>
            <a:stretch>
              <a:fillRect b="0" l="0" r="0" t="0"/>
            </a:stretch>
          </a:blipFill>
          <a:ln>
            <a:noFill/>
          </a:ln>
        </p:spPr>
      </p:sp>
      <p:sp>
        <p:nvSpPr>
          <p:cNvPr id="175" name="Google Shape;175;p18"/>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76" name="Google Shape;176;p18"/>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77" name="Google Shape;177;p18"/>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78" name="Google Shape;178;p18"/>
          <p:cNvSpPr txBox="1"/>
          <p:nvPr/>
        </p:nvSpPr>
        <p:spPr>
          <a:xfrm>
            <a:off x="500607" y="1726311"/>
            <a:ext cx="10966605" cy="73033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Network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network layer is responsible for routing packets across different networks, ensuring the proper delivery of data between source and destination.</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IP (Internet Protocol), ICMP (Internet Control Message Protocol), ARP (Address Resolution Protocol).</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Transport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transport layer manages end-to-end communication, providing error recovery, flow control, and retransmission of lost data.</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TCP (Transmission Control Protocol), UDP (User Datagram Protocol).</a:t>
            </a:r>
            <a:endParaRPr/>
          </a:p>
        </p:txBody>
      </p:sp>
      <p:sp>
        <p:nvSpPr>
          <p:cNvPr id="179" name="Google Shape;179;p18"/>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72"/>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18" name="Google Shape;1018;p72"/>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19" name="Google Shape;1019;p72"/>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20" name="Google Shape;1020;p72"/>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021" name="Google Shape;1021;p72"/>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022" name="Google Shape;1022;p72"/>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023" name="Google Shape;1023;p72"/>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mt="43999"/>
            </a:blip>
            <a:stretch>
              <a:fillRect b="0" l="0" r="0" t="0"/>
            </a:stretch>
          </a:blipFill>
          <a:ln>
            <a:noFill/>
          </a:ln>
        </p:spPr>
      </p:sp>
      <p:sp>
        <p:nvSpPr>
          <p:cNvPr id="1024" name="Google Shape;1024;p72"/>
          <p:cNvSpPr txBox="1"/>
          <p:nvPr/>
        </p:nvSpPr>
        <p:spPr>
          <a:xfrm>
            <a:off x="215999" y="1208365"/>
            <a:ext cx="17856000" cy="812129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Example: Secure Website Connection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Let's illustrate the role of a Certification Authority in establishing a secure connection between a web browser and a secure website (e.g., an online banking portal):</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Request:</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secure website operator generates a Certificate Signing Request (CSR) containing its domain name (e.g., www.bankexample.com) and public key.</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CSR is submitted to a trusted Certification Authority (CA), requesting the issuance of a digital certificate for the website.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Issuance:</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CA verifies the ownership of the domain (e.g., www.bankexample.com) through domain validation methods to ensure that the requesting entity has the right to use the domain.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After successful validation, the CA digitally signs a digital certificate containing the website's public key, domain name, and other relevant information.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CA issues the signed certificate to the secure website operator, certifying the authenticity of the website's identity.</a:t>
            </a:r>
            <a:endParaRPr/>
          </a:p>
        </p:txBody>
      </p:sp>
      <p:sp>
        <p:nvSpPr>
          <p:cNvPr id="1025" name="Google Shape;1025;p72"/>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026" name="Google Shape;1026;p72"/>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027" name="Google Shape;1027;p72"/>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 - Example</a:t>
            </a:r>
            <a:endParaRPr/>
          </a:p>
        </p:txBody>
      </p:sp>
      <p:sp>
        <p:nvSpPr>
          <p:cNvPr id="1028" name="Google Shape;1028;p72"/>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3"/>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34" name="Google Shape;1034;p73"/>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35" name="Google Shape;1035;p73"/>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36" name="Google Shape;1036;p73"/>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037" name="Google Shape;1037;p73"/>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038" name="Google Shape;1038;p73"/>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039" name="Google Shape;1039;p73"/>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mt="43999"/>
            </a:blip>
            <a:stretch>
              <a:fillRect b="0" l="0" r="0" t="0"/>
            </a:stretch>
          </a:blipFill>
          <a:ln>
            <a:noFill/>
          </a:ln>
        </p:spPr>
      </p:sp>
      <p:sp>
        <p:nvSpPr>
          <p:cNvPr id="1040" name="Google Shape;1040;p73"/>
          <p:cNvSpPr txBox="1"/>
          <p:nvPr/>
        </p:nvSpPr>
        <p:spPr>
          <a:xfrm>
            <a:off x="215999" y="1208365"/>
            <a:ext cx="17856000" cy="7645049"/>
          </a:xfrm>
          <a:prstGeom prst="rect">
            <a:avLst/>
          </a:prstGeom>
          <a:noFill/>
          <a:ln>
            <a:noFill/>
          </a:ln>
        </p:spPr>
        <p:txBody>
          <a:bodyPr anchorCtr="0" anchor="t" bIns="0" lIns="0" spcFirstLastPara="1" rIns="0" wrap="square" tIns="0">
            <a:spAutoFit/>
          </a:bodyPr>
          <a:lstStyle/>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Installation: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secure website operator installs the issued digital certificate on its web server.</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When a user accesses the website using a web browser, the server presents the digital certificate during the initial connection handshake.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1" i="0" lang="en-US" sz="3518" u="none" cap="none" strike="noStrike">
                <a:solidFill>
                  <a:srgbClr val="212121"/>
                </a:solidFill>
                <a:latin typeface="Roboto Condensed"/>
                <a:ea typeface="Roboto Condensed"/>
                <a:cs typeface="Roboto Condensed"/>
                <a:sym typeface="Roboto Condensed"/>
              </a:rPr>
              <a:t>Certificate Verification:</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The web browser receives the digital certificate from the server and verifies its authenticity by checking the CA's digital signature against a list of trusted CAs stored locally.</a:t>
            </a:r>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If the certificate is valid and issued by a trusted CA, the browser establishes a secure, encrypted connection with the website, indicated by a padlock icon or HTTPS protocol in the browser's address bar.</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rPr b="0" i="0" lang="en-US" sz="3518" u="none" cap="none" strike="noStrike">
                <a:solidFill>
                  <a:srgbClr val="212121"/>
                </a:solidFill>
                <a:latin typeface="Roboto Condensed"/>
                <a:ea typeface="Roboto Condensed"/>
                <a:cs typeface="Roboto Condensed"/>
                <a:sym typeface="Roboto Condensed"/>
              </a:rPr>
              <a:t>In this example, the </a:t>
            </a:r>
            <a:r>
              <a:rPr b="1" i="0" lang="en-US" sz="3518" u="none" cap="none" strike="noStrike">
                <a:solidFill>
                  <a:srgbClr val="212121"/>
                </a:solidFill>
                <a:latin typeface="Roboto Condensed"/>
                <a:ea typeface="Roboto Condensed"/>
                <a:cs typeface="Roboto Condensed"/>
                <a:sym typeface="Roboto Condensed"/>
              </a:rPr>
              <a:t>Certification Authority</a:t>
            </a:r>
            <a:r>
              <a:rPr b="0" i="0" lang="en-US" sz="3518" u="none" cap="none" strike="noStrike">
                <a:solidFill>
                  <a:srgbClr val="212121"/>
                </a:solidFill>
                <a:latin typeface="Roboto Condensed"/>
                <a:ea typeface="Roboto Condensed"/>
                <a:cs typeface="Roboto Condensed"/>
                <a:sym typeface="Roboto Condensed"/>
              </a:rPr>
              <a:t> plays a crucial role in verifying the identity of the secure website and issuing a trusted digital certificate, enabling secure communication between the web browser and the website while protecting users' sensitive information from eavesdropping and unauthorized access.</a:t>
            </a:r>
            <a:endParaRPr/>
          </a:p>
        </p:txBody>
      </p:sp>
      <p:sp>
        <p:nvSpPr>
          <p:cNvPr id="1041" name="Google Shape;1041;p73"/>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042" name="Google Shape;1042;p73"/>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043" name="Google Shape;1043;p73"/>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 - Example</a:t>
            </a:r>
            <a:endParaRPr/>
          </a:p>
        </p:txBody>
      </p:sp>
      <p:sp>
        <p:nvSpPr>
          <p:cNvPr id="1044" name="Google Shape;1044;p73"/>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74"/>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50" name="Google Shape;1050;p74"/>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51" name="Google Shape;1051;p74"/>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52" name="Google Shape;1052;p74"/>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053" name="Google Shape;1053;p74"/>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054" name="Google Shape;1054;p74"/>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055" name="Google Shape;1055;p74"/>
          <p:cNvSpPr/>
          <p:nvPr/>
        </p:nvSpPr>
        <p:spPr>
          <a:xfrm>
            <a:off x="4731659" y="1072948"/>
            <a:ext cx="7891692" cy="8833052"/>
          </a:xfrm>
          <a:custGeom>
            <a:rect b="b" l="l" r="r" t="t"/>
            <a:pathLst>
              <a:path extrusionOk="0" h="8833052" w="7891692">
                <a:moveTo>
                  <a:pt x="0" y="0"/>
                </a:moveTo>
                <a:lnTo>
                  <a:pt x="7891692" y="0"/>
                </a:lnTo>
                <a:lnTo>
                  <a:pt x="7891692" y="8833052"/>
                </a:lnTo>
                <a:lnTo>
                  <a:pt x="0" y="8833052"/>
                </a:lnTo>
                <a:lnTo>
                  <a:pt x="0" y="0"/>
                </a:lnTo>
                <a:close/>
              </a:path>
            </a:pathLst>
          </a:custGeom>
          <a:blipFill rotWithShape="1">
            <a:blip r:embed="rId5">
              <a:alphaModFix/>
            </a:blip>
            <a:stretch>
              <a:fillRect b="-2009" l="0" r="0" t="-2009"/>
            </a:stretch>
          </a:blipFill>
          <a:ln>
            <a:noFill/>
          </a:ln>
        </p:spPr>
      </p:sp>
      <p:sp>
        <p:nvSpPr>
          <p:cNvPr id="1056" name="Google Shape;1056;p74"/>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057" name="Google Shape;1057;p74"/>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058" name="Google Shape;1058;p74"/>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 - Example</a:t>
            </a:r>
            <a:endParaRPr/>
          </a:p>
        </p:txBody>
      </p:sp>
      <p:sp>
        <p:nvSpPr>
          <p:cNvPr id="1059" name="Google Shape;1059;p74"/>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
        <p:nvSpPr>
          <p:cNvPr id="1060" name="Google Shape;1060;p74"/>
          <p:cNvSpPr txBox="1"/>
          <p:nvPr/>
        </p:nvSpPr>
        <p:spPr>
          <a:xfrm>
            <a:off x="429345" y="9290886"/>
            <a:ext cx="4953893" cy="48133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800" u="none" cap="none" strike="noStrike">
                <a:solidFill>
                  <a:srgbClr val="373737"/>
                </a:solidFill>
                <a:latin typeface="Arial"/>
                <a:ea typeface="Arial"/>
                <a:cs typeface="Arial"/>
                <a:sym typeface="Arial"/>
              </a:rPr>
              <a:t>Link From - sectigostore.com</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75"/>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066" name="Google Shape;1066;p75"/>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067" name="Google Shape;1067;p75"/>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068" name="Google Shape;1068;p75"/>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069" name="Google Shape;1069;p75"/>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070" name="Google Shape;1070;p75"/>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071" name="Google Shape;1071;p75"/>
          <p:cNvSpPr/>
          <p:nvPr/>
        </p:nvSpPr>
        <p:spPr>
          <a:xfrm>
            <a:off x="14349014" y="2816225"/>
            <a:ext cx="2910286" cy="4114800"/>
          </a:xfrm>
          <a:custGeom>
            <a:rect b="b" l="l" r="r" t="t"/>
            <a:pathLst>
              <a:path extrusionOk="0" h="4114800" w="2910286">
                <a:moveTo>
                  <a:pt x="0" y="0"/>
                </a:moveTo>
                <a:lnTo>
                  <a:pt x="2910286" y="0"/>
                </a:lnTo>
                <a:lnTo>
                  <a:pt x="2910286" y="4114800"/>
                </a:lnTo>
                <a:lnTo>
                  <a:pt x="0" y="4114800"/>
                </a:lnTo>
                <a:lnTo>
                  <a:pt x="0" y="0"/>
                </a:lnTo>
                <a:close/>
              </a:path>
            </a:pathLst>
          </a:custGeom>
          <a:blipFill rotWithShape="1">
            <a:blip r:embed="rId5">
              <a:alphaModFix amt="43999"/>
            </a:blip>
            <a:stretch>
              <a:fillRect b="0" l="0" r="0" t="0"/>
            </a:stretch>
          </a:blipFill>
          <a:ln>
            <a:noFill/>
          </a:ln>
        </p:spPr>
      </p:sp>
      <p:sp>
        <p:nvSpPr>
          <p:cNvPr id="1072" name="Google Shape;1072;p75"/>
          <p:cNvSpPr txBox="1"/>
          <p:nvPr/>
        </p:nvSpPr>
        <p:spPr>
          <a:xfrm>
            <a:off x="215999" y="1208365"/>
            <a:ext cx="17649625" cy="8121299"/>
          </a:xfrm>
          <a:prstGeom prst="rect">
            <a:avLst/>
          </a:prstGeom>
          <a:noFill/>
          <a:ln>
            <a:noFill/>
          </a:ln>
        </p:spPr>
        <p:txBody>
          <a:bodyPr anchorCtr="0" anchor="t" bIns="0" lIns="0" spcFirstLastPara="1" rIns="0" wrap="square" tIns="0">
            <a:spAutoFit/>
          </a:bodyPr>
          <a:lstStyle/>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The process begins with the generation of a Certificate Signing Request (CSR) by the secure website operator, containing its domain name and public key.</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The CSR is sent to a trusted Certification Authority (CA) for validation and issuance of a digital certificate.</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The CA verifies the identity of the website through domain validation methods and issues a digital certificate containing the website's public key, domain name, and other relevant details.</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The digital certificate is delivered to the secure website operator and installed on its web server.</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When a user accesses the secure website using a web browser, the server presents the digital certificate during the initial connection handshake.</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The web browser verifies the authenticity of the certificate by checking the CA's digital signature against a list of trusted CAs stored locally.</a:t>
            </a:r>
            <a:endParaRPr/>
          </a:p>
          <a:p>
            <a:pPr indent="-379833" lvl="1" marL="759666" marR="0" rtl="0" algn="just">
              <a:lnSpc>
                <a:spcPct val="108015"/>
              </a:lnSpc>
              <a:spcBef>
                <a:spcPts val="0"/>
              </a:spcBef>
              <a:spcAft>
                <a:spcPts val="0"/>
              </a:spcAft>
              <a:buClr>
                <a:srgbClr val="212121"/>
              </a:buClr>
              <a:buSzPts val="3518"/>
              <a:buFont typeface="Arial"/>
              <a:buChar char="•"/>
            </a:pPr>
            <a:r>
              <a:rPr b="0" i="0" lang="en-US" sz="3518" u="none" cap="none" strike="noStrike">
                <a:solidFill>
                  <a:srgbClr val="212121"/>
                </a:solidFill>
                <a:latin typeface="Roboto Condensed"/>
                <a:ea typeface="Roboto Condensed"/>
                <a:cs typeface="Roboto Condensed"/>
                <a:sym typeface="Roboto Condensed"/>
              </a:rPr>
              <a:t>If the certificate is valid and issued by a trusted CA, the browser establishes a secure, encrypted connection with the website, ensuring the confidentiality and integrity of data exchanged between the user and the website.</a:t>
            </a:r>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a:p>
            <a:pPr indent="0" lvl="0" marL="0" marR="0" rtl="0" algn="just">
              <a:lnSpc>
                <a:spcPct val="108015"/>
              </a:lnSpc>
              <a:spcBef>
                <a:spcPts val="0"/>
              </a:spcBef>
              <a:spcAft>
                <a:spcPts val="0"/>
              </a:spcAft>
              <a:buNone/>
            </a:pPr>
            <a:r>
              <a:t/>
            </a:r>
            <a:endParaRPr b="0" i="0" sz="3518" u="none" cap="none" strike="noStrike">
              <a:solidFill>
                <a:srgbClr val="212121"/>
              </a:solidFill>
              <a:latin typeface="Roboto Condensed"/>
              <a:ea typeface="Roboto Condensed"/>
              <a:cs typeface="Roboto Condensed"/>
              <a:sym typeface="Roboto Condensed"/>
            </a:endParaRPr>
          </a:p>
        </p:txBody>
      </p:sp>
      <p:sp>
        <p:nvSpPr>
          <p:cNvPr id="1073" name="Google Shape;1073;p75"/>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074" name="Google Shape;1074;p75"/>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075" name="Google Shape;1075;p75"/>
          <p:cNvSpPr txBox="1"/>
          <p:nvPr/>
        </p:nvSpPr>
        <p:spPr>
          <a:xfrm>
            <a:off x="216000" y="194501"/>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Certifying Authority - How Certification Authorities Work - Example</a:t>
            </a:r>
            <a:endParaRPr/>
          </a:p>
        </p:txBody>
      </p:sp>
      <p:sp>
        <p:nvSpPr>
          <p:cNvPr id="1076" name="Google Shape;1076;p75"/>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185" name="Google Shape;185;p19"/>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186" name="Google Shape;186;p19"/>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187" name="Google Shape;187;p19"/>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188" name="Google Shape;188;p19"/>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189" name="Google Shape;189;p19"/>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190" name="Google Shape;190;p19"/>
          <p:cNvSpPr/>
          <p:nvPr/>
        </p:nvSpPr>
        <p:spPr>
          <a:xfrm>
            <a:off x="12497676" y="2022475"/>
            <a:ext cx="3585020" cy="4114800"/>
          </a:xfrm>
          <a:custGeom>
            <a:rect b="b" l="l" r="r" t="t"/>
            <a:pathLst>
              <a:path extrusionOk="0" h="4114800" w="3585020">
                <a:moveTo>
                  <a:pt x="0" y="0"/>
                </a:moveTo>
                <a:lnTo>
                  <a:pt x="3585019" y="0"/>
                </a:lnTo>
                <a:lnTo>
                  <a:pt x="3585019" y="4114800"/>
                </a:lnTo>
                <a:lnTo>
                  <a:pt x="0" y="4114800"/>
                </a:lnTo>
                <a:lnTo>
                  <a:pt x="0" y="0"/>
                </a:lnTo>
                <a:close/>
              </a:path>
            </a:pathLst>
          </a:custGeom>
          <a:blipFill rotWithShape="1">
            <a:blip r:embed="rId5">
              <a:alphaModFix/>
            </a:blip>
            <a:stretch>
              <a:fillRect b="0" l="0" r="0" t="0"/>
            </a:stretch>
          </a:blipFill>
          <a:ln>
            <a:noFill/>
          </a:ln>
        </p:spPr>
      </p:sp>
      <p:sp>
        <p:nvSpPr>
          <p:cNvPr id="191" name="Google Shape;191;p19"/>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192" name="Google Shape;192;p19"/>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193" name="Google Shape;193;p19"/>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194" name="Google Shape;194;p19"/>
          <p:cNvSpPr txBox="1"/>
          <p:nvPr/>
        </p:nvSpPr>
        <p:spPr>
          <a:xfrm>
            <a:off x="500607" y="1726311"/>
            <a:ext cx="10966605" cy="633183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Session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session layer establishes, maintains, and terminates connections between applications on different devices.</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NetBIOS (Network Basic Input/Output System).</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Presentation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This layer is responsible for translating data between the application layer and the lower layers. It handles data compression, encryption, and formatting.</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SSL/TLS (Secure Sockets Layer/Transport Layer Security).</a:t>
            </a:r>
            <a:endParaRPr/>
          </a:p>
        </p:txBody>
      </p:sp>
      <p:sp>
        <p:nvSpPr>
          <p:cNvPr id="195" name="Google Shape;195;p19"/>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01" name="Google Shape;201;p20"/>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02" name="Google Shape;202;p20"/>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03" name="Google Shape;203;p20"/>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04" name="Google Shape;204;p20"/>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05" name="Google Shape;205;p20"/>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06" name="Google Shape;206;p20"/>
          <p:cNvSpPr/>
          <p:nvPr/>
        </p:nvSpPr>
        <p:spPr>
          <a:xfrm>
            <a:off x="12497676" y="2022475"/>
            <a:ext cx="3585020" cy="4114800"/>
          </a:xfrm>
          <a:custGeom>
            <a:rect b="b" l="l" r="r" t="t"/>
            <a:pathLst>
              <a:path extrusionOk="0" h="4114800" w="3585020">
                <a:moveTo>
                  <a:pt x="0" y="0"/>
                </a:moveTo>
                <a:lnTo>
                  <a:pt x="3585019" y="0"/>
                </a:lnTo>
                <a:lnTo>
                  <a:pt x="3585019" y="4114800"/>
                </a:lnTo>
                <a:lnTo>
                  <a:pt x="0" y="4114800"/>
                </a:lnTo>
                <a:lnTo>
                  <a:pt x="0" y="0"/>
                </a:lnTo>
                <a:close/>
              </a:path>
            </a:pathLst>
          </a:custGeom>
          <a:blipFill rotWithShape="1">
            <a:blip r:embed="rId5">
              <a:alphaModFix/>
            </a:blip>
            <a:stretch>
              <a:fillRect b="0" l="0" r="0" t="0"/>
            </a:stretch>
          </a:blipFill>
          <a:ln>
            <a:noFill/>
          </a:ln>
        </p:spPr>
      </p:sp>
      <p:sp>
        <p:nvSpPr>
          <p:cNvPr id="207" name="Google Shape;207;p20"/>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08" name="Google Shape;208;p20"/>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09" name="Google Shape;209;p20"/>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Internet works?</a:t>
            </a:r>
            <a:endParaRPr/>
          </a:p>
        </p:txBody>
      </p:sp>
      <p:sp>
        <p:nvSpPr>
          <p:cNvPr id="210" name="Google Shape;210;p20"/>
          <p:cNvSpPr txBox="1"/>
          <p:nvPr/>
        </p:nvSpPr>
        <p:spPr>
          <a:xfrm>
            <a:off x="500607" y="1726311"/>
            <a:ext cx="11363480" cy="3417189"/>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Application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application layer is where user interfaces and network-aware applications reside.</a:t>
            </a:r>
            <a:endParaRPr/>
          </a:p>
          <a:p>
            <a:pPr indent="0" lvl="0" marL="0" marR="0" rtl="0" algn="just">
              <a:lnSpc>
                <a:spcPct val="108000"/>
              </a:lnSpc>
              <a:spcBef>
                <a:spcPts val="0"/>
              </a:spcBef>
              <a:spcAft>
                <a:spcPts val="0"/>
              </a:spcAft>
              <a:buNone/>
            </a:pPr>
            <a:r>
              <a:rPr b="0" i="0" lang="en-US" sz="3600" u="sng" cap="none" strike="noStrike">
                <a:solidFill>
                  <a:srgbClr val="212121"/>
                </a:solidFill>
                <a:latin typeface="Roboto Condensed"/>
                <a:ea typeface="Roboto Condensed"/>
                <a:cs typeface="Roboto Condensed"/>
                <a:sym typeface="Roboto Condensed"/>
              </a:rPr>
              <a:t>Protocols</a:t>
            </a:r>
            <a:r>
              <a:rPr b="0" i="0" lang="en-US" sz="3600" u="none" cap="none" strike="noStrike">
                <a:solidFill>
                  <a:srgbClr val="212121"/>
                </a:solidFill>
                <a:latin typeface="Roboto Condensed"/>
                <a:ea typeface="Roboto Condensed"/>
                <a:cs typeface="Roboto Condensed"/>
                <a:sym typeface="Roboto Condensed"/>
              </a:rPr>
              <a:t>: HTTP/HTTPS (Hypertext Transfer Protocol/Secure), FTP (File Transfer Protocol), SMTP (Simple Mail Transfer Protocol), DNS (Domain Name System).</a:t>
            </a:r>
            <a:endParaRPr/>
          </a:p>
        </p:txBody>
      </p:sp>
      <p:sp>
        <p:nvSpPr>
          <p:cNvPr id="211" name="Google Shape;211;p20"/>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p:nvPr/>
        </p:nvSpPr>
        <p:spPr>
          <a:xfrm>
            <a:off x="16082695" y="9071290"/>
            <a:ext cx="2008533" cy="610567"/>
          </a:xfrm>
          <a:custGeom>
            <a:rect b="b" l="l" r="r" t="t"/>
            <a:pathLst>
              <a:path extrusionOk="0" h="610567" w="2008533">
                <a:moveTo>
                  <a:pt x="0" y="0"/>
                </a:moveTo>
                <a:lnTo>
                  <a:pt x="2008533" y="0"/>
                </a:lnTo>
                <a:lnTo>
                  <a:pt x="2008533" y="610568"/>
                </a:lnTo>
                <a:lnTo>
                  <a:pt x="0" y="610568"/>
                </a:lnTo>
                <a:lnTo>
                  <a:pt x="0" y="0"/>
                </a:lnTo>
                <a:close/>
              </a:path>
            </a:pathLst>
          </a:custGeom>
          <a:blipFill rotWithShape="1">
            <a:blip r:embed="rId3">
              <a:alphaModFix/>
            </a:blip>
            <a:stretch>
              <a:fillRect b="0" l="0" r="0" t="0"/>
            </a:stretch>
          </a:blipFill>
          <a:ln>
            <a:noFill/>
          </a:ln>
        </p:spPr>
      </p:sp>
      <p:sp>
        <p:nvSpPr>
          <p:cNvPr id="217" name="Google Shape;217;p21"/>
          <p:cNvSpPr/>
          <p:nvPr/>
        </p:nvSpPr>
        <p:spPr>
          <a:xfrm>
            <a:off x="16082697" y="9071290"/>
            <a:ext cx="2008537" cy="610552"/>
          </a:xfrm>
          <a:custGeom>
            <a:rect b="b" l="l" r="r" t="t"/>
            <a:pathLst>
              <a:path extrusionOk="0" h="814070" w="2678049">
                <a:moveTo>
                  <a:pt x="0" y="0"/>
                </a:moveTo>
                <a:lnTo>
                  <a:pt x="2678049" y="0"/>
                </a:lnTo>
                <a:lnTo>
                  <a:pt x="2678049" y="814070"/>
                </a:lnTo>
                <a:lnTo>
                  <a:pt x="0" y="814070"/>
                </a:lnTo>
                <a:close/>
              </a:path>
            </a:pathLst>
          </a:custGeom>
          <a:solidFill>
            <a:srgbClr val="FFFFFF">
              <a:alpha val="60000"/>
            </a:srgbClr>
          </a:solidFill>
          <a:ln>
            <a:noFill/>
          </a:ln>
        </p:spPr>
      </p:sp>
      <p:sp>
        <p:nvSpPr>
          <p:cNvPr id="218" name="Google Shape;218;p21"/>
          <p:cNvSpPr/>
          <p:nvPr/>
        </p:nvSpPr>
        <p:spPr>
          <a:xfrm>
            <a:off x="0" y="9906000"/>
            <a:ext cx="18288000" cy="381000"/>
          </a:xfrm>
          <a:custGeom>
            <a:rect b="b" l="l" r="r" t="t"/>
            <a:pathLst>
              <a:path extrusionOk="0" h="508000" w="24384000">
                <a:moveTo>
                  <a:pt x="0" y="0"/>
                </a:moveTo>
                <a:lnTo>
                  <a:pt x="24384000" y="0"/>
                </a:lnTo>
                <a:lnTo>
                  <a:pt x="24384000" y="508000"/>
                </a:lnTo>
                <a:lnTo>
                  <a:pt x="0" y="508000"/>
                </a:lnTo>
              </a:path>
            </a:pathLst>
          </a:custGeom>
          <a:solidFill>
            <a:srgbClr val="DFDFDF"/>
          </a:solidFill>
          <a:ln>
            <a:noFill/>
          </a:ln>
        </p:spPr>
      </p:sp>
      <p:sp>
        <p:nvSpPr>
          <p:cNvPr id="219" name="Google Shape;219;p21"/>
          <p:cNvSpPr/>
          <p:nvPr/>
        </p:nvSpPr>
        <p:spPr>
          <a:xfrm>
            <a:off x="0" y="0"/>
            <a:ext cx="18288000" cy="1066802"/>
          </a:xfrm>
          <a:custGeom>
            <a:rect b="b" l="l" r="r" t="t"/>
            <a:pathLst>
              <a:path extrusionOk="0" h="1066802" w="18288000">
                <a:moveTo>
                  <a:pt x="0" y="0"/>
                </a:moveTo>
                <a:lnTo>
                  <a:pt x="18288000" y="0"/>
                </a:lnTo>
                <a:lnTo>
                  <a:pt x="18288000" y="1066802"/>
                </a:lnTo>
                <a:lnTo>
                  <a:pt x="0" y="1066802"/>
                </a:lnTo>
                <a:lnTo>
                  <a:pt x="0" y="0"/>
                </a:lnTo>
                <a:close/>
              </a:path>
            </a:pathLst>
          </a:custGeom>
          <a:blipFill rotWithShape="1">
            <a:blip r:embed="rId4">
              <a:alphaModFix/>
            </a:blip>
            <a:stretch>
              <a:fillRect b="-38236" l="0" r="-1798" t="-904190"/>
            </a:stretch>
          </a:blipFill>
          <a:ln>
            <a:noFill/>
          </a:ln>
        </p:spPr>
      </p:sp>
      <p:cxnSp>
        <p:nvCxnSpPr>
          <p:cNvPr id="220" name="Google Shape;220;p21"/>
          <p:cNvCxnSpPr/>
          <p:nvPr/>
        </p:nvCxnSpPr>
        <p:spPr>
          <a:xfrm rot="3577">
            <a:off x="-9530" y="1066802"/>
            <a:ext cx="18307060" cy="0"/>
          </a:xfrm>
          <a:prstGeom prst="straightConnector1">
            <a:avLst/>
          </a:prstGeom>
          <a:noFill/>
          <a:ln cap="rnd" cmpd="sng" w="9525">
            <a:solidFill>
              <a:srgbClr val="FFFFFF"/>
            </a:solidFill>
            <a:prstDash val="solid"/>
            <a:round/>
            <a:headEnd len="sm" w="sm" type="none"/>
            <a:tailEnd len="sm" w="sm" type="none"/>
          </a:ln>
        </p:spPr>
      </p:cxnSp>
      <p:cxnSp>
        <p:nvCxnSpPr>
          <p:cNvPr id="221" name="Google Shape;221;p21"/>
          <p:cNvCxnSpPr/>
          <p:nvPr/>
        </p:nvCxnSpPr>
        <p:spPr>
          <a:xfrm rot="3577">
            <a:off x="-9530" y="9909376"/>
            <a:ext cx="18307060" cy="0"/>
          </a:xfrm>
          <a:prstGeom prst="straightConnector1">
            <a:avLst/>
          </a:prstGeom>
          <a:noFill/>
          <a:ln cap="rnd" cmpd="sng" w="9525">
            <a:solidFill>
              <a:srgbClr val="FFFFFF"/>
            </a:solidFill>
            <a:prstDash val="solid"/>
            <a:round/>
            <a:headEnd len="sm" w="sm" type="none"/>
            <a:tailEnd len="sm" w="sm" type="none"/>
          </a:ln>
        </p:spPr>
      </p:cxnSp>
      <p:sp>
        <p:nvSpPr>
          <p:cNvPr id="222" name="Google Shape;222;p21"/>
          <p:cNvSpPr/>
          <p:nvPr/>
        </p:nvSpPr>
        <p:spPr>
          <a:xfrm>
            <a:off x="12312268" y="2244725"/>
            <a:ext cx="5570080" cy="3635743"/>
          </a:xfrm>
          <a:custGeom>
            <a:rect b="b" l="l" r="r" t="t"/>
            <a:pathLst>
              <a:path extrusionOk="0" h="3635743" w="5570080">
                <a:moveTo>
                  <a:pt x="0" y="0"/>
                </a:moveTo>
                <a:lnTo>
                  <a:pt x="5570080" y="0"/>
                </a:lnTo>
                <a:lnTo>
                  <a:pt x="5570080" y="3635743"/>
                </a:lnTo>
                <a:lnTo>
                  <a:pt x="0" y="3635743"/>
                </a:lnTo>
                <a:lnTo>
                  <a:pt x="0" y="0"/>
                </a:lnTo>
                <a:close/>
              </a:path>
            </a:pathLst>
          </a:custGeom>
          <a:blipFill rotWithShape="1">
            <a:blip r:embed="rId5">
              <a:alphaModFix/>
            </a:blip>
            <a:stretch>
              <a:fillRect b="0" l="0" r="0" t="0"/>
            </a:stretch>
          </a:blipFill>
          <a:ln>
            <a:noFill/>
          </a:ln>
        </p:spPr>
      </p:sp>
      <p:sp>
        <p:nvSpPr>
          <p:cNvPr id="223" name="Google Shape;223;p21"/>
          <p:cNvSpPr txBox="1"/>
          <p:nvPr/>
        </p:nvSpPr>
        <p:spPr>
          <a:xfrm>
            <a:off x="1348740" y="9954469"/>
            <a:ext cx="3931920" cy="2762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Anindya Sinha</a:t>
            </a:r>
            <a:endParaRPr/>
          </a:p>
        </p:txBody>
      </p:sp>
      <p:sp>
        <p:nvSpPr>
          <p:cNvPr id="224" name="Google Shape;224;p21"/>
          <p:cNvSpPr txBox="1"/>
          <p:nvPr/>
        </p:nvSpPr>
        <p:spPr>
          <a:xfrm>
            <a:off x="13007340" y="9942195"/>
            <a:ext cx="3931920" cy="300774"/>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b="1" i="0" lang="en-US" sz="1800" u="none" cap="none" strike="noStrike">
                <a:solidFill>
                  <a:srgbClr val="373737"/>
                </a:solidFill>
                <a:latin typeface="Roboto Condensed"/>
                <a:ea typeface="Roboto Condensed"/>
                <a:cs typeface="Roboto Condensed"/>
                <a:sym typeface="Roboto Condensed"/>
              </a:rPr>
              <a:t>‹#›</a:t>
            </a:r>
            <a:endParaRPr/>
          </a:p>
        </p:txBody>
      </p:sp>
      <p:sp>
        <p:nvSpPr>
          <p:cNvPr id="225" name="Google Shape;225;p21"/>
          <p:cNvSpPr txBox="1"/>
          <p:nvPr/>
        </p:nvSpPr>
        <p:spPr>
          <a:xfrm>
            <a:off x="216000" y="194502"/>
            <a:ext cx="17856000" cy="725424"/>
          </a:xfrm>
          <a:prstGeom prst="rect">
            <a:avLst/>
          </a:prstGeom>
          <a:noFill/>
          <a:ln>
            <a:noFill/>
          </a:ln>
        </p:spPr>
        <p:txBody>
          <a:bodyPr anchorCtr="0" anchor="t" bIns="0" lIns="0" spcFirstLastPara="1" rIns="0" wrap="square" tIns="0">
            <a:spAutoFit/>
          </a:bodyPr>
          <a:lstStyle/>
          <a:p>
            <a:pPr indent="0" lvl="0" marL="0" marR="0" rtl="0" algn="l">
              <a:lnSpc>
                <a:spcPct val="108000"/>
              </a:lnSpc>
              <a:spcBef>
                <a:spcPts val="0"/>
              </a:spcBef>
              <a:spcAft>
                <a:spcPts val="0"/>
              </a:spcAft>
              <a:buNone/>
            </a:pPr>
            <a:r>
              <a:rPr b="1" i="0" lang="en-US" sz="5100" u="none" cap="none" strike="noStrike">
                <a:solidFill>
                  <a:srgbClr val="373737"/>
                </a:solidFill>
                <a:latin typeface="Roboto Condensed"/>
                <a:ea typeface="Roboto Condensed"/>
                <a:cs typeface="Roboto Condensed"/>
                <a:sym typeface="Roboto Condensed"/>
              </a:rPr>
              <a:t>How Data Transmission Happens?</a:t>
            </a:r>
            <a:endParaRPr/>
          </a:p>
        </p:txBody>
      </p:sp>
      <p:sp>
        <p:nvSpPr>
          <p:cNvPr id="226" name="Google Shape;226;p21"/>
          <p:cNvSpPr txBox="1"/>
          <p:nvPr/>
        </p:nvSpPr>
        <p:spPr>
          <a:xfrm>
            <a:off x="500607" y="1726311"/>
            <a:ext cx="11811661" cy="7789164"/>
          </a:xfrm>
          <a:prstGeom prst="rect">
            <a:avLst/>
          </a:prstGeom>
          <a:noFill/>
          <a:ln>
            <a:noFill/>
          </a:ln>
        </p:spPr>
        <p:txBody>
          <a:bodyPr anchorCtr="0" anchor="t" bIns="0" lIns="0" spcFirstLastPara="1" rIns="0" wrap="square" tIns="0">
            <a:spAutoFit/>
          </a:bodyPr>
          <a:lstStyle/>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Data Creation:</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A user or application generates data.</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Application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data is passed to the application layer, where it is formatted according to the specific application's protocol.</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1" i="0" lang="en-US" sz="3600" u="none" cap="none" strike="noStrike">
                <a:solidFill>
                  <a:srgbClr val="212121"/>
                </a:solidFill>
                <a:latin typeface="Roboto Condensed"/>
                <a:ea typeface="Roboto Condensed"/>
                <a:cs typeface="Roboto Condensed"/>
                <a:sym typeface="Roboto Condensed"/>
              </a:rPr>
              <a:t>Transport Layer:</a:t>
            </a:r>
            <a:endParaRPr/>
          </a:p>
          <a:p>
            <a:pPr indent="0" lvl="0" marL="0" marR="0" rtl="0" algn="just">
              <a:lnSpc>
                <a:spcPct val="108000"/>
              </a:lnSpc>
              <a:spcBef>
                <a:spcPts val="0"/>
              </a:spcBef>
              <a:spcAft>
                <a:spcPts val="0"/>
              </a:spcAft>
              <a:buNone/>
            </a:pPr>
            <a:r>
              <a:t/>
            </a:r>
            <a:endParaRPr b="1"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rPr b="0" i="0" lang="en-US" sz="3600" u="none" cap="none" strike="noStrike">
                <a:solidFill>
                  <a:srgbClr val="212121"/>
                </a:solidFill>
                <a:latin typeface="Roboto Condensed"/>
                <a:ea typeface="Roboto Condensed"/>
                <a:cs typeface="Roboto Condensed"/>
                <a:sym typeface="Roboto Condensed"/>
              </a:rPr>
              <a:t>The transport layer (TCP or UDP) breaks down the data into smaller units, called segments or datagrams, and adds necessary information like source and destination port numbers.</a:t>
            </a:r>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a:p>
            <a:pPr indent="0" lvl="0" marL="0" marR="0" rtl="0" algn="just">
              <a:lnSpc>
                <a:spcPct val="108000"/>
              </a:lnSpc>
              <a:spcBef>
                <a:spcPts val="0"/>
              </a:spcBef>
              <a:spcAft>
                <a:spcPts val="0"/>
              </a:spcAft>
              <a:buNone/>
            </a:pPr>
            <a:r>
              <a:t/>
            </a:r>
            <a:endParaRPr b="0" i="0" sz="3600" u="none" cap="none" strike="noStrike">
              <a:solidFill>
                <a:srgbClr val="212121"/>
              </a:solidFill>
              <a:latin typeface="Roboto Condensed"/>
              <a:ea typeface="Roboto Condensed"/>
              <a:cs typeface="Roboto Condensed"/>
              <a:sym typeface="Roboto Condensed"/>
            </a:endParaRPr>
          </a:p>
        </p:txBody>
      </p:sp>
      <p:sp>
        <p:nvSpPr>
          <p:cNvPr id="227" name="Google Shape;227;p21"/>
          <p:cNvSpPr txBox="1"/>
          <p:nvPr/>
        </p:nvSpPr>
        <p:spPr>
          <a:xfrm>
            <a:off x="6055541" y="9953625"/>
            <a:ext cx="6687820" cy="2762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800" u="none" cap="none" strike="noStrike">
                <a:solidFill>
                  <a:srgbClr val="373737"/>
                </a:solidFill>
                <a:latin typeface="Roboto Condensed Light"/>
                <a:ea typeface="Roboto Condensed Light"/>
                <a:cs typeface="Roboto Condensed Light"/>
                <a:sym typeface="Roboto Condensed Light"/>
              </a:rPr>
              <a:t>#2101CS632 </a:t>
            </a:r>
            <a:r>
              <a:rPr b="0" i="0" lang="en-US" sz="1800" u="none" cap="none" strike="noStrike">
                <a:solidFill>
                  <a:srgbClr val="373737"/>
                </a:solidFill>
                <a:latin typeface="Calibri"/>
                <a:ea typeface="Calibri"/>
                <a:cs typeface="Calibri"/>
                <a:sym typeface="Calibri"/>
              </a:rPr>
              <a:t></a:t>
            </a:r>
            <a:r>
              <a:rPr b="0" i="0" lang="en-US" sz="1800" u="none" cap="none" strike="noStrike">
                <a:solidFill>
                  <a:srgbClr val="373737"/>
                </a:solidFill>
                <a:latin typeface="Roboto Condensed Light"/>
                <a:ea typeface="Roboto Condensed Light"/>
                <a:cs typeface="Roboto Condensed Light"/>
                <a:sym typeface="Roboto Condensed Light"/>
              </a:rPr>
              <a:t>   UNIT 3 - How Internet 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