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DATA ANALYSIS FOR E-COMMERCE CUSTOMER RETENTION</a:t>
            </a:r>
          </a:p>
        </p:txBody>
      </p:sp>
      <p:sp>
        <p:nvSpPr>
          <p:cNvPr id="3" name="Subtitle 2"/>
          <p:cNvSpPr>
            <a:spLocks noGrp="1"/>
          </p:cNvSpPr>
          <p:nvPr>
            <p:ph type="subTitle" idx="1"/>
          </p:nvPr>
        </p:nvSpPr>
        <p:spPr/>
        <p:txBody>
          <a:bodyPr/>
          <a:lstStyle/>
          <a:p>
            <a:r>
              <a:rPr lang="en-US" dirty="0">
                <a:solidFill>
                  <a:schemeClr val="accent1">
                    <a:lumMod val="60000"/>
                    <a:lumOff val="40000"/>
                  </a:schemeClr>
                </a:solidFill>
              </a:rPr>
              <a:t>Presentation by: </a:t>
            </a:r>
            <a:r>
              <a:rPr lang="en-US" dirty="0" smtClean="0">
                <a:solidFill>
                  <a:schemeClr val="accent1">
                    <a:lumMod val="60000"/>
                    <a:lumOff val="40000"/>
                  </a:schemeClr>
                </a:solidFill>
              </a:rPr>
              <a:t>Nirav Mehta</a:t>
            </a:r>
            <a:endParaRPr lang="en-US" dirty="0">
              <a:solidFill>
                <a:schemeClr val="accent1">
                  <a:lumMod val="60000"/>
                  <a:lumOff val="40000"/>
                </a:schemeClr>
              </a:solidFill>
            </a:endParaRPr>
          </a:p>
          <a:p>
            <a:endParaRPr lang="en-IN" dirty="0"/>
          </a:p>
        </p:txBody>
      </p:sp>
    </p:spTree>
    <p:extLst>
      <p:ext uri="{BB962C8B-B14F-4D97-AF65-F5344CB8AC3E}">
        <p14:creationId xmlns:p14="http://schemas.microsoft.com/office/powerpoint/2010/main" val="1935272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a:lnSpc>
                <a:spcPct val="100000"/>
              </a:lnSpc>
              <a:buFont typeface="+mj-lt"/>
              <a:buAutoNum type="arabicPeriod"/>
            </a:pPr>
            <a:r>
              <a:rPr lang="en-US" sz="2400" dirty="0">
                <a:latin typeface="Helvetica Neue"/>
              </a:rPr>
              <a:t>From above we can see the major population of the people have voted for ‘Strongly agree' on ,Empathy, Privacy, Responsiveness, Benefits and Discounts, enjoyment, Flexibility, Return and replacement Grantee, Benefits, overall Customer satisfaction for services, Trust on the product, Product information in detailed, net benefits, Serval categories.</a:t>
            </a:r>
          </a:p>
          <a:p>
            <a:pPr>
              <a:lnSpc>
                <a:spcPct val="100000"/>
              </a:lnSpc>
            </a:pPr>
            <a:r>
              <a:rPr lang="en-US" sz="2400" dirty="0">
                <a:latin typeface="Helvetica Neue"/>
              </a:rPr>
              <a:t>So from the observation we can say that majority of the customers are happy with the services that they get from the e-commerce website, but however customer also voted for disagree majorly on benefits and discount and Enjoyment. So to attract those customers E-Commerce merchant can also put-up persona based offers.</a:t>
            </a:r>
          </a:p>
          <a:p>
            <a:endParaRPr lang="en-IN" dirty="0"/>
          </a:p>
        </p:txBody>
      </p:sp>
    </p:spTree>
    <p:extLst>
      <p:ext uri="{BB962C8B-B14F-4D97-AF65-F5344CB8AC3E}">
        <p14:creationId xmlns:p14="http://schemas.microsoft.com/office/powerpoint/2010/main" val="10110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smtClean="0">
                <a:solidFill>
                  <a:schemeClr val="accent1">
                    <a:lumMod val="60000"/>
                    <a:lumOff val="40000"/>
                  </a:schemeClr>
                </a:solidFill>
                <a:latin typeface="Helvetica Neue"/>
              </a:rPr>
              <a:t>Merchant </a:t>
            </a:r>
            <a:r>
              <a:rPr lang="en-US" sz="3200" dirty="0">
                <a:solidFill>
                  <a:schemeClr val="accent1">
                    <a:lumMod val="60000"/>
                    <a:lumOff val="40000"/>
                  </a:schemeClr>
                </a:solidFill>
                <a:latin typeface="Helvetica Neue"/>
              </a:rPr>
              <a:t>Customer Gratification details columns:</a:t>
            </a:r>
            <a:endParaRPr lang="en-IN" sz="3200" dirty="0">
              <a:solidFill>
                <a:schemeClr val="accent1">
                  <a:lumMod val="60000"/>
                  <a:lumOff val="40000"/>
                </a:schemeClr>
              </a:solidFill>
              <a:latin typeface="arial" panose="020B0604020202020204" pitchFamily="34" charset="0"/>
            </a:endParaRPr>
          </a:p>
        </p:txBody>
      </p:sp>
      <p:pic>
        <p:nvPicPr>
          <p:cNvPr id="5" name="Content Placeholder 4"/>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85800" y="1952899"/>
            <a:ext cx="10820400" cy="4317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388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Helvetica Neue"/>
              </a:rPr>
              <a:t>Customer have voted strongly agree and agree for Monetary Savings, adventure and fulfillment.</a:t>
            </a:r>
          </a:p>
          <a:p>
            <a:pPr>
              <a:lnSpc>
                <a:spcPct val="100000"/>
              </a:lnSpc>
            </a:pPr>
            <a:r>
              <a:rPr lang="en-US" sz="2400" dirty="0">
                <a:latin typeface="Helvetica Neue"/>
              </a:rPr>
              <a:t>Customer have voted indifferent and agree to social status, patronizing, gratification.</a:t>
            </a:r>
          </a:p>
          <a:p>
            <a:pPr>
              <a:lnSpc>
                <a:spcPct val="100000"/>
              </a:lnSpc>
            </a:pPr>
            <a:r>
              <a:rPr lang="en-US" sz="2400" dirty="0">
                <a:latin typeface="Helvetica Neue"/>
              </a:rPr>
              <a:t>These observation says that using the E-commerce website customers doesn't agree that social status, patronizing, gratification are improved but however the Monetary Savings, adventure and fulfillment of the purchase will be a guaranteed.</a:t>
            </a:r>
          </a:p>
          <a:p>
            <a:endParaRPr lang="en-IN" dirty="0"/>
          </a:p>
        </p:txBody>
      </p:sp>
    </p:spTree>
    <p:extLst>
      <p:ext uri="{BB962C8B-B14F-4D97-AF65-F5344CB8AC3E}">
        <p14:creationId xmlns:p14="http://schemas.microsoft.com/office/powerpoint/2010/main" val="432266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latin typeface="Helvetica Neue"/>
              </a:rPr>
              <a:t>Customer Hedonic value column</a:t>
            </a:r>
            <a:endParaRPr lang="en-IN" sz="3200" dirty="0">
              <a:solidFill>
                <a:schemeClr val="accent1">
                  <a:lumMod val="60000"/>
                  <a:lumOff val="40000"/>
                </a:schemeClr>
              </a:solidFill>
              <a:latin typeface="arial" panose="020B0604020202020204" pitchFamily="34" charset="0"/>
            </a:endParaRPr>
          </a:p>
        </p:txBody>
      </p:sp>
      <p:pic>
        <p:nvPicPr>
          <p:cNvPr id="7" name="Content Placeholder 6"/>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856766" y="2193925"/>
            <a:ext cx="4478467" cy="4024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4568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a:lnSpc>
                <a:spcPct val="100000"/>
              </a:lnSpc>
            </a:pPr>
            <a:r>
              <a:rPr lang="en-US" sz="2400" dirty="0"/>
              <a:t>Most of the Customers agrees with the hedonic value that the Ecommerce gives the customer and nearly half of the population declares they strongly agree.</a:t>
            </a:r>
          </a:p>
          <a:p>
            <a:endParaRPr lang="en-IN" dirty="0"/>
          </a:p>
        </p:txBody>
      </p:sp>
    </p:spTree>
    <p:extLst>
      <p:ext uri="{BB962C8B-B14F-4D97-AF65-F5344CB8AC3E}">
        <p14:creationId xmlns:p14="http://schemas.microsoft.com/office/powerpoint/2010/main" val="411088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smtClean="0">
                <a:solidFill>
                  <a:schemeClr val="accent1">
                    <a:lumMod val="60000"/>
                    <a:lumOff val="40000"/>
                  </a:schemeClr>
                </a:solidFill>
                <a:latin typeface="Helvetica Neue"/>
              </a:rPr>
              <a:t>Customers </a:t>
            </a:r>
            <a:r>
              <a:rPr lang="en-US" sz="3200" dirty="0">
                <a:solidFill>
                  <a:schemeClr val="accent1">
                    <a:lumMod val="60000"/>
                    <a:lumOff val="40000"/>
                  </a:schemeClr>
                </a:solidFill>
                <a:latin typeface="Helvetica Neue"/>
              </a:rPr>
              <a:t>Survey columns</a:t>
            </a:r>
            <a:endParaRPr lang="en-IN" sz="3200" dirty="0">
              <a:solidFill>
                <a:schemeClr val="accent1">
                  <a:lumMod val="60000"/>
                  <a:lumOff val="40000"/>
                </a:schemeClr>
              </a:solidFill>
              <a:latin typeface="arial" panose="020B0604020202020204" pitchFamily="34" charset="0"/>
            </a:endParaRPr>
          </a:p>
        </p:txBody>
      </p:sp>
      <p:pic>
        <p:nvPicPr>
          <p:cNvPr id="4" name="Content Placeholder 3"/>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61703" y="1952899"/>
            <a:ext cx="10944497" cy="4643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467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smtClean="0">
                <a:solidFill>
                  <a:schemeClr val="accent1">
                    <a:lumMod val="60000"/>
                    <a:lumOff val="40000"/>
                  </a:schemeClr>
                </a:solidFill>
                <a:latin typeface="Helvetica Neue"/>
              </a:rPr>
              <a:t>Customers </a:t>
            </a:r>
            <a:r>
              <a:rPr lang="en-US" sz="3200" dirty="0">
                <a:solidFill>
                  <a:schemeClr val="accent1">
                    <a:lumMod val="60000"/>
                    <a:lumOff val="40000"/>
                  </a:schemeClr>
                </a:solidFill>
                <a:latin typeface="Helvetica Neue"/>
              </a:rPr>
              <a:t>Survey columns</a:t>
            </a:r>
            <a:endParaRPr lang="en-IN" sz="3200" dirty="0">
              <a:solidFill>
                <a:schemeClr val="accent1">
                  <a:lumMod val="60000"/>
                  <a:lumOff val="40000"/>
                </a:schemeClr>
              </a:solidFill>
              <a:latin typeface="arial" panose="020B0604020202020204" pitchFamily="34" charset="0"/>
            </a:endParaRPr>
          </a:p>
        </p:txBody>
      </p:sp>
      <p:pic>
        <p:nvPicPr>
          <p:cNvPr id="7" name="Content Placeholder 6"/>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3954" y="1952898"/>
            <a:ext cx="10892245" cy="45393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915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fontScale="92500" lnSpcReduction="10000"/>
          </a:bodyPr>
          <a:lstStyle/>
          <a:p>
            <a:pPr>
              <a:lnSpc>
                <a:spcPct val="110000"/>
              </a:lnSpc>
              <a:buFont typeface="+mj-lt"/>
              <a:buAutoNum type="arabicPeriod"/>
            </a:pPr>
            <a:r>
              <a:rPr lang="en-US" sz="2400" dirty="0">
                <a:latin typeface="Helvetica Neue"/>
              </a:rPr>
              <a:t>The observation says most of the people have voted Amazon at the top followed by Flipkart, </a:t>
            </a:r>
            <a:r>
              <a:rPr lang="en-US" sz="2400" dirty="0" err="1">
                <a:latin typeface="Helvetica Neue"/>
              </a:rPr>
              <a:t>Myntra</a:t>
            </a:r>
            <a:r>
              <a:rPr lang="en-US" sz="2400" dirty="0">
                <a:latin typeface="Helvetica Neue"/>
              </a:rPr>
              <a:t>, </a:t>
            </a:r>
            <a:r>
              <a:rPr lang="en-US" sz="2400" dirty="0" err="1">
                <a:latin typeface="Helvetica Neue"/>
              </a:rPr>
              <a:t>Snapdeal</a:t>
            </a:r>
            <a:r>
              <a:rPr lang="en-US" sz="2400" dirty="0">
                <a:latin typeface="Helvetica Neue"/>
              </a:rPr>
              <a:t>, </a:t>
            </a:r>
            <a:r>
              <a:rPr lang="en-US" sz="2400" dirty="0" err="1">
                <a:latin typeface="Helvetica Neue"/>
              </a:rPr>
              <a:t>Paytm</a:t>
            </a:r>
            <a:r>
              <a:rPr lang="en-US" sz="2400" dirty="0">
                <a:latin typeface="Helvetica Neue"/>
              </a:rPr>
              <a:t> for (EASY, VISUAL_APPEALING, PAYMENT_OPTIONS, SPEEDY_ORDER_DELIVERY, PRIVACY, SECURITY, LOGIN_TIME,DISPLAY_TIME, PRICE PAGE_LOADING_TIME, MODE_OF_PAYMENT, LONGER_DELIVERY, PERIOD, DESIGN, FREQUENT_DISRUPTION, EFFICIENT, RECOMMENDATION)</a:t>
            </a:r>
          </a:p>
          <a:p>
            <a:pPr>
              <a:lnSpc>
                <a:spcPct val="110000"/>
              </a:lnSpc>
              <a:buFont typeface="+mj-lt"/>
              <a:buAutoNum type="arabicPeriod"/>
            </a:pPr>
            <a:r>
              <a:rPr lang="en-US" sz="2400" dirty="0">
                <a:latin typeface="Helvetica Neue"/>
              </a:rPr>
              <a:t>This says People enjoys using Amazon which tops all the category</a:t>
            </a:r>
          </a:p>
          <a:p>
            <a:pPr>
              <a:lnSpc>
                <a:spcPct val="110000"/>
              </a:lnSpc>
              <a:buFont typeface="+mj-lt"/>
              <a:buAutoNum type="arabicPeriod"/>
            </a:pPr>
            <a:r>
              <a:rPr lang="en-US" sz="2400" dirty="0">
                <a:latin typeface="Helvetica Neue"/>
              </a:rPr>
              <a:t>The top 3 E-commerce vendors in India as per customer voting is Amazon, Flipkart, </a:t>
            </a:r>
            <a:r>
              <a:rPr lang="en-US" sz="2400" dirty="0" err="1">
                <a:latin typeface="Helvetica Neue"/>
              </a:rPr>
              <a:t>Myntra</a:t>
            </a:r>
            <a:endParaRPr lang="en-US" sz="2400" dirty="0">
              <a:latin typeface="Helvetica Neue"/>
            </a:endParaRPr>
          </a:p>
          <a:p>
            <a:pPr>
              <a:lnSpc>
                <a:spcPct val="110000"/>
              </a:lnSpc>
              <a:buFont typeface="+mj-lt"/>
              <a:buAutoNum type="arabicPeriod"/>
            </a:pPr>
            <a:r>
              <a:rPr lang="en-US" sz="2400" dirty="0" err="1">
                <a:latin typeface="Helvetica Neue"/>
              </a:rPr>
              <a:t>Snapdeal</a:t>
            </a:r>
            <a:r>
              <a:rPr lang="en-US" sz="2400" dirty="0">
                <a:latin typeface="Helvetica Neue"/>
              </a:rPr>
              <a:t> and </a:t>
            </a:r>
            <a:r>
              <a:rPr lang="en-US" sz="2400" dirty="0" err="1">
                <a:latin typeface="Helvetica Neue"/>
              </a:rPr>
              <a:t>Paytm</a:t>
            </a:r>
            <a:r>
              <a:rPr lang="en-US" sz="2400" dirty="0">
                <a:latin typeface="Helvetica Neue"/>
              </a:rPr>
              <a:t> being the worst in delivery period.</a:t>
            </a:r>
          </a:p>
          <a:p>
            <a:endParaRPr lang="en-IN" dirty="0"/>
          </a:p>
        </p:txBody>
      </p:sp>
    </p:spTree>
    <p:extLst>
      <p:ext uri="{BB962C8B-B14F-4D97-AF65-F5344CB8AC3E}">
        <p14:creationId xmlns:p14="http://schemas.microsoft.com/office/powerpoint/2010/main" val="1633129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Multivariate Analysis</a:t>
            </a:r>
            <a:endParaRPr lang="en-IN" dirty="0">
              <a:solidFill>
                <a:schemeClr val="accent1">
                  <a:lumMod val="60000"/>
                  <a:lumOff val="40000"/>
                </a:schemeClr>
              </a:solidFill>
            </a:endParaRPr>
          </a:p>
        </p:txBody>
      </p:sp>
      <p:sp>
        <p:nvSpPr>
          <p:cNvPr id="3" name="Text Placeholder 2"/>
          <p:cNvSpPr>
            <a:spLocks noGrp="1"/>
          </p:cNvSpPr>
          <p:nvPr>
            <p:ph type="body" sz="half" idx="2"/>
          </p:nvPr>
        </p:nvSpPr>
        <p:spPr>
          <a:xfrm>
            <a:off x="1024467" y="3226527"/>
            <a:ext cx="10130516" cy="1421674"/>
          </a:xfrm>
        </p:spPr>
        <p:txBody>
          <a:bodyPr/>
          <a:lstStyle/>
          <a:p>
            <a:pPr algn="ctr"/>
            <a:r>
              <a:rPr lang="en-US" sz="2000" b="1" dirty="0">
                <a:latin typeface="arial" panose="020B0604020202020204" pitchFamily="34" charset="0"/>
              </a:rPr>
              <a:t>Multivariate</a:t>
            </a:r>
            <a:r>
              <a:rPr lang="en-US" sz="2000" dirty="0">
                <a:latin typeface="arial" panose="020B0604020202020204" pitchFamily="34" charset="0"/>
              </a:rPr>
              <a:t> statistics is a subdivision of statistics encompassing the simultaneous observation and analysis of more than one outcome variable.</a:t>
            </a:r>
            <a:endParaRPr lang="en-US" sz="2000" dirty="0"/>
          </a:p>
          <a:p>
            <a:endParaRPr lang="en-IN" dirty="0"/>
          </a:p>
        </p:txBody>
      </p:sp>
    </p:spTree>
    <p:extLst>
      <p:ext uri="{BB962C8B-B14F-4D97-AF65-F5344CB8AC3E}">
        <p14:creationId xmlns:p14="http://schemas.microsoft.com/office/powerpoint/2010/main" val="1603019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Details Vs Hedonic Value</a:t>
            </a:r>
            <a:endParaRPr lang="en-IN" sz="3200" dirty="0">
              <a:solidFill>
                <a:schemeClr val="accent1">
                  <a:lumMod val="60000"/>
                  <a:lumOff val="40000"/>
                </a:schemeClr>
              </a:solidFill>
              <a:latin typeface="arial" panose="020B0604020202020204" pitchFamily="34" charset="0"/>
            </a:endParaRPr>
          </a:p>
        </p:txBody>
      </p:sp>
      <p:pic>
        <p:nvPicPr>
          <p:cNvPr id="6" name="Content Placeholder 5"/>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247722" y="1783082"/>
            <a:ext cx="5813444" cy="191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247722" y="3696790"/>
            <a:ext cx="5813444" cy="191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52606" y="1783082"/>
            <a:ext cx="5747657" cy="191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52606" y="3696790"/>
            <a:ext cx="5747657" cy="191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493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E-retail factors for Customer </a:t>
            </a:r>
            <a:r>
              <a:rPr lang="en-US" dirty="0" smtClean="0">
                <a:solidFill>
                  <a:schemeClr val="accent1">
                    <a:lumMod val="60000"/>
                    <a:lumOff val="40000"/>
                  </a:schemeClr>
                </a:solidFill>
              </a:rPr>
              <a:t>Retention</a:t>
            </a:r>
            <a:r>
              <a:rPr lang="en-US" dirty="0">
                <a:solidFill>
                  <a:schemeClr val="accent1">
                    <a:lumMod val="60000"/>
                    <a:lumOff val="40000"/>
                  </a:schemeClr>
                </a:solidFill>
              </a:rPr>
              <a:t>.</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pPr>
              <a:lnSpc>
                <a:spcPct val="100000"/>
              </a:lnSpc>
            </a:pPr>
            <a:r>
              <a:rPr lang="en-US" sz="2400" dirty="0">
                <a:latin typeface="Franklin Gothic Medium" panose="020B060302010202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Using the Data analytics skills we are going to analysis the given dataset to understand major factors that contributed to the success of an e-commerce store which is also matching as said in the above theory.</a:t>
            </a:r>
            <a:r>
              <a:rPr lang="en-US" sz="2400" dirty="0">
                <a:solidFill>
                  <a:schemeClr val="accent1">
                    <a:lumMod val="60000"/>
                    <a:lumOff val="40000"/>
                  </a:schemeClr>
                </a:solidFill>
                <a:latin typeface="Franklin Gothic Medium" panose="020B0603020102020204" pitchFamily="34" charset="0"/>
              </a:rPr>
              <a:t/>
            </a:r>
            <a:br>
              <a:rPr lang="en-US" sz="2400" dirty="0">
                <a:solidFill>
                  <a:schemeClr val="accent1">
                    <a:lumMod val="60000"/>
                    <a:lumOff val="40000"/>
                  </a:schemeClr>
                </a:solidFill>
                <a:latin typeface="Franklin Gothic Medium" panose="020B0603020102020204" pitchFamily="34" charset="0"/>
              </a:rPr>
            </a:br>
            <a:endParaRPr lang="en-IN" dirty="0">
              <a:solidFill>
                <a:schemeClr val="accent1">
                  <a:lumMod val="60000"/>
                  <a:lumOff val="40000"/>
                </a:schemeClr>
              </a:solidFill>
            </a:endParaRPr>
          </a:p>
        </p:txBody>
      </p:sp>
    </p:spTree>
    <p:extLst>
      <p:ext uri="{BB962C8B-B14F-4D97-AF65-F5344CB8AC3E}">
        <p14:creationId xmlns:p14="http://schemas.microsoft.com/office/powerpoint/2010/main" val="589940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Details Vs Hedonic Value</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34337" y="1783082"/>
            <a:ext cx="5739892" cy="1913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34337" y="3696788"/>
            <a:ext cx="5739892" cy="1913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65669" y="1783081"/>
            <a:ext cx="5617029" cy="1913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65669" y="3751016"/>
            <a:ext cx="5617029" cy="1859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8739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Details Vs Hedonic Value</a:t>
            </a:r>
            <a:endParaRPr lang="en-IN" sz="3200" dirty="0">
              <a:solidFill>
                <a:schemeClr val="accent1">
                  <a:lumMod val="60000"/>
                  <a:lumOff val="40000"/>
                </a:schemeClr>
              </a:solidFill>
              <a:latin typeface="arial" panose="020B0604020202020204" pitchFamily="34" charset="0"/>
            </a:endParaRPr>
          </a:p>
        </p:txBody>
      </p:sp>
      <p:pic>
        <p:nvPicPr>
          <p:cNvPr id="4" name="Picture 3"/>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8028" y="1794856"/>
            <a:ext cx="5700704" cy="1784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8028" y="3675907"/>
            <a:ext cx="5700704" cy="1784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277937" y="1794856"/>
            <a:ext cx="5387194" cy="3665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4398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fontScale="70000" lnSpcReduction="20000"/>
          </a:bodyPr>
          <a:lstStyle/>
          <a:p>
            <a:pPr>
              <a:lnSpc>
                <a:spcPct val="120000"/>
              </a:lnSpc>
            </a:pPr>
            <a:r>
              <a:rPr lang="en-US" sz="2400" dirty="0">
                <a:latin typeface="Helvetica Neue"/>
              </a:rPr>
              <a:t>In Gender we observe 0 - Male 1 - Female, the highest population voted for Agree and strongly Agree.</a:t>
            </a:r>
          </a:p>
          <a:p>
            <a:pPr>
              <a:lnSpc>
                <a:spcPct val="120000"/>
              </a:lnSpc>
            </a:pPr>
            <a:r>
              <a:rPr lang="en-US" sz="2400" dirty="0">
                <a:latin typeface="Helvetica Neue"/>
              </a:rPr>
              <a:t>In AGE(20-40), Vintage above 4 years and most of NO.OF_PURCHASE/YEAR (above 10) users have voted for Strongly Agree.</a:t>
            </a:r>
          </a:p>
          <a:p>
            <a:pPr>
              <a:lnSpc>
                <a:spcPct val="120000"/>
              </a:lnSpc>
            </a:pPr>
            <a:r>
              <a:rPr lang="en-US" sz="2400" dirty="0">
                <a:latin typeface="Helvetica Neue"/>
              </a:rPr>
              <a:t>SCREEN_SIZE_MOBILE_DEVICE , BROWSER have given negative reviews/others.</a:t>
            </a:r>
          </a:p>
          <a:p>
            <a:pPr>
              <a:lnSpc>
                <a:spcPct val="120000"/>
              </a:lnSpc>
            </a:pPr>
            <a:r>
              <a:rPr lang="en-US" sz="2400" dirty="0">
                <a:latin typeface="Helvetica Neue"/>
              </a:rPr>
              <a:t>Usage of Internet, DEVICED_USED, OS, CHANNEL_ACCESS, voted customers have voted randomly for all categories in 'VALUE_FOR_MONEY_SPENT'.</a:t>
            </a:r>
          </a:p>
          <a:p>
            <a:pPr>
              <a:lnSpc>
                <a:spcPct val="120000"/>
              </a:lnSpc>
            </a:pPr>
            <a:r>
              <a:rPr lang="en-US" sz="2400" dirty="0" err="1">
                <a:latin typeface="Helvetica Neue"/>
              </a:rPr>
              <a:t>Snapdeal</a:t>
            </a:r>
            <a:r>
              <a:rPr lang="en-US" sz="2400" dirty="0">
                <a:latin typeface="Helvetica Neue"/>
              </a:rPr>
              <a:t> and </a:t>
            </a:r>
            <a:r>
              <a:rPr lang="en-US" sz="2400" dirty="0" err="1">
                <a:latin typeface="Helvetica Neue"/>
              </a:rPr>
              <a:t>Paytm</a:t>
            </a:r>
            <a:r>
              <a:rPr lang="en-US" sz="2400" dirty="0">
                <a:latin typeface="Helvetica Neue"/>
              </a:rPr>
              <a:t> being the worst in delivery period.</a:t>
            </a:r>
          </a:p>
          <a:p>
            <a:pPr>
              <a:lnSpc>
                <a:spcPct val="120000"/>
              </a:lnSpc>
            </a:pPr>
            <a:r>
              <a:rPr lang="en-US" sz="2400" dirty="0">
                <a:latin typeface="Helvetica Neue"/>
              </a:rPr>
              <a:t>From above we understand that people who are using the E-Commerce website more are strongly agreeing to the fact that its value for money. And these customers are not dependent on Usage of Internet, DEVICED_USED, SCREEN_SIZE_MOBILE_DEVICE, OS, BROWSER, CHANNEL_ACCESS.</a:t>
            </a:r>
            <a:endParaRPr lang="en-IN" dirty="0"/>
          </a:p>
        </p:txBody>
      </p:sp>
    </p:spTree>
    <p:extLst>
      <p:ext uri="{BB962C8B-B14F-4D97-AF65-F5344CB8AC3E}">
        <p14:creationId xmlns:p14="http://schemas.microsoft.com/office/powerpoint/2010/main" val="679777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Details Vs Hedonic Value</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17217" y="1742605"/>
            <a:ext cx="5557012" cy="2019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17217" y="3832466"/>
            <a:ext cx="5557012" cy="2024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73435" y="1742605"/>
            <a:ext cx="5557012" cy="2019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73435" y="3832466"/>
            <a:ext cx="5557012" cy="2024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5086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Details Vs Hedonic Value</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67162" y="1770018"/>
            <a:ext cx="5476437" cy="1926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029763" y="1770017"/>
            <a:ext cx="5713746" cy="1926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67162" y="3696788"/>
            <a:ext cx="5476437" cy="1926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029764" y="3744485"/>
            <a:ext cx="5713746" cy="1879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0613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Details Vs Hedonic Value</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86587" y="1807919"/>
            <a:ext cx="6014213" cy="218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86587" y="3997234"/>
            <a:ext cx="6014213" cy="2155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492240" y="1807919"/>
            <a:ext cx="5434149" cy="218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492240" y="4067597"/>
            <a:ext cx="5434149" cy="20850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7036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Details Vs Hedonic Value</a:t>
            </a:r>
            <a:endParaRPr lang="en-IN" sz="3200" dirty="0">
              <a:solidFill>
                <a:schemeClr val="accent1">
                  <a:lumMod val="60000"/>
                  <a:lumOff val="40000"/>
                </a:schemeClr>
              </a:solidFill>
              <a:latin typeface="arial" panose="020B0604020202020204" pitchFamily="34" charset="0"/>
            </a:endParaRPr>
          </a:p>
        </p:txBody>
      </p:sp>
      <p:pic>
        <p:nvPicPr>
          <p:cNvPr id="4" name="Picture 3"/>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0263" y="1755669"/>
            <a:ext cx="5643154" cy="235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0263" y="4114801"/>
            <a:ext cx="5643154" cy="2299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217920" y="1755669"/>
            <a:ext cx="5721532" cy="4658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0269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fontScale="92500" lnSpcReduction="10000"/>
          </a:bodyPr>
          <a:lstStyle/>
          <a:p>
            <a:pPr>
              <a:lnSpc>
                <a:spcPct val="110000"/>
              </a:lnSpc>
            </a:pPr>
            <a:r>
              <a:rPr lang="en-US" sz="2400" dirty="0">
                <a:latin typeface="Helvetica Neue"/>
              </a:rPr>
              <a:t>People who voted for HOW_DO YOU REACH ONLINE, SELLER INFORMATION, PRODUCT COMPARISON, TIME_TAKEN, PAYMENT_OPTIONS, CONTANT EASE, LODING_SPEED, UX, REASON_ABANDON, PAYMENT_METHOD, TRANSACTION TIME voted for almost all the values in values spent for money.</a:t>
            </a:r>
          </a:p>
          <a:p>
            <a:pPr>
              <a:lnSpc>
                <a:spcPct val="110000"/>
              </a:lnSpc>
            </a:pPr>
            <a:r>
              <a:rPr lang="en-US" sz="2400" dirty="0">
                <a:latin typeface="Helvetica Neue"/>
              </a:rPr>
              <a:t>ABANDON, EASE OF NAVIGATION voted customers have voted mostly Strongly Agree for Value For Money spent</a:t>
            </a:r>
            <a:r>
              <a:rPr lang="en-US" sz="2400" dirty="0" smtClean="0">
                <a:latin typeface="Helvetica Neue"/>
              </a:rPr>
              <a:t>.</a:t>
            </a:r>
            <a:endParaRPr lang="en-US" sz="2400" dirty="0">
              <a:latin typeface="Helvetica Neue"/>
            </a:endParaRPr>
          </a:p>
          <a:p>
            <a:pPr>
              <a:lnSpc>
                <a:spcPct val="110000"/>
              </a:lnSpc>
            </a:pPr>
            <a:r>
              <a:rPr lang="en-US" sz="2400" dirty="0">
                <a:latin typeface="Helvetica Neue"/>
              </a:rPr>
              <a:t>To summarize, people are not interested in facilities or the information provided by the E-commerce merchant but those whose are interested in knowing about good deals and abandoning one-site and goes to another gives feed back as value for money.</a:t>
            </a:r>
            <a:endParaRPr lang="en-US" sz="2400" dirty="0">
              <a:latin typeface="Helvetica Neue"/>
            </a:endParaRPr>
          </a:p>
        </p:txBody>
      </p:sp>
    </p:spTree>
    <p:extLst>
      <p:ext uri="{BB962C8B-B14F-4D97-AF65-F5344CB8AC3E}">
        <p14:creationId xmlns:p14="http://schemas.microsoft.com/office/powerpoint/2010/main" val="273368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Success Vs Hedonic Value</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43342" y="1834045"/>
            <a:ext cx="5400258" cy="2006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43342" y="3840480"/>
            <a:ext cx="5400258" cy="2006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024771" y="1834045"/>
            <a:ext cx="5400258" cy="2006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024771" y="3840480"/>
            <a:ext cx="5400258" cy="2006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3141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Success Vs Hedonic Value</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60462" y="1794856"/>
            <a:ext cx="5909709" cy="2032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360462" y="3827417"/>
            <a:ext cx="5909709" cy="2032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369377" y="1794856"/>
            <a:ext cx="5465571" cy="2032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369377" y="3827417"/>
            <a:ext cx="5465571" cy="2032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6188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latin typeface="arial" panose="020B0604020202020204" pitchFamily="34" charset="0"/>
              </a:rPr>
              <a:t>Exploratory Data Analysis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1" y="1776548"/>
            <a:ext cx="10820399" cy="4715692"/>
          </a:xfrm>
        </p:spPr>
        <p:txBody>
          <a:bodyPr>
            <a:normAutofit fontScale="92500" lnSpcReduction="10000"/>
          </a:bodyPr>
          <a:lstStyle/>
          <a:p>
            <a:r>
              <a:rPr lang="en-US" dirty="0">
                <a:solidFill>
                  <a:schemeClr val="accent1">
                    <a:lumMod val="40000"/>
                    <a:lumOff val="60000"/>
                  </a:schemeClr>
                </a:solidFill>
              </a:rPr>
              <a:t>Univariate </a:t>
            </a:r>
            <a:r>
              <a:rPr lang="en-US" dirty="0" smtClean="0">
                <a:solidFill>
                  <a:schemeClr val="accent1">
                    <a:lumMod val="40000"/>
                    <a:lumOff val="60000"/>
                  </a:schemeClr>
                </a:solidFill>
              </a:rPr>
              <a:t>Analysis</a:t>
            </a:r>
          </a:p>
          <a:p>
            <a:pPr marL="0" indent="0">
              <a:buNone/>
            </a:pPr>
            <a:r>
              <a:rPr lang="en-US" b="1" dirty="0">
                <a:solidFill>
                  <a:schemeClr val="tx1">
                    <a:lumMod val="95000"/>
                  </a:schemeClr>
                </a:solidFill>
                <a:latin typeface="arial" panose="020B0604020202020204" pitchFamily="34" charset="0"/>
              </a:rPr>
              <a:t>Univariate analysis</a:t>
            </a:r>
            <a:r>
              <a:rPr lang="en-US" dirty="0">
                <a:solidFill>
                  <a:schemeClr val="tx1">
                    <a:lumMod val="95000"/>
                  </a:schemeClr>
                </a:solidFill>
                <a:latin typeface="arial" panose="020B0604020202020204" pitchFamily="34" charset="0"/>
              </a:rPr>
              <a:t> is the simplest form of analyzing data. “</a:t>
            </a:r>
            <a:r>
              <a:rPr lang="en-US" dirty="0" err="1">
                <a:solidFill>
                  <a:schemeClr val="tx1">
                    <a:lumMod val="95000"/>
                  </a:schemeClr>
                </a:solidFill>
                <a:latin typeface="arial" panose="020B0604020202020204" pitchFamily="34" charset="0"/>
              </a:rPr>
              <a:t>Uni</a:t>
            </a:r>
            <a:r>
              <a:rPr lang="en-US" dirty="0">
                <a:solidFill>
                  <a:schemeClr val="tx1">
                    <a:lumMod val="95000"/>
                  </a:schemeClr>
                </a:solidFill>
                <a:latin typeface="arial" panose="020B0604020202020204" pitchFamily="34" charset="0"/>
              </a:rPr>
              <a:t>” means “one”, so in other words your data has only one variable</a:t>
            </a:r>
            <a:r>
              <a:rPr lang="en-US" dirty="0" smtClean="0">
                <a:solidFill>
                  <a:schemeClr val="tx1">
                    <a:lumMod val="95000"/>
                  </a:schemeClr>
                </a:solidFill>
                <a:latin typeface="arial" panose="020B0604020202020204" pitchFamily="34" charset="0"/>
              </a:rPr>
              <a:t>.</a:t>
            </a:r>
            <a:endParaRPr lang="en-US" dirty="0">
              <a:solidFill>
                <a:schemeClr val="tx1">
                  <a:lumMod val="95000"/>
                </a:schemeClr>
              </a:solidFill>
            </a:endParaRPr>
          </a:p>
          <a:p>
            <a:r>
              <a:rPr lang="en-US" dirty="0">
                <a:solidFill>
                  <a:schemeClr val="accent1">
                    <a:lumMod val="40000"/>
                    <a:lumOff val="60000"/>
                  </a:schemeClr>
                </a:solidFill>
              </a:rPr>
              <a:t>Multivariate </a:t>
            </a:r>
            <a:r>
              <a:rPr lang="en-US" dirty="0" smtClean="0">
                <a:solidFill>
                  <a:schemeClr val="accent1">
                    <a:lumMod val="40000"/>
                    <a:lumOff val="60000"/>
                  </a:schemeClr>
                </a:solidFill>
              </a:rPr>
              <a:t>Analysis</a:t>
            </a:r>
          </a:p>
          <a:p>
            <a:pPr marL="0" indent="0">
              <a:buNone/>
            </a:pPr>
            <a:r>
              <a:rPr lang="en-US" b="1" dirty="0">
                <a:solidFill>
                  <a:schemeClr val="tx1">
                    <a:lumMod val="95000"/>
                  </a:schemeClr>
                </a:solidFill>
                <a:latin typeface="arial" panose="020B0604020202020204" pitchFamily="34" charset="0"/>
              </a:rPr>
              <a:t>Multivariate analysis</a:t>
            </a:r>
            <a:r>
              <a:rPr lang="en-US" dirty="0">
                <a:solidFill>
                  <a:schemeClr val="tx1">
                    <a:lumMod val="95000"/>
                  </a:schemeClr>
                </a:solidFill>
                <a:latin typeface="arial" panose="020B0604020202020204" pitchFamily="34" charset="0"/>
              </a:rPr>
              <a:t> is a set of statistical techniques used for analysis of data that contain more than one variable.</a:t>
            </a:r>
            <a:r>
              <a:rPr lang="en-US" dirty="0">
                <a:solidFill>
                  <a:srgbClr val="202124"/>
                </a:solidFill>
                <a:latin typeface="arial" panose="020B0604020202020204" pitchFamily="34" charset="0"/>
              </a:rPr>
              <a:t> </a:t>
            </a:r>
            <a:endParaRPr lang="en-US" dirty="0" smtClean="0">
              <a:solidFill>
                <a:srgbClr val="202124"/>
              </a:solidFill>
              <a:latin typeface="arial" panose="020B0604020202020204" pitchFamily="34" charset="0"/>
            </a:endParaRPr>
          </a:p>
          <a:p>
            <a:r>
              <a:rPr lang="en-US" dirty="0">
                <a:solidFill>
                  <a:schemeClr val="accent1">
                    <a:lumMod val="40000"/>
                    <a:lumOff val="60000"/>
                  </a:schemeClr>
                </a:solidFill>
              </a:rPr>
              <a:t>Correlation of </a:t>
            </a:r>
            <a:r>
              <a:rPr lang="en-US" dirty="0" smtClean="0">
                <a:solidFill>
                  <a:schemeClr val="accent1">
                    <a:lumMod val="40000"/>
                    <a:lumOff val="60000"/>
                  </a:schemeClr>
                </a:solidFill>
              </a:rPr>
              <a:t>Dataset</a:t>
            </a:r>
          </a:p>
          <a:p>
            <a:pPr marL="0" indent="0">
              <a:buNone/>
            </a:pPr>
            <a:r>
              <a:rPr lang="en-US" b="1" dirty="0">
                <a:latin typeface="arial" panose="020B0604020202020204" pitchFamily="34" charset="0"/>
              </a:rPr>
              <a:t>Correlation</a:t>
            </a:r>
            <a:r>
              <a:rPr lang="en-US" dirty="0">
                <a:latin typeface="arial" panose="020B0604020202020204" pitchFamily="34" charset="0"/>
              </a:rPr>
              <a:t> is used to test relationships between quantitative variables or categorical variables.</a:t>
            </a:r>
            <a:endParaRPr lang="en-US" dirty="0"/>
          </a:p>
          <a:p>
            <a:r>
              <a:rPr lang="en-US" dirty="0">
                <a:solidFill>
                  <a:schemeClr val="accent1">
                    <a:lumMod val="40000"/>
                    <a:lumOff val="60000"/>
                  </a:schemeClr>
                </a:solidFill>
              </a:rPr>
              <a:t>Correlation with Target variable</a:t>
            </a:r>
          </a:p>
          <a:p>
            <a:pPr marL="0" indent="0">
              <a:buNone/>
            </a:pPr>
            <a:r>
              <a:rPr lang="en-US" b="1" dirty="0">
                <a:latin typeface="arial" panose="020B0604020202020204" pitchFamily="34" charset="0"/>
              </a:rPr>
              <a:t>Correlation</a:t>
            </a:r>
            <a:r>
              <a:rPr lang="en-US" dirty="0">
                <a:latin typeface="arial" panose="020B0604020202020204" pitchFamily="34" charset="0"/>
              </a:rPr>
              <a:t> with the target variable to know how the data is related.</a:t>
            </a:r>
            <a:endParaRPr lang="en-US" dirty="0"/>
          </a:p>
          <a:p>
            <a:pPr>
              <a:lnSpc>
                <a:spcPct val="100000"/>
              </a:lnSpc>
            </a:pPr>
            <a:r>
              <a:rPr lang="en-US" dirty="0" smtClean="0">
                <a:solidFill>
                  <a:schemeClr val="accent1">
                    <a:lumMod val="40000"/>
                    <a:lumOff val="60000"/>
                  </a:schemeClr>
                </a:solidFill>
              </a:rPr>
              <a:t>Conclusion</a:t>
            </a:r>
          </a:p>
          <a:p>
            <a:pPr marL="0" indent="0">
              <a:lnSpc>
                <a:spcPct val="100000"/>
              </a:lnSpc>
              <a:buNone/>
            </a:pPr>
            <a:r>
              <a:rPr lang="en-US" b="1" dirty="0"/>
              <a:t>Summary</a:t>
            </a:r>
            <a:r>
              <a:rPr lang="en-US" dirty="0"/>
              <a:t> with the conclusion of all the analysis</a:t>
            </a:r>
          </a:p>
          <a:p>
            <a:pPr marL="0" indent="0">
              <a:lnSpc>
                <a:spcPct val="100000"/>
              </a:lnSpc>
              <a:buNone/>
            </a:pPr>
            <a:endParaRPr lang="en-US" dirty="0">
              <a:solidFill>
                <a:schemeClr val="accent1">
                  <a:lumMod val="40000"/>
                  <a:lumOff val="60000"/>
                </a:schemeClr>
              </a:solidFill>
            </a:endParaRPr>
          </a:p>
          <a:p>
            <a:pPr marL="0" indent="0">
              <a:buNone/>
            </a:pPr>
            <a:endParaRPr lang="en-US" dirty="0">
              <a:solidFill>
                <a:schemeClr val="accent1">
                  <a:lumMod val="40000"/>
                  <a:lumOff val="60000"/>
                </a:schemeClr>
              </a:solidFill>
            </a:endParaRPr>
          </a:p>
          <a:p>
            <a:pPr marL="0" indent="0">
              <a:buNone/>
            </a:pPr>
            <a:endParaRPr lang="en-IN" dirty="0">
              <a:solidFill>
                <a:schemeClr val="accent1">
                  <a:lumMod val="40000"/>
                  <a:lumOff val="60000"/>
                </a:schemeClr>
              </a:solidFill>
            </a:endParaRPr>
          </a:p>
        </p:txBody>
      </p:sp>
    </p:spTree>
    <p:extLst>
      <p:ext uri="{BB962C8B-B14F-4D97-AF65-F5344CB8AC3E}">
        <p14:creationId xmlns:p14="http://schemas.microsoft.com/office/powerpoint/2010/main" val="1550303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Success Vs Hedonic Value</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38086" y="1781793"/>
            <a:ext cx="5340200" cy="2267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38086" y="4049486"/>
            <a:ext cx="5340200" cy="2024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969891" y="1781793"/>
            <a:ext cx="5340200" cy="2267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969892" y="4049486"/>
            <a:ext cx="5340200" cy="2024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997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Success Vs Hedonic Value</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98898" y="1809207"/>
            <a:ext cx="5549206" cy="2161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98898" y="4039495"/>
            <a:ext cx="5549206" cy="2161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126813" y="1809207"/>
            <a:ext cx="5760387" cy="4392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8512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a:bodyPr>
          <a:lstStyle/>
          <a:p>
            <a:pPr>
              <a:lnSpc>
                <a:spcPct val="100000"/>
              </a:lnSpc>
            </a:pPr>
            <a:r>
              <a:rPr lang="en-US" sz="2400" dirty="0">
                <a:latin typeface="Helvetica Neue"/>
              </a:rPr>
              <a:t>USER_DERIVE_SATISFACTION, NET BENEFIT, PRODUCT_INFORMATION, TRUST, BENEFIT, EMPATHY, BENEFIT_AND_DISCOUNTS, ENJOYMENT voted customers have voted mostly agree for value for money spent.</a:t>
            </a:r>
          </a:p>
          <a:p>
            <a:pPr>
              <a:lnSpc>
                <a:spcPct val="100000"/>
              </a:lnSpc>
            </a:pPr>
            <a:endParaRPr lang="en-US" sz="2400" dirty="0">
              <a:latin typeface="Helvetica Neue"/>
            </a:endParaRPr>
          </a:p>
          <a:p>
            <a:pPr>
              <a:lnSpc>
                <a:spcPct val="100000"/>
              </a:lnSpc>
            </a:pPr>
            <a:r>
              <a:rPr lang="en-US" sz="2400" dirty="0">
                <a:latin typeface="Helvetica Neue"/>
              </a:rPr>
              <a:t>From above we can understand customer will interested in E-Commerce when the customer is valued and pleased with the product, customer service and product purchased.</a:t>
            </a:r>
            <a:endParaRPr lang="en-US" sz="2400" dirty="0">
              <a:latin typeface="Helvetica Neue"/>
            </a:endParaRPr>
          </a:p>
        </p:txBody>
      </p:sp>
    </p:spTree>
    <p:extLst>
      <p:ext uri="{BB962C8B-B14F-4D97-AF65-F5344CB8AC3E}">
        <p14:creationId xmlns:p14="http://schemas.microsoft.com/office/powerpoint/2010/main" val="2389615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Gratification  Vs Hedonic Value</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63873" y="1952898"/>
            <a:ext cx="5963054" cy="2018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63873" y="3971109"/>
            <a:ext cx="5963054" cy="2018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525038" y="1952898"/>
            <a:ext cx="5322973" cy="2018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525038" y="3971109"/>
            <a:ext cx="5322973" cy="2018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9674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a:solidFill>
                  <a:schemeClr val="accent1">
                    <a:lumMod val="60000"/>
                    <a:lumOff val="40000"/>
                  </a:schemeClr>
                </a:solidFill>
              </a:rPr>
              <a:t>Customer Gratification  Vs Hedonic Value</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92663" y="1952898"/>
            <a:ext cx="4463537" cy="193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92663" y="3984899"/>
            <a:ext cx="4463537" cy="193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245100" y="1952898"/>
            <a:ext cx="6261100" cy="3965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7420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a:bodyPr>
          <a:lstStyle/>
          <a:p>
            <a:pPr>
              <a:lnSpc>
                <a:spcPct val="100000"/>
              </a:lnSpc>
            </a:pPr>
            <a:r>
              <a:rPr lang="en-US" sz="2400" dirty="0">
                <a:latin typeface="Helvetica Neue"/>
              </a:rPr>
              <a:t>GRATIFICATION, MONETARY_SAVINGS customers have voted for strongly agree in </a:t>
            </a:r>
            <a:r>
              <a:rPr lang="en-US" sz="2400" dirty="0" smtClean="0">
                <a:latin typeface="Helvetica Neue"/>
              </a:rPr>
              <a:t>VALUE_FOR_MONEY_SPENT.</a:t>
            </a:r>
            <a:endParaRPr lang="en-US" sz="2400" dirty="0">
              <a:latin typeface="Helvetica Neue"/>
            </a:endParaRPr>
          </a:p>
          <a:p>
            <a:pPr>
              <a:lnSpc>
                <a:spcPct val="100000"/>
              </a:lnSpc>
            </a:pPr>
            <a:r>
              <a:rPr lang="en-US" sz="2400" dirty="0">
                <a:latin typeface="Helvetica Neue"/>
              </a:rPr>
              <a:t> In PATRONIZING, ADVENTURE, FULFILMENT, SOCIAL_STATUS customer voted for all the Fields more are less </a:t>
            </a:r>
            <a:r>
              <a:rPr lang="en-US" sz="2400" dirty="0" smtClean="0">
                <a:latin typeface="Helvetica Neue"/>
              </a:rPr>
              <a:t>equally.</a:t>
            </a:r>
            <a:endParaRPr lang="en-US" sz="2400" dirty="0">
              <a:latin typeface="Helvetica Neue"/>
            </a:endParaRPr>
          </a:p>
          <a:p>
            <a:pPr>
              <a:lnSpc>
                <a:spcPct val="100000"/>
              </a:lnSpc>
            </a:pPr>
            <a:endParaRPr lang="en-US" sz="2400" dirty="0">
              <a:latin typeface="Helvetica Neue"/>
            </a:endParaRPr>
          </a:p>
          <a:p>
            <a:pPr>
              <a:lnSpc>
                <a:spcPct val="100000"/>
              </a:lnSpc>
            </a:pPr>
            <a:r>
              <a:rPr lang="en-US" sz="2400" dirty="0">
                <a:latin typeface="Helvetica Neue"/>
              </a:rPr>
              <a:t>The above observation says that the customer with good gratification and monetary savings tends to give feedback as value for money spend.</a:t>
            </a:r>
            <a:endParaRPr lang="en-US" sz="2400" dirty="0">
              <a:latin typeface="Helvetica Neue"/>
            </a:endParaRPr>
          </a:p>
        </p:txBody>
      </p:sp>
    </p:spTree>
    <p:extLst>
      <p:ext uri="{BB962C8B-B14F-4D97-AF65-F5344CB8AC3E}">
        <p14:creationId xmlns:p14="http://schemas.microsoft.com/office/powerpoint/2010/main" val="75610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0" y="472272"/>
            <a:ext cx="8610600" cy="1293028"/>
          </a:xfrm>
        </p:spPr>
        <p:txBody>
          <a:bodyPr/>
          <a:lstStyle/>
          <a:p>
            <a:pPr algn="ctr"/>
            <a:r>
              <a:rPr lang="en-US" dirty="0">
                <a:solidFill>
                  <a:schemeClr val="accent1">
                    <a:lumMod val="60000"/>
                    <a:lumOff val="40000"/>
                  </a:schemeClr>
                </a:solidFill>
              </a:rPr>
              <a:t>Customer Survey.</a:t>
            </a:r>
            <a:endParaRPr lang="en-IN"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00" y="1485900"/>
            <a:ext cx="11150600" cy="436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57200" y="6070600"/>
            <a:ext cx="11239500" cy="646331"/>
          </a:xfrm>
          <a:prstGeom prst="rect">
            <a:avLst/>
          </a:prstGeom>
          <a:noFill/>
        </p:spPr>
        <p:txBody>
          <a:bodyPr wrap="square" rtlCol="0">
            <a:spAutoFit/>
          </a:bodyPr>
          <a:lstStyle/>
          <a:p>
            <a:r>
              <a:rPr lang="en-US" dirty="0"/>
              <a:t>Amazon have most of the votes in all the parameters followed by Flipkart and </a:t>
            </a:r>
            <a:r>
              <a:rPr lang="en-US" dirty="0" err="1"/>
              <a:t>Myntra</a:t>
            </a:r>
            <a:r>
              <a:rPr lang="en-US" dirty="0"/>
              <a:t>.</a:t>
            </a:r>
          </a:p>
          <a:p>
            <a:endParaRPr lang="en-IN" dirty="0"/>
          </a:p>
        </p:txBody>
      </p:sp>
    </p:spTree>
    <p:extLst>
      <p:ext uri="{BB962C8B-B14F-4D97-AF65-F5344CB8AC3E}">
        <p14:creationId xmlns:p14="http://schemas.microsoft.com/office/powerpoint/2010/main" val="278005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Correlation of Dataset</a:t>
            </a:r>
            <a:endParaRPr lang="en-IN" dirty="0">
              <a:solidFill>
                <a:schemeClr val="accent1">
                  <a:lumMod val="60000"/>
                  <a:lumOff val="40000"/>
                </a:schemeClr>
              </a:solidFill>
            </a:endParaRPr>
          </a:p>
        </p:txBody>
      </p:sp>
      <p:sp>
        <p:nvSpPr>
          <p:cNvPr id="3" name="Text Placeholder 2"/>
          <p:cNvSpPr>
            <a:spLocks noGrp="1"/>
          </p:cNvSpPr>
          <p:nvPr>
            <p:ph type="body" sz="half" idx="2"/>
          </p:nvPr>
        </p:nvSpPr>
        <p:spPr>
          <a:xfrm>
            <a:off x="1024467" y="3226527"/>
            <a:ext cx="10130516" cy="1421674"/>
          </a:xfrm>
        </p:spPr>
        <p:txBody>
          <a:bodyPr/>
          <a:lstStyle/>
          <a:p>
            <a:pPr algn="ctr"/>
            <a:r>
              <a:rPr lang="en-US" sz="2000" dirty="0">
                <a:latin typeface="arial" panose="020B0604020202020204" pitchFamily="34" charset="0"/>
              </a:rPr>
              <a:t>We will observe the correlation of the data as per data in the data frame split. And Explanation at the last.</a:t>
            </a:r>
            <a:endParaRPr lang="en-US" sz="2000" dirty="0"/>
          </a:p>
          <a:p>
            <a:endParaRPr lang="en-IN" dirty="0"/>
          </a:p>
        </p:txBody>
      </p:sp>
    </p:spTree>
    <p:extLst>
      <p:ext uri="{BB962C8B-B14F-4D97-AF65-F5344CB8AC3E}">
        <p14:creationId xmlns:p14="http://schemas.microsoft.com/office/powerpoint/2010/main" val="426236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295400"/>
            <a:ext cx="9029700" cy="5327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74649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1193800"/>
            <a:ext cx="8915400" cy="5448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0881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latin typeface="arial" panose="020B0604020202020204" pitchFamily="34" charset="0"/>
              </a:rPr>
              <a:t>Univariate Analysis</a:t>
            </a:r>
            <a:endParaRPr lang="en-IN" dirty="0"/>
          </a:p>
        </p:txBody>
      </p:sp>
      <p:sp>
        <p:nvSpPr>
          <p:cNvPr id="3" name="Text Placeholder 2"/>
          <p:cNvSpPr>
            <a:spLocks noGrp="1"/>
          </p:cNvSpPr>
          <p:nvPr>
            <p:ph type="body" sz="half" idx="2"/>
          </p:nvPr>
        </p:nvSpPr>
        <p:spPr>
          <a:xfrm>
            <a:off x="1024467" y="3226527"/>
            <a:ext cx="10130516" cy="1421674"/>
          </a:xfrm>
        </p:spPr>
        <p:txBody>
          <a:bodyPr/>
          <a:lstStyle/>
          <a:p>
            <a:pPr algn="ctr">
              <a:lnSpc>
                <a:spcPct val="100000"/>
              </a:lnSpc>
            </a:pPr>
            <a:r>
              <a:rPr lang="en-US" sz="2000" b="1" dirty="0">
                <a:latin typeface="arial" panose="020B0604020202020204" pitchFamily="34" charset="0"/>
              </a:rPr>
              <a:t>Univariate analysis</a:t>
            </a:r>
            <a:r>
              <a:rPr lang="en-US" sz="2000" dirty="0">
                <a:latin typeface="arial" panose="020B0604020202020204" pitchFamily="34" charset="0"/>
              </a:rPr>
              <a:t> is the simplest form of analyzing data. “</a:t>
            </a:r>
            <a:r>
              <a:rPr lang="en-US" sz="2000" dirty="0" err="1">
                <a:latin typeface="arial" panose="020B0604020202020204" pitchFamily="34" charset="0"/>
              </a:rPr>
              <a:t>Uni</a:t>
            </a:r>
            <a:r>
              <a:rPr lang="en-US" sz="2000" dirty="0">
                <a:latin typeface="arial" panose="020B0604020202020204" pitchFamily="34" charset="0"/>
              </a:rPr>
              <a:t>” means “one”, so in other words your data has only one variable</a:t>
            </a:r>
            <a:r>
              <a:rPr lang="en-US" sz="2000" dirty="0">
                <a:solidFill>
                  <a:srgbClr val="202124"/>
                </a:solidFill>
                <a:latin typeface="arial" panose="020B0604020202020204" pitchFamily="34" charset="0"/>
              </a:rPr>
              <a:t>.</a:t>
            </a:r>
            <a:endParaRPr lang="en-US" sz="2000" dirty="0"/>
          </a:p>
          <a:p>
            <a:endParaRPr lang="en-IN" dirty="0"/>
          </a:p>
        </p:txBody>
      </p:sp>
    </p:spTree>
    <p:extLst>
      <p:ext uri="{BB962C8B-B14F-4D97-AF65-F5344CB8AC3E}">
        <p14:creationId xmlns:p14="http://schemas.microsoft.com/office/powerpoint/2010/main" val="3771153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910" y="1536700"/>
            <a:ext cx="8411690" cy="508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2019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622" y="1536700"/>
            <a:ext cx="5587678" cy="50793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491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17" y="1536700"/>
            <a:ext cx="10058400" cy="5061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8631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lnSpcReduction="10000"/>
          </a:bodyPr>
          <a:lstStyle/>
          <a:p>
            <a:pPr>
              <a:lnSpc>
                <a:spcPct val="100000"/>
              </a:lnSpc>
            </a:pPr>
            <a:r>
              <a:rPr lang="en-US" sz="2400" dirty="0">
                <a:latin typeface="Helvetica Neue"/>
              </a:rPr>
              <a:t>From all the above observations we can derive the following points.</a:t>
            </a:r>
          </a:p>
          <a:p>
            <a:pPr>
              <a:lnSpc>
                <a:spcPct val="100000"/>
              </a:lnSpc>
            </a:pPr>
            <a:r>
              <a:rPr lang="en-US" sz="2400" dirty="0">
                <a:latin typeface="Helvetica Neue"/>
              </a:rPr>
              <a:t>DEVISE_USED, OS, SCREEN_SIZE, WEB BROWSER, usage will directly related to each other which will also affect the usage of internet or e commerce application or website.</a:t>
            </a:r>
          </a:p>
          <a:p>
            <a:pPr>
              <a:lnSpc>
                <a:spcPct val="100000"/>
              </a:lnSpc>
            </a:pPr>
            <a:r>
              <a:rPr lang="en-US" sz="2400" dirty="0">
                <a:latin typeface="Helvetica Neue"/>
              </a:rPr>
              <a:t>CONTENT_EASE, PRODUCT_COMPARISON, INFORMATION, SELLER_INFORMATION, EASE_NAVIGATION, LODING_SPEED, UX, TRANSACTION_TIME are more correlated to each other which will also affect the usage of internet or e commerce application or website.</a:t>
            </a:r>
          </a:p>
          <a:p>
            <a:pPr>
              <a:lnSpc>
                <a:spcPct val="100000"/>
              </a:lnSpc>
            </a:pPr>
            <a:r>
              <a:rPr lang="en-US" sz="2400" dirty="0">
                <a:latin typeface="Helvetica Neue"/>
              </a:rPr>
              <a:t>Customer satisfaction and customer care with customer success directly affect the usage. Happy customers tends to purchase again.</a:t>
            </a:r>
            <a:endParaRPr lang="en-US" sz="2400" dirty="0">
              <a:latin typeface="Helvetica Neue"/>
            </a:endParaRPr>
          </a:p>
        </p:txBody>
      </p:sp>
    </p:spTree>
    <p:extLst>
      <p:ext uri="{BB962C8B-B14F-4D97-AF65-F5344CB8AC3E}">
        <p14:creationId xmlns:p14="http://schemas.microsoft.com/office/powerpoint/2010/main" val="1432631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384300"/>
            <a:ext cx="10045700" cy="5321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5533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3672"/>
            <a:ext cx="8610600" cy="1293028"/>
          </a:xfrm>
        </p:spPr>
        <p:txBody>
          <a:bodyPr>
            <a:normAutofit/>
          </a:bodyPr>
          <a:lstStyle/>
          <a:p>
            <a:pPr algn="ctr"/>
            <a:r>
              <a:rPr lang="en-US" sz="3200" dirty="0">
                <a:solidFill>
                  <a:schemeClr val="accent1">
                    <a:lumMod val="60000"/>
                    <a:lumOff val="40000"/>
                  </a:schemeClr>
                </a:solidFill>
              </a:rPr>
              <a:t>Correlation of Dataset</a:t>
            </a:r>
            <a:endParaRPr lang="en-IN" sz="3200" dirty="0">
              <a:solidFill>
                <a:schemeClr val="accent1">
                  <a:lumMod val="60000"/>
                  <a:lumOff val="40000"/>
                </a:schemeClr>
              </a:solidFill>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859" y="1536700"/>
            <a:ext cx="10058400" cy="494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952056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85800" y="2194561"/>
            <a:ext cx="10820400" cy="3997234"/>
          </a:xfrm>
        </p:spPr>
        <p:txBody>
          <a:bodyPr>
            <a:normAutofit/>
          </a:bodyPr>
          <a:lstStyle/>
          <a:p>
            <a:pPr>
              <a:lnSpc>
                <a:spcPct val="100000"/>
              </a:lnSpc>
              <a:buFont typeface="+mj-lt"/>
              <a:buAutoNum type="arabicPeriod"/>
            </a:pPr>
            <a:r>
              <a:rPr lang="en-US" sz="2400" dirty="0">
                <a:latin typeface="Helvetica Neue"/>
              </a:rPr>
              <a:t>EFFICIENT, SPEEDY_ORDER_DELIVERY, PAGELODING, PAYMENT_OPTIONS, RECOMENDATION, LOGIN TIME, PRICE Directly affect the Value for money spent.</a:t>
            </a:r>
          </a:p>
          <a:p>
            <a:pPr>
              <a:lnSpc>
                <a:spcPct val="100000"/>
              </a:lnSpc>
              <a:buFont typeface="+mj-lt"/>
              <a:buAutoNum type="arabicPeriod"/>
            </a:pPr>
            <a:r>
              <a:rPr lang="en-US" sz="2400" dirty="0">
                <a:latin typeface="Helvetica Neue"/>
              </a:rPr>
              <a:t>These observation says that customers are more interested in faster delivery ease of access product details over other factors which also makes the customers to purchase again from the same vendor.</a:t>
            </a:r>
          </a:p>
          <a:p>
            <a:pPr>
              <a:lnSpc>
                <a:spcPct val="100000"/>
              </a:lnSpc>
            </a:pPr>
            <a:endParaRPr lang="en-US" sz="2400" dirty="0">
              <a:latin typeface="Helvetica Neue"/>
            </a:endParaRPr>
          </a:p>
        </p:txBody>
      </p:sp>
    </p:spTree>
    <p:extLst>
      <p:ext uri="{BB962C8B-B14F-4D97-AF65-F5344CB8AC3E}">
        <p14:creationId xmlns:p14="http://schemas.microsoft.com/office/powerpoint/2010/main" val="4106854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0" y="457199"/>
            <a:ext cx="8610600" cy="1333501"/>
          </a:xfrm>
        </p:spPr>
        <p:txBody>
          <a:bodyPr/>
          <a:lstStyle/>
          <a:p>
            <a:pPr algn="ctr"/>
            <a:r>
              <a:rPr lang="en-IN" dirty="0" smtClean="0">
                <a:solidFill>
                  <a:schemeClr val="accent1">
                    <a:lumMod val="60000"/>
                    <a:lumOff val="40000"/>
                  </a:schemeClr>
                </a:solidFill>
              </a:rPr>
              <a:t>SUMMARY</a:t>
            </a:r>
            <a:endParaRPr lang="en-IN" dirty="0">
              <a:solidFill>
                <a:schemeClr val="accent1">
                  <a:lumMod val="60000"/>
                  <a:lumOff val="40000"/>
                </a:schemeClr>
              </a:solidFill>
            </a:endParaRPr>
          </a:p>
        </p:txBody>
      </p:sp>
      <p:pic>
        <p:nvPicPr>
          <p:cNvPr id="4" name="Content Placeholder 3" descr="https://www.researchgate.net/profile/Vikas_Kumar146/publication/346412647/figure/fig1/AS:962618307145728@1606517497246/Proposed-customer-retention-model_W64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790700"/>
            <a:ext cx="10045700" cy="4711701"/>
          </a:xfrm>
          <a:prstGeom prst="rect">
            <a:avLst/>
          </a:prstGeom>
          <a:noFill/>
          <a:ln>
            <a:noFill/>
          </a:ln>
        </p:spPr>
      </p:pic>
    </p:spTree>
    <p:extLst>
      <p:ext uri="{BB962C8B-B14F-4D97-AF65-F5344CB8AC3E}">
        <p14:creationId xmlns:p14="http://schemas.microsoft.com/office/powerpoint/2010/main" val="1152535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lumMod val="60000"/>
                    <a:lumOff val="40000"/>
                  </a:schemeClr>
                </a:solidFill>
              </a:rPr>
              <a:t>SUMMARY</a:t>
            </a:r>
            <a:endParaRPr lang="en-IN" dirty="0"/>
          </a:p>
        </p:txBody>
      </p:sp>
      <p:sp>
        <p:nvSpPr>
          <p:cNvPr id="3" name="Content Placeholder 2"/>
          <p:cNvSpPr>
            <a:spLocks noGrp="1"/>
          </p:cNvSpPr>
          <p:nvPr>
            <p:ph idx="1"/>
          </p:nvPr>
        </p:nvSpPr>
        <p:spPr/>
        <p:txBody>
          <a:bodyPr/>
          <a:lstStyle/>
          <a:p>
            <a:pPr>
              <a:lnSpc>
                <a:spcPct val="100000"/>
              </a:lnSpc>
            </a:pPr>
            <a:r>
              <a:rPr lang="en-US" dirty="0">
                <a:latin typeface="Helvetica Neue"/>
              </a:rPr>
              <a:t>The ease of usage of internet which includes the device used browser and internet the attractiveness of the web application/mobile application with convenience of ordering the product along with the Customer Support with Gratification makes a customer to be a repeated user.</a:t>
            </a:r>
          </a:p>
          <a:p>
            <a:pPr>
              <a:lnSpc>
                <a:spcPct val="100000"/>
              </a:lnSpc>
            </a:pPr>
            <a:endParaRPr lang="en-US" dirty="0">
              <a:latin typeface="Helvetica Neue"/>
            </a:endParaRPr>
          </a:p>
          <a:p>
            <a:pPr>
              <a:lnSpc>
                <a:spcPct val="100000"/>
              </a:lnSpc>
            </a:pPr>
            <a:r>
              <a:rPr lang="en-US" dirty="0">
                <a:latin typeface="Helvetica Neue"/>
              </a:rPr>
              <a:t>The Customer Gratification that can be increased to make the customer feel that he is valued which directly increases the repeated usage.</a:t>
            </a:r>
            <a:endParaRPr lang="en-US" dirty="0"/>
          </a:p>
          <a:p>
            <a:endParaRPr lang="en-IN" dirty="0"/>
          </a:p>
        </p:txBody>
      </p:sp>
    </p:spTree>
    <p:extLst>
      <p:ext uri="{BB962C8B-B14F-4D97-AF65-F5344CB8AC3E}">
        <p14:creationId xmlns:p14="http://schemas.microsoft.com/office/powerpoint/2010/main" val="2818571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lumMod val="60000"/>
                    <a:lumOff val="40000"/>
                  </a:schemeClr>
                </a:solidFill>
              </a:rPr>
              <a:t>CONCLUSION</a:t>
            </a:r>
            <a:endParaRPr lang="en-IN" dirty="0"/>
          </a:p>
        </p:txBody>
      </p:sp>
      <p:sp>
        <p:nvSpPr>
          <p:cNvPr id="3" name="Content Placeholder 2"/>
          <p:cNvSpPr>
            <a:spLocks noGrp="1"/>
          </p:cNvSpPr>
          <p:nvPr>
            <p:ph idx="1"/>
          </p:nvPr>
        </p:nvSpPr>
        <p:spPr/>
        <p:txBody>
          <a:bodyPr/>
          <a:lstStyle/>
          <a:p>
            <a:pPr algn="just">
              <a:lnSpc>
                <a:spcPct val="100000"/>
              </a:lnSpc>
            </a:pPr>
            <a:r>
              <a:rPr lang="en-US" sz="2000" dirty="0">
                <a:latin typeface="Helvetica Neue"/>
              </a:rPr>
              <a:t>E-commerce has transformed the way business is done in India. The Indian E-commerce market is expected to grow to US dollars 200 billion by 2026 from US dollars 38.5 billion as of 2021. Much of the growth for the industry has been triggered by an increase in internet and smartphone penetration, in such a market a customer can be a repeated user in depending on the factors as seen above and these factors are summarized into two such as Hedonic value and Utilitarian value. Improvement on these factors a Organization will be a leader in E-Commerce business in India.</a:t>
            </a:r>
            <a:endParaRPr lang="en-US" sz="2000" dirty="0"/>
          </a:p>
          <a:p>
            <a:endParaRPr lang="en-IN" dirty="0"/>
          </a:p>
        </p:txBody>
      </p:sp>
    </p:spTree>
    <p:extLst>
      <p:ext uri="{BB962C8B-B14F-4D97-AF65-F5344CB8AC3E}">
        <p14:creationId xmlns:p14="http://schemas.microsoft.com/office/powerpoint/2010/main" val="228626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l"/>
            <a:r>
              <a:rPr lang="en-US" sz="3200" dirty="0">
                <a:solidFill>
                  <a:schemeClr val="accent1">
                    <a:lumMod val="60000"/>
                    <a:lumOff val="40000"/>
                  </a:schemeClr>
                </a:solidFill>
                <a:latin typeface="arial" panose="020B0604020202020204" pitchFamily="34" charset="0"/>
              </a:rPr>
              <a:t>Customer and Customer usage details columns</a:t>
            </a:r>
            <a:endParaRPr lang="en-IN" sz="3200" dirty="0">
              <a:solidFill>
                <a:schemeClr val="accent1">
                  <a:lumMod val="60000"/>
                  <a:lumOff val="40000"/>
                </a:schemeClr>
              </a:solidFill>
              <a:latin typeface="arial" panose="020B0604020202020204" pitchFamily="34" charset="0"/>
            </a:endParaRPr>
          </a:p>
        </p:txBody>
      </p:sp>
      <p:pic>
        <p:nvPicPr>
          <p:cNvPr id="4" name="Content Placeholder 3"/>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914906" y="1952898"/>
            <a:ext cx="9848384" cy="4539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725488" y="5286227"/>
            <a:ext cx="5316583" cy="1206013"/>
          </a:xfrm>
          <a:prstGeom prst="rect">
            <a:avLst/>
          </a:prstGeom>
        </p:spPr>
      </p:pic>
    </p:spTree>
    <p:extLst>
      <p:ext uri="{BB962C8B-B14F-4D97-AF65-F5344CB8AC3E}">
        <p14:creationId xmlns:p14="http://schemas.microsoft.com/office/powerpoint/2010/main" val="94331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400" dirty="0">
                <a:latin typeface="Helvetica Neue"/>
              </a:rPr>
              <a:t>We can observe that the Female users are higher in number comparatively and highest population of the users are between 21-40 years of age and with the vintage above 4 years.</a:t>
            </a:r>
          </a:p>
          <a:p>
            <a:pPr>
              <a:lnSpc>
                <a:spcPct val="110000"/>
              </a:lnSpc>
            </a:pPr>
            <a:r>
              <a:rPr lang="en-US" sz="2400" dirty="0">
                <a:latin typeface="Helvetica Neue"/>
              </a:rPr>
              <a:t>Highest No of purchase done/year is above 10.</a:t>
            </a:r>
          </a:p>
          <a:p>
            <a:pPr>
              <a:lnSpc>
                <a:spcPct val="110000"/>
              </a:lnSpc>
            </a:pPr>
            <a:r>
              <a:rPr lang="en-US" sz="2400" dirty="0">
                <a:latin typeface="Helvetica Neue"/>
              </a:rPr>
              <a:t>Customers mostly use mobile internet in smartphones and all or any type of screen size.</a:t>
            </a:r>
          </a:p>
          <a:p>
            <a:pPr>
              <a:lnSpc>
                <a:spcPct val="110000"/>
              </a:lnSpc>
            </a:pPr>
            <a:r>
              <a:rPr lang="en-US" sz="2400" dirty="0">
                <a:latin typeface="Helvetica Neue"/>
              </a:rPr>
              <a:t>Operating system is 'Windows' mostly on PC and 'Android' on smart phones and customer uses Chrome and search engines.</a:t>
            </a:r>
          </a:p>
          <a:p>
            <a:pPr>
              <a:lnSpc>
                <a:spcPct val="110000"/>
              </a:lnSpc>
            </a:pPr>
            <a:r>
              <a:rPr lang="en-US" sz="2400" dirty="0">
                <a:latin typeface="Helvetica Neue"/>
              </a:rPr>
              <a:t>So from above we can say that Female users mostly from Delhi aged between 20-40 years with vintage above 4 years of online shopping shop more with the use of android based smart phones.</a:t>
            </a:r>
          </a:p>
          <a:p>
            <a:endParaRPr lang="en-IN" dirty="0"/>
          </a:p>
        </p:txBody>
      </p:sp>
    </p:spTree>
    <p:extLst>
      <p:ext uri="{BB962C8B-B14F-4D97-AF65-F5344CB8AC3E}">
        <p14:creationId xmlns:p14="http://schemas.microsoft.com/office/powerpoint/2010/main" val="737037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smtClean="0">
                <a:solidFill>
                  <a:schemeClr val="accent1">
                    <a:lumMod val="60000"/>
                    <a:lumOff val="40000"/>
                  </a:schemeClr>
                </a:solidFill>
                <a:latin typeface="Helvetica Neue"/>
              </a:rPr>
              <a:t>Merchant </a:t>
            </a:r>
            <a:r>
              <a:rPr lang="en-US" sz="3200" dirty="0">
                <a:solidFill>
                  <a:schemeClr val="accent1">
                    <a:lumMod val="60000"/>
                    <a:lumOff val="40000"/>
                  </a:schemeClr>
                </a:solidFill>
                <a:latin typeface="Helvetica Neue"/>
              </a:rPr>
              <a:t>Website/Application details columns</a:t>
            </a:r>
            <a:endParaRPr lang="en-IN" sz="3200" dirty="0">
              <a:solidFill>
                <a:schemeClr val="accent1">
                  <a:lumMod val="60000"/>
                  <a:lumOff val="40000"/>
                </a:schemeClr>
              </a:solidFill>
              <a:latin typeface="arial" panose="020B0604020202020204" pitchFamily="34" charset="0"/>
            </a:endParaRPr>
          </a:p>
        </p:txBody>
      </p:sp>
      <p:pic>
        <p:nvPicPr>
          <p:cNvPr id="6" name="Content Placeholder 5"/>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619794" y="1952898"/>
            <a:ext cx="9196252" cy="4643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280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60000"/>
                    <a:lumOff val="40000"/>
                  </a:schemeClr>
                </a:solidFill>
                <a:latin typeface="Helvetica Neue"/>
              </a:rPr>
              <a:t>Key </a:t>
            </a:r>
            <a:r>
              <a:rPr lang="en-US" dirty="0" smtClean="0">
                <a:solidFill>
                  <a:schemeClr val="accent1">
                    <a:lumMod val="60000"/>
                    <a:lumOff val="40000"/>
                  </a:schemeClr>
                </a:solidFill>
                <a:latin typeface="Helvetica Neue"/>
              </a:rPr>
              <a:t>observations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70000" lnSpcReduction="20000"/>
          </a:bodyPr>
          <a:lstStyle/>
          <a:p>
            <a:pPr>
              <a:lnSpc>
                <a:spcPct val="120000"/>
              </a:lnSpc>
            </a:pPr>
            <a:r>
              <a:rPr lang="en-US" sz="2400" dirty="0">
                <a:latin typeface="Helvetica Neue"/>
              </a:rPr>
              <a:t>Highest population reaches online by 'Search Engine' like google.com time spend on a purchase is more than 15 </a:t>
            </a:r>
            <a:r>
              <a:rPr lang="en-US" sz="2400" dirty="0" err="1">
                <a:latin typeface="Helvetica Neue"/>
              </a:rPr>
              <a:t>mins</a:t>
            </a:r>
            <a:r>
              <a:rPr lang="en-US" sz="2400" dirty="0">
                <a:latin typeface="Helvetica Neue"/>
              </a:rPr>
              <a:t> and people rarely abandon purchasing post entering the online store.</a:t>
            </a:r>
          </a:p>
          <a:p>
            <a:pPr>
              <a:lnSpc>
                <a:spcPct val="120000"/>
              </a:lnSpc>
            </a:pPr>
            <a:r>
              <a:rPr lang="en-US" sz="2400" dirty="0">
                <a:latin typeface="Helvetica Neue"/>
              </a:rPr>
              <a:t>Most of the time highest reason for stopping transaction is better alternative offers from other merchants.</a:t>
            </a:r>
          </a:p>
          <a:p>
            <a:pPr>
              <a:lnSpc>
                <a:spcPct val="120000"/>
              </a:lnSpc>
            </a:pPr>
            <a:r>
              <a:rPr lang="en-US" sz="2400" dirty="0">
                <a:latin typeface="Helvetica Neue"/>
              </a:rPr>
              <a:t>Payment options are mostly being Credit/Debit cards followed by COD.</a:t>
            </a:r>
          </a:p>
          <a:p>
            <a:pPr>
              <a:lnSpc>
                <a:spcPct val="120000"/>
              </a:lnSpc>
            </a:pPr>
            <a:r>
              <a:rPr lang="en-US" sz="2400" dirty="0">
                <a:latin typeface="Helvetica Neue"/>
              </a:rPr>
              <a:t>Content information, Ease of navigation, product and vendor information clarity, site loading speed most of the population are between agree and strongly agree.</a:t>
            </a:r>
          </a:p>
          <a:p>
            <a:pPr>
              <a:lnSpc>
                <a:spcPct val="120000"/>
              </a:lnSpc>
            </a:pPr>
            <a:r>
              <a:rPr lang="en-US" sz="2400" dirty="0">
                <a:latin typeface="Helvetica Neue"/>
              </a:rPr>
              <a:t>We also have mostly positive feedback with 'UX', '</a:t>
            </a:r>
            <a:r>
              <a:rPr lang="en-US" sz="2400" dirty="0" err="1">
                <a:latin typeface="Helvetica Neue"/>
              </a:rPr>
              <a:t>Payment_options</a:t>
            </a:r>
            <a:r>
              <a:rPr lang="en-US" sz="2400" dirty="0">
                <a:latin typeface="Helvetica Neue"/>
              </a:rPr>
              <a:t>' and time taken for the transaction.</a:t>
            </a:r>
          </a:p>
          <a:p>
            <a:pPr>
              <a:lnSpc>
                <a:spcPct val="120000"/>
              </a:lnSpc>
            </a:pPr>
            <a:endParaRPr lang="en-US" sz="2400" dirty="0">
              <a:latin typeface="Helvetica Neue"/>
            </a:endParaRPr>
          </a:p>
          <a:p>
            <a:pPr>
              <a:lnSpc>
                <a:spcPct val="120000"/>
              </a:lnSpc>
            </a:pPr>
            <a:r>
              <a:rPr lang="en-US" sz="2400" dirty="0">
                <a:latin typeface="Helvetica Neue"/>
              </a:rPr>
              <a:t>So from above we can say people who are actively using online store are happy with the content of the site details and User experience.</a:t>
            </a:r>
          </a:p>
          <a:p>
            <a:endParaRPr lang="en-IN" dirty="0"/>
          </a:p>
        </p:txBody>
      </p:sp>
    </p:spTree>
    <p:extLst>
      <p:ext uri="{BB962C8B-B14F-4D97-AF65-F5344CB8AC3E}">
        <p14:creationId xmlns:p14="http://schemas.microsoft.com/office/powerpoint/2010/main" val="2262567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59870"/>
            <a:ext cx="8610600" cy="1293028"/>
          </a:xfrm>
        </p:spPr>
        <p:txBody>
          <a:bodyPr>
            <a:normAutofit/>
          </a:bodyPr>
          <a:lstStyle/>
          <a:p>
            <a:pPr algn="ctr"/>
            <a:r>
              <a:rPr lang="en-US" sz="3200" dirty="0" smtClean="0">
                <a:solidFill>
                  <a:schemeClr val="accent1">
                    <a:lumMod val="60000"/>
                    <a:lumOff val="40000"/>
                  </a:schemeClr>
                </a:solidFill>
                <a:latin typeface="Helvetica Neue"/>
              </a:rPr>
              <a:t>Merchant </a:t>
            </a:r>
            <a:r>
              <a:rPr lang="en-US" sz="3200" dirty="0">
                <a:solidFill>
                  <a:schemeClr val="accent1">
                    <a:lumMod val="60000"/>
                    <a:lumOff val="40000"/>
                  </a:schemeClr>
                </a:solidFill>
                <a:latin typeface="Helvetica Neue"/>
              </a:rPr>
              <a:t>Customer Success details columns</a:t>
            </a:r>
            <a:endParaRPr lang="en-IN" sz="3200" dirty="0">
              <a:solidFill>
                <a:schemeClr val="accent1">
                  <a:lumMod val="60000"/>
                  <a:lumOff val="40000"/>
                </a:schemeClr>
              </a:solidFill>
              <a:latin typeface="arial" panose="020B0604020202020204" pitchFamily="34" charset="0"/>
            </a:endParaRPr>
          </a:p>
        </p:txBody>
      </p:sp>
      <p:pic>
        <p:nvPicPr>
          <p:cNvPr id="4" name="Content Placeholder 3"/>
          <p:cNvPicPr>
            <a:picLocks noGrp="1" noChangeAspect="1"/>
          </p:cNvPicPr>
          <p:nvPr>
            <p:ph idx="1"/>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888274" y="1952899"/>
            <a:ext cx="10617926" cy="4617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1706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340</TotalTime>
  <Words>1669</Words>
  <Application>Microsoft Office PowerPoint</Application>
  <PresentationFormat>Widescreen</PresentationFormat>
  <Paragraphs>114</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vt:lpstr>
      <vt:lpstr>Century Gothic</vt:lpstr>
      <vt:lpstr>Franklin Gothic Medium</vt:lpstr>
      <vt:lpstr>Helvetica Neue</vt:lpstr>
      <vt:lpstr>Vapor Trail</vt:lpstr>
      <vt:lpstr>DATA ANALYSIS FOR E-COMMERCE CUSTOMER RETENTION</vt:lpstr>
      <vt:lpstr>E-retail factors for Customer Retention.</vt:lpstr>
      <vt:lpstr>Exploratory Data Analysis</vt:lpstr>
      <vt:lpstr>Univariate Analysis</vt:lpstr>
      <vt:lpstr>Customer and Customer usage details columns</vt:lpstr>
      <vt:lpstr>Key observations</vt:lpstr>
      <vt:lpstr>Merchant Website/Application details columns</vt:lpstr>
      <vt:lpstr>Key observations</vt:lpstr>
      <vt:lpstr>Merchant Customer Success details columns</vt:lpstr>
      <vt:lpstr>Key observations</vt:lpstr>
      <vt:lpstr>Merchant Customer Gratification details columns:</vt:lpstr>
      <vt:lpstr>Key observations</vt:lpstr>
      <vt:lpstr>Customer Hedonic value column</vt:lpstr>
      <vt:lpstr>Key observations</vt:lpstr>
      <vt:lpstr>Customers Survey columns</vt:lpstr>
      <vt:lpstr>Customers Survey columns</vt:lpstr>
      <vt:lpstr>Key observations</vt:lpstr>
      <vt:lpstr>Multivariate Analysis</vt:lpstr>
      <vt:lpstr>Customer Details Vs Hedonic Value</vt:lpstr>
      <vt:lpstr>Customer Details Vs Hedonic Value</vt:lpstr>
      <vt:lpstr>Customer Details Vs Hedonic Value</vt:lpstr>
      <vt:lpstr>Key observations</vt:lpstr>
      <vt:lpstr>Details Vs Hedonic Value</vt:lpstr>
      <vt:lpstr>Details Vs Hedonic Value</vt:lpstr>
      <vt:lpstr>Details Vs Hedonic Value</vt:lpstr>
      <vt:lpstr>Details Vs Hedonic Value</vt:lpstr>
      <vt:lpstr>Key observations</vt:lpstr>
      <vt:lpstr>Customer Success Vs Hedonic Value</vt:lpstr>
      <vt:lpstr>Customer Success Vs Hedonic Value</vt:lpstr>
      <vt:lpstr>Customer Success Vs Hedonic Value</vt:lpstr>
      <vt:lpstr>Customer Success Vs Hedonic Value</vt:lpstr>
      <vt:lpstr>Key observations</vt:lpstr>
      <vt:lpstr>Customer Gratification  Vs Hedonic Value</vt:lpstr>
      <vt:lpstr>Customer Gratification  Vs Hedonic Value</vt:lpstr>
      <vt:lpstr>Key observations</vt:lpstr>
      <vt:lpstr>Customer Survey.</vt:lpstr>
      <vt:lpstr>Correlation of Dataset</vt:lpstr>
      <vt:lpstr>Correlation of Dataset</vt:lpstr>
      <vt:lpstr>Correlation of Dataset</vt:lpstr>
      <vt:lpstr>Correlation of Dataset</vt:lpstr>
      <vt:lpstr>Correlation of Dataset</vt:lpstr>
      <vt:lpstr>Correlation of Dataset</vt:lpstr>
      <vt:lpstr>Key observations</vt:lpstr>
      <vt:lpstr>Correlation of Dataset</vt:lpstr>
      <vt:lpstr>Correlation of Dataset</vt:lpstr>
      <vt:lpstr>Key observations</vt:lpstr>
      <vt:lpstr>SUMMARY</vt:lpstr>
      <vt:lpstr>SUMMARY</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E-COMMERCE CUSTOMER RETENTION</dc:title>
  <dc:creator>Nirav</dc:creator>
  <cp:lastModifiedBy>Nirav</cp:lastModifiedBy>
  <cp:revision>32</cp:revision>
  <dcterms:created xsi:type="dcterms:W3CDTF">2022-05-15T07:21:35Z</dcterms:created>
  <dcterms:modified xsi:type="dcterms:W3CDTF">2022-05-15T13:03:03Z</dcterms:modified>
</cp:coreProperties>
</file>