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C576E99-8087-4163-8DEB-146B55785C10}" type="datetimeFigureOut">
              <a:rPr lang="en-IN" smtClean="0"/>
              <a:t>30-08-2022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0F7CADC4-0A2F-4037-98A1-1CB230F75839}"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202208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576E99-8087-4163-8DEB-146B55785C10}"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7CADC4-0A2F-4037-98A1-1CB230F75839}"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4354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576E99-8087-4163-8DEB-146B55785C10}"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7CADC4-0A2F-4037-98A1-1CB230F75839}"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9782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576E99-8087-4163-8DEB-146B55785C10}"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7CADC4-0A2F-4037-98A1-1CB230F75839}"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6059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C576E99-8087-4163-8DEB-146B55785C10}"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7CADC4-0A2F-4037-98A1-1CB230F75839}"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5925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C576E99-8087-4163-8DEB-146B55785C10}"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7CADC4-0A2F-4037-98A1-1CB230F75839}"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3313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C576E99-8087-4163-8DEB-146B55785C10}" type="datetimeFigureOut">
              <a:rPr lang="en-IN" smtClean="0"/>
              <a:t>30-08-2022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7CADC4-0A2F-4037-98A1-1CB230F75839}"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3166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C576E99-8087-4163-8DEB-146B55785C10}" type="datetimeFigureOut">
              <a:rPr lang="en-IN" smtClean="0"/>
              <a:t>30-08-2022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7CADC4-0A2F-4037-98A1-1CB230F75839}"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7655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576E99-8087-4163-8DEB-146B55785C10}" type="datetimeFigureOut">
              <a:rPr lang="en-IN" smtClean="0"/>
              <a:t>30-08-2022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7CADC4-0A2F-4037-98A1-1CB230F75839}" type="slidenum">
              <a:rPr lang="en-IN" smtClean="0"/>
              <a:t>‹#›</a:t>
            </a:fld>
            <a:endParaRPr lang="en-IN"/>
          </a:p>
        </p:txBody>
      </p:sp>
    </p:spTree>
    <p:extLst>
      <p:ext uri="{BB962C8B-B14F-4D97-AF65-F5344CB8AC3E}">
        <p14:creationId xmlns:p14="http://schemas.microsoft.com/office/powerpoint/2010/main" val="277441748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C576E99-8087-4163-8DEB-146B55785C10}"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7CADC4-0A2F-4037-98A1-1CB230F75839}"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012447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C576E99-8087-4163-8DEB-146B55785C10}" type="datetimeFigureOut">
              <a:rPr lang="en-IN" smtClean="0"/>
              <a:t>30-08-2022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0F7CADC4-0A2F-4037-98A1-1CB230F75839}"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8030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C576E99-8087-4163-8DEB-146B55785C10}" type="datetimeFigureOut">
              <a:rPr lang="en-IN" smtClean="0"/>
              <a:t>30-08-2022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F7CADC4-0A2F-4037-98A1-1CB230F75839}"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003572"/>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Micro Credit Defaulter</a:t>
            </a:r>
            <a:endParaRPr lang="en-IN" dirty="0"/>
          </a:p>
        </p:txBody>
      </p:sp>
      <p:sp>
        <p:nvSpPr>
          <p:cNvPr id="3" name="Subtitle 2"/>
          <p:cNvSpPr>
            <a:spLocks noGrp="1"/>
          </p:cNvSpPr>
          <p:nvPr>
            <p:ph type="subTitle" idx="1"/>
          </p:nvPr>
        </p:nvSpPr>
        <p:spPr/>
        <p:txBody>
          <a:bodyPr/>
          <a:lstStyle/>
          <a:p>
            <a:r>
              <a:rPr lang="en-IN" dirty="0" smtClean="0"/>
              <a:t>By Nirav Mehta</a:t>
            </a:r>
            <a:endParaRPr lang="en-IN" dirty="0"/>
          </a:p>
        </p:txBody>
      </p:sp>
    </p:spTree>
    <p:extLst>
      <p:ext uri="{BB962C8B-B14F-4D97-AF65-F5344CB8AC3E}">
        <p14:creationId xmlns:p14="http://schemas.microsoft.com/office/powerpoint/2010/main" val="3170564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sp>
        <p:nvSpPr>
          <p:cNvPr id="3" name="Content Placeholder 2"/>
          <p:cNvSpPr>
            <a:spLocks noGrp="1"/>
          </p:cNvSpPr>
          <p:nvPr>
            <p:ph idx="1"/>
          </p:nvPr>
        </p:nvSpPr>
        <p:spPr>
          <a:xfrm>
            <a:off x="1451579" y="1853754"/>
            <a:ext cx="9603275" cy="4220475"/>
          </a:xfrm>
        </p:spPr>
        <p:txBody>
          <a:bodyPr>
            <a:normAutofit fontScale="92500" lnSpcReduction="10000"/>
          </a:bodyPr>
          <a:lstStyle/>
          <a:p>
            <a:r>
              <a:rPr lang="en-IN" dirty="0"/>
              <a:t>Popular machine learning algorithm Random Forest is a part of the supervised learning methodology. It can be applied to ML issues involving both classification and regression. It is built on the idea of ensemble learning, which is a method of integrating various classifiers to address difficult issues and enhance model performance</a:t>
            </a:r>
            <a:r>
              <a:rPr lang="en-IN" dirty="0" smtClean="0"/>
              <a:t>.</a:t>
            </a:r>
          </a:p>
          <a:p>
            <a:r>
              <a:rPr lang="en-IN" dirty="0"/>
              <a:t>Random Forest, as the name implies, is a classifier that uses a number of decision trees on different subsets of the provided dataset and averages them to increase the dataset's predictive accuracy. Instead than depending on a single decision tree, the random forest uses forecasts from each tree and predicts the result based on the votes of the majority of predictions</a:t>
            </a:r>
            <a:r>
              <a:rPr lang="en-IN" dirty="0" smtClean="0"/>
              <a:t>.</a:t>
            </a:r>
          </a:p>
          <a:p>
            <a:r>
              <a:rPr lang="en-IN" dirty="0"/>
              <a:t>In comparison to the other models, "Random forest Classifier" has an accuracy score of 91.38%, making it the best model that is saved and can be used to make predictions in the future.</a:t>
            </a:r>
          </a:p>
        </p:txBody>
      </p:sp>
    </p:spTree>
    <p:extLst>
      <p:ext uri="{BB962C8B-B14F-4D97-AF65-F5344CB8AC3E}">
        <p14:creationId xmlns:p14="http://schemas.microsoft.com/office/powerpoint/2010/main" val="699670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r>
              <a:rPr lang="en-IN" dirty="0"/>
              <a:t>After hyper parameter adjustment, the anticipated accuracy score of 89.99% is forecasted, which is regarded as an excellent model. </a:t>
            </a:r>
            <a:r>
              <a:rPr lang="en-IN"/>
              <a:t>Now that the model has been trained, we may use it to predict both the test data and any other future data.</a:t>
            </a:r>
          </a:p>
        </p:txBody>
      </p:sp>
    </p:spTree>
    <p:extLst>
      <p:ext uri="{BB962C8B-B14F-4D97-AF65-F5344CB8AC3E}">
        <p14:creationId xmlns:p14="http://schemas.microsoft.com/office/powerpoint/2010/main" val="3772082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a:t>
            </a:r>
          </a:p>
        </p:txBody>
      </p:sp>
      <p:sp>
        <p:nvSpPr>
          <p:cNvPr id="3" name="Content Placeholder 2"/>
          <p:cNvSpPr>
            <a:spLocks noGrp="1"/>
          </p:cNvSpPr>
          <p:nvPr>
            <p:ph idx="1"/>
          </p:nvPr>
        </p:nvSpPr>
        <p:spPr>
          <a:xfrm>
            <a:off x="1451579" y="2015732"/>
            <a:ext cx="9603275" cy="4045434"/>
          </a:xfrm>
        </p:spPr>
        <p:txBody>
          <a:bodyPr>
            <a:normAutofit fontScale="92500"/>
          </a:bodyPr>
          <a:lstStyle/>
          <a:p>
            <a:r>
              <a:rPr lang="en-IN" dirty="0"/>
              <a:t>A microfinance institution (MFI) is a company that provides financial services to those with limited resources. Targeting impoverished, unbanked families in rural locations with few sources of income makes MFS highly effective. The MFI offers group loans, agricultural loans, individual business loans, and other microfinance services (MFS). The usage of mobile financial services (MFS), which many microfinance institutions (MFI), experts, and donors believe to be more practical, effective, and cost-effective than the conventional high-touch strategy employed for many years to deliver microfinance services, is becoming increasingly popular. Although the MFI sector focuses mostly on </a:t>
            </a:r>
            <a:r>
              <a:rPr lang="en-IN" dirty="0" err="1"/>
              <a:t>lowincome</a:t>
            </a:r>
            <a:r>
              <a:rPr lang="en-IN" dirty="0"/>
              <a:t> families and is tremendously helpful in these areas, MFS implementation has been mixed, with both major setbacks and victories. With 200 million clients worldwide and $70 billion in outstanding loans, microfinance is now widely recognised as a strategy for reducing poverty. </a:t>
            </a:r>
          </a:p>
        </p:txBody>
      </p:sp>
    </p:spTree>
    <p:extLst>
      <p:ext uri="{BB962C8B-B14F-4D97-AF65-F5344CB8AC3E}">
        <p14:creationId xmlns:p14="http://schemas.microsoft.com/office/powerpoint/2010/main" val="20226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Review of Literature</a:t>
            </a:r>
          </a:p>
        </p:txBody>
      </p:sp>
      <p:sp>
        <p:nvSpPr>
          <p:cNvPr id="3" name="Content Placeholder 2"/>
          <p:cNvSpPr>
            <a:spLocks noGrp="1"/>
          </p:cNvSpPr>
          <p:nvPr>
            <p:ph idx="1"/>
          </p:nvPr>
        </p:nvSpPr>
        <p:spPr>
          <a:xfrm>
            <a:off x="1451579" y="1853754"/>
            <a:ext cx="9603275" cy="4324977"/>
          </a:xfrm>
        </p:spPr>
        <p:txBody>
          <a:bodyPr>
            <a:normAutofit fontScale="92500"/>
          </a:bodyPr>
          <a:lstStyle/>
          <a:p>
            <a:r>
              <a:rPr lang="en-IN" dirty="0"/>
              <a:t>We are now working with a client in the telecom sector. Their business is one that offers fixed wireless telecommunications networks. They have introduced a number of products and built their company and organisation around the budget operator model. They do this by using a disruptive innovation strategy to provide its subscribers better things at lower prices.</a:t>
            </a:r>
            <a:br>
              <a:rPr lang="en-IN" dirty="0"/>
            </a:br>
            <a:r>
              <a:rPr lang="en-IN" dirty="0"/>
              <a:t>They concentrate on offering their services and goods to low-income families and underprivileged consumers in order to aid them when they are in need since they recognise the value of communication and how it affects a person's life. They are working with an MFI to offer microcredit on cell phone balances with a 5-day repayment period. If the Consumer does not repay the lent money within the allotted five days, he is considered to be in default. For a loan of five dollars (in Indonesian Rupiah), the payback amount should be six dollars, and for a loan of ten dollars (in Indonesian Rupiah), the payback amount should be twelve dollars (in Indonesian Rupiah). </a:t>
            </a:r>
          </a:p>
        </p:txBody>
      </p:sp>
    </p:spTree>
    <p:extLst>
      <p:ext uri="{BB962C8B-B14F-4D97-AF65-F5344CB8AC3E}">
        <p14:creationId xmlns:p14="http://schemas.microsoft.com/office/powerpoint/2010/main" val="4186643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Analytical Problem Framing </a:t>
            </a:r>
          </a:p>
        </p:txBody>
      </p:sp>
      <p:sp>
        <p:nvSpPr>
          <p:cNvPr id="3" name="Content Placeholder 2"/>
          <p:cNvSpPr>
            <a:spLocks noGrp="1"/>
          </p:cNvSpPr>
          <p:nvPr>
            <p:ph idx="1"/>
          </p:nvPr>
        </p:nvSpPr>
        <p:spPr>
          <a:xfrm>
            <a:off x="1451579" y="1853754"/>
            <a:ext cx="9603275" cy="4233537"/>
          </a:xfrm>
        </p:spPr>
        <p:txBody>
          <a:bodyPr>
            <a:normAutofit/>
          </a:bodyPr>
          <a:lstStyle/>
          <a:p>
            <a:r>
              <a:rPr lang="en-IN" dirty="0"/>
              <a:t>Our client database provides us with the example data. You have it for this exercise as of this moment. The client requests some projections to aid in future investments and better customer selection in order to increase the quality of consumers chosen for credit</a:t>
            </a:r>
            <a:r>
              <a:rPr lang="en-IN" dirty="0" smtClean="0"/>
              <a:t>.</a:t>
            </a:r>
          </a:p>
          <a:p>
            <a:r>
              <a:rPr lang="en-IN" dirty="0"/>
              <a:t>Let's examine the null count in the features now that we are aware of the features that are present in the dataset. The heat map in the aforementioned graph indicates that all of the features have zero counts</a:t>
            </a:r>
            <a:r>
              <a:rPr lang="en-IN" dirty="0" smtClean="0"/>
              <a:t>.</a:t>
            </a:r>
          </a:p>
          <a:p>
            <a:r>
              <a:rPr lang="en-IN" dirty="0"/>
              <a:t>By examining the graph, we can see that this dataset does not contain any null values. The data are now being analysed by plotting a histogram to characterise the target variable, "Label." </a:t>
            </a:r>
          </a:p>
        </p:txBody>
      </p:sp>
    </p:spTree>
    <p:extLst>
      <p:ext uri="{BB962C8B-B14F-4D97-AF65-F5344CB8AC3E}">
        <p14:creationId xmlns:p14="http://schemas.microsoft.com/office/powerpoint/2010/main" val="2521362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sp>
        <p:nvSpPr>
          <p:cNvPr id="3" name="Content Placeholder 2"/>
          <p:cNvSpPr>
            <a:spLocks noGrp="1"/>
          </p:cNvSpPr>
          <p:nvPr>
            <p:ph idx="1"/>
          </p:nvPr>
        </p:nvSpPr>
        <p:spPr/>
        <p:txBody>
          <a:bodyPr/>
          <a:lstStyle/>
          <a:p>
            <a:r>
              <a:rPr lang="en-IN" dirty="0"/>
              <a:t>Asymmetry exists in the dataset. Label "1" has about 87.5% of the records, whereas label "0" has about 12.5%. At the model-building stage, this data imbalance can be further adjusted. The data must then be encoded in order to analyse the model in the most effective manner possible. Here, all of the object data is encoded to numeric characteristics using an ordinal encoder. </a:t>
            </a:r>
            <a:endParaRPr lang="en-IN" dirty="0" smtClean="0"/>
          </a:p>
          <a:p>
            <a:r>
              <a:rPr lang="en-IN" dirty="0"/>
              <a:t>The concept of correlation describes the connections between one or more variables. These factors could be characteristics of the raw data that were used to forecast our target variable.</a:t>
            </a:r>
          </a:p>
        </p:txBody>
      </p:sp>
    </p:spTree>
    <p:extLst>
      <p:ext uri="{BB962C8B-B14F-4D97-AF65-F5344CB8AC3E}">
        <p14:creationId xmlns:p14="http://schemas.microsoft.com/office/powerpoint/2010/main" val="3718724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sp>
        <p:nvSpPr>
          <p:cNvPr id="3" name="Content Placeholder 2"/>
          <p:cNvSpPr>
            <a:spLocks noGrp="1"/>
          </p:cNvSpPr>
          <p:nvPr>
            <p:ph idx="1"/>
          </p:nvPr>
        </p:nvSpPr>
        <p:spPr/>
        <p:txBody>
          <a:bodyPr>
            <a:normAutofit lnSpcReduction="10000"/>
          </a:bodyPr>
          <a:lstStyle/>
          <a:p>
            <a:r>
              <a:rPr lang="en-IN" dirty="0"/>
              <a:t>A statistical approach called correlation shows how one variable changes or moves in connection to another variable. It provides us with a general understanding of how closely the two variables are related. This bi-variate analysis measure explains the relationship between many variables. In the majority of business situations, it is helpful to discuss a subject in terms of how it relates to other </a:t>
            </a:r>
            <a:r>
              <a:rPr lang="en-IN" dirty="0" smtClean="0"/>
              <a:t>issues.</a:t>
            </a:r>
          </a:p>
          <a:p>
            <a:r>
              <a:rPr lang="en-IN" dirty="0"/>
              <a:t>Heat map and other plot graphs can be used to determine the correlation in this case. Check to see if there are any multi-collinearity issues. Since there are numerous features, determine the correlation between each feature and other is quite challenging, so we go on to boxplot and skewness</a:t>
            </a:r>
          </a:p>
        </p:txBody>
      </p:sp>
    </p:spTree>
    <p:extLst>
      <p:ext uri="{BB962C8B-B14F-4D97-AF65-F5344CB8AC3E}">
        <p14:creationId xmlns:p14="http://schemas.microsoft.com/office/powerpoint/2010/main" val="2592411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sp>
        <p:nvSpPr>
          <p:cNvPr id="3" name="Content Placeholder 2"/>
          <p:cNvSpPr>
            <a:spLocks noGrp="1"/>
          </p:cNvSpPr>
          <p:nvPr>
            <p:ph idx="1"/>
          </p:nvPr>
        </p:nvSpPr>
        <p:spPr>
          <a:xfrm>
            <a:off x="1451579" y="1853754"/>
            <a:ext cx="9603275" cy="4220475"/>
          </a:xfrm>
        </p:spPr>
        <p:txBody>
          <a:bodyPr>
            <a:normAutofit fontScale="92500"/>
          </a:bodyPr>
          <a:lstStyle/>
          <a:p>
            <a:r>
              <a:rPr lang="en-IN" dirty="0"/>
              <a:t>Looking at the aforementioned graphs, it appears that there may be some outliers and skewness in the dataset. We use the Feature Selection approach to select the optimal characteristics for model construction in order to avoid them. This approach uses f </a:t>
            </a:r>
            <a:r>
              <a:rPr lang="en-IN" dirty="0" err="1"/>
              <a:t>classif</a:t>
            </a:r>
            <a:r>
              <a:rPr lang="en-IN" dirty="0"/>
              <a:t> methods to frame a new dataset using the top 30 characteristics that are best for modelling</a:t>
            </a:r>
            <a:r>
              <a:rPr lang="en-IN" dirty="0" smtClean="0"/>
              <a:t>.</a:t>
            </a:r>
          </a:p>
          <a:p>
            <a:r>
              <a:rPr lang="en-IN" dirty="0"/>
              <a:t>Using the </a:t>
            </a:r>
            <a:r>
              <a:rPr lang="en-IN" dirty="0" err="1"/>
              <a:t>Zscore</a:t>
            </a:r>
            <a:r>
              <a:rPr lang="en-IN" dirty="0"/>
              <a:t> method, outliers and frames from another dataset with dimensions are removed (164646,31) The percentage of data loss is determined by the difference between the data before and after using the </a:t>
            </a:r>
            <a:r>
              <a:rPr lang="en-IN" dirty="0" err="1"/>
              <a:t>Zscore</a:t>
            </a:r>
            <a:r>
              <a:rPr lang="en-IN" dirty="0"/>
              <a:t> algorithm. An algorithm for supervised machine learning is K nearest neighbours (KNN). Learning a function such that f(X) = Y, where X is the input and Y is the output, is the aim of supervised machine learning algorithms. KNN has applications in both classification and regression. All of the discussion in this article will centre on classification. Although there is hardly any change for regression.</a:t>
            </a:r>
          </a:p>
        </p:txBody>
      </p:sp>
    </p:spTree>
    <p:extLst>
      <p:ext uri="{BB962C8B-B14F-4D97-AF65-F5344CB8AC3E}">
        <p14:creationId xmlns:p14="http://schemas.microsoft.com/office/powerpoint/2010/main" val="2055412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sp>
        <p:nvSpPr>
          <p:cNvPr id="3" name="Content Placeholder 2"/>
          <p:cNvSpPr>
            <a:spLocks noGrp="1"/>
          </p:cNvSpPr>
          <p:nvPr>
            <p:ph idx="1"/>
          </p:nvPr>
        </p:nvSpPr>
        <p:spPr>
          <a:xfrm>
            <a:off x="1451579" y="1853754"/>
            <a:ext cx="9603275" cy="4220475"/>
          </a:xfrm>
        </p:spPr>
        <p:txBody>
          <a:bodyPr>
            <a:normAutofit/>
          </a:bodyPr>
          <a:lstStyle/>
          <a:p>
            <a:r>
              <a:rPr lang="en-IN" dirty="0"/>
              <a:t>The characteristics of KNN include being a nonparametric approach and a slow learning algorithm. The algorithm learns slowly since it just stores the data from the training phase, which takes essentially no time at all (no learning of a function). The evaluation of a new query point will then be conducted using the stored data</a:t>
            </a:r>
            <a:r>
              <a:rPr lang="en-IN" dirty="0" smtClean="0"/>
              <a:t>.</a:t>
            </a:r>
          </a:p>
          <a:p>
            <a:r>
              <a:rPr lang="en-IN" dirty="0"/>
              <a:t>The term "non-parametric method" describes a method that makes no distributional assumptions. As a result, KNN need not discover any distributional parameters. While using the parametric approach, the model discovers new parameters that are then used to make predictions. K, the number of points to be taken into consideration for comparison, is the only hyper parameter (given by the user to the model) KNN possesses.</a:t>
            </a:r>
          </a:p>
        </p:txBody>
      </p:sp>
    </p:spTree>
    <p:extLst>
      <p:ext uri="{BB962C8B-B14F-4D97-AF65-F5344CB8AC3E}">
        <p14:creationId xmlns:p14="http://schemas.microsoft.com/office/powerpoint/2010/main" val="3936702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sp>
        <p:nvSpPr>
          <p:cNvPr id="3" name="Content Placeholder 2"/>
          <p:cNvSpPr>
            <a:spLocks noGrp="1"/>
          </p:cNvSpPr>
          <p:nvPr>
            <p:ph idx="1"/>
          </p:nvPr>
        </p:nvSpPr>
        <p:spPr>
          <a:xfrm>
            <a:off x="1451579" y="1853754"/>
            <a:ext cx="9603275" cy="4220475"/>
          </a:xfrm>
        </p:spPr>
        <p:txBody>
          <a:bodyPr>
            <a:normAutofit/>
          </a:bodyPr>
          <a:lstStyle/>
          <a:p>
            <a:r>
              <a:rPr lang="en-IN" dirty="0"/>
              <a:t>The model will save the data points during the training phase. To categorise each point in the test dataset, the distance between the query point and the training phase's points is determined. There are many different distances that can be calculated, but the Euclidean distance is the most common one (for data with lesser dimensions</a:t>
            </a:r>
            <a:r>
              <a:rPr lang="en-IN" dirty="0" smtClean="0"/>
              <a:t>).</a:t>
            </a:r>
          </a:p>
          <a:p>
            <a:r>
              <a:rPr lang="en-IN" dirty="0"/>
              <a:t>Decision Trees are a sort of supervised machine learning in which the training data is continually segmented based on a particular parameter, with you describing the input and the associated output. Decision nodes and leaves are the two components that can be used to explain the tree. The choices or results are represented by the leaves. The data is divided at the decision nodes.</a:t>
            </a:r>
          </a:p>
        </p:txBody>
      </p:sp>
    </p:spTree>
    <p:extLst>
      <p:ext uri="{BB962C8B-B14F-4D97-AF65-F5344CB8AC3E}">
        <p14:creationId xmlns:p14="http://schemas.microsoft.com/office/powerpoint/2010/main" val="369500392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12</TotalTime>
  <Words>1387</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Gallery</vt:lpstr>
      <vt:lpstr>Micro Credit Defaulter</vt:lpstr>
      <vt:lpstr>INTRODUCTION </vt:lpstr>
      <vt:lpstr>Review of Literature</vt:lpstr>
      <vt:lpstr>Analytical Problem Framing </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dc:title>
  <dc:creator>Nirav</dc:creator>
  <cp:lastModifiedBy>Nirav</cp:lastModifiedBy>
  <cp:revision>5</cp:revision>
  <dcterms:created xsi:type="dcterms:W3CDTF">2022-08-30T13:07:00Z</dcterms:created>
  <dcterms:modified xsi:type="dcterms:W3CDTF">2022-08-30T13:19:52Z</dcterms:modified>
</cp:coreProperties>
</file>