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206872-CA38-471E-A221-4DA0844EEDF9}"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D3B497-86E5-4C9D-A618-3191F6BD9615}"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2726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5A206872-CA38-471E-A221-4DA0844EEDF9}" type="datetimeFigureOut">
              <a:rPr lang="en-IN" smtClean="0"/>
              <a:t>09-07-2022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D3B497-86E5-4C9D-A618-3191F6BD9615}" type="slidenum">
              <a:rPr lang="en-IN" smtClean="0"/>
              <a:t>‹#›</a:t>
            </a:fld>
            <a:endParaRPr lang="en-IN"/>
          </a:p>
        </p:txBody>
      </p:sp>
    </p:spTree>
    <p:extLst>
      <p:ext uri="{BB962C8B-B14F-4D97-AF65-F5344CB8AC3E}">
        <p14:creationId xmlns:p14="http://schemas.microsoft.com/office/powerpoint/2010/main" val="212571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206872-CA38-471E-A221-4DA0844EEDF9}"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D3B497-86E5-4C9D-A618-3191F6BD9615}" type="slidenum">
              <a:rPr lang="en-IN" smtClean="0"/>
              <a:t>‹#›</a:t>
            </a:fld>
            <a:endParaRPr lang="en-IN"/>
          </a:p>
        </p:txBody>
      </p:sp>
    </p:spTree>
    <p:extLst>
      <p:ext uri="{BB962C8B-B14F-4D97-AF65-F5344CB8AC3E}">
        <p14:creationId xmlns:p14="http://schemas.microsoft.com/office/powerpoint/2010/main" val="2468930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206872-CA38-471E-A221-4DA0844EEDF9}"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D3B497-86E5-4C9D-A618-3191F6BD9615}"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08241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206872-CA38-471E-A221-4DA0844EEDF9}"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D3B497-86E5-4C9D-A618-3191F6BD9615}" type="slidenum">
              <a:rPr lang="en-IN" smtClean="0"/>
              <a:t>‹#›</a:t>
            </a:fld>
            <a:endParaRPr lang="en-IN"/>
          </a:p>
        </p:txBody>
      </p:sp>
    </p:spTree>
    <p:extLst>
      <p:ext uri="{BB962C8B-B14F-4D97-AF65-F5344CB8AC3E}">
        <p14:creationId xmlns:p14="http://schemas.microsoft.com/office/powerpoint/2010/main" val="3915849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206872-CA38-471E-A221-4DA0844EEDF9}"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D3B497-86E5-4C9D-A618-3191F6BD9615}"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11912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206872-CA38-471E-A221-4DA0844EEDF9}"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D3B497-86E5-4C9D-A618-3191F6BD9615}" type="slidenum">
              <a:rPr lang="en-IN" smtClean="0"/>
              <a:t>‹#›</a:t>
            </a:fld>
            <a:endParaRPr lang="en-IN"/>
          </a:p>
        </p:txBody>
      </p:sp>
    </p:spTree>
    <p:extLst>
      <p:ext uri="{BB962C8B-B14F-4D97-AF65-F5344CB8AC3E}">
        <p14:creationId xmlns:p14="http://schemas.microsoft.com/office/powerpoint/2010/main" val="2095212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206872-CA38-471E-A221-4DA0844EEDF9}"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D3B497-86E5-4C9D-A618-3191F6BD9615}" type="slidenum">
              <a:rPr lang="en-IN" smtClean="0"/>
              <a:t>‹#›</a:t>
            </a:fld>
            <a:endParaRPr lang="en-IN"/>
          </a:p>
        </p:txBody>
      </p:sp>
    </p:spTree>
    <p:extLst>
      <p:ext uri="{BB962C8B-B14F-4D97-AF65-F5344CB8AC3E}">
        <p14:creationId xmlns:p14="http://schemas.microsoft.com/office/powerpoint/2010/main" val="3099480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206872-CA38-471E-A221-4DA0844EEDF9}"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D3B497-86E5-4C9D-A618-3191F6BD9615}" type="slidenum">
              <a:rPr lang="en-IN" smtClean="0"/>
              <a:t>‹#›</a:t>
            </a:fld>
            <a:endParaRPr lang="en-IN"/>
          </a:p>
        </p:txBody>
      </p:sp>
    </p:spTree>
    <p:extLst>
      <p:ext uri="{BB962C8B-B14F-4D97-AF65-F5344CB8AC3E}">
        <p14:creationId xmlns:p14="http://schemas.microsoft.com/office/powerpoint/2010/main" val="32135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206872-CA38-471E-A221-4DA0844EEDF9}"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D3B497-86E5-4C9D-A618-3191F6BD9615}" type="slidenum">
              <a:rPr lang="en-IN" smtClean="0"/>
              <a:t>‹#›</a:t>
            </a:fld>
            <a:endParaRPr lang="en-IN"/>
          </a:p>
        </p:txBody>
      </p:sp>
    </p:spTree>
    <p:extLst>
      <p:ext uri="{BB962C8B-B14F-4D97-AF65-F5344CB8AC3E}">
        <p14:creationId xmlns:p14="http://schemas.microsoft.com/office/powerpoint/2010/main" val="2139619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206872-CA38-471E-A221-4DA0844EEDF9}"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D3B497-86E5-4C9D-A618-3191F6BD9615}" type="slidenum">
              <a:rPr lang="en-IN" smtClean="0"/>
              <a:t>‹#›</a:t>
            </a:fld>
            <a:endParaRPr lang="en-IN"/>
          </a:p>
        </p:txBody>
      </p:sp>
    </p:spTree>
    <p:extLst>
      <p:ext uri="{BB962C8B-B14F-4D97-AF65-F5344CB8AC3E}">
        <p14:creationId xmlns:p14="http://schemas.microsoft.com/office/powerpoint/2010/main" val="108007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206872-CA38-471E-A221-4DA0844EEDF9}" type="datetimeFigureOut">
              <a:rPr lang="en-IN" smtClean="0"/>
              <a:t>09-07-2022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D3B497-86E5-4C9D-A618-3191F6BD9615}" type="slidenum">
              <a:rPr lang="en-IN" smtClean="0"/>
              <a:t>‹#›</a:t>
            </a:fld>
            <a:endParaRPr lang="en-IN"/>
          </a:p>
        </p:txBody>
      </p:sp>
    </p:spTree>
    <p:extLst>
      <p:ext uri="{BB962C8B-B14F-4D97-AF65-F5344CB8AC3E}">
        <p14:creationId xmlns:p14="http://schemas.microsoft.com/office/powerpoint/2010/main" val="525104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206872-CA38-471E-A221-4DA0844EEDF9}" type="datetimeFigureOut">
              <a:rPr lang="en-IN" smtClean="0"/>
              <a:t>09-07-2022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D3B497-86E5-4C9D-A618-3191F6BD9615}" type="slidenum">
              <a:rPr lang="en-IN" smtClean="0"/>
              <a:t>‹#›</a:t>
            </a:fld>
            <a:endParaRPr lang="en-IN"/>
          </a:p>
        </p:txBody>
      </p:sp>
    </p:spTree>
    <p:extLst>
      <p:ext uri="{BB962C8B-B14F-4D97-AF65-F5344CB8AC3E}">
        <p14:creationId xmlns:p14="http://schemas.microsoft.com/office/powerpoint/2010/main" val="4040885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206872-CA38-471E-A221-4DA0844EEDF9}" type="datetimeFigureOut">
              <a:rPr lang="en-IN" smtClean="0"/>
              <a:t>09-07-2022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D3B497-86E5-4C9D-A618-3191F6BD9615}" type="slidenum">
              <a:rPr lang="en-IN" smtClean="0"/>
              <a:t>‹#›</a:t>
            </a:fld>
            <a:endParaRPr lang="en-IN"/>
          </a:p>
        </p:txBody>
      </p:sp>
    </p:spTree>
    <p:extLst>
      <p:ext uri="{BB962C8B-B14F-4D97-AF65-F5344CB8AC3E}">
        <p14:creationId xmlns:p14="http://schemas.microsoft.com/office/powerpoint/2010/main" val="68095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06872-CA38-471E-A221-4DA0844EEDF9}" type="datetimeFigureOut">
              <a:rPr lang="en-IN" smtClean="0"/>
              <a:t>09-07-2022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D3B497-86E5-4C9D-A618-3191F6BD9615}" type="slidenum">
              <a:rPr lang="en-IN" smtClean="0"/>
              <a:t>‹#›</a:t>
            </a:fld>
            <a:endParaRPr lang="en-IN"/>
          </a:p>
        </p:txBody>
      </p:sp>
    </p:spTree>
    <p:extLst>
      <p:ext uri="{BB962C8B-B14F-4D97-AF65-F5344CB8AC3E}">
        <p14:creationId xmlns:p14="http://schemas.microsoft.com/office/powerpoint/2010/main" val="149607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A206872-CA38-471E-A221-4DA0844EEDF9}" type="datetimeFigureOut">
              <a:rPr lang="en-IN" smtClean="0"/>
              <a:t>09-07-2022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D3B497-86E5-4C9D-A618-3191F6BD9615}" type="slidenum">
              <a:rPr lang="en-IN" smtClean="0"/>
              <a:t>‹#›</a:t>
            </a:fld>
            <a:endParaRPr lang="en-IN"/>
          </a:p>
        </p:txBody>
      </p:sp>
    </p:spTree>
    <p:extLst>
      <p:ext uri="{BB962C8B-B14F-4D97-AF65-F5344CB8AC3E}">
        <p14:creationId xmlns:p14="http://schemas.microsoft.com/office/powerpoint/2010/main" val="1150346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A206872-CA38-471E-A221-4DA0844EEDF9}" type="datetimeFigureOut">
              <a:rPr lang="en-IN" smtClean="0"/>
              <a:t>09-07-2022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D3B497-86E5-4C9D-A618-3191F6BD9615}" type="slidenum">
              <a:rPr lang="en-IN" smtClean="0"/>
              <a:t>‹#›</a:t>
            </a:fld>
            <a:endParaRPr lang="en-IN"/>
          </a:p>
        </p:txBody>
      </p:sp>
    </p:spTree>
    <p:extLst>
      <p:ext uri="{BB962C8B-B14F-4D97-AF65-F5344CB8AC3E}">
        <p14:creationId xmlns:p14="http://schemas.microsoft.com/office/powerpoint/2010/main" val="559777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A206872-CA38-471E-A221-4DA0844EEDF9}" type="datetimeFigureOut">
              <a:rPr lang="en-IN" smtClean="0"/>
              <a:t>09-07-2022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0D3B497-86E5-4C9D-A618-3191F6BD9615}" type="slidenum">
              <a:rPr lang="en-IN" smtClean="0"/>
              <a:t>‹#›</a:t>
            </a:fld>
            <a:endParaRPr lang="en-IN"/>
          </a:p>
        </p:txBody>
      </p:sp>
    </p:spTree>
    <p:extLst>
      <p:ext uri="{BB962C8B-B14F-4D97-AF65-F5344CB8AC3E}">
        <p14:creationId xmlns:p14="http://schemas.microsoft.com/office/powerpoint/2010/main" val="970718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HOUSING PRICE PREDICTION </a:t>
            </a:r>
            <a:endParaRPr lang="en-IN" dirty="0"/>
          </a:p>
        </p:txBody>
      </p:sp>
      <p:sp>
        <p:nvSpPr>
          <p:cNvPr id="3" name="Subtitle 2"/>
          <p:cNvSpPr>
            <a:spLocks noGrp="1"/>
          </p:cNvSpPr>
          <p:nvPr>
            <p:ph type="subTitle" idx="1"/>
          </p:nvPr>
        </p:nvSpPr>
        <p:spPr/>
        <p:txBody>
          <a:bodyPr/>
          <a:lstStyle/>
          <a:p>
            <a:r>
              <a:rPr lang="en-IN" dirty="0" smtClean="0"/>
              <a:t>By Nirav Mehta</a:t>
            </a:r>
            <a:endParaRPr lang="en-IN" dirty="0"/>
          </a:p>
        </p:txBody>
      </p:sp>
    </p:spTree>
    <p:extLst>
      <p:ext uri="{BB962C8B-B14F-4D97-AF65-F5344CB8AC3E}">
        <p14:creationId xmlns:p14="http://schemas.microsoft.com/office/powerpoint/2010/main" val="3695246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DEVELOPMENT AND EVALUATION </a:t>
            </a:r>
          </a:p>
        </p:txBody>
      </p:sp>
      <p:sp>
        <p:nvSpPr>
          <p:cNvPr id="3" name="Content Placeholder 2"/>
          <p:cNvSpPr>
            <a:spLocks noGrp="1"/>
          </p:cNvSpPr>
          <p:nvPr>
            <p:ph idx="1"/>
          </p:nvPr>
        </p:nvSpPr>
        <p:spPr/>
        <p:txBody>
          <a:bodyPr>
            <a:normAutofit lnSpcReduction="10000"/>
          </a:bodyPr>
          <a:lstStyle/>
          <a:p>
            <a:r>
              <a:rPr lang="en-IN" dirty="0">
                <a:solidFill>
                  <a:schemeClr val="tx1"/>
                </a:solidFill>
              </a:rPr>
              <a:t>House Style-one story dwelling has the highest count of all sorts. Roof style-gable has the most numbers as a sort of roof and the fewest counts as a shed. Outside 1st and Exterior 2nd- the majority of the houses in the dataset have vinyl siding as the exterior covering of the house and asphalt shingles imitation </a:t>
            </a:r>
            <a:r>
              <a:rPr lang="en-IN" dirty="0" err="1">
                <a:solidFill>
                  <a:schemeClr val="tx1"/>
                </a:solidFill>
              </a:rPr>
              <a:t>shicco</a:t>
            </a:r>
            <a:r>
              <a:rPr lang="en-IN" dirty="0">
                <a:solidFill>
                  <a:schemeClr val="tx1"/>
                </a:solidFill>
              </a:rPr>
              <a:t>, with brick common having the fewest counts. Exergual &amp; </a:t>
            </a:r>
            <a:r>
              <a:rPr lang="en-IN" dirty="0" err="1">
                <a:solidFill>
                  <a:schemeClr val="tx1"/>
                </a:solidFill>
              </a:rPr>
              <a:t>Extercont</a:t>
            </a:r>
            <a:r>
              <a:rPr lang="en-IN" dirty="0">
                <a:solidFill>
                  <a:schemeClr val="tx1"/>
                </a:solidFill>
              </a:rPr>
              <a:t>-the outside material's quality is normal or typical. Foundation-Poured concrete and cinderblock have the highest count as foundation types, while wood has the lowest. </a:t>
            </a:r>
            <a:r>
              <a:rPr lang="en-IN" dirty="0" err="1">
                <a:solidFill>
                  <a:schemeClr val="tx1"/>
                </a:solidFill>
              </a:rPr>
              <a:t>BSMTQuality</a:t>
            </a:r>
            <a:r>
              <a:rPr lang="en-IN" dirty="0">
                <a:solidFill>
                  <a:schemeClr val="tx1"/>
                </a:solidFill>
              </a:rPr>
              <a:t>-a greater number of people prefer a basement height of 80 to 89 inches, while the least number prefers a basement height of 70 to 79 inches.</a:t>
            </a:r>
          </a:p>
        </p:txBody>
      </p:sp>
    </p:spTree>
    <p:extLst>
      <p:ext uri="{BB962C8B-B14F-4D97-AF65-F5344CB8AC3E}">
        <p14:creationId xmlns:p14="http://schemas.microsoft.com/office/powerpoint/2010/main" val="3870821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DEVELOPMENT AND EVALUATION</a:t>
            </a:r>
          </a:p>
        </p:txBody>
      </p:sp>
      <p:sp>
        <p:nvSpPr>
          <p:cNvPr id="3" name="Content Placeholder 2"/>
          <p:cNvSpPr>
            <a:spLocks noGrp="1"/>
          </p:cNvSpPr>
          <p:nvPr>
            <p:ph idx="1"/>
          </p:nvPr>
        </p:nvSpPr>
        <p:spPr/>
        <p:txBody>
          <a:bodyPr/>
          <a:lstStyle/>
          <a:p>
            <a:r>
              <a:rPr lang="en-IN" dirty="0">
                <a:solidFill>
                  <a:schemeClr val="tx1"/>
                </a:solidFill>
              </a:rPr>
              <a:t>The price and demand for 0 and 1 full baths in the basement are considerable</a:t>
            </a:r>
            <a:r>
              <a:rPr lang="en-IN" dirty="0" smtClean="0">
                <a:solidFill>
                  <a:schemeClr val="tx1"/>
                </a:solidFill>
              </a:rPr>
              <a:t>.</a:t>
            </a:r>
          </a:p>
          <a:p>
            <a:r>
              <a:rPr lang="en-IN" dirty="0">
                <a:solidFill>
                  <a:schemeClr val="tx1"/>
                </a:solidFill>
              </a:rPr>
              <a:t>If the full bath is 3, the price is higher than 0,1 or 2 for 4 bedroom residences above ground level. </a:t>
            </a:r>
            <a:endParaRPr lang="en-IN" dirty="0" smtClean="0">
              <a:solidFill>
                <a:schemeClr val="tx1"/>
              </a:solidFill>
            </a:endParaRPr>
          </a:p>
          <a:p>
            <a:r>
              <a:rPr lang="en-IN" dirty="0">
                <a:solidFill>
                  <a:schemeClr val="tx1"/>
                </a:solidFill>
              </a:rPr>
              <a:t>The price for one kitchen above ground level is greater</a:t>
            </a:r>
            <a:r>
              <a:rPr lang="en-IN" dirty="0" smtClean="0">
                <a:solidFill>
                  <a:schemeClr val="tx1"/>
                </a:solidFill>
              </a:rPr>
              <a:t>.</a:t>
            </a:r>
          </a:p>
          <a:p>
            <a:r>
              <a:rPr lang="en-IN" dirty="0">
                <a:solidFill>
                  <a:schemeClr val="tx1"/>
                </a:solidFill>
              </a:rPr>
              <a:t>2-STORY 1946 AND NEWER and 1-STORY 1946 AND NEWER ALL STYLES are selling for a higher price</a:t>
            </a:r>
            <a:r>
              <a:rPr lang="en-IN" dirty="0" smtClean="0">
                <a:solidFill>
                  <a:schemeClr val="tx1"/>
                </a:solidFill>
              </a:rPr>
              <a:t>.</a:t>
            </a:r>
          </a:p>
          <a:p>
            <a:endParaRPr lang="en-IN" dirty="0"/>
          </a:p>
        </p:txBody>
      </p:sp>
    </p:spTree>
    <p:extLst>
      <p:ext uri="{BB962C8B-B14F-4D97-AF65-F5344CB8AC3E}">
        <p14:creationId xmlns:p14="http://schemas.microsoft.com/office/powerpoint/2010/main" val="12678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DEVELOPMENT AND EVALUATION</a:t>
            </a:r>
          </a:p>
        </p:txBody>
      </p:sp>
      <p:sp>
        <p:nvSpPr>
          <p:cNvPr id="3" name="Content Placeholder 2"/>
          <p:cNvSpPr>
            <a:spLocks noGrp="1"/>
          </p:cNvSpPr>
          <p:nvPr>
            <p:ph idx="1"/>
          </p:nvPr>
        </p:nvSpPr>
        <p:spPr/>
        <p:txBody>
          <a:bodyPr/>
          <a:lstStyle/>
          <a:p>
            <a:r>
              <a:rPr lang="en-IN" dirty="0">
                <a:solidFill>
                  <a:schemeClr val="tx1"/>
                </a:solidFill>
              </a:rPr>
              <a:t>Lot Frontage &amp; Lot Area- There is no set pattern for the number of linear feet of street connecting to the property and the lot size in square feet</a:t>
            </a:r>
            <a:r>
              <a:rPr lang="en-IN" dirty="0" smtClean="0">
                <a:solidFill>
                  <a:schemeClr val="tx1"/>
                </a:solidFill>
              </a:rPr>
              <a:t>.</a:t>
            </a:r>
          </a:p>
          <a:p>
            <a:r>
              <a:rPr lang="en-IN" dirty="0">
                <a:solidFill>
                  <a:schemeClr val="tx1"/>
                </a:solidFill>
              </a:rPr>
              <a:t>Overall </a:t>
            </a:r>
            <a:r>
              <a:rPr lang="en-IN" dirty="0" err="1">
                <a:solidFill>
                  <a:schemeClr val="tx1"/>
                </a:solidFill>
              </a:rPr>
              <a:t>Qual</a:t>
            </a:r>
            <a:r>
              <a:rPr lang="en-IN" dirty="0">
                <a:solidFill>
                  <a:schemeClr val="tx1"/>
                </a:solidFill>
              </a:rPr>
              <a:t>- As the overall quality of the house's materials and finish improves, so does the sale price. </a:t>
            </a:r>
            <a:endParaRPr lang="en-IN" dirty="0" smtClean="0">
              <a:solidFill>
                <a:schemeClr val="tx1"/>
              </a:solidFill>
            </a:endParaRPr>
          </a:p>
          <a:p>
            <a:r>
              <a:rPr lang="en-IN" dirty="0">
                <a:solidFill>
                  <a:schemeClr val="tx1"/>
                </a:solidFill>
              </a:rPr>
              <a:t>Overall Cond- As the overall condition improves, so does the sale price; average-rated houses are in higher demand, and the sale price rises. </a:t>
            </a:r>
            <a:endParaRPr lang="en-IN" dirty="0" smtClean="0">
              <a:solidFill>
                <a:schemeClr val="tx1"/>
              </a:solidFill>
            </a:endParaRPr>
          </a:p>
          <a:p>
            <a:r>
              <a:rPr lang="en-IN" dirty="0">
                <a:solidFill>
                  <a:schemeClr val="tx1"/>
                </a:solidFill>
              </a:rPr>
              <a:t>Price has an increasing trend with </a:t>
            </a:r>
            <a:r>
              <a:rPr lang="en-IN" dirty="0" err="1">
                <a:solidFill>
                  <a:schemeClr val="tx1"/>
                </a:solidFill>
              </a:rPr>
              <a:t>MasVnrArea</a:t>
            </a:r>
            <a:r>
              <a:rPr lang="en-IN" dirty="0">
                <a:solidFill>
                  <a:schemeClr val="tx1"/>
                </a:solidFill>
              </a:rPr>
              <a:t>, BsmtFinsF1, </a:t>
            </a:r>
            <a:r>
              <a:rPr lang="en-IN" dirty="0" err="1">
                <a:solidFill>
                  <a:schemeClr val="tx1"/>
                </a:solidFill>
              </a:rPr>
              <a:t>BsmtUnfSF</a:t>
            </a:r>
            <a:r>
              <a:rPr lang="en-IN" dirty="0">
                <a:solidFill>
                  <a:schemeClr val="tx1"/>
                </a:solidFill>
              </a:rPr>
              <a:t>, </a:t>
            </a:r>
            <a:r>
              <a:rPr lang="en-IN" dirty="0" err="1">
                <a:solidFill>
                  <a:schemeClr val="tx1"/>
                </a:solidFill>
              </a:rPr>
              <a:t>TotalBsmtSF</a:t>
            </a:r>
            <a:r>
              <a:rPr lang="en-IN" dirty="0">
                <a:solidFill>
                  <a:schemeClr val="tx1"/>
                </a:solidFill>
              </a:rPr>
              <a:t>, and 1stFlrSF.</a:t>
            </a:r>
          </a:p>
        </p:txBody>
      </p:sp>
    </p:spTree>
    <p:extLst>
      <p:ext uri="{BB962C8B-B14F-4D97-AF65-F5344CB8AC3E}">
        <p14:creationId xmlns:p14="http://schemas.microsoft.com/office/powerpoint/2010/main" val="1163886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a:xfrm>
            <a:off x="684211" y="326572"/>
            <a:ext cx="9269685" cy="3974496"/>
          </a:xfrm>
        </p:spPr>
        <p:txBody>
          <a:bodyPr>
            <a:normAutofit/>
          </a:bodyPr>
          <a:lstStyle/>
          <a:p>
            <a:r>
              <a:rPr lang="en-IN" dirty="0">
                <a:solidFill>
                  <a:schemeClr val="tx1"/>
                </a:solidFill>
              </a:rPr>
              <a:t>Higher mortgage rates mean that many buyers can no longer afford homes in certain price ranges. The issue is that even basic single-family homes now cost the same as opulent pads did a few years ago, so purchasers are forced to choose between waiting for additional inventory to become available or moving to a more inexpensive place. </a:t>
            </a:r>
            <a:endParaRPr lang="en-IN" dirty="0" smtClean="0">
              <a:solidFill>
                <a:schemeClr val="tx1"/>
              </a:solidFill>
            </a:endParaRPr>
          </a:p>
          <a:p>
            <a:r>
              <a:rPr lang="en-IN" dirty="0">
                <a:solidFill>
                  <a:schemeClr val="tx1"/>
                </a:solidFill>
              </a:rPr>
              <a:t>I employed machine learning techniques to anticipate housing prices in this project report. I described the step-by-step approach for analysing the dataset and determining the correlation between the features. As a result, we estimated and compared the performance of each model using several performance metrics. Then we saved the test dataset's data frame of projected prices.</a:t>
            </a:r>
          </a:p>
        </p:txBody>
      </p:sp>
    </p:spTree>
    <p:extLst>
      <p:ext uri="{BB962C8B-B14F-4D97-AF65-F5344CB8AC3E}">
        <p14:creationId xmlns:p14="http://schemas.microsoft.com/office/powerpoint/2010/main" val="3370538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a:xfrm>
            <a:off x="684211" y="378824"/>
            <a:ext cx="9047617" cy="3922244"/>
          </a:xfrm>
        </p:spPr>
        <p:txBody>
          <a:bodyPr>
            <a:normAutofit lnSpcReduction="10000"/>
          </a:bodyPr>
          <a:lstStyle/>
          <a:p>
            <a:r>
              <a:rPr lang="en-IN" dirty="0">
                <a:solidFill>
                  <a:schemeClr val="tx1"/>
                </a:solidFill>
              </a:rPr>
              <a:t>I've noticed that certain characteristics, such as Overall Cond, Exergual, and so on, add the most to the house's price. In addition, factors such as the number of years since construction have a negative impact on the price. The value decreased with time. </a:t>
            </a:r>
            <a:endParaRPr lang="en-IN" dirty="0" smtClean="0">
              <a:solidFill>
                <a:schemeClr val="tx1"/>
              </a:solidFill>
            </a:endParaRPr>
          </a:p>
          <a:p>
            <a:r>
              <a:rPr lang="en-IN" dirty="0">
                <a:solidFill>
                  <a:schemeClr val="tx1"/>
                </a:solidFill>
              </a:rPr>
              <a:t>I hope that our study has taken a tiny step forward by making methodological and empirical contributions to property appraisal and proposing an alternate approach to home price valuation. Future study could include combining additional property transaction data from a bigger geographical area with more attributes, as well as analysing various property kinds other than housing construction</a:t>
            </a:r>
            <a:r>
              <a:rPr lang="en-IN" dirty="0" smtClean="0">
                <a:solidFill>
                  <a:schemeClr val="tx1"/>
                </a:solidFill>
              </a:rPr>
              <a:t>.</a:t>
            </a:r>
          </a:p>
          <a:p>
            <a:r>
              <a:rPr lang="en-IN" dirty="0">
                <a:solidFill>
                  <a:schemeClr val="tx1"/>
                </a:solidFill>
              </a:rPr>
              <a:t>There were numerous outliers in the sample, and data loss was significant when utilising the Z-score approach. </a:t>
            </a:r>
          </a:p>
        </p:txBody>
      </p:sp>
    </p:spTree>
    <p:extLst>
      <p:ext uri="{BB962C8B-B14F-4D97-AF65-F5344CB8AC3E}">
        <p14:creationId xmlns:p14="http://schemas.microsoft.com/office/powerpoint/2010/main" val="4225690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normAutofit fontScale="92500" lnSpcReduction="10000"/>
          </a:bodyPr>
          <a:lstStyle/>
          <a:p>
            <a:r>
              <a:rPr lang="en-IN" dirty="0">
                <a:solidFill>
                  <a:schemeClr val="tx1"/>
                </a:solidFill>
              </a:rPr>
              <a:t>There was a lot of skewness in the dataset, which would damage the model again because we need to transform it</a:t>
            </a:r>
            <a:r>
              <a:rPr lang="en-IN" dirty="0" smtClean="0">
                <a:solidFill>
                  <a:schemeClr val="tx1"/>
                </a:solidFill>
              </a:rPr>
              <a:t>.</a:t>
            </a:r>
          </a:p>
          <a:p>
            <a:r>
              <a:rPr lang="en-IN" dirty="0">
                <a:solidFill>
                  <a:schemeClr val="tx1"/>
                </a:solidFill>
              </a:rPr>
              <a:t>This study used only a few easy regression methods to a few complex ones, rather than all advanced algorithms. </a:t>
            </a:r>
            <a:endParaRPr lang="en-IN" dirty="0" smtClean="0">
              <a:solidFill>
                <a:schemeClr val="tx1"/>
              </a:solidFill>
            </a:endParaRPr>
          </a:p>
          <a:p>
            <a:r>
              <a:rPr lang="en-IN" dirty="0">
                <a:solidFill>
                  <a:schemeClr val="tx1"/>
                </a:solidFill>
              </a:rPr>
              <a:t>To avoid data leakage, I did not integrate the Train and Test datasets. </a:t>
            </a:r>
            <a:endParaRPr lang="en-IN" dirty="0" smtClean="0">
              <a:solidFill>
                <a:schemeClr val="tx1"/>
              </a:solidFill>
            </a:endParaRPr>
          </a:p>
          <a:p>
            <a:r>
              <a:rPr lang="en-IN" dirty="0">
                <a:solidFill>
                  <a:schemeClr val="tx1"/>
                </a:solidFill>
              </a:rPr>
              <a:t>There was </a:t>
            </a:r>
            <a:r>
              <a:rPr lang="en-IN" dirty="0" smtClean="0">
                <a:solidFill>
                  <a:schemeClr val="tx1"/>
                </a:solidFill>
              </a:rPr>
              <a:t>multi collinearity</a:t>
            </a:r>
            <a:r>
              <a:rPr lang="en-IN" dirty="0">
                <a:solidFill>
                  <a:schemeClr val="tx1"/>
                </a:solidFill>
              </a:rPr>
              <a:t>, and the columns with the strongest correlation with the Target had to be eliminated to avoid it</a:t>
            </a:r>
            <a:r>
              <a:rPr lang="en-IN" dirty="0" smtClean="0">
                <a:solidFill>
                  <a:schemeClr val="tx1"/>
                </a:solidFill>
              </a:rPr>
              <a:t>.</a:t>
            </a:r>
          </a:p>
          <a:p>
            <a:r>
              <a:rPr lang="en-IN" dirty="0">
                <a:solidFill>
                  <a:schemeClr val="tx1"/>
                </a:solidFill>
              </a:rPr>
              <a:t>Despite these limitations and disadvantages, my model performs well, with an accuracy of 90.02 percent with the Random Forest model and a CV Score of 83.92 </a:t>
            </a:r>
            <a:r>
              <a:rPr lang="en-IN" dirty="0" smtClean="0">
                <a:solidFill>
                  <a:schemeClr val="tx1"/>
                </a:solidFill>
              </a:rPr>
              <a:t>percent.</a:t>
            </a:r>
            <a:endParaRPr lang="en-IN" dirty="0">
              <a:solidFill>
                <a:schemeClr val="tx1"/>
              </a:solidFill>
            </a:endParaRPr>
          </a:p>
        </p:txBody>
      </p:sp>
    </p:spTree>
    <p:extLst>
      <p:ext uri="{BB962C8B-B14F-4D97-AF65-F5344CB8AC3E}">
        <p14:creationId xmlns:p14="http://schemas.microsoft.com/office/powerpoint/2010/main" val="246595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684211" y="339634"/>
            <a:ext cx="9687697" cy="4519749"/>
          </a:xfrm>
        </p:spPr>
        <p:txBody>
          <a:bodyPr>
            <a:normAutofit/>
          </a:bodyPr>
          <a:lstStyle/>
          <a:p>
            <a:r>
              <a:rPr lang="en-IN" dirty="0">
                <a:solidFill>
                  <a:schemeClr val="tx1"/>
                </a:solidFill>
              </a:rPr>
              <a:t>In this article, I will walk you through the process of creating a Machine Learning model in Python utilising popular machine learning libraries </a:t>
            </a:r>
            <a:r>
              <a:rPr lang="en-IN" dirty="0" err="1">
                <a:solidFill>
                  <a:schemeClr val="tx1"/>
                </a:solidFill>
              </a:rPr>
              <a:t>NumPy</a:t>
            </a:r>
            <a:r>
              <a:rPr lang="en-IN" dirty="0">
                <a:solidFill>
                  <a:schemeClr val="tx1"/>
                </a:solidFill>
              </a:rPr>
              <a:t>, Pandas, and </a:t>
            </a:r>
            <a:r>
              <a:rPr lang="en-IN" dirty="0" err="1">
                <a:solidFill>
                  <a:schemeClr val="tx1"/>
                </a:solidFill>
              </a:rPr>
              <a:t>scikitlearn</a:t>
            </a:r>
            <a:r>
              <a:rPr lang="en-IN" dirty="0">
                <a:solidFill>
                  <a:schemeClr val="tx1"/>
                </a:solidFill>
              </a:rPr>
              <a:t> to estimate house prices in the United States</a:t>
            </a:r>
            <a:r>
              <a:rPr lang="en-IN" dirty="0" smtClean="0">
                <a:solidFill>
                  <a:schemeClr val="tx1"/>
                </a:solidFill>
              </a:rPr>
              <a:t>.</a:t>
            </a:r>
          </a:p>
          <a:p>
            <a:r>
              <a:rPr lang="en-IN" dirty="0">
                <a:solidFill>
                  <a:schemeClr val="tx1"/>
                </a:solidFill>
              </a:rPr>
              <a:t>Machine Learning is essential to help machines understand like people and to strengthen AI. Data science is becoming an increasingly significant tool for assisting businesses in increasing overall revenue, boosting marketing techniques, and focusing on shifting trends in house sales and purchases. </a:t>
            </a:r>
            <a:endParaRPr lang="en-IN" dirty="0" smtClean="0">
              <a:solidFill>
                <a:schemeClr val="tx1"/>
              </a:solidFill>
            </a:endParaRPr>
          </a:p>
          <a:p>
            <a:r>
              <a:rPr lang="en-IN" dirty="0">
                <a:solidFill>
                  <a:schemeClr val="tx1"/>
                </a:solidFill>
              </a:rPr>
              <a:t>I developed the model using the Training set and predicted the House Prices in the Test dataset.</a:t>
            </a:r>
          </a:p>
        </p:txBody>
      </p:sp>
    </p:spTree>
    <p:extLst>
      <p:ext uri="{BB962C8B-B14F-4D97-AF65-F5344CB8AC3E}">
        <p14:creationId xmlns:p14="http://schemas.microsoft.com/office/powerpoint/2010/main" val="1478348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Libraries Used</a:t>
            </a:r>
          </a:p>
        </p:txBody>
      </p:sp>
      <p:sp>
        <p:nvSpPr>
          <p:cNvPr id="3" name="Content Placeholder 2"/>
          <p:cNvSpPr>
            <a:spLocks noGrp="1"/>
          </p:cNvSpPr>
          <p:nvPr>
            <p:ph idx="1"/>
          </p:nvPr>
        </p:nvSpPr>
        <p:spPr/>
        <p:txBody>
          <a:bodyPr/>
          <a:lstStyle/>
          <a:p>
            <a:r>
              <a:rPr lang="en-IN" dirty="0">
                <a:solidFill>
                  <a:schemeClr val="tx1"/>
                </a:solidFill>
              </a:rPr>
              <a:t>There are three sets of libraries in use. Basic Data Analysis and Visualization Libraries Data Cleaning and Feature Engineering Libraries (Data </a:t>
            </a:r>
            <a:r>
              <a:rPr lang="en-IN" dirty="0" smtClean="0">
                <a:solidFill>
                  <a:schemeClr val="tx1"/>
                </a:solidFill>
              </a:rPr>
              <a:t>pre processing</a:t>
            </a:r>
            <a:r>
              <a:rPr lang="en-IN" dirty="0">
                <a:solidFill>
                  <a:schemeClr val="tx1"/>
                </a:solidFill>
              </a:rPr>
              <a:t>) and Libraries for Creating ML Models</a:t>
            </a:r>
          </a:p>
        </p:txBody>
      </p:sp>
    </p:spTree>
    <p:extLst>
      <p:ext uri="{BB962C8B-B14F-4D97-AF65-F5344CB8AC3E}">
        <p14:creationId xmlns:p14="http://schemas.microsoft.com/office/powerpoint/2010/main" val="3147027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Framing</a:t>
            </a:r>
          </a:p>
        </p:txBody>
      </p:sp>
      <p:sp>
        <p:nvSpPr>
          <p:cNvPr id="3" name="Content Placeholder 2"/>
          <p:cNvSpPr>
            <a:spLocks noGrp="1"/>
          </p:cNvSpPr>
          <p:nvPr>
            <p:ph idx="1"/>
          </p:nvPr>
        </p:nvSpPr>
        <p:spPr>
          <a:xfrm>
            <a:off x="684212" y="685800"/>
            <a:ext cx="9099868" cy="3801532"/>
          </a:xfrm>
        </p:spPr>
        <p:txBody>
          <a:bodyPr>
            <a:normAutofit/>
          </a:bodyPr>
          <a:lstStyle/>
          <a:p>
            <a:r>
              <a:rPr lang="en-IN" dirty="0">
                <a:solidFill>
                  <a:schemeClr val="tx1"/>
                </a:solidFill>
              </a:rPr>
              <a:t>I verified the first 5 elements in both sets after loading the train and test </a:t>
            </a:r>
            <a:r>
              <a:rPr lang="en-IN" dirty="0" smtClean="0">
                <a:solidFill>
                  <a:schemeClr val="tx1"/>
                </a:solidFill>
              </a:rPr>
              <a:t>datasets.</a:t>
            </a:r>
          </a:p>
          <a:p>
            <a:r>
              <a:rPr lang="en-IN" dirty="0">
                <a:solidFill>
                  <a:schemeClr val="tx1"/>
                </a:solidFill>
              </a:rPr>
              <a:t>The train dataset has 1,168 rows and 81 columns, including our Target "Sale Price," and the Test dataset has 292 rows and 80 columns</a:t>
            </a:r>
            <a:r>
              <a:rPr lang="en-IN" dirty="0" smtClean="0">
                <a:solidFill>
                  <a:schemeClr val="tx1"/>
                </a:solidFill>
              </a:rPr>
              <a:t>.</a:t>
            </a:r>
          </a:p>
          <a:p>
            <a:r>
              <a:rPr lang="en-IN" dirty="0">
                <a:solidFill>
                  <a:schemeClr val="tx1"/>
                </a:solidFill>
              </a:rPr>
              <a:t>I discovered that it is by looking at the continuous Target column "Sale Price." a Regression issue I examined the information and unique values in each column. I noticed a massive number of missing values in some columns and more than 80% of data in certain columns as a 0 As a result, I removed those columns to avoid significant bias and variation.</a:t>
            </a:r>
          </a:p>
        </p:txBody>
      </p:sp>
    </p:spTree>
    <p:extLst>
      <p:ext uri="{BB962C8B-B14F-4D97-AF65-F5344CB8AC3E}">
        <p14:creationId xmlns:p14="http://schemas.microsoft.com/office/powerpoint/2010/main" val="557184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Framing</a:t>
            </a:r>
          </a:p>
        </p:txBody>
      </p:sp>
      <p:sp>
        <p:nvSpPr>
          <p:cNvPr id="3" name="Content Placeholder 2"/>
          <p:cNvSpPr>
            <a:spLocks noGrp="1"/>
          </p:cNvSpPr>
          <p:nvPr>
            <p:ph idx="1"/>
          </p:nvPr>
        </p:nvSpPr>
        <p:spPr/>
        <p:txBody>
          <a:bodyPr/>
          <a:lstStyle/>
          <a:p>
            <a:r>
              <a:rPr lang="en-IN" dirty="0" smtClean="0">
                <a:solidFill>
                  <a:schemeClr val="tx1"/>
                </a:solidFill>
              </a:rPr>
              <a:t>I </a:t>
            </a:r>
            <a:r>
              <a:rPr lang="en-IN" dirty="0">
                <a:solidFill>
                  <a:schemeClr val="tx1"/>
                </a:solidFill>
              </a:rPr>
              <a:t>made use of an Imputation method for replacing Nan values in train and test datasets. We retrieved some significant columns from the available columns. Following that, I have evaluated the dataset with plots and other visualisation techniques such as bar plot, </a:t>
            </a:r>
            <a:r>
              <a:rPr lang="en-IN" dirty="0" err="1">
                <a:solidFill>
                  <a:schemeClr val="tx1"/>
                </a:solidFill>
              </a:rPr>
              <a:t>dist</a:t>
            </a:r>
            <a:r>
              <a:rPr lang="en-IN" dirty="0">
                <a:solidFill>
                  <a:schemeClr val="tx1"/>
                </a:solidFill>
              </a:rPr>
              <a:t> plot, and so on. I also used the Target to plot features. Then I removed outliers, skewness, and identified correlation between variables before normalising the dataset with the Standard scaler. I built five models and utilised hyper parameter optimization to get the best result. Each model's actual and anticipated values have been shown using </a:t>
            </a:r>
            <a:r>
              <a:rPr lang="en-IN" dirty="0" err="1">
                <a:solidFill>
                  <a:schemeClr val="tx1"/>
                </a:solidFill>
              </a:rPr>
              <a:t>Reg</a:t>
            </a:r>
            <a:r>
              <a:rPr lang="en-IN" dirty="0">
                <a:solidFill>
                  <a:schemeClr val="tx1"/>
                </a:solidFill>
              </a:rPr>
              <a:t> plot.</a:t>
            </a:r>
          </a:p>
        </p:txBody>
      </p:sp>
    </p:spTree>
    <p:extLst>
      <p:ext uri="{BB962C8B-B14F-4D97-AF65-F5344CB8AC3E}">
        <p14:creationId xmlns:p14="http://schemas.microsoft.com/office/powerpoint/2010/main" val="1251171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DEVELOPMENT AND EVALUATION</a:t>
            </a:r>
          </a:p>
        </p:txBody>
      </p:sp>
      <p:sp>
        <p:nvSpPr>
          <p:cNvPr id="3" name="Content Placeholder 2"/>
          <p:cNvSpPr>
            <a:spLocks noGrp="1"/>
          </p:cNvSpPr>
          <p:nvPr>
            <p:ph idx="1"/>
          </p:nvPr>
        </p:nvSpPr>
        <p:spPr/>
        <p:txBody>
          <a:bodyPr/>
          <a:lstStyle/>
          <a:p>
            <a:r>
              <a:rPr lang="en-IN" dirty="0">
                <a:solidFill>
                  <a:schemeClr val="tx1"/>
                </a:solidFill>
              </a:rPr>
              <a:t>I double-checked the dataset's information for null values and datatypes</a:t>
            </a:r>
            <a:r>
              <a:rPr lang="en-IN" dirty="0" smtClean="0">
                <a:solidFill>
                  <a:schemeClr val="tx1"/>
                </a:solidFill>
              </a:rPr>
              <a:t>.</a:t>
            </a:r>
          </a:p>
          <a:p>
            <a:r>
              <a:rPr lang="en-IN" dirty="0">
                <a:solidFill>
                  <a:schemeClr val="tx1"/>
                </a:solidFill>
              </a:rPr>
              <a:t>I have 3 float data, 35 INT data, and 43 Object data. I then went over the missing data</a:t>
            </a:r>
            <a:r>
              <a:rPr lang="en-IN" dirty="0" smtClean="0">
                <a:solidFill>
                  <a:schemeClr val="tx1"/>
                </a:solidFill>
              </a:rPr>
              <a:t>.</a:t>
            </a:r>
          </a:p>
          <a:p>
            <a:r>
              <a:rPr lang="en-IN" dirty="0">
                <a:solidFill>
                  <a:schemeClr val="tx1"/>
                </a:solidFill>
              </a:rPr>
              <a:t>There is a lot of missing information. I removed the columns that had more than 80% missing values</a:t>
            </a:r>
            <a:r>
              <a:rPr lang="en-IN" dirty="0" smtClean="0">
                <a:solidFill>
                  <a:schemeClr val="tx1"/>
                </a:solidFill>
              </a:rPr>
              <a:t>.</a:t>
            </a:r>
          </a:p>
          <a:p>
            <a:r>
              <a:rPr lang="en-IN" dirty="0">
                <a:solidFill>
                  <a:schemeClr val="tx1"/>
                </a:solidFill>
              </a:rPr>
              <a:t>To replace Nan values, I utilised an imputation technique</a:t>
            </a:r>
            <a:r>
              <a:rPr lang="en-IN" dirty="0" smtClean="0">
                <a:solidFill>
                  <a:schemeClr val="tx1"/>
                </a:solidFill>
              </a:rPr>
              <a:t>.</a:t>
            </a:r>
          </a:p>
          <a:p>
            <a:r>
              <a:rPr lang="en-IN" dirty="0">
                <a:solidFill>
                  <a:schemeClr val="tx1"/>
                </a:solidFill>
              </a:rPr>
              <a:t>To eliminate outliers, I utilised the Percentile technique</a:t>
            </a:r>
            <a:r>
              <a:rPr lang="en-IN" dirty="0" smtClean="0">
                <a:solidFill>
                  <a:schemeClr val="tx1"/>
                </a:solidFill>
              </a:rPr>
              <a:t>.</a:t>
            </a:r>
          </a:p>
          <a:p>
            <a:r>
              <a:rPr lang="en-IN" dirty="0">
                <a:solidFill>
                  <a:schemeClr val="tx1"/>
                </a:solidFill>
              </a:rPr>
              <a:t>Skewness was removed using a Power transformer.</a:t>
            </a:r>
            <a:endParaRPr lang="en-IN" dirty="0" smtClean="0">
              <a:solidFill>
                <a:schemeClr val="tx1"/>
              </a:solidFill>
            </a:endParaRPr>
          </a:p>
          <a:p>
            <a:endParaRPr lang="en-IN" dirty="0"/>
          </a:p>
        </p:txBody>
      </p:sp>
    </p:spTree>
    <p:extLst>
      <p:ext uri="{BB962C8B-B14F-4D97-AF65-F5344CB8AC3E}">
        <p14:creationId xmlns:p14="http://schemas.microsoft.com/office/powerpoint/2010/main" val="1173883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DEVELOPMENT AND EVALUATION </a:t>
            </a:r>
          </a:p>
        </p:txBody>
      </p:sp>
      <p:sp>
        <p:nvSpPr>
          <p:cNvPr id="3" name="Content Placeholder 2"/>
          <p:cNvSpPr>
            <a:spLocks noGrp="1"/>
          </p:cNvSpPr>
          <p:nvPr>
            <p:ph idx="1"/>
          </p:nvPr>
        </p:nvSpPr>
        <p:spPr/>
        <p:txBody>
          <a:bodyPr/>
          <a:lstStyle/>
          <a:p>
            <a:r>
              <a:rPr lang="en-IN" dirty="0">
                <a:solidFill>
                  <a:schemeClr val="tx1"/>
                </a:solidFill>
              </a:rPr>
              <a:t>I have a Regression Problem because our target is Sale Price, which is continuous. I built the models using five different techniques and calculated the R2 and CV scores for each one. I finally opted on the Random Forest </a:t>
            </a:r>
            <a:r>
              <a:rPr lang="en-IN" dirty="0" err="1">
                <a:solidFill>
                  <a:schemeClr val="tx1"/>
                </a:solidFill>
              </a:rPr>
              <a:t>Regressor</a:t>
            </a:r>
            <a:r>
              <a:rPr lang="en-IN" dirty="0">
                <a:solidFill>
                  <a:schemeClr val="tx1"/>
                </a:solidFill>
              </a:rPr>
              <a:t> model because it has the smallest difference between r2 and CV Score</a:t>
            </a:r>
            <a:r>
              <a:rPr lang="en-IN" dirty="0" smtClean="0">
                <a:solidFill>
                  <a:schemeClr val="tx1"/>
                </a:solidFill>
              </a:rPr>
              <a:t>.</a:t>
            </a:r>
          </a:p>
          <a:p>
            <a:r>
              <a:rPr lang="en-IN" dirty="0">
                <a:solidFill>
                  <a:schemeClr val="tx1"/>
                </a:solidFill>
              </a:rPr>
              <a:t>First, I chose the best Random state with the highest score and ran a </a:t>
            </a:r>
            <a:r>
              <a:rPr lang="en-IN" dirty="0" smtClean="0">
                <a:solidFill>
                  <a:schemeClr val="tx1"/>
                </a:solidFill>
              </a:rPr>
              <a:t>train test-split </a:t>
            </a:r>
            <a:r>
              <a:rPr lang="en-IN" dirty="0">
                <a:solidFill>
                  <a:schemeClr val="tx1"/>
                </a:solidFill>
              </a:rPr>
              <a:t>to fit the model. My linear regression model score is 85.69 percent, and my CV score is 79.97 percent. I tweaked with the best parameters, but the score stayed unchanged.</a:t>
            </a:r>
          </a:p>
        </p:txBody>
      </p:sp>
    </p:spTree>
    <p:extLst>
      <p:ext uri="{BB962C8B-B14F-4D97-AF65-F5344CB8AC3E}">
        <p14:creationId xmlns:p14="http://schemas.microsoft.com/office/powerpoint/2010/main" val="973966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DEVELOPMENT AND EVALUATION</a:t>
            </a:r>
          </a:p>
        </p:txBody>
      </p:sp>
      <p:sp>
        <p:nvSpPr>
          <p:cNvPr id="3" name="Content Placeholder 2"/>
          <p:cNvSpPr>
            <a:spLocks noGrp="1"/>
          </p:cNvSpPr>
          <p:nvPr>
            <p:ph idx="1"/>
          </p:nvPr>
        </p:nvSpPr>
        <p:spPr/>
        <p:txBody>
          <a:bodyPr/>
          <a:lstStyle/>
          <a:p>
            <a:r>
              <a:rPr lang="en-IN" dirty="0">
                <a:solidFill>
                  <a:schemeClr val="tx1"/>
                </a:solidFill>
              </a:rPr>
              <a:t>I started by finding the best random state and fitting it to the model. I received an 89.89 percent score and an 83.92 percent CV Score. As a result, I chose the random forest as the best model and saved it. During the fitting of the final model, my score increased to 90.02 percent. </a:t>
            </a:r>
            <a:endParaRPr lang="en-IN" dirty="0" smtClean="0">
              <a:solidFill>
                <a:schemeClr val="tx1"/>
              </a:solidFill>
            </a:endParaRPr>
          </a:p>
          <a:p>
            <a:r>
              <a:rPr lang="en-IN" dirty="0">
                <a:solidFill>
                  <a:schemeClr val="tx1"/>
                </a:solidFill>
              </a:rPr>
              <a:t>The </a:t>
            </a:r>
            <a:r>
              <a:rPr lang="en-IN" dirty="0" err="1" smtClean="0">
                <a:solidFill>
                  <a:schemeClr val="tx1"/>
                </a:solidFill>
              </a:rPr>
              <a:t>reg</a:t>
            </a:r>
            <a:r>
              <a:rPr lang="en-IN" dirty="0" smtClean="0">
                <a:solidFill>
                  <a:schemeClr val="tx1"/>
                </a:solidFill>
              </a:rPr>
              <a:t> plot </a:t>
            </a:r>
            <a:r>
              <a:rPr lang="en-IN" dirty="0">
                <a:solidFill>
                  <a:schemeClr val="tx1"/>
                </a:solidFill>
              </a:rPr>
              <a:t>of real versus predicted for the Random Forest model demonstrates that it is a good model</a:t>
            </a:r>
            <a:r>
              <a:rPr lang="en-IN" dirty="0" smtClean="0">
                <a:solidFill>
                  <a:schemeClr val="tx1"/>
                </a:solidFill>
              </a:rPr>
              <a:t>.</a:t>
            </a:r>
          </a:p>
          <a:p>
            <a:r>
              <a:rPr lang="en-IN" dirty="0">
                <a:solidFill>
                  <a:schemeClr val="tx1"/>
                </a:solidFill>
              </a:rPr>
              <a:t>I obtained an accuracy of 90.02 percent while saving the Final model. As a result, my model gets kept for future forecasts.</a:t>
            </a:r>
          </a:p>
        </p:txBody>
      </p:sp>
    </p:spTree>
    <p:extLst>
      <p:ext uri="{BB962C8B-B14F-4D97-AF65-F5344CB8AC3E}">
        <p14:creationId xmlns:p14="http://schemas.microsoft.com/office/powerpoint/2010/main" val="3581828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DEVELOPMENT AND EVALUATION</a:t>
            </a:r>
          </a:p>
        </p:txBody>
      </p:sp>
      <p:sp>
        <p:nvSpPr>
          <p:cNvPr id="3" name="Content Placeholder 2"/>
          <p:cNvSpPr>
            <a:spLocks noGrp="1"/>
          </p:cNvSpPr>
          <p:nvPr>
            <p:ph idx="1"/>
          </p:nvPr>
        </p:nvSpPr>
        <p:spPr>
          <a:xfrm>
            <a:off x="684211" y="235132"/>
            <a:ext cx="9230497" cy="4252200"/>
          </a:xfrm>
        </p:spPr>
        <p:txBody>
          <a:bodyPr>
            <a:normAutofit/>
          </a:bodyPr>
          <a:lstStyle/>
          <a:p>
            <a:r>
              <a:rPr lang="en-IN" dirty="0">
                <a:solidFill>
                  <a:schemeClr val="tx1"/>
                </a:solidFill>
              </a:rPr>
              <a:t>I used the r2 score as the model's accuracy score. To calculate the error rate in the model, I utilised mean squared error and mean absolute error. I utilised root mean squared error and chose the model with the lowest amount as the best match. I also used Cross Validation Score to cross-check with the r2 score and pick the best model with the smallest difference between the r2 score and the cv Score mean. </a:t>
            </a:r>
            <a:endParaRPr lang="en-IN" dirty="0" smtClean="0">
              <a:solidFill>
                <a:schemeClr val="tx1"/>
              </a:solidFill>
            </a:endParaRPr>
          </a:p>
          <a:p>
            <a:r>
              <a:rPr lang="en-IN" dirty="0">
                <a:solidFill>
                  <a:schemeClr val="tx1"/>
                </a:solidFill>
              </a:rPr>
              <a:t>MS Zoning-in residential low density zoning classification has a higher count. Lot </a:t>
            </a:r>
            <a:r>
              <a:rPr lang="en-IN" dirty="0" err="1">
                <a:solidFill>
                  <a:schemeClr val="tx1"/>
                </a:solidFill>
              </a:rPr>
              <a:t>Config</a:t>
            </a:r>
            <a:r>
              <a:rPr lang="en-IN" dirty="0">
                <a:solidFill>
                  <a:schemeClr val="tx1"/>
                </a:solidFill>
              </a:rPr>
              <a:t>- inner lot is selected by more people as a lot configuration. Neighbourhood-northwest Ames has the highest count, while blue stem has the lowest for physical location within </a:t>
            </a:r>
            <a:r>
              <a:rPr lang="en-IN" dirty="0" err="1">
                <a:solidFill>
                  <a:schemeClr val="tx1"/>
                </a:solidFill>
              </a:rPr>
              <a:t>ames</a:t>
            </a:r>
            <a:r>
              <a:rPr lang="en-IN" dirty="0">
                <a:solidFill>
                  <a:schemeClr val="tx1"/>
                </a:solidFill>
              </a:rPr>
              <a:t> city borders. Condition1 &amp; Condition2- Normal condition has a higher count for both condition1 and condition2, which are close to each other. More people favour single-family detached buildings.</a:t>
            </a:r>
          </a:p>
        </p:txBody>
      </p:sp>
    </p:spTree>
    <p:extLst>
      <p:ext uri="{BB962C8B-B14F-4D97-AF65-F5344CB8AC3E}">
        <p14:creationId xmlns:p14="http://schemas.microsoft.com/office/powerpoint/2010/main" val="29556169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36</TotalTime>
  <Words>1510</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Wingdings 3</vt:lpstr>
      <vt:lpstr>Slice</vt:lpstr>
      <vt:lpstr>HOUSING PRICE PREDICTION </vt:lpstr>
      <vt:lpstr>Introduction</vt:lpstr>
      <vt:lpstr>Libraries Used</vt:lpstr>
      <vt:lpstr>Analytical Problem Framing</vt:lpstr>
      <vt:lpstr>Analytical Problem Framing</vt:lpstr>
      <vt:lpstr>MODEL DEVELOPMENT AND EVALUATION</vt:lpstr>
      <vt:lpstr>MODEL DEVELOPMENT AND EVALUATION </vt:lpstr>
      <vt:lpstr>MODEL DEVELOPMENT AND EVALUATION</vt:lpstr>
      <vt:lpstr>MODEL DEVELOPMENT AND EVALUATION</vt:lpstr>
      <vt:lpstr>MODEL DEVELOPMENT AND EVALUATION </vt:lpstr>
      <vt:lpstr>MODEL DEVELOPMENT AND EVALUATION</vt:lpstr>
      <vt:lpstr>MODEL DEVELOPMENT AND EVALUATION</vt:lpstr>
      <vt:lpstr>CONCLUSION</vt:lpstr>
      <vt:lpstr>CONCLUSION</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dc:title>
  <dc:creator>Nirav</dc:creator>
  <cp:lastModifiedBy>Nirav</cp:lastModifiedBy>
  <cp:revision>6</cp:revision>
  <dcterms:created xsi:type="dcterms:W3CDTF">2022-07-09T15:32:49Z</dcterms:created>
  <dcterms:modified xsi:type="dcterms:W3CDTF">2022-07-09T16:09:03Z</dcterms:modified>
</cp:coreProperties>
</file>