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22929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29F4D8-D3FA-4E86-9545-321878369746}"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75935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367708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51020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104562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387927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016371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3566896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163590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47582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29F4D8-D3FA-4E86-9545-321878369746}"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02738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29F4D8-D3FA-4E86-9545-321878369746}"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301676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29F4D8-D3FA-4E86-9545-321878369746}" type="datetimeFigureOut">
              <a:rPr lang="en-IN" smtClean="0"/>
              <a:t>31-07-2022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75007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29F4D8-D3FA-4E86-9545-321878369746}" type="datetimeFigureOut">
              <a:rPr lang="en-IN" smtClean="0"/>
              <a:t>31-07-2022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175209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9F4D8-D3FA-4E86-9545-321878369746}" type="datetimeFigureOut">
              <a:rPr lang="en-IN" smtClean="0"/>
              <a:t>31-07-2022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5942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29F4D8-D3FA-4E86-9545-321878369746}"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245447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29F4D8-D3FA-4E86-9545-321878369746}"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A80D8-3082-4B4C-B54B-9BD6F1C3D10C}" type="slidenum">
              <a:rPr lang="en-IN" smtClean="0"/>
              <a:t>‹#›</a:t>
            </a:fld>
            <a:endParaRPr lang="en-IN"/>
          </a:p>
        </p:txBody>
      </p:sp>
    </p:spTree>
    <p:extLst>
      <p:ext uri="{BB962C8B-B14F-4D97-AF65-F5344CB8AC3E}">
        <p14:creationId xmlns:p14="http://schemas.microsoft.com/office/powerpoint/2010/main" val="330172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29F4D8-D3FA-4E86-9545-321878369746}" type="datetimeFigureOut">
              <a:rPr lang="en-IN" smtClean="0"/>
              <a:t>31-07-2022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4A80D8-3082-4B4C-B54B-9BD6F1C3D10C}" type="slidenum">
              <a:rPr lang="en-IN" smtClean="0"/>
              <a:t>‹#›</a:t>
            </a:fld>
            <a:endParaRPr lang="en-IN"/>
          </a:p>
        </p:txBody>
      </p:sp>
    </p:spTree>
    <p:extLst>
      <p:ext uri="{BB962C8B-B14F-4D97-AF65-F5344CB8AC3E}">
        <p14:creationId xmlns:p14="http://schemas.microsoft.com/office/powerpoint/2010/main" val="351377949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Flight Price Prediction</a:t>
            </a:r>
            <a:endParaRPr lang="en-IN" dirty="0"/>
          </a:p>
        </p:txBody>
      </p:sp>
      <p:sp>
        <p:nvSpPr>
          <p:cNvPr id="3" name="Subtitle 2"/>
          <p:cNvSpPr>
            <a:spLocks noGrp="1"/>
          </p:cNvSpPr>
          <p:nvPr>
            <p:ph type="subTitle" idx="1"/>
          </p:nvPr>
        </p:nvSpPr>
        <p:spPr/>
        <p:txBody>
          <a:bodyPr/>
          <a:lstStyle/>
          <a:p>
            <a:r>
              <a:rPr lang="en-IN" dirty="0" smtClean="0"/>
              <a:t>Nirav Mehta</a:t>
            </a:r>
            <a:endParaRPr lang="en-IN" dirty="0"/>
          </a:p>
        </p:txBody>
      </p:sp>
    </p:spTree>
    <p:extLst>
      <p:ext uri="{BB962C8B-B14F-4D97-AF65-F5344CB8AC3E}">
        <p14:creationId xmlns:p14="http://schemas.microsoft.com/office/powerpoint/2010/main" val="109389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of Identified Approaches (Algorithms) </a:t>
            </a:r>
          </a:p>
        </p:txBody>
      </p:sp>
      <p:sp>
        <p:nvSpPr>
          <p:cNvPr id="3" name="Content Placeholder 2"/>
          <p:cNvSpPr>
            <a:spLocks noGrp="1"/>
          </p:cNvSpPr>
          <p:nvPr>
            <p:ph idx="1"/>
          </p:nvPr>
        </p:nvSpPr>
        <p:spPr/>
        <p:txBody>
          <a:bodyPr>
            <a:normAutofit fontScale="92500" lnSpcReduction="10000"/>
          </a:bodyPr>
          <a:lstStyle/>
          <a:p>
            <a:r>
              <a:rPr lang="en-IN" dirty="0"/>
              <a:t>The Algorithm's used are as follows</a:t>
            </a:r>
            <a:r>
              <a:rPr lang="en-IN" dirty="0" smtClean="0"/>
              <a:t>:</a:t>
            </a:r>
          </a:p>
          <a:p>
            <a:r>
              <a:rPr lang="en-IN" dirty="0" smtClean="0"/>
              <a:t> </a:t>
            </a:r>
            <a:r>
              <a:rPr lang="en-IN" dirty="0" err="1" smtClean="0"/>
              <a:t>LinearRegression</a:t>
            </a:r>
            <a:r>
              <a:rPr lang="en-IN" dirty="0" smtClean="0"/>
              <a:t> </a:t>
            </a:r>
            <a:r>
              <a:rPr lang="en-IN" dirty="0"/>
              <a:t>:- </a:t>
            </a:r>
            <a:endParaRPr lang="en-IN" dirty="0" smtClean="0"/>
          </a:p>
          <a:p>
            <a:r>
              <a:rPr lang="en-IN" dirty="0" smtClean="0"/>
              <a:t>RMSE </a:t>
            </a:r>
            <a:r>
              <a:rPr lang="en-IN" dirty="0"/>
              <a:t>2143.9600568725723 </a:t>
            </a:r>
          </a:p>
          <a:p>
            <a:r>
              <a:rPr lang="en-IN" dirty="0" smtClean="0"/>
              <a:t>MAE </a:t>
            </a:r>
            <a:r>
              <a:rPr lang="en-IN" dirty="0"/>
              <a:t>1545.3499662416486 </a:t>
            </a:r>
          </a:p>
          <a:p>
            <a:r>
              <a:rPr lang="en-IN" dirty="0" smtClean="0"/>
              <a:t>r2_score </a:t>
            </a:r>
            <a:r>
              <a:rPr lang="en-IN" dirty="0"/>
              <a:t>: 68.81989409136125 </a:t>
            </a:r>
            <a:endParaRPr lang="en-IN" dirty="0" smtClean="0"/>
          </a:p>
          <a:p>
            <a:r>
              <a:rPr lang="en-IN" dirty="0" err="1" smtClean="0"/>
              <a:t>cv_score</a:t>
            </a:r>
            <a:r>
              <a:rPr lang="en-IN" dirty="0" smtClean="0"/>
              <a:t> </a:t>
            </a:r>
            <a:r>
              <a:rPr lang="en-IN" dirty="0"/>
              <a:t>: -289.3490613879849 </a:t>
            </a:r>
            <a:endParaRPr lang="en-IN" dirty="0" smtClean="0"/>
          </a:p>
          <a:p>
            <a:r>
              <a:rPr lang="en-IN" dirty="0" smtClean="0"/>
              <a:t>Difference </a:t>
            </a:r>
            <a:r>
              <a:rPr lang="en-IN" dirty="0"/>
              <a:t>between r2_score and cv is </a:t>
            </a:r>
            <a:r>
              <a:rPr lang="en-IN" dirty="0" smtClean="0"/>
              <a:t>358.1689554793461</a:t>
            </a:r>
            <a:endParaRPr lang="en-IN" dirty="0"/>
          </a:p>
        </p:txBody>
      </p:sp>
    </p:spTree>
    <p:extLst>
      <p:ext uri="{BB962C8B-B14F-4D97-AF65-F5344CB8AC3E}">
        <p14:creationId xmlns:p14="http://schemas.microsoft.com/office/powerpoint/2010/main" val="9347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of Identified Approaches (Algorithms) </a:t>
            </a:r>
          </a:p>
        </p:txBody>
      </p:sp>
      <p:sp>
        <p:nvSpPr>
          <p:cNvPr id="3" name="Content Placeholder 2"/>
          <p:cNvSpPr>
            <a:spLocks noGrp="1"/>
          </p:cNvSpPr>
          <p:nvPr>
            <p:ph idx="1"/>
          </p:nvPr>
        </p:nvSpPr>
        <p:spPr/>
        <p:txBody>
          <a:bodyPr>
            <a:normAutofit/>
          </a:bodyPr>
          <a:lstStyle/>
          <a:p>
            <a:r>
              <a:rPr lang="en-IN" dirty="0" smtClean="0"/>
              <a:t>Ridge </a:t>
            </a:r>
            <a:r>
              <a:rPr lang="en-IN" dirty="0"/>
              <a:t>:- </a:t>
            </a:r>
          </a:p>
          <a:p>
            <a:r>
              <a:rPr lang="en-IN" dirty="0" smtClean="0"/>
              <a:t>RMSE </a:t>
            </a:r>
            <a:r>
              <a:rPr lang="en-IN" dirty="0"/>
              <a:t>2143.9338375490843 </a:t>
            </a:r>
          </a:p>
          <a:p>
            <a:r>
              <a:rPr lang="en-IN" dirty="0" smtClean="0"/>
              <a:t>MAE </a:t>
            </a:r>
            <a:r>
              <a:rPr lang="en-IN" dirty="0"/>
              <a:t>1545.0936247491961 </a:t>
            </a:r>
          </a:p>
          <a:p>
            <a:r>
              <a:rPr lang="en-IN" dirty="0" smtClean="0"/>
              <a:t>r2_score </a:t>
            </a:r>
            <a:r>
              <a:rPr lang="en-IN" dirty="0"/>
              <a:t>: 68.82065671404321 </a:t>
            </a:r>
          </a:p>
          <a:p>
            <a:r>
              <a:rPr lang="en-IN" dirty="0" err="1" smtClean="0"/>
              <a:t>cv_score</a:t>
            </a:r>
            <a:r>
              <a:rPr lang="en-IN" dirty="0" smtClean="0"/>
              <a:t> </a:t>
            </a:r>
            <a:r>
              <a:rPr lang="en-IN" dirty="0"/>
              <a:t>: -288.065846182562 </a:t>
            </a:r>
            <a:endParaRPr lang="en-IN" dirty="0" smtClean="0"/>
          </a:p>
          <a:p>
            <a:r>
              <a:rPr lang="en-IN" dirty="0" smtClean="0"/>
              <a:t>Difference </a:t>
            </a:r>
            <a:r>
              <a:rPr lang="en-IN" dirty="0"/>
              <a:t>between r2_score and cv is 356.8865028966052 </a:t>
            </a:r>
          </a:p>
        </p:txBody>
      </p:sp>
    </p:spTree>
    <p:extLst>
      <p:ext uri="{BB962C8B-B14F-4D97-AF65-F5344CB8AC3E}">
        <p14:creationId xmlns:p14="http://schemas.microsoft.com/office/powerpoint/2010/main" val="392775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of Identified Approaches (Algorithms) </a:t>
            </a:r>
          </a:p>
        </p:txBody>
      </p:sp>
      <p:sp>
        <p:nvSpPr>
          <p:cNvPr id="3" name="Content Placeholder 2"/>
          <p:cNvSpPr>
            <a:spLocks noGrp="1"/>
          </p:cNvSpPr>
          <p:nvPr>
            <p:ph idx="1"/>
          </p:nvPr>
        </p:nvSpPr>
        <p:spPr>
          <a:xfrm>
            <a:off x="1484310" y="1946366"/>
            <a:ext cx="10018713" cy="4702627"/>
          </a:xfrm>
        </p:spPr>
        <p:txBody>
          <a:bodyPr>
            <a:normAutofit fontScale="85000" lnSpcReduction="20000"/>
          </a:bodyPr>
          <a:lstStyle/>
          <a:p>
            <a:r>
              <a:rPr lang="en-IN" dirty="0"/>
              <a:t>Lasso</a:t>
            </a:r>
            <a:r>
              <a:rPr lang="en-IN" dirty="0" smtClean="0"/>
              <a:t>:- </a:t>
            </a:r>
          </a:p>
          <a:p>
            <a:r>
              <a:rPr lang="en-IN" dirty="0" smtClean="0"/>
              <a:t>RMSE </a:t>
            </a:r>
            <a:r>
              <a:rPr lang="en-IN" dirty="0"/>
              <a:t>2143.9529005172953 </a:t>
            </a:r>
          </a:p>
          <a:p>
            <a:r>
              <a:rPr lang="en-IN" dirty="0" smtClean="0"/>
              <a:t>MAE </a:t>
            </a:r>
            <a:r>
              <a:rPr lang="en-IN" dirty="0"/>
              <a:t>1545.5874682833712 </a:t>
            </a:r>
          </a:p>
          <a:p>
            <a:r>
              <a:rPr lang="en-IN" dirty="0" smtClean="0"/>
              <a:t>r2_score </a:t>
            </a:r>
            <a:r>
              <a:rPr lang="en-IN" dirty="0"/>
              <a:t>: 68.82010224406663 </a:t>
            </a:r>
          </a:p>
          <a:p>
            <a:r>
              <a:rPr lang="en-IN" dirty="0" err="1" smtClean="0"/>
              <a:t>cv_score</a:t>
            </a:r>
            <a:r>
              <a:rPr lang="en-IN" dirty="0" smtClean="0"/>
              <a:t> </a:t>
            </a:r>
            <a:r>
              <a:rPr lang="en-IN" dirty="0"/>
              <a:t>: -289.05028065462324 </a:t>
            </a:r>
          </a:p>
          <a:p>
            <a:r>
              <a:rPr lang="en-IN" dirty="0" smtClean="0"/>
              <a:t>Difference </a:t>
            </a:r>
            <a:r>
              <a:rPr lang="en-IN" dirty="0"/>
              <a:t>between r2_score and cv is 357.87038289868985 </a:t>
            </a:r>
          </a:p>
          <a:p>
            <a:r>
              <a:rPr lang="en-IN" dirty="0" err="1" smtClean="0"/>
              <a:t>ElasticNet</a:t>
            </a:r>
            <a:r>
              <a:rPr lang="en-IN" dirty="0"/>
              <a:t>:- </a:t>
            </a:r>
          </a:p>
          <a:p>
            <a:r>
              <a:rPr lang="en-IN" dirty="0" smtClean="0"/>
              <a:t>RMSE </a:t>
            </a:r>
            <a:r>
              <a:rPr lang="en-IN" dirty="0"/>
              <a:t>2377.146424435179 </a:t>
            </a:r>
          </a:p>
          <a:p>
            <a:r>
              <a:rPr lang="en-IN" dirty="0" smtClean="0"/>
              <a:t>MAE </a:t>
            </a:r>
            <a:r>
              <a:rPr lang="en-IN" dirty="0"/>
              <a:t>1795.4017850020005 </a:t>
            </a:r>
          </a:p>
          <a:p>
            <a:r>
              <a:rPr lang="en-IN" dirty="0" smtClean="0"/>
              <a:t>r2_score </a:t>
            </a:r>
            <a:r>
              <a:rPr lang="en-IN" dirty="0"/>
              <a:t>: 61.668477148464085 </a:t>
            </a:r>
          </a:p>
          <a:p>
            <a:r>
              <a:rPr lang="en-IN" dirty="0" err="1" smtClean="0"/>
              <a:t>cv_score</a:t>
            </a:r>
            <a:r>
              <a:rPr lang="en-IN" dirty="0" smtClean="0"/>
              <a:t> </a:t>
            </a:r>
            <a:r>
              <a:rPr lang="en-IN" dirty="0"/>
              <a:t>: -859.2838379662171 </a:t>
            </a:r>
          </a:p>
          <a:p>
            <a:r>
              <a:rPr lang="en-IN" dirty="0" smtClean="0"/>
              <a:t>Difference </a:t>
            </a:r>
            <a:r>
              <a:rPr lang="en-IN" dirty="0"/>
              <a:t>between r2_score and cv is 920.9523151146811 </a:t>
            </a:r>
            <a:endParaRPr lang="en-IN" dirty="0"/>
          </a:p>
        </p:txBody>
      </p:sp>
    </p:spTree>
    <p:extLst>
      <p:ext uri="{BB962C8B-B14F-4D97-AF65-F5344CB8AC3E}">
        <p14:creationId xmlns:p14="http://schemas.microsoft.com/office/powerpoint/2010/main" val="136592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of Identified Approaches (Algorithms) </a:t>
            </a:r>
          </a:p>
        </p:txBody>
      </p:sp>
      <p:sp>
        <p:nvSpPr>
          <p:cNvPr id="3" name="Content Placeholder 2"/>
          <p:cNvSpPr>
            <a:spLocks noGrp="1"/>
          </p:cNvSpPr>
          <p:nvPr>
            <p:ph idx="1"/>
          </p:nvPr>
        </p:nvSpPr>
        <p:spPr>
          <a:xfrm>
            <a:off x="1484310" y="1946366"/>
            <a:ext cx="10018713" cy="4702627"/>
          </a:xfrm>
        </p:spPr>
        <p:txBody>
          <a:bodyPr>
            <a:normAutofit/>
          </a:bodyPr>
          <a:lstStyle/>
          <a:p>
            <a:r>
              <a:rPr lang="en-IN" dirty="0" err="1"/>
              <a:t>GradientBoostingRegressor</a:t>
            </a:r>
            <a:r>
              <a:rPr lang="en-IN" dirty="0"/>
              <a:t>:- </a:t>
            </a:r>
          </a:p>
          <a:p>
            <a:r>
              <a:rPr lang="en-IN" dirty="0" smtClean="0"/>
              <a:t>RMSE </a:t>
            </a:r>
            <a:r>
              <a:rPr lang="en-IN" dirty="0"/>
              <a:t>1890.1151111452452 </a:t>
            </a:r>
          </a:p>
          <a:p>
            <a:r>
              <a:rPr lang="en-IN" dirty="0" smtClean="0"/>
              <a:t>MAE </a:t>
            </a:r>
            <a:r>
              <a:rPr lang="en-IN" dirty="0"/>
              <a:t>1330.7736777159635 </a:t>
            </a:r>
          </a:p>
          <a:p>
            <a:r>
              <a:rPr lang="en-IN" dirty="0" smtClean="0"/>
              <a:t>r2_score </a:t>
            </a:r>
            <a:r>
              <a:rPr lang="en-IN" dirty="0"/>
              <a:t>: 75.76624490807336 </a:t>
            </a:r>
          </a:p>
          <a:p>
            <a:r>
              <a:rPr lang="en-IN" dirty="0" err="1" smtClean="0"/>
              <a:t>cv_score</a:t>
            </a:r>
            <a:r>
              <a:rPr lang="en-IN" dirty="0" smtClean="0"/>
              <a:t> </a:t>
            </a:r>
            <a:r>
              <a:rPr lang="en-IN" dirty="0"/>
              <a:t>: -170.0793391249583 </a:t>
            </a:r>
          </a:p>
          <a:p>
            <a:r>
              <a:rPr lang="en-IN" dirty="0" smtClean="0"/>
              <a:t>Difference </a:t>
            </a:r>
            <a:r>
              <a:rPr lang="en-IN" dirty="0"/>
              <a:t>between r2_score and cv is 245.84558403303166</a:t>
            </a:r>
            <a:endParaRPr lang="en-IN" dirty="0"/>
          </a:p>
        </p:txBody>
      </p:sp>
    </p:spTree>
    <p:extLst>
      <p:ext uri="{BB962C8B-B14F-4D97-AF65-F5344CB8AC3E}">
        <p14:creationId xmlns:p14="http://schemas.microsoft.com/office/powerpoint/2010/main" val="334311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 and Evaluate selected models</a:t>
            </a:r>
          </a:p>
        </p:txBody>
      </p:sp>
      <p:sp>
        <p:nvSpPr>
          <p:cNvPr id="3" name="Content Placeholder 2"/>
          <p:cNvSpPr>
            <a:spLocks noGrp="1"/>
          </p:cNvSpPr>
          <p:nvPr>
            <p:ph idx="1"/>
          </p:nvPr>
        </p:nvSpPr>
        <p:spPr/>
        <p:txBody>
          <a:bodyPr/>
          <a:lstStyle/>
          <a:p>
            <a:r>
              <a:rPr lang="en-IN" dirty="0"/>
              <a:t>The following techniques are utilised for fitting the train and test datasets and hyper parameter tuning: a. </a:t>
            </a:r>
            <a:r>
              <a:rPr lang="en-IN" dirty="0" err="1"/>
              <a:t>GradientBoostingRegressor</a:t>
            </a:r>
            <a:r>
              <a:rPr lang="en-IN" dirty="0"/>
              <a:t> b. </a:t>
            </a:r>
            <a:r>
              <a:rPr lang="en-IN" dirty="0" err="1"/>
              <a:t>CatBoostRegressor</a:t>
            </a:r>
            <a:r>
              <a:rPr lang="en-IN" dirty="0"/>
              <a:t> c. Ridge </a:t>
            </a:r>
            <a:r>
              <a:rPr lang="en-IN" dirty="0" err="1" smtClean="0"/>
              <a:t>Regressor</a:t>
            </a:r>
            <a:endParaRPr lang="en-IN" dirty="0" smtClean="0"/>
          </a:p>
          <a:p>
            <a:r>
              <a:rPr lang="en-IN" dirty="0"/>
              <a:t>The following Key Metrics were utilised to solve the issue: R2 Score, Cross-Validation Score, MSE, and </a:t>
            </a:r>
            <a:r>
              <a:rPr lang="en-IN" dirty="0" smtClean="0"/>
              <a:t>RMSE</a:t>
            </a:r>
          </a:p>
          <a:p>
            <a:r>
              <a:rPr lang="en-IN" dirty="0"/>
              <a:t>With a cross-validation difference of 2.83, we have gotten a reasonably decent accuracy of 82 percent. </a:t>
            </a:r>
          </a:p>
        </p:txBody>
      </p:sp>
    </p:spTree>
    <p:extLst>
      <p:ext uri="{BB962C8B-B14F-4D97-AF65-F5344CB8AC3E}">
        <p14:creationId xmlns:p14="http://schemas.microsoft.com/office/powerpoint/2010/main" val="16456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The prices decrease with further booking and travel dates</a:t>
            </a:r>
            <a:r>
              <a:rPr lang="en-IN" dirty="0" smtClean="0"/>
              <a:t>. </a:t>
            </a:r>
          </a:p>
          <a:p>
            <a:r>
              <a:rPr lang="en-IN" dirty="0" smtClean="0"/>
              <a:t>Fridays</a:t>
            </a:r>
            <a:r>
              <a:rPr lang="en-IN" dirty="0"/>
              <a:t>, Saturdays, and Sundays have relatively higher flight prices</a:t>
            </a:r>
            <a:r>
              <a:rPr lang="en-IN" dirty="0" smtClean="0"/>
              <a:t>.</a:t>
            </a:r>
          </a:p>
          <a:p>
            <a:r>
              <a:rPr lang="en-IN" dirty="0" smtClean="0"/>
              <a:t>While </a:t>
            </a:r>
            <a:r>
              <a:rPr lang="en-IN" dirty="0" err="1"/>
              <a:t>Vistara</a:t>
            </a:r>
            <a:r>
              <a:rPr lang="en-IN" dirty="0"/>
              <a:t> is the most popular airline despite having higher tickets, Air Asia is recommended for those looking for the lowest costs. </a:t>
            </a:r>
            <a:endParaRPr lang="en-IN" b="1" dirty="0"/>
          </a:p>
        </p:txBody>
      </p:sp>
    </p:spTree>
    <p:extLst>
      <p:ext uri="{BB962C8B-B14F-4D97-AF65-F5344CB8AC3E}">
        <p14:creationId xmlns:p14="http://schemas.microsoft.com/office/powerpoint/2010/main" val="103009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1484310" y="1881051"/>
            <a:ext cx="10018713" cy="4271555"/>
          </a:xfrm>
        </p:spPr>
        <p:txBody>
          <a:bodyPr>
            <a:normAutofit lnSpcReduction="10000"/>
          </a:bodyPr>
          <a:lstStyle/>
          <a:p>
            <a:r>
              <a:rPr lang="en-IN" dirty="0"/>
              <a:t>There weren't many outliers in the dataset. The only issue was that the system needed more training and analysis data. Data cleansing was crucial to get accurate predictions because the data we scraped was raw and misplaced. Duration, airline, and the time difference between the booking and departure dates were the most crucial elements in deciding the price. We used the gradient boosting approach since it produced the best outcomes</a:t>
            </a:r>
            <a:r>
              <a:rPr lang="en-IN" dirty="0" smtClean="0"/>
              <a:t>.</a:t>
            </a:r>
          </a:p>
          <a:p>
            <a:r>
              <a:rPr lang="en-IN" dirty="0"/>
              <a:t>There is a discrepancy between the actual prices and the predicted prices, which could result in under fitting. This can be the result of training a model with fewer requirements or features. Therefore, if a better performance model is required in the future, the majority of the parameters will need to be scrapped in order for the model to produce better results.</a:t>
            </a:r>
            <a:endParaRPr lang="en-IN" b="1" dirty="0"/>
          </a:p>
        </p:txBody>
      </p:sp>
    </p:spTree>
    <p:extLst>
      <p:ext uri="{BB962C8B-B14F-4D97-AF65-F5344CB8AC3E}">
        <p14:creationId xmlns:p14="http://schemas.microsoft.com/office/powerpoint/2010/main" val="411902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ACKNOWLEDGMENT</a:t>
            </a:r>
          </a:p>
        </p:txBody>
      </p:sp>
      <p:sp>
        <p:nvSpPr>
          <p:cNvPr id="3" name="Content Placeholder 2"/>
          <p:cNvSpPr>
            <a:spLocks noGrp="1"/>
          </p:cNvSpPr>
          <p:nvPr>
            <p:ph idx="1"/>
          </p:nvPr>
        </p:nvSpPr>
        <p:spPr/>
        <p:txBody>
          <a:bodyPr/>
          <a:lstStyle/>
          <a:p>
            <a:r>
              <a:rPr lang="en-IN" dirty="0"/>
              <a:t>I scraped Google Flights for the information. There are statistics between various cities from various dates. </a:t>
            </a:r>
          </a:p>
        </p:txBody>
      </p:sp>
    </p:spTree>
    <p:extLst>
      <p:ext uri="{BB962C8B-B14F-4D97-AF65-F5344CB8AC3E}">
        <p14:creationId xmlns:p14="http://schemas.microsoft.com/office/powerpoint/2010/main" val="197793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a:xfrm>
            <a:off x="1484310" y="2011681"/>
            <a:ext cx="10018713" cy="4193176"/>
          </a:xfrm>
        </p:spPr>
        <p:txBody>
          <a:bodyPr>
            <a:normAutofit/>
          </a:bodyPr>
          <a:lstStyle/>
          <a:p>
            <a:r>
              <a:rPr lang="en-IN" dirty="0"/>
              <a:t>Finding the best time to buy plane tickets can be difficult for passengers because they lack the knowledge to predict future price changes. Flight ticket costs are quite dynamic by nature. In this project, our main goals were to identify the underlying trends affecting travel costs in India using scraped data and to recommend the ideal window of time for purchasing a ticket by using a regression model to forecast flight costs. </a:t>
            </a:r>
            <a:endParaRPr lang="en-IN" dirty="0" smtClean="0"/>
          </a:p>
          <a:p>
            <a:r>
              <a:rPr lang="en-IN" dirty="0"/>
              <a:t>We gathered information for this research from 3 routes in 3 cities all over India. 6127 data points total from data collected over a 2-month period in Mumbai-Delhi, Delhi-Mumbai, and Bangalore-Delhi. </a:t>
            </a:r>
          </a:p>
        </p:txBody>
      </p:sp>
    </p:spTree>
    <p:extLst>
      <p:ext uri="{BB962C8B-B14F-4D97-AF65-F5344CB8AC3E}">
        <p14:creationId xmlns:p14="http://schemas.microsoft.com/office/powerpoint/2010/main" val="424757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a:xfrm>
            <a:off x="1484310" y="2037807"/>
            <a:ext cx="10018713" cy="3753394"/>
          </a:xfrm>
        </p:spPr>
        <p:txBody>
          <a:bodyPr>
            <a:normAutofit/>
          </a:bodyPr>
          <a:lstStyle/>
          <a:p>
            <a:r>
              <a:rPr lang="en-IN" dirty="0"/>
              <a:t>Anyone who has purchased a plane ticket is aware of how costs may change suddenly. Airlines employ highly technical, quasi-academic "revenue management" or "yield management" strategies. The </a:t>
            </a:r>
            <a:r>
              <a:rPr lang="en-IN" dirty="0" err="1"/>
              <a:t>The</a:t>
            </a:r>
            <a:r>
              <a:rPr lang="en-IN" dirty="0"/>
              <a:t> lowest priced ticket for a specific date fluctuates in price over time. Typically, this occurs as an effort to increase profits based on - Purchase timing trends (making sure last-minute purchases are expensive</a:t>
            </a:r>
            <a:r>
              <a:rPr lang="en-IN" dirty="0" smtClean="0"/>
              <a:t>)</a:t>
            </a:r>
          </a:p>
          <a:p>
            <a:r>
              <a:rPr lang="en-IN" dirty="0"/>
              <a:t>Increasing costs on a flight that is filling up in order to keep it as full as possible Reduce sales and keep goods on hand for those pricey, </a:t>
            </a:r>
            <a:r>
              <a:rPr lang="en-IN" dirty="0" err="1"/>
              <a:t>lastminute</a:t>
            </a:r>
            <a:r>
              <a:rPr lang="en-IN" dirty="0"/>
              <a:t> purchases.</a:t>
            </a:r>
          </a:p>
        </p:txBody>
      </p:sp>
    </p:spTree>
    <p:extLst>
      <p:ext uri="{BB962C8B-B14F-4D97-AF65-F5344CB8AC3E}">
        <p14:creationId xmlns:p14="http://schemas.microsoft.com/office/powerpoint/2010/main" val="63993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a:xfrm>
            <a:off x="1484310" y="2090057"/>
            <a:ext cx="10018713" cy="3701143"/>
          </a:xfrm>
        </p:spPr>
        <p:txBody>
          <a:bodyPr>
            <a:normAutofit fontScale="92500" lnSpcReduction="10000"/>
          </a:bodyPr>
          <a:lstStyle/>
          <a:p>
            <a:r>
              <a:rPr lang="en-IN" dirty="0"/>
              <a:t>Therefore, if we could provide travellers with information about the best time to purchase their plane tickets based on historical data and also show them various trends in the airline sector, we might assist them in saving money on their travel expenses. It would be a practical application of data analysis, statistics, and machine learning methods to address a recurring issue for passengers</a:t>
            </a:r>
            <a:r>
              <a:rPr lang="en-IN" dirty="0" smtClean="0"/>
              <a:t>.</a:t>
            </a:r>
          </a:p>
          <a:p>
            <a:r>
              <a:rPr lang="en-IN" dirty="0"/>
              <a:t>Air travel is one of the most important ways of transportation in the </a:t>
            </a:r>
            <a:r>
              <a:rPr lang="en-IN" dirty="0" err="1"/>
              <a:t>fastpaced</a:t>
            </a:r>
            <a:r>
              <a:rPr lang="en-IN" dirty="0"/>
              <a:t> world of today. Contrary to other forms of transportation, flight prices are extremely volatile. In this project, we are attempting to address this issue by assisting travellers in finding the best deals on tickets while taking into account their needs and projecting price changes based on those needs. This will enable a customer to make an informed choice regarding the itinerary of his flights.</a:t>
            </a:r>
          </a:p>
        </p:txBody>
      </p:sp>
    </p:spTree>
    <p:extLst>
      <p:ext uri="{BB962C8B-B14F-4D97-AF65-F5344CB8AC3E}">
        <p14:creationId xmlns:p14="http://schemas.microsoft.com/office/powerpoint/2010/main" val="32625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 </a:t>
            </a:r>
          </a:p>
        </p:txBody>
      </p:sp>
      <p:sp>
        <p:nvSpPr>
          <p:cNvPr id="3" name="Content Placeholder 2"/>
          <p:cNvSpPr>
            <a:spLocks noGrp="1"/>
          </p:cNvSpPr>
          <p:nvPr>
            <p:ph idx="1"/>
          </p:nvPr>
        </p:nvSpPr>
        <p:spPr/>
        <p:txBody>
          <a:bodyPr/>
          <a:lstStyle/>
          <a:p>
            <a:r>
              <a:rPr lang="en-IN" dirty="0"/>
              <a:t>According to a study of the deleted data, the target variable in the dataset has continuous values and the majority of the attributes are categorical. Consequently, it is a regression issue</a:t>
            </a:r>
            <a:r>
              <a:rPr lang="en-IN" dirty="0" smtClean="0"/>
              <a:t>.</a:t>
            </a:r>
          </a:p>
          <a:p>
            <a:r>
              <a:rPr lang="en-IN" dirty="0"/>
              <a:t>The Data is Scrapped using Selenium from Google Flights. We gathered information for this research from 3 routes in 3 cities all over India. 6127 data points total from data collected over a 2-month period in Mumbai-Delhi, Delhi-Mumbai, and Bangalore-Delhi. </a:t>
            </a:r>
          </a:p>
        </p:txBody>
      </p:sp>
    </p:spTree>
    <p:extLst>
      <p:ext uri="{BB962C8B-B14F-4D97-AF65-F5344CB8AC3E}">
        <p14:creationId xmlns:p14="http://schemas.microsoft.com/office/powerpoint/2010/main" val="63812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Done</a:t>
            </a:r>
          </a:p>
        </p:txBody>
      </p:sp>
      <p:sp>
        <p:nvSpPr>
          <p:cNvPr id="3" name="Content Placeholder 2"/>
          <p:cNvSpPr>
            <a:spLocks noGrp="1"/>
          </p:cNvSpPr>
          <p:nvPr>
            <p:ph idx="1"/>
          </p:nvPr>
        </p:nvSpPr>
        <p:spPr>
          <a:xfrm>
            <a:off x="1484310" y="1854927"/>
            <a:ext cx="10018713" cy="3936274"/>
          </a:xfrm>
        </p:spPr>
        <p:txBody>
          <a:bodyPr>
            <a:normAutofit fontScale="85000" lnSpcReduction="20000"/>
          </a:bodyPr>
          <a:lstStyle/>
          <a:p>
            <a:pPr marL="0" indent="0">
              <a:buNone/>
            </a:pPr>
            <a:r>
              <a:rPr lang="en-IN" dirty="0"/>
              <a:t>a) Dataset loading </a:t>
            </a:r>
            <a:endParaRPr lang="en-IN" dirty="0" smtClean="0"/>
          </a:p>
          <a:p>
            <a:pPr marL="0" indent="0">
              <a:buNone/>
            </a:pPr>
            <a:r>
              <a:rPr lang="en-IN" dirty="0" smtClean="0"/>
              <a:t>b</a:t>
            </a:r>
            <a:r>
              <a:rPr lang="en-IN" dirty="0"/>
              <a:t>) Eliminating redundant values </a:t>
            </a:r>
            <a:endParaRPr lang="en-IN" dirty="0" smtClean="0"/>
          </a:p>
          <a:p>
            <a:pPr marL="0" indent="0">
              <a:buNone/>
            </a:pPr>
            <a:r>
              <a:rPr lang="en-IN" dirty="0" smtClean="0"/>
              <a:t>c</a:t>
            </a:r>
            <a:r>
              <a:rPr lang="en-IN" dirty="0"/>
              <a:t>) Using feature engineering, removing years from Year </a:t>
            </a:r>
            <a:endParaRPr lang="en-IN" dirty="0" smtClean="0"/>
          </a:p>
          <a:p>
            <a:pPr marL="0" indent="0">
              <a:buNone/>
            </a:pPr>
            <a:r>
              <a:rPr lang="en-IN" dirty="0" smtClean="0"/>
              <a:t>d</a:t>
            </a:r>
            <a:r>
              <a:rPr lang="en-IN" dirty="0"/>
              <a:t>) Our dataset's structure, with 1.37 million rows and 14 </a:t>
            </a:r>
            <a:r>
              <a:rPr lang="en-IN" dirty="0" smtClean="0"/>
              <a:t>columns</a:t>
            </a:r>
          </a:p>
          <a:p>
            <a:pPr marL="0" indent="0">
              <a:buNone/>
            </a:pPr>
            <a:r>
              <a:rPr lang="en-IN" dirty="0" smtClean="0"/>
              <a:t> </a:t>
            </a:r>
            <a:r>
              <a:rPr lang="en-IN" dirty="0"/>
              <a:t>e) Examining statistical indicators </a:t>
            </a:r>
            <a:endParaRPr lang="en-IN" dirty="0" smtClean="0"/>
          </a:p>
          <a:p>
            <a:pPr marL="0" indent="0">
              <a:buNone/>
            </a:pPr>
            <a:r>
              <a:rPr lang="en-IN" dirty="0" smtClean="0"/>
              <a:t>f</a:t>
            </a:r>
            <a:r>
              <a:rPr lang="en-IN" dirty="0"/>
              <a:t>) Our dataset contains no Null values. </a:t>
            </a:r>
            <a:endParaRPr lang="en-IN" dirty="0" smtClean="0"/>
          </a:p>
          <a:p>
            <a:pPr marL="0" indent="0">
              <a:buNone/>
            </a:pPr>
            <a:r>
              <a:rPr lang="en-IN" dirty="0" smtClean="0"/>
              <a:t>g</a:t>
            </a:r>
            <a:r>
              <a:rPr lang="en-IN" dirty="0"/>
              <a:t>) </a:t>
            </a:r>
            <a:r>
              <a:rPr lang="en-IN" dirty="0" err="1"/>
              <a:t>OnHotEncoding</a:t>
            </a:r>
            <a:r>
              <a:rPr lang="en-IN" dirty="0"/>
              <a:t> is used to label categorical items. </a:t>
            </a:r>
            <a:endParaRPr lang="en-IN" dirty="0" smtClean="0"/>
          </a:p>
          <a:p>
            <a:pPr marL="0" indent="0">
              <a:buNone/>
            </a:pPr>
            <a:r>
              <a:rPr lang="en-IN" dirty="0" smtClean="0"/>
              <a:t>h</a:t>
            </a:r>
            <a:r>
              <a:rPr lang="en-IN" dirty="0"/>
              <a:t>) Taking Away Outliers </a:t>
            </a:r>
            <a:endParaRPr lang="en-IN" dirty="0" smtClean="0"/>
          </a:p>
          <a:p>
            <a:pPr marL="0" indent="0">
              <a:buNone/>
            </a:pPr>
            <a:r>
              <a:rPr lang="en-IN" dirty="0" err="1" smtClean="0"/>
              <a:t>i</a:t>
            </a:r>
            <a:r>
              <a:rPr lang="en-IN" dirty="0"/>
              <a:t>) Eliminating skewness </a:t>
            </a:r>
            <a:endParaRPr lang="en-IN" dirty="0" smtClean="0"/>
          </a:p>
          <a:p>
            <a:pPr marL="0" indent="0">
              <a:buNone/>
            </a:pPr>
            <a:r>
              <a:rPr lang="en-IN" dirty="0" smtClean="0"/>
              <a:t>j</a:t>
            </a:r>
            <a:r>
              <a:rPr lang="en-IN" dirty="0"/>
              <a:t>) Correlating several features and dropping the city</a:t>
            </a:r>
          </a:p>
        </p:txBody>
      </p:sp>
    </p:spTree>
    <p:extLst>
      <p:ext uri="{BB962C8B-B14F-4D97-AF65-F5344CB8AC3E}">
        <p14:creationId xmlns:p14="http://schemas.microsoft.com/office/powerpoint/2010/main" val="145018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 </a:t>
            </a:r>
          </a:p>
        </p:txBody>
      </p:sp>
      <p:sp>
        <p:nvSpPr>
          <p:cNvPr id="3" name="Content Placeholder 2"/>
          <p:cNvSpPr>
            <a:spLocks noGrp="1"/>
          </p:cNvSpPr>
          <p:nvPr>
            <p:ph idx="1"/>
          </p:nvPr>
        </p:nvSpPr>
        <p:spPr/>
        <p:txBody>
          <a:bodyPr/>
          <a:lstStyle/>
          <a:p>
            <a:r>
              <a:rPr lang="en-IN" dirty="0"/>
              <a:t>The input data made available aids in understanding the numerous elements that make up the factors that affect flight costs. The target variables may vary if any specific feature changes. </a:t>
            </a:r>
            <a:endParaRPr lang="en-IN" dirty="0" smtClean="0"/>
          </a:p>
          <a:p>
            <a:r>
              <a:rPr lang="en-IN" dirty="0"/>
              <a:t>This information pertains to three major locations in India, and consequently, no one would choose a trip that required an international layover, cost a lot of money, or took too long. We have eliminated the flights with international layovers based on this supposition. </a:t>
            </a:r>
          </a:p>
        </p:txBody>
      </p:sp>
    </p:spTree>
    <p:extLst>
      <p:ext uri="{BB962C8B-B14F-4D97-AF65-F5344CB8AC3E}">
        <p14:creationId xmlns:p14="http://schemas.microsoft.com/office/powerpoint/2010/main" val="10422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fontScale="92500"/>
          </a:bodyPr>
          <a:lstStyle/>
          <a:p>
            <a:r>
              <a:rPr lang="en-IN" dirty="0"/>
              <a:t>There are no null values among the 6124 data points in the data set. We know that this is a regression problem because the dependent feature is a continuous variable. Due to the fact that all other features are categorical variables, which are unsuitable for either removing outliers or accounting for skewness, I discovered outliers in 2 features when I analysed the dataset. The IQR method was used to correct the outliers. According to studies, there were several elements that had no bearing on prices, thus they were removed. Data visualisation was used to visually depict the cleaned and transformed data. The creation of a model for the data set was the final and most crucial step.</a:t>
            </a:r>
          </a:p>
        </p:txBody>
      </p:sp>
    </p:spTree>
    <p:extLst>
      <p:ext uri="{BB962C8B-B14F-4D97-AF65-F5344CB8AC3E}">
        <p14:creationId xmlns:p14="http://schemas.microsoft.com/office/powerpoint/2010/main" val="3175868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TotalTime>
  <Words>1176</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Flight Price Prediction</vt:lpstr>
      <vt:lpstr>ACKNOWLEDGMENT</vt:lpstr>
      <vt:lpstr>INTRODUCTION </vt:lpstr>
      <vt:lpstr>INTRODUCTION </vt:lpstr>
      <vt:lpstr>INTRODUCTION </vt:lpstr>
      <vt:lpstr>Analytical Problem Framing </vt:lpstr>
      <vt:lpstr>Data Preprocessing Done</vt:lpstr>
      <vt:lpstr>Analytical Problem Framing </vt:lpstr>
      <vt:lpstr>Model/s Development and Evaluation</vt:lpstr>
      <vt:lpstr>Testing of Identified Approaches (Algorithms) </vt:lpstr>
      <vt:lpstr>Testing of Identified Approaches (Algorithms) </vt:lpstr>
      <vt:lpstr>Testing of Identified Approaches (Algorithms) </vt:lpstr>
      <vt:lpstr>Testing of Identified Approaches (Algorithms) </vt:lpstr>
      <vt:lpstr>Run and Evaluate selected models</vt:lpstr>
      <vt:lpstr>CONCLUSION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Nirav</dc:creator>
  <cp:lastModifiedBy>Nirav</cp:lastModifiedBy>
  <cp:revision>4</cp:revision>
  <dcterms:created xsi:type="dcterms:W3CDTF">2022-07-31T12:35:12Z</dcterms:created>
  <dcterms:modified xsi:type="dcterms:W3CDTF">2022-07-31T12:53:33Z</dcterms:modified>
</cp:coreProperties>
</file>