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3373255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204500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08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3933686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410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89368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3151109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49438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218300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1A813-22E5-4E6F-A943-DE10BB12E660}"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210293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1A813-22E5-4E6F-A943-DE10BB12E660}"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357535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1A813-22E5-4E6F-A943-DE10BB12E660}"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3951717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1A813-22E5-4E6F-A943-DE10BB12E660}"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311236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1A813-22E5-4E6F-A943-DE10BB12E660}"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16787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11A813-22E5-4E6F-A943-DE10BB12E660}"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6E10-5C30-447C-B15E-204F6306F916}" type="slidenum">
              <a:rPr lang="en-IN" smtClean="0"/>
              <a:t>‹#›</a:t>
            </a:fld>
            <a:endParaRPr lang="en-IN"/>
          </a:p>
        </p:txBody>
      </p:sp>
    </p:spTree>
    <p:extLst>
      <p:ext uri="{BB962C8B-B14F-4D97-AF65-F5344CB8AC3E}">
        <p14:creationId xmlns:p14="http://schemas.microsoft.com/office/powerpoint/2010/main" val="185403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6E10-5C30-447C-B15E-204F6306F916}" type="slidenum">
              <a:rPr lang="en-IN" smtClean="0"/>
              <a:t>‹#›</a:t>
            </a:fld>
            <a:endParaRPr lang="en-IN"/>
          </a:p>
        </p:txBody>
      </p:sp>
      <p:sp>
        <p:nvSpPr>
          <p:cNvPr id="5" name="Date Placeholder 4"/>
          <p:cNvSpPr>
            <a:spLocks noGrp="1"/>
          </p:cNvSpPr>
          <p:nvPr>
            <p:ph type="dt" sz="half" idx="10"/>
          </p:nvPr>
        </p:nvSpPr>
        <p:spPr/>
        <p:txBody>
          <a:bodyPr/>
          <a:lstStyle/>
          <a:p>
            <a:fld id="{BF11A813-22E5-4E6F-A943-DE10BB12E660}" type="datetimeFigureOut">
              <a:rPr lang="en-IN" smtClean="0"/>
              <a:t>17-07-2022</a:t>
            </a:fld>
            <a:endParaRPr lang="en-IN"/>
          </a:p>
        </p:txBody>
      </p:sp>
    </p:spTree>
    <p:extLst>
      <p:ext uri="{BB962C8B-B14F-4D97-AF65-F5344CB8AC3E}">
        <p14:creationId xmlns:p14="http://schemas.microsoft.com/office/powerpoint/2010/main" val="295226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11A813-22E5-4E6F-A943-DE10BB12E660}" type="datetimeFigureOut">
              <a:rPr lang="en-IN" smtClean="0"/>
              <a:t>17-07-2022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B46E10-5C30-447C-B15E-204F6306F916}" type="slidenum">
              <a:rPr lang="en-IN" smtClean="0"/>
              <a:t>‹#›</a:t>
            </a:fld>
            <a:endParaRPr lang="en-IN"/>
          </a:p>
        </p:txBody>
      </p:sp>
    </p:spTree>
    <p:extLst>
      <p:ext uri="{BB962C8B-B14F-4D97-AF65-F5344CB8AC3E}">
        <p14:creationId xmlns:p14="http://schemas.microsoft.com/office/powerpoint/2010/main" val="42777570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Car Price Prediction</a:t>
            </a:r>
            <a:endParaRPr lang="en-IN" dirty="0"/>
          </a:p>
        </p:txBody>
      </p:sp>
      <p:sp>
        <p:nvSpPr>
          <p:cNvPr id="3" name="Subtitle 2"/>
          <p:cNvSpPr>
            <a:spLocks noGrp="1"/>
          </p:cNvSpPr>
          <p:nvPr>
            <p:ph type="subTitle" idx="1"/>
          </p:nvPr>
        </p:nvSpPr>
        <p:spPr/>
        <p:txBody>
          <a:bodyPr/>
          <a:lstStyle/>
          <a:p>
            <a:r>
              <a:rPr lang="en-IN" dirty="0" smtClean="0"/>
              <a:t>By :- NIRAV MEHTA</a:t>
            </a:r>
            <a:endParaRPr lang="en-IN" dirty="0"/>
          </a:p>
        </p:txBody>
      </p:sp>
    </p:spTree>
    <p:extLst>
      <p:ext uri="{BB962C8B-B14F-4D97-AF65-F5344CB8AC3E}">
        <p14:creationId xmlns:p14="http://schemas.microsoft.com/office/powerpoint/2010/main" val="113150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Inputs- Logic- Output Relationships</a:t>
            </a:r>
          </a:p>
        </p:txBody>
      </p:sp>
      <p:sp>
        <p:nvSpPr>
          <p:cNvPr id="3" name="Content Placeholder 2"/>
          <p:cNvSpPr>
            <a:spLocks noGrp="1"/>
          </p:cNvSpPr>
          <p:nvPr>
            <p:ph idx="1"/>
          </p:nvPr>
        </p:nvSpPr>
        <p:spPr/>
        <p:txBody>
          <a:bodyPr/>
          <a:lstStyle/>
          <a:p>
            <a:r>
              <a:rPr lang="en-IN" dirty="0"/>
              <a:t>A target and other features make up the dataset. The target variable changes as the values of our independent variables change since the features are independent and the target is dependent. </a:t>
            </a:r>
            <a:endParaRPr lang="en-IN" dirty="0" smtClean="0"/>
          </a:p>
          <a:p>
            <a:r>
              <a:rPr lang="en-IN" dirty="0"/>
              <a:t>I used EDA to examine the relationship between the features and the target, and to do so, I used a variety of plots, including bar plots, </a:t>
            </a:r>
            <a:r>
              <a:rPr lang="en-IN" dirty="0" err="1"/>
              <a:t>reg</a:t>
            </a:r>
            <a:r>
              <a:rPr lang="en-IN" dirty="0"/>
              <a:t> plots, scatter plots, pie plots, count plots, pair plots, and others</a:t>
            </a:r>
            <a:r>
              <a:rPr lang="en-IN" dirty="0" smtClean="0"/>
              <a:t>.</a:t>
            </a:r>
          </a:p>
          <a:p>
            <a:r>
              <a:rPr lang="en-IN" dirty="0"/>
              <a:t>Characteristics with a strong positive link to the target: </a:t>
            </a:r>
            <a:r>
              <a:rPr lang="en-IN" dirty="0" err="1"/>
              <a:t>Manuf</a:t>
            </a:r>
            <a:r>
              <a:rPr lang="en-IN" dirty="0"/>
              <a:t> Year. </a:t>
            </a:r>
            <a:endParaRPr lang="en-IN" dirty="0" smtClean="0"/>
          </a:p>
          <a:p>
            <a:r>
              <a:rPr lang="en-IN" dirty="0"/>
              <a:t>Features that negatively correlate strongly with the target: Energy &amp; Variant</a:t>
            </a:r>
          </a:p>
        </p:txBody>
      </p:sp>
    </p:spTree>
    <p:extLst>
      <p:ext uri="{BB962C8B-B14F-4D97-AF65-F5344CB8AC3E}">
        <p14:creationId xmlns:p14="http://schemas.microsoft.com/office/powerpoint/2010/main" val="343814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 and Software Requirements and Tools Used </a:t>
            </a:r>
          </a:p>
        </p:txBody>
      </p:sp>
      <p:sp>
        <p:nvSpPr>
          <p:cNvPr id="3" name="Content Placeholder 2"/>
          <p:cNvSpPr>
            <a:spLocks noGrp="1"/>
          </p:cNvSpPr>
          <p:nvPr>
            <p:ph idx="1"/>
          </p:nvPr>
        </p:nvSpPr>
        <p:spPr/>
        <p:txBody>
          <a:bodyPr/>
          <a:lstStyle/>
          <a:p>
            <a:r>
              <a:rPr lang="en-IN" dirty="0"/>
              <a:t>The following hardware, software, and tool requirements are necessary to construct machine learning projects</a:t>
            </a:r>
            <a:r>
              <a:rPr lang="en-IN" dirty="0" smtClean="0"/>
              <a:t>.</a:t>
            </a:r>
          </a:p>
          <a:p>
            <a:r>
              <a:rPr lang="en-IN" dirty="0"/>
              <a:t>Hardware necessary: Core i5 or higher processor, 8 GB or more RAM, and 250 GB or more ROM/SSD are required. </a:t>
            </a:r>
            <a:endParaRPr lang="en-IN" dirty="0" smtClean="0"/>
          </a:p>
          <a:p>
            <a:r>
              <a:rPr lang="en-IN" dirty="0"/>
              <a:t>Software needed: Anaconda, using Python 3 as the primary language. </a:t>
            </a:r>
          </a:p>
        </p:txBody>
      </p:sp>
    </p:spTree>
    <p:extLst>
      <p:ext uri="{BB962C8B-B14F-4D97-AF65-F5344CB8AC3E}">
        <p14:creationId xmlns:p14="http://schemas.microsoft.com/office/powerpoint/2010/main" val="53852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Development and Evaluation</a:t>
            </a:r>
          </a:p>
        </p:txBody>
      </p:sp>
      <p:sp>
        <p:nvSpPr>
          <p:cNvPr id="3" name="Content Placeholder 2"/>
          <p:cNvSpPr>
            <a:spLocks noGrp="1"/>
          </p:cNvSpPr>
          <p:nvPr>
            <p:ph idx="1"/>
          </p:nvPr>
        </p:nvSpPr>
        <p:spPr>
          <a:xfrm>
            <a:off x="677334" y="1685109"/>
            <a:ext cx="8596668" cy="4356253"/>
          </a:xfrm>
        </p:spPr>
        <p:txBody>
          <a:bodyPr>
            <a:normAutofit/>
          </a:bodyPr>
          <a:lstStyle/>
          <a:p>
            <a:r>
              <a:rPr lang="en-IN" dirty="0"/>
              <a:t>To change the data types and extract values from columns in the dataset, I used feature extraction &amp; conversion procedures. I used Label Encoding to encrypt the categorical data</a:t>
            </a:r>
            <a:r>
              <a:rPr lang="en-IN" dirty="0" smtClean="0"/>
              <a:t>.</a:t>
            </a:r>
          </a:p>
          <a:p>
            <a:r>
              <a:rPr lang="en-IN" dirty="0"/>
              <a:t>To determine the relationship between dependent and independent features, use the Pearson's correlation coefficient. Additionally, I've used standardisation. Model construction using all regression algorithms is the next step. </a:t>
            </a:r>
            <a:endParaRPr lang="en-IN" dirty="0" smtClean="0"/>
          </a:p>
          <a:p>
            <a:r>
              <a:rPr lang="en-IN" dirty="0"/>
              <a:t>This particular challenge was a regression problem because Price was my objective and a continuous column. Additionally, I built my model using all regression procedures. </a:t>
            </a:r>
            <a:endParaRPr lang="en-IN" dirty="0" smtClean="0"/>
          </a:p>
          <a:p>
            <a:r>
              <a:rPr lang="en-IN" dirty="0"/>
              <a:t>I discovered </a:t>
            </a:r>
            <a:r>
              <a:rPr lang="en-IN" dirty="0" err="1"/>
              <a:t>ExtraTreesRegressor</a:t>
            </a:r>
            <a:r>
              <a:rPr lang="en-IN" dirty="0"/>
              <a:t> to be the best model with high scores by examining the r2 score and cross validation score. Additionally, in order to find the optimum model, we must test a number of them. Cross validation is also necessary in order to avoid overfitting's confusion. </a:t>
            </a:r>
          </a:p>
        </p:txBody>
      </p:sp>
    </p:spTree>
    <p:extLst>
      <p:ext uri="{BB962C8B-B14F-4D97-AF65-F5344CB8AC3E}">
        <p14:creationId xmlns:p14="http://schemas.microsoft.com/office/powerpoint/2010/main" val="83396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 and Evaluate selected models</a:t>
            </a:r>
          </a:p>
        </p:txBody>
      </p:sp>
      <p:sp>
        <p:nvSpPr>
          <p:cNvPr id="3" name="Content Placeholder 2"/>
          <p:cNvSpPr>
            <a:spLocks noGrp="1"/>
          </p:cNvSpPr>
          <p:nvPr>
            <p:ph idx="1"/>
          </p:nvPr>
        </p:nvSpPr>
        <p:spPr>
          <a:xfrm>
            <a:off x="677333" y="1567543"/>
            <a:ext cx="8845489" cy="4846320"/>
          </a:xfrm>
        </p:spPr>
        <p:txBody>
          <a:bodyPr>
            <a:normAutofit/>
          </a:bodyPr>
          <a:lstStyle/>
          <a:p>
            <a:r>
              <a:rPr lang="en-IN" dirty="0"/>
              <a:t>The Linear Regression model gave us an R2 Score of 28.03 </a:t>
            </a:r>
            <a:r>
              <a:rPr lang="en-IN" dirty="0" smtClean="0"/>
              <a:t>%.</a:t>
            </a:r>
          </a:p>
          <a:p>
            <a:r>
              <a:rPr lang="en-IN" dirty="0"/>
              <a:t>The Decision Tree </a:t>
            </a:r>
            <a:r>
              <a:rPr lang="en-IN" dirty="0" err="1"/>
              <a:t>Regressor</a:t>
            </a:r>
            <a:r>
              <a:rPr lang="en-IN" dirty="0"/>
              <a:t> Model gave us a R2 Score of 100 %. </a:t>
            </a:r>
            <a:endParaRPr lang="en-IN" dirty="0" smtClean="0"/>
          </a:p>
          <a:p>
            <a:r>
              <a:rPr lang="en-IN" dirty="0"/>
              <a:t>The </a:t>
            </a:r>
            <a:r>
              <a:rPr lang="en-IN" dirty="0" err="1"/>
              <a:t>KNearest</a:t>
            </a:r>
            <a:r>
              <a:rPr lang="en-IN" dirty="0"/>
              <a:t> </a:t>
            </a:r>
            <a:r>
              <a:rPr lang="en-IN" dirty="0" err="1"/>
              <a:t>Neighbors</a:t>
            </a:r>
            <a:r>
              <a:rPr lang="en-IN" dirty="0"/>
              <a:t> Regression Model gave us a R2 Score of 93.68 %. </a:t>
            </a:r>
            <a:endParaRPr lang="en-IN" dirty="0" smtClean="0"/>
          </a:p>
          <a:p>
            <a:r>
              <a:rPr lang="en-IN" dirty="0"/>
              <a:t>The Lasso </a:t>
            </a:r>
            <a:r>
              <a:rPr lang="en-IN" dirty="0" err="1"/>
              <a:t>Regressor</a:t>
            </a:r>
            <a:r>
              <a:rPr lang="en-IN" dirty="0"/>
              <a:t> Model gave us a R2 Score of 30.08 %. </a:t>
            </a:r>
            <a:endParaRPr lang="en-IN" dirty="0" smtClean="0"/>
          </a:p>
          <a:p>
            <a:r>
              <a:rPr lang="en-IN" dirty="0"/>
              <a:t>The Ridge </a:t>
            </a:r>
            <a:r>
              <a:rPr lang="en-IN" dirty="0" err="1"/>
              <a:t>Regressor</a:t>
            </a:r>
            <a:r>
              <a:rPr lang="en-IN" dirty="0"/>
              <a:t> Model gave us a R2 Score of 28.09 </a:t>
            </a:r>
            <a:r>
              <a:rPr lang="en-IN" dirty="0" smtClean="0"/>
              <a:t>%.</a:t>
            </a:r>
          </a:p>
          <a:p>
            <a:r>
              <a:rPr lang="en-IN" dirty="0"/>
              <a:t>The Decision Tree </a:t>
            </a:r>
            <a:r>
              <a:rPr lang="en-IN" dirty="0" err="1"/>
              <a:t>Regressor</a:t>
            </a:r>
            <a:r>
              <a:rPr lang="en-IN" dirty="0"/>
              <a:t> Model gave us a R2 Score of 100 </a:t>
            </a:r>
            <a:r>
              <a:rPr lang="en-IN" dirty="0" smtClean="0"/>
              <a:t>%.</a:t>
            </a:r>
          </a:p>
          <a:p>
            <a:r>
              <a:rPr lang="en-IN" dirty="0"/>
              <a:t>The </a:t>
            </a:r>
            <a:r>
              <a:rPr lang="en-IN" dirty="0" err="1"/>
              <a:t>Gredient</a:t>
            </a:r>
            <a:r>
              <a:rPr lang="en-IN" dirty="0"/>
              <a:t> Boosting </a:t>
            </a:r>
            <a:r>
              <a:rPr lang="en-IN" dirty="0" err="1"/>
              <a:t>Regressor</a:t>
            </a:r>
            <a:r>
              <a:rPr lang="en-IN" dirty="0"/>
              <a:t> Model gave us a R2 Score of 99.87 </a:t>
            </a:r>
            <a:r>
              <a:rPr lang="en-IN" dirty="0" smtClean="0"/>
              <a:t>%.</a:t>
            </a:r>
          </a:p>
          <a:p>
            <a:r>
              <a:rPr lang="en-IN" dirty="0"/>
              <a:t>After Hyper Parameter Tuning, we have got a better R2 score of 97.72 %. </a:t>
            </a:r>
            <a:endParaRPr lang="en-IN" dirty="0" smtClean="0"/>
          </a:p>
          <a:p>
            <a:r>
              <a:rPr lang="en-IN" dirty="0"/>
              <a:t>The graphic displays the linear relationship between the projected and actual used-car prices. Actual values are provided by the </a:t>
            </a:r>
            <a:r>
              <a:rPr lang="en-IN" dirty="0" err="1"/>
              <a:t>bestfitting</a:t>
            </a:r>
            <a:r>
              <a:rPr lang="en-IN" dirty="0"/>
              <a:t> line, while anticipated values are shown by green dots.</a:t>
            </a:r>
          </a:p>
        </p:txBody>
      </p:sp>
    </p:spTree>
    <p:extLst>
      <p:ext uri="{BB962C8B-B14F-4D97-AF65-F5344CB8AC3E}">
        <p14:creationId xmlns:p14="http://schemas.microsoft.com/office/powerpoint/2010/main" val="122380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Metrics for success in solving problem under consideration </a:t>
            </a:r>
          </a:p>
        </p:txBody>
      </p:sp>
      <p:sp>
        <p:nvSpPr>
          <p:cNvPr id="3" name="Content Placeholder 2"/>
          <p:cNvSpPr>
            <a:spLocks noGrp="1"/>
          </p:cNvSpPr>
          <p:nvPr>
            <p:ph idx="1"/>
          </p:nvPr>
        </p:nvSpPr>
        <p:spPr/>
        <p:txBody>
          <a:bodyPr/>
          <a:lstStyle/>
          <a:p>
            <a:r>
              <a:rPr lang="en-IN" dirty="0"/>
              <a:t>I used an r2 score, which indicates the accuracy of our model. </a:t>
            </a:r>
            <a:endParaRPr lang="en-IN" dirty="0" smtClean="0"/>
          </a:p>
          <a:p>
            <a:r>
              <a:rPr lang="en-IN" dirty="0"/>
              <a:t>I've utilised mean absolute error, which provides the extent of the discrepancy between an observation's predicted value and its actual value</a:t>
            </a:r>
            <a:r>
              <a:rPr lang="en-IN" dirty="0" smtClean="0"/>
              <a:t>.</a:t>
            </a:r>
          </a:p>
          <a:p>
            <a:r>
              <a:rPr lang="en-IN" dirty="0"/>
              <a:t>One of the most used metrics for assessing the accuracy of forecasts is root mean square deviation, which I have utilised in this analysis. </a:t>
            </a:r>
            <a:endParaRPr lang="en-IN" dirty="0" smtClean="0"/>
          </a:p>
          <a:p>
            <a:r>
              <a:rPr lang="en-IN" dirty="0"/>
              <a:t>I performed a univariate analysis of the attributes using count plots and pie charts. For the univariate analysis of the target variable, I utilised a distribution plot</a:t>
            </a:r>
            <a:r>
              <a:rPr lang="en-IN" dirty="0" smtClean="0"/>
              <a:t>.</a:t>
            </a:r>
          </a:p>
          <a:p>
            <a:r>
              <a:rPr lang="en-IN" dirty="0" err="1"/>
              <a:t>Maruti</a:t>
            </a:r>
            <a:r>
              <a:rPr lang="en-IN" dirty="0"/>
              <a:t> makes the majority of used automobiles, with Hyundai, Honda, Renault, Mahindra, Tata, and Toyota following. There aren't many used luxury brand automobiles.</a:t>
            </a:r>
          </a:p>
        </p:txBody>
      </p:sp>
    </p:spTree>
    <p:extLst>
      <p:ext uri="{BB962C8B-B14F-4D97-AF65-F5344CB8AC3E}">
        <p14:creationId xmlns:p14="http://schemas.microsoft.com/office/powerpoint/2010/main" val="218363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Interpretation of the Results </a:t>
            </a:r>
          </a:p>
        </p:txBody>
      </p:sp>
      <p:sp>
        <p:nvSpPr>
          <p:cNvPr id="3" name="Content Placeholder 2"/>
          <p:cNvSpPr>
            <a:spLocks noGrp="1"/>
          </p:cNvSpPr>
          <p:nvPr>
            <p:ph idx="1"/>
          </p:nvPr>
        </p:nvSpPr>
        <p:spPr>
          <a:xfrm>
            <a:off x="677334" y="1737361"/>
            <a:ext cx="8596668" cy="4304002"/>
          </a:xfrm>
        </p:spPr>
        <p:txBody>
          <a:bodyPr>
            <a:normAutofit/>
          </a:bodyPr>
          <a:lstStyle/>
          <a:p>
            <a:r>
              <a:rPr lang="en-IN" dirty="0"/>
              <a:t>I have used distribution plots and count plots in univariate analysis to show the counts in numerical variables and pie plots to show the counts in categorical variables</a:t>
            </a:r>
            <a:r>
              <a:rPr lang="en-IN" dirty="0" smtClean="0"/>
              <a:t>.</a:t>
            </a:r>
          </a:p>
          <a:p>
            <a:r>
              <a:rPr lang="en-IN" dirty="0"/>
              <a:t>To examine the relationship between the target and the other features in a bivariate study, I used bar graphs. I then used pair plots to examine the pairwise relationship between the characteristics and scatter plots for multivariate analysis. </a:t>
            </a:r>
            <a:endParaRPr lang="en-IN" dirty="0" smtClean="0"/>
          </a:p>
          <a:p>
            <a:r>
              <a:rPr lang="en-IN" dirty="0"/>
              <a:t>Scaling both the train and test datasets has a positive effect in that it prevents the model from failing. </a:t>
            </a:r>
            <a:endParaRPr lang="en-IN" dirty="0" smtClean="0"/>
          </a:p>
          <a:p>
            <a:r>
              <a:rPr lang="en-IN" dirty="0" err="1"/>
              <a:t>ExtraTreesRegressor</a:t>
            </a:r>
            <a:r>
              <a:rPr lang="en-IN" dirty="0"/>
              <a:t>, which had an R2 Score of 99.97%, was the model I found to be most accurate. Then, I ran hyper parameter tuning to increase the best model's accuracy, which caused the R2 Score to change significantly to 99.97 percent. </a:t>
            </a:r>
          </a:p>
        </p:txBody>
      </p:sp>
    </p:spTree>
    <p:extLst>
      <p:ext uri="{BB962C8B-B14F-4D97-AF65-F5344CB8AC3E}">
        <p14:creationId xmlns:p14="http://schemas.microsoft.com/office/powerpoint/2010/main" val="3857533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677334" y="1750423"/>
            <a:ext cx="8596668" cy="4290939"/>
          </a:xfrm>
        </p:spPr>
        <p:txBody>
          <a:bodyPr>
            <a:normAutofit/>
          </a:bodyPr>
          <a:lstStyle/>
          <a:p>
            <a:r>
              <a:rPr lang="en-IN" dirty="0"/>
              <a:t>In this project report, we demonstrate how to anticipate used automobile prices using machine learning techniques. After this project was finished, we gained insight into the data collection, </a:t>
            </a:r>
            <a:r>
              <a:rPr lang="en-IN" dirty="0" err="1"/>
              <a:t>preprocessing</a:t>
            </a:r>
            <a:r>
              <a:rPr lang="en-IN" dirty="0"/>
              <a:t>, analysis, cleaning, and model-building processes</a:t>
            </a:r>
            <a:r>
              <a:rPr lang="en-IN" dirty="0" smtClean="0"/>
              <a:t>.</a:t>
            </a:r>
          </a:p>
          <a:p>
            <a:r>
              <a:rPr lang="en-IN" dirty="0"/>
              <a:t>In this work, we employed many machine learning models to forecast the used automobile sales price. By doing feature engineering on the data, we have gone through the analysis process, discovering the relationship between the features and the target through visualisations. and gathered the crucial information. We then built machine learning (ML) models using these features to forecast the pricing of cars. </a:t>
            </a:r>
            <a:endParaRPr lang="en-IN" dirty="0" smtClean="0"/>
          </a:p>
          <a:p>
            <a:r>
              <a:rPr lang="en-IN" dirty="0"/>
              <a:t>Performed hyper parameter optimization on the top model, which resulted in the top model's R2 score increasing and reaching 99.97%. We also have successful pricing predictions for automobiles. </a:t>
            </a:r>
          </a:p>
        </p:txBody>
      </p:sp>
    </p:spTree>
    <p:extLst>
      <p:ext uri="{BB962C8B-B14F-4D97-AF65-F5344CB8AC3E}">
        <p14:creationId xmlns:p14="http://schemas.microsoft.com/office/powerpoint/2010/main" val="699135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Outcomes of the Study in respect of Data Science </a:t>
            </a:r>
          </a:p>
        </p:txBody>
      </p:sp>
      <p:sp>
        <p:nvSpPr>
          <p:cNvPr id="3" name="Content Placeholder 2"/>
          <p:cNvSpPr>
            <a:spLocks noGrp="1"/>
          </p:cNvSpPr>
          <p:nvPr>
            <p:ph idx="1"/>
          </p:nvPr>
        </p:nvSpPr>
        <p:spPr/>
        <p:txBody>
          <a:bodyPr/>
          <a:lstStyle/>
          <a:p>
            <a:r>
              <a:rPr lang="en-IN" dirty="0"/>
              <a:t>I gained a lot of knowledge about automotive features and other car selling platforms while working on this project. Building machine learning models has made it possible to estimate the price of used cars, which has improved understanding of the various benefits and drawbacks of selling used vehicles</a:t>
            </a:r>
            <a:r>
              <a:rPr lang="en-IN" dirty="0" smtClean="0"/>
              <a:t>.</a:t>
            </a:r>
          </a:p>
          <a:p>
            <a:r>
              <a:rPr lang="en-IN" dirty="0"/>
              <a:t>Due to the variety of data it contains and the necessity of utilising Selenium to scrape the data from the cardekho.com website, I thought this problem to be rather intriguing to manage. </a:t>
            </a:r>
            <a:endParaRPr lang="en-IN" dirty="0" smtClean="0"/>
          </a:p>
          <a:p>
            <a:r>
              <a:rPr lang="en-IN" dirty="0"/>
              <a:t>We were able to better grasp the data by using a graphical representation thanks to data visualisation. It has helped me comprehend what the data is attempting to convey</a:t>
            </a:r>
            <a:r>
              <a:rPr lang="en-IN" dirty="0" smtClean="0"/>
              <a:t>.</a:t>
            </a:r>
          </a:p>
          <a:p>
            <a:r>
              <a:rPr lang="en-IN" dirty="0"/>
              <a:t>This study is an exploratory attempt to estimate house costs using 8 machine learning algorithms, then compare the findings.</a:t>
            </a:r>
          </a:p>
        </p:txBody>
      </p:sp>
    </p:spTree>
    <p:extLst>
      <p:ext uri="{BB962C8B-B14F-4D97-AF65-F5344CB8AC3E}">
        <p14:creationId xmlns:p14="http://schemas.microsoft.com/office/powerpoint/2010/main" val="19220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 of this work and Scope for Future Work</a:t>
            </a:r>
          </a:p>
        </p:txBody>
      </p:sp>
      <p:sp>
        <p:nvSpPr>
          <p:cNvPr id="3" name="Content Placeholder 2"/>
          <p:cNvSpPr>
            <a:spLocks noGrp="1"/>
          </p:cNvSpPr>
          <p:nvPr>
            <p:ph idx="1"/>
          </p:nvPr>
        </p:nvSpPr>
        <p:spPr/>
        <p:txBody>
          <a:bodyPr/>
          <a:lstStyle/>
          <a:p>
            <a:r>
              <a:rPr lang="en-IN" dirty="0"/>
              <a:t>The first issue is that scraping the data is a dynamic process, and the second was that the data wasn't the right data type</a:t>
            </a:r>
            <a:r>
              <a:rPr lang="en-IN" dirty="0" smtClean="0"/>
              <a:t>.</a:t>
            </a:r>
          </a:p>
          <a:p>
            <a:r>
              <a:rPr lang="en-IN" dirty="0"/>
              <a:t>More skewness and outliers will also lower the accuracy of our model, which will come next. It appears to be fairly good that we have obtained an accuracy of 99.97 percent even after dealing with all these flaws because we have done our best to deal with outliers and skewness</a:t>
            </a:r>
            <a:r>
              <a:rPr lang="en-IN" dirty="0" smtClean="0"/>
              <a:t>.</a:t>
            </a:r>
          </a:p>
          <a:p>
            <a:r>
              <a:rPr lang="en-IN" dirty="0"/>
              <a:t>In terms of future work, we want to anticipate automobile prices using more data and more sophisticated methods like artificial neural networks and genetic algorithms</a:t>
            </a:r>
            <a:r>
              <a:rPr lang="en-IN" dirty="0" smtClean="0"/>
              <a:t>.</a:t>
            </a:r>
          </a:p>
          <a:p>
            <a:r>
              <a:rPr lang="en-IN" dirty="0"/>
              <a:t>Future versions of this machine learning model might integrate with different websites that can supply real-time data for price </a:t>
            </a:r>
            <a:r>
              <a:rPr lang="en-IN" dirty="0" smtClean="0"/>
              <a:t>prediction.</a:t>
            </a:r>
            <a:endParaRPr lang="en-IN" dirty="0"/>
          </a:p>
        </p:txBody>
      </p:sp>
    </p:spTree>
    <p:extLst>
      <p:ext uri="{BB962C8B-B14F-4D97-AF65-F5344CB8AC3E}">
        <p14:creationId xmlns:p14="http://schemas.microsoft.com/office/powerpoint/2010/main" val="247427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ACKNOWLEDGMENT</a:t>
            </a:r>
          </a:p>
        </p:txBody>
      </p:sp>
      <p:sp>
        <p:nvSpPr>
          <p:cNvPr id="3" name="Content Placeholder 2"/>
          <p:cNvSpPr>
            <a:spLocks noGrp="1"/>
          </p:cNvSpPr>
          <p:nvPr>
            <p:ph idx="1"/>
          </p:nvPr>
        </p:nvSpPr>
        <p:spPr>
          <a:xfrm>
            <a:off x="677334" y="1476103"/>
            <a:ext cx="8858552" cy="4565259"/>
          </a:xfrm>
        </p:spPr>
        <p:txBody>
          <a:bodyPr>
            <a:normAutofit/>
          </a:bodyPr>
          <a:lstStyle/>
          <a:p>
            <a:r>
              <a:rPr lang="en-IN" dirty="0"/>
              <a:t>The following research papers assisted me in developing my model and making predictions by helping me comprehend the issue of car prices, the numerous aspects influencing the pricing of a certain car, volatility in car prices, and their causes</a:t>
            </a:r>
            <a:r>
              <a:rPr lang="en-IN" dirty="0" smtClean="0"/>
              <a:t>:</a:t>
            </a:r>
          </a:p>
          <a:p>
            <a:r>
              <a:rPr lang="en-IN" dirty="0"/>
              <a:t>Over the previous ten years, the number of cars produced has gradually increased; in 2016, more than 70 million passenger cars were created. The used automobile market, which has grown into a thriving business on its own, has resulted from this. The recent emergence of internet marketplaces has enabled the requirement for both the buyer and the seller to be better informed on the trends and patterns that define a used car's market value. We will attempt to create a statistical model that can forecast the price of a used automobile based on historical consumer data and a predetermined set of variables using machine learning algorithms like Lasso Regression, Multiple Regression, and Regression Trees.</a:t>
            </a:r>
          </a:p>
        </p:txBody>
      </p:sp>
    </p:spTree>
    <p:extLst>
      <p:ext uri="{BB962C8B-B14F-4D97-AF65-F5344CB8AC3E}">
        <p14:creationId xmlns:p14="http://schemas.microsoft.com/office/powerpoint/2010/main" val="425930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677334" y="1515291"/>
            <a:ext cx="8714860" cy="4715692"/>
          </a:xfrm>
        </p:spPr>
        <p:txBody>
          <a:bodyPr>
            <a:normAutofit/>
          </a:bodyPr>
          <a:lstStyle/>
          <a:p>
            <a:r>
              <a:rPr lang="en-IN" dirty="0"/>
              <a:t>The impact of COVID 19 on the market has caused significant changes in the auto industry. Now, certain cars are expensive because they are in high demand, while others are less expensive because they are not. An important and intriguing challenge is estimating the cost of used vehicles. It is difficult to estimate a car's resale value. It goes without saying that a variety of factors affect how much second-hand cars are worth. The car's age, make, model, place of production, mileage (the distance it has travelled), and horsepower are typically considered to be the most significant factors (amount of power that the engine produces). One of our clients deals with small merchants who market second-hand automobiles. Due to the influence of COVID 19 on the market, our customer is having issues with their old machine learning models for valuing car prices. They are therefore searching for fresh machine learning models using fresh data. A model for valuing automotive prices must be created.</a:t>
            </a:r>
          </a:p>
        </p:txBody>
      </p:sp>
    </p:spTree>
    <p:extLst>
      <p:ext uri="{BB962C8B-B14F-4D97-AF65-F5344CB8AC3E}">
        <p14:creationId xmlns:p14="http://schemas.microsoft.com/office/powerpoint/2010/main" val="419637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Conceptual Background of the Domain Problem</a:t>
            </a:r>
          </a:p>
        </p:txBody>
      </p:sp>
      <p:sp>
        <p:nvSpPr>
          <p:cNvPr id="3" name="Content Placeholder 2"/>
          <p:cNvSpPr>
            <a:spLocks noGrp="1"/>
          </p:cNvSpPr>
          <p:nvPr>
            <p:ph idx="1"/>
          </p:nvPr>
        </p:nvSpPr>
        <p:spPr>
          <a:xfrm>
            <a:off x="677334" y="1930401"/>
            <a:ext cx="8596668" cy="4110962"/>
          </a:xfrm>
        </p:spPr>
        <p:txBody>
          <a:bodyPr>
            <a:normAutofit/>
          </a:bodyPr>
          <a:lstStyle/>
          <a:p>
            <a:r>
              <a:rPr lang="en-IN" dirty="0"/>
              <a:t>With certain additional costs imposed by the Government in the form of taxes, the manufacturer sets the prices of new cars in the market. Customers who purchase a new car can be sure that their investment will be worthwhile. Used car sales are rising globally, though, as a result of rising new car prices and consumers' inability to purchase new cars due to a lack of cash. </a:t>
            </a:r>
            <a:endParaRPr lang="en-IN" dirty="0" smtClean="0"/>
          </a:p>
          <a:p>
            <a:r>
              <a:rPr lang="en-IN" dirty="0"/>
              <a:t>Predicting car prices using machine learning is a particularly fascinating subject because there are numerous elements that affect an automobile's second-hand market pricing. A used car price prediction system is required to accurately assess the value of the vehicle utilising a range techniques features. </a:t>
            </a:r>
            <a:endParaRPr lang="en-IN" dirty="0" smtClean="0"/>
          </a:p>
          <a:p>
            <a:r>
              <a:rPr lang="en-IN" dirty="0"/>
              <a:t>There are websites that provide this service, but they might not always use the most accurate prediction algorithm. Knowing their true market value is crucial when purchasing and selling. </a:t>
            </a:r>
          </a:p>
        </p:txBody>
      </p:sp>
    </p:spTree>
    <p:extLst>
      <p:ext uri="{BB962C8B-B14F-4D97-AF65-F5344CB8AC3E}">
        <p14:creationId xmlns:p14="http://schemas.microsoft.com/office/powerpoint/2010/main" val="243067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of Literature </a:t>
            </a:r>
          </a:p>
        </p:txBody>
      </p:sp>
      <p:sp>
        <p:nvSpPr>
          <p:cNvPr id="3" name="Content Placeholder 2"/>
          <p:cNvSpPr>
            <a:spLocks noGrp="1"/>
          </p:cNvSpPr>
          <p:nvPr>
            <p:ph idx="1"/>
          </p:nvPr>
        </p:nvSpPr>
        <p:spPr>
          <a:xfrm>
            <a:off x="677333" y="1606731"/>
            <a:ext cx="8701797" cy="4434631"/>
          </a:xfrm>
        </p:spPr>
        <p:txBody>
          <a:bodyPr>
            <a:normAutofit lnSpcReduction="10000"/>
          </a:bodyPr>
          <a:lstStyle/>
          <a:p>
            <a:r>
              <a:rPr lang="en-IN" dirty="0"/>
              <a:t>Used automobile prices have been predicted using a variety of studies and related works utilising various methodology and approaches, with findings ranging in accuracy from 50% to 90</a:t>
            </a:r>
            <a:r>
              <a:rPr lang="en-IN" dirty="0" smtClean="0"/>
              <a:t>%.</a:t>
            </a:r>
          </a:p>
          <a:p>
            <a:r>
              <a:rPr lang="en-IN" dirty="0" err="1"/>
              <a:t>Galarraga</a:t>
            </a:r>
            <a:r>
              <a:rPr lang="en-IN" dirty="0"/>
              <a:t> et al. (2014) employed the European labelling system, which categorises cars based on their relative fuel consumption levels, as a novel alternative indication for energy efficiency for light cars. To estimate the pricing functions for automobiles and determine the marginal price of highly ranked cars in terms of energy efficiency, they used the hedonic price approach</a:t>
            </a:r>
            <a:r>
              <a:rPr lang="en-IN" dirty="0" smtClean="0"/>
              <a:t>.</a:t>
            </a:r>
          </a:p>
          <a:p>
            <a:r>
              <a:rPr lang="en-IN" dirty="0" err="1"/>
              <a:t>Dastan</a:t>
            </a:r>
            <a:r>
              <a:rPr lang="en-IN" dirty="0"/>
              <a:t> (2016) sought to identify the variables influencing used automobile prices. In order to achieve this, horizontal cross-sectional data was collected from online ads for used cars. Many features, including the front view camera, brand, model, age, traction, mileage, gear, fuel type, torque, width, fuel tank volume, ABS, panoramic glass roof, rear window defroster, power steering, start/stop, sunroof, and cooled torpedo, have been proven to have an impact on the price of a car.</a:t>
            </a:r>
          </a:p>
        </p:txBody>
      </p:sp>
    </p:spTree>
    <p:extLst>
      <p:ext uri="{BB962C8B-B14F-4D97-AF65-F5344CB8AC3E}">
        <p14:creationId xmlns:p14="http://schemas.microsoft.com/office/powerpoint/2010/main" val="119902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for the Problem Undertaken </a:t>
            </a:r>
          </a:p>
        </p:txBody>
      </p:sp>
      <p:sp>
        <p:nvSpPr>
          <p:cNvPr id="3" name="Content Placeholder 2"/>
          <p:cNvSpPr>
            <a:spLocks noGrp="1"/>
          </p:cNvSpPr>
          <p:nvPr>
            <p:ph idx="1"/>
          </p:nvPr>
        </p:nvSpPr>
        <p:spPr/>
        <p:txBody>
          <a:bodyPr/>
          <a:lstStyle/>
          <a:p>
            <a:r>
              <a:rPr lang="en-IN" dirty="0"/>
              <a:t>In this project, I have to create a model that uses readily available independent variables to estimate the cost of second-hand autos. The management will then utilise this model to determine exactly how the prices fluctuate depending on the variables</a:t>
            </a:r>
            <a:r>
              <a:rPr lang="en-IN" dirty="0" smtClean="0"/>
              <a:t>.</a:t>
            </a:r>
          </a:p>
          <a:p>
            <a:r>
              <a:rPr lang="en-IN" dirty="0"/>
              <a:t>By working on this project, I gained experience with site scraping, data analysis, and model construction. Using ML models, I was able to estimate the best used car prices. The model will also help management better grasp the pricing trends in the "used automobile" industry.</a:t>
            </a:r>
          </a:p>
        </p:txBody>
      </p:sp>
    </p:spTree>
    <p:extLst>
      <p:ext uri="{BB962C8B-B14F-4D97-AF65-F5344CB8AC3E}">
        <p14:creationId xmlns:p14="http://schemas.microsoft.com/office/powerpoint/2010/main" val="394272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Framing </a:t>
            </a:r>
          </a:p>
        </p:txBody>
      </p:sp>
      <p:sp>
        <p:nvSpPr>
          <p:cNvPr id="3" name="Content Placeholder 2"/>
          <p:cNvSpPr>
            <a:spLocks noGrp="1"/>
          </p:cNvSpPr>
          <p:nvPr>
            <p:ph idx="1"/>
          </p:nvPr>
        </p:nvSpPr>
        <p:spPr>
          <a:xfrm>
            <a:off x="677334" y="1724297"/>
            <a:ext cx="8596668" cy="4317065"/>
          </a:xfrm>
        </p:spPr>
        <p:txBody>
          <a:bodyPr>
            <a:normAutofit/>
          </a:bodyPr>
          <a:lstStyle/>
          <a:p>
            <a:r>
              <a:rPr lang="en-IN" dirty="0"/>
              <a:t>I started by scraping the necessary information from the website cardekho.com. I downloaded data for several sites and saved it in csv and excel formats</a:t>
            </a:r>
            <a:r>
              <a:rPr lang="en-IN" dirty="0" smtClean="0"/>
              <a:t>.</a:t>
            </a:r>
          </a:p>
          <a:p>
            <a:r>
              <a:rPr lang="en-IN" dirty="0"/>
              <a:t>My target column in this particular instance is "Price," and it was a continuous column. Since it is obviously a regression problem, I must design the model using all regression procedures</a:t>
            </a:r>
            <a:r>
              <a:rPr lang="en-IN" dirty="0" smtClean="0"/>
              <a:t>.</a:t>
            </a:r>
          </a:p>
          <a:p>
            <a:r>
              <a:rPr lang="en-IN" dirty="0"/>
              <a:t>I have employed plotting techniques like distribution plots, bar plots, regular plots, pie plots, scatter plots, and count plots to gain a better understanding of the features. I was better able to comprehend the relationship between the features thanks to these charts</a:t>
            </a:r>
            <a:r>
              <a:rPr lang="en-IN" dirty="0" smtClean="0"/>
              <a:t>.</a:t>
            </a:r>
          </a:p>
          <a:p>
            <a:r>
              <a:rPr lang="en-IN" dirty="0"/>
              <a:t>I built models using all available regression algorithms, then modified the best model and saved it. Finally, using the saved model, I was able to anticipate the car price. </a:t>
            </a:r>
          </a:p>
        </p:txBody>
      </p:sp>
    </p:spTree>
    <p:extLst>
      <p:ext uri="{BB962C8B-B14F-4D97-AF65-F5344CB8AC3E}">
        <p14:creationId xmlns:p14="http://schemas.microsoft.com/office/powerpoint/2010/main" val="420452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Sources and their formats</a:t>
            </a:r>
          </a:p>
        </p:txBody>
      </p:sp>
      <p:sp>
        <p:nvSpPr>
          <p:cNvPr id="3" name="Content Placeholder 2"/>
          <p:cNvSpPr>
            <a:spLocks noGrp="1"/>
          </p:cNvSpPr>
          <p:nvPr>
            <p:ph idx="1"/>
          </p:nvPr>
        </p:nvSpPr>
        <p:spPr/>
        <p:txBody>
          <a:bodyPr>
            <a:normAutofit fontScale="92500"/>
          </a:bodyPr>
          <a:lstStyle/>
          <a:p>
            <a:r>
              <a:rPr lang="en-IN" dirty="0"/>
              <a:t>The information was gathered in csv and excel formats from the cardekho.com website. Selenium was utilised to scrape the data. The dataset is saved as an excel file and a csv file once the necessary features have been removed. </a:t>
            </a:r>
            <a:endParaRPr lang="en-IN" dirty="0" smtClean="0"/>
          </a:p>
          <a:p>
            <a:r>
              <a:rPr lang="en-IN" dirty="0"/>
              <a:t>In addition, my dataset comprised 6 columns, including target, and 480 rows. The following features information is provided</a:t>
            </a:r>
            <a:r>
              <a:rPr lang="en-IN" dirty="0" smtClean="0"/>
              <a:t>.</a:t>
            </a:r>
          </a:p>
          <a:p>
            <a:r>
              <a:rPr lang="en-IN" dirty="0"/>
              <a:t>Brand: The car's brand name; </a:t>
            </a:r>
            <a:endParaRPr lang="en-IN" dirty="0" smtClean="0"/>
          </a:p>
          <a:p>
            <a:r>
              <a:rPr lang="en-IN" dirty="0" smtClean="0"/>
              <a:t>Fuel</a:t>
            </a:r>
            <a:r>
              <a:rPr lang="en-IN" dirty="0"/>
              <a:t>: The kind of fuel the engine uses; </a:t>
            </a:r>
            <a:endParaRPr lang="en-IN" dirty="0" smtClean="0"/>
          </a:p>
          <a:p>
            <a:r>
              <a:rPr lang="en-IN" dirty="0" smtClean="0"/>
              <a:t>KMS </a:t>
            </a:r>
            <a:r>
              <a:rPr lang="en-IN" dirty="0"/>
              <a:t>driven: The distance travelled; </a:t>
            </a:r>
            <a:endParaRPr lang="en-IN" dirty="0" smtClean="0"/>
          </a:p>
          <a:p>
            <a:r>
              <a:rPr lang="en-IN" dirty="0" smtClean="0"/>
              <a:t>Whether </a:t>
            </a:r>
            <a:r>
              <a:rPr lang="en-IN" dirty="0"/>
              <a:t>it's automatic or manual Model: The make/model of the car; </a:t>
            </a:r>
            <a:endParaRPr lang="en-IN" dirty="0" smtClean="0"/>
          </a:p>
          <a:p>
            <a:r>
              <a:rPr lang="en-IN" dirty="0" smtClean="0"/>
              <a:t>Manufacture </a:t>
            </a:r>
            <a:r>
              <a:rPr lang="en-IN" dirty="0"/>
              <a:t>Year: The year that the car was made; </a:t>
            </a:r>
            <a:endParaRPr lang="en-IN" dirty="0" smtClean="0"/>
          </a:p>
          <a:p>
            <a:r>
              <a:rPr lang="en-IN" dirty="0" smtClean="0"/>
              <a:t>Cost</a:t>
            </a:r>
            <a:r>
              <a:rPr lang="en-IN" dirty="0"/>
              <a:t>: The cost of the car </a:t>
            </a:r>
          </a:p>
        </p:txBody>
      </p:sp>
    </p:spTree>
    <p:extLst>
      <p:ext uri="{BB962C8B-B14F-4D97-AF65-F5344CB8AC3E}">
        <p14:creationId xmlns:p14="http://schemas.microsoft.com/office/powerpoint/2010/main" val="79778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smtClean="0"/>
              <a:t>Pre-processing </a:t>
            </a:r>
            <a:r>
              <a:rPr lang="en-IN" dirty="0"/>
              <a:t>Done</a:t>
            </a:r>
          </a:p>
        </p:txBody>
      </p:sp>
      <p:sp>
        <p:nvSpPr>
          <p:cNvPr id="3" name="Content Placeholder 2"/>
          <p:cNvSpPr>
            <a:spLocks noGrp="1"/>
          </p:cNvSpPr>
          <p:nvPr>
            <p:ph idx="1"/>
          </p:nvPr>
        </p:nvSpPr>
        <p:spPr>
          <a:xfrm>
            <a:off x="677334" y="1658983"/>
            <a:ext cx="8596668" cy="4382379"/>
          </a:xfrm>
        </p:spPr>
        <p:txBody>
          <a:bodyPr>
            <a:normAutofit lnSpcReduction="10000"/>
          </a:bodyPr>
          <a:lstStyle/>
          <a:p>
            <a:r>
              <a:rPr lang="en-IN" dirty="0"/>
              <a:t>I started by using Selenium to scrape the necessary information from the cardekho.com website. </a:t>
            </a:r>
            <a:endParaRPr lang="en-IN" dirty="0" smtClean="0"/>
          </a:p>
          <a:p>
            <a:r>
              <a:rPr lang="en-IN" dirty="0"/>
              <a:t>After importing the dataset that was saved in csv format and the necessary libraries, I performed all the statistical analysis, including checking the dataset's shape, columns, data kinds, numeric values, value counts, and other factors</a:t>
            </a:r>
            <a:r>
              <a:rPr lang="en-IN" dirty="0" smtClean="0"/>
              <a:t>.</a:t>
            </a:r>
          </a:p>
          <a:p>
            <a:r>
              <a:rPr lang="en-IN" dirty="0"/>
              <a:t>All of the columns were of the object data type when I checked the data types of the columns, therefore I adjusted the data types of the columns to the appropriate data types</a:t>
            </a:r>
            <a:r>
              <a:rPr lang="en-IN" dirty="0" smtClean="0"/>
              <a:t>.</a:t>
            </a:r>
          </a:p>
          <a:p>
            <a:r>
              <a:rPr lang="en-IN" dirty="0"/>
              <a:t>To prevent any form of data biasness, features and target variables were separated, and feature scaling was carried out using the Standard Scaler approach</a:t>
            </a:r>
            <a:r>
              <a:rPr lang="en-IN" dirty="0" smtClean="0"/>
              <a:t>.</a:t>
            </a:r>
          </a:p>
          <a:p>
            <a:r>
              <a:rPr lang="en-IN" dirty="0"/>
              <a:t>If present, checked Variance Inflation Factor (VIF) eliminated high </a:t>
            </a:r>
            <a:r>
              <a:rPr lang="en-IN" dirty="0" err="1"/>
              <a:t>multicollinearity</a:t>
            </a:r>
            <a:r>
              <a:rPr lang="en-IN" dirty="0"/>
              <a:t> problems.</a:t>
            </a:r>
          </a:p>
        </p:txBody>
      </p:sp>
    </p:spTree>
    <p:extLst>
      <p:ext uri="{BB962C8B-B14F-4D97-AF65-F5344CB8AC3E}">
        <p14:creationId xmlns:p14="http://schemas.microsoft.com/office/powerpoint/2010/main" val="724534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TotalTime>
  <Words>2395</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Car Price Prediction</vt:lpstr>
      <vt:lpstr>ACKNOWLEDGMENT</vt:lpstr>
      <vt:lpstr>INTRODUCTION</vt:lpstr>
      <vt:lpstr>Conceptual Background of the Domain Problem</vt:lpstr>
      <vt:lpstr>Review of Literature </vt:lpstr>
      <vt:lpstr>Motivation for the Problem Undertaken </vt:lpstr>
      <vt:lpstr>Analytical Problem Framing </vt:lpstr>
      <vt:lpstr>Data Sources and their formats</vt:lpstr>
      <vt:lpstr>Data Pre-processing Done</vt:lpstr>
      <vt:lpstr>Data Inputs- Logic- Output Relationships</vt:lpstr>
      <vt:lpstr>Hardware and Software Requirements and Tools Used </vt:lpstr>
      <vt:lpstr>Model/s Development and Evaluation</vt:lpstr>
      <vt:lpstr>Run and Evaluate selected models</vt:lpstr>
      <vt:lpstr>Key Metrics for success in solving problem under consideration </vt:lpstr>
      <vt:lpstr>Interpretation of the Results </vt:lpstr>
      <vt:lpstr>CONCLUSION</vt:lpstr>
      <vt:lpstr>Learning Outcomes of the Study in respect of Data Science </vt:lpstr>
      <vt:lpstr>Limitations of this work and Scope for Future Work</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Nirav</dc:creator>
  <cp:lastModifiedBy>Nirav</cp:lastModifiedBy>
  <cp:revision>6</cp:revision>
  <dcterms:created xsi:type="dcterms:W3CDTF">2022-07-17T13:56:04Z</dcterms:created>
  <dcterms:modified xsi:type="dcterms:W3CDTF">2022-07-17T14:39:32Z</dcterms:modified>
</cp:coreProperties>
</file>