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7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3" r:id="rId6"/>
    <p:sldId id="274" r:id="rId7"/>
    <p:sldId id="275" r:id="rId8"/>
    <p:sldId id="280" r:id="rId9"/>
    <p:sldId id="260" r:id="rId10"/>
    <p:sldId id="276" r:id="rId11"/>
    <p:sldId id="281" r:id="rId12"/>
    <p:sldId id="277" r:id="rId13"/>
    <p:sldId id="278" r:id="rId14"/>
    <p:sldId id="279" r:id="rId15"/>
    <p:sldId id="283" r:id="rId16"/>
    <p:sldId id="284" r:id="rId17"/>
    <p:sldId id="282" r:id="rId18"/>
    <p:sldId id="271" r:id="rId19"/>
    <p:sldId id="272" r:id="rId2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Nunito" pitchFamily="2" charset="0"/>
      <p:regular r:id="rId27"/>
      <p:bold r:id="rId28"/>
      <p:italic r:id="rId29"/>
      <p:boldItalic r:id="rId30"/>
    </p:embeddedFont>
    <p:embeddedFont>
      <p:font typeface="Raleway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hique Mohaimin Ornab" initials="" lastIdx="14" clrIdx="0"/>
  <p:cmAuthor id="1" name="Megha Agarwal" initials="" lastIdx="2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7C5F48-0B4C-47BA-961F-DDF925A04EC8}">
  <a:tblStyle styleId="{937C5F48-0B4C-47BA-961F-DDF925A04E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38" y="8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6T04:06:40.502" idx="2">
    <p:pos x="6000" y="100"/>
    <p:text>Hey! I have edited the experiment setup slide. Please check slide 10 so that I can delete the others</p:text>
  </p:cm>
  <p:cm authorId="0" dt="2021-12-06T04:28:19.197" idx="1">
    <p:pos x="6000" y="0"/>
    <p:text>I have added a picture of a simple neural network in the first slide</p:text>
  </p:cm>
  <p:cm authorId="1" dt="2021-12-06T04:28:19.197" idx="1">
    <p:pos x="6000" y="0"/>
    <p:text>Great!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6T04:06:40.502" idx="27">
    <p:pos x="6000" y="100"/>
    <p:text>Hey! I have edited the experiment setup slide. Please check slide 10 so that I can delete the others</p:text>
  </p:cm>
  <p:cm authorId="0" dt="2021-12-06T04:28:19.197" idx="14">
    <p:pos x="6000" y="0"/>
    <p:text>I have added a picture of a simple neural network in the first slide</p:text>
  </p:cm>
  <p:cm authorId="1" dt="2021-12-06T04:28:19.197" idx="28">
    <p:pos x="6000" y="0"/>
    <p:text>Great!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6T04:06:40.502" idx="23">
    <p:pos x="6000" y="100"/>
    <p:text>Hey! I have edited the experiment setup slide. Please check slide 10 so that I can delete the others</p:text>
  </p:cm>
  <p:cm authorId="0" dt="2021-12-06T04:28:19.197" idx="12">
    <p:pos x="6000" y="0"/>
    <p:text>I have added a picture of a simple neural network in the first slide</p:text>
  </p:cm>
  <p:cm authorId="1" dt="2021-12-06T04:28:19.197" idx="24">
    <p:pos x="6000" y="0"/>
    <p:text>Great!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6T04:06:40.502" idx="3">
    <p:pos x="6000" y="100"/>
    <p:text>Hey! I have edited the experiment setup slide. Please check slide 10 so that I can delete the others</p:text>
  </p:cm>
  <p:cm authorId="0" dt="2021-12-06T04:28:19.197" idx="2">
    <p:pos x="6000" y="0"/>
    <p:text>I have added a picture of a simple neural network in the first slide</p:text>
  </p:cm>
  <p:cm authorId="1" dt="2021-12-06T04:28:19.197" idx="4">
    <p:pos x="6000" y="0"/>
    <p:text>Great!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6T04:06:40.502" idx="17">
    <p:pos x="6000" y="100"/>
    <p:text>Hey! I have edited the experiment setup slide. Please check slide 10 so that I can delete the others</p:text>
  </p:cm>
  <p:cm authorId="0" dt="2021-12-06T04:28:19.197" idx="9">
    <p:pos x="6000" y="0"/>
    <p:text>I have added a picture of a simple neural network in the first slide</p:text>
  </p:cm>
  <p:cm authorId="1" dt="2021-12-06T04:28:19.197" idx="18">
    <p:pos x="6000" y="0"/>
    <p:text>Great!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6T04:06:40.502" idx="5">
    <p:pos x="6000" y="100"/>
    <p:text>Hey! I have edited the experiment setup slide. Please check slide 10 so that I can delete the others</p:text>
  </p:cm>
  <p:cm authorId="0" dt="2021-12-06T04:28:19.197" idx="3">
    <p:pos x="6000" y="0"/>
    <p:text>I have added a picture of a simple neural network in the first slide</p:text>
  </p:cm>
  <p:cm authorId="1" dt="2021-12-06T04:28:19.197" idx="6">
    <p:pos x="6000" y="0"/>
    <p:text>Great!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6T04:06:40.502" idx="19">
    <p:pos x="6000" y="100"/>
    <p:text>Hey! I have edited the experiment setup slide. Please check slide 10 so that I can delete the others</p:text>
  </p:cm>
  <p:cm authorId="0" dt="2021-12-06T04:28:19.197" idx="10">
    <p:pos x="6000" y="0"/>
    <p:text>I have added a picture of a simple neural network in the first slide</p:text>
  </p:cm>
  <p:cm authorId="1" dt="2021-12-06T04:28:19.197" idx="20">
    <p:pos x="6000" y="0"/>
    <p:text>Great!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6T04:06:40.502" idx="9">
    <p:pos x="6000" y="100"/>
    <p:text>Hey! I have edited the experiment setup slide. Please check slide 10 so that I can delete the others</p:text>
  </p:cm>
  <p:cm authorId="0" dt="2021-12-06T04:28:19.197" idx="5">
    <p:pos x="6000" y="0"/>
    <p:text>I have added a picture of a simple neural network in the first slide</p:text>
  </p:cm>
  <p:cm authorId="1" dt="2021-12-06T04:28:19.197" idx="10">
    <p:pos x="6000" y="0"/>
    <p:text>Great!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6T04:06:40.502" idx="11">
    <p:pos x="6000" y="100"/>
    <p:text>Hey! I have edited the experiment setup slide. Please check slide 10 so that I can delete the others</p:text>
  </p:cm>
  <p:cm authorId="0" dt="2021-12-06T04:28:19.197" idx="6">
    <p:pos x="6000" y="0"/>
    <p:text>I have added a picture of a simple neural network in the first slide</p:text>
  </p:cm>
  <p:cm authorId="1" dt="2021-12-06T04:28:19.197" idx="12">
    <p:pos x="6000" y="0"/>
    <p:text>Great!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6T04:06:40.502" idx="13">
    <p:pos x="6000" y="100"/>
    <p:text>Hey! I have edited the experiment setup slide. Please check slide 10 so that I can delete the others</p:text>
  </p:cm>
  <p:cm authorId="0" dt="2021-12-06T04:28:19.197" idx="7">
    <p:pos x="6000" y="0"/>
    <p:text>I have added a picture of a simple neural network in the first slide</p:text>
  </p:cm>
  <p:cm authorId="1" dt="2021-12-06T04:28:19.197" idx="14">
    <p:pos x="6000" y="0"/>
    <p:text>Great!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6T04:06:40.502" idx="25">
    <p:pos x="6000" y="100"/>
    <p:text>Hey! I have edited the experiment setup slide. Please check slide 10 so that I can delete the others</p:text>
  </p:cm>
  <p:cm authorId="0" dt="2021-12-06T04:28:19.197" idx="13">
    <p:pos x="6000" y="0"/>
    <p:text>I have added a picture of a simple neural network in the first slide</p:text>
  </p:cm>
  <p:cm authorId="1" dt="2021-12-06T04:28:19.197" idx="26">
    <p:pos x="6000" y="0"/>
    <p:text>Great!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5da07218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5da07218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247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5da07218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5da07218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025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5da07218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5da07218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551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5da07218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5da07218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751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5da07218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5da07218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79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5da07218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5da07218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496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5da07218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5da07218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956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5da07218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5da07218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791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5dc0a1d03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5dc0a1d03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5dc0a1d03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5dc0a1d03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5dc0a1d03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5dc0a1d03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5da07218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5da07218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fbdab07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fbdab07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fbdab07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fbdab07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131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fbdab07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fbdab07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197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5da07218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5da07218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343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5da07218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5da07218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701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fbdab07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fbdab07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comments" Target="../comments/comment6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8.xml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1.gif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10" Type="http://schemas.openxmlformats.org/officeDocument/2006/relationships/image" Target="../media/image8.gif"/><Relationship Id="rId4" Type="http://schemas.openxmlformats.org/officeDocument/2006/relationships/image" Target="../media/image2.gif"/><Relationship Id="rId9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gif"/><Relationship Id="rId5" Type="http://schemas.openxmlformats.org/officeDocument/2006/relationships/image" Target="../media/image6.gif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gif"/><Relationship Id="rId5" Type="http://schemas.openxmlformats.org/officeDocument/2006/relationships/image" Target="../media/image6.gif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/>
              <a:t>A Parallel Jacobi-Embedded Gauss-Seidel Method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114638" y="317977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60" dirty="0"/>
              <a:t>             		Presented by:- Nirav Pansuriya (101214045)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60" dirty="0"/>
              <a:t>		</a:t>
            </a:r>
            <a:endParaRPr sz="1760" dirty="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6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300" y="1236225"/>
            <a:ext cx="8414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PJG Method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8450D-7B2E-4C47-956F-A58354FA4E87}"/>
              </a:ext>
            </a:extLst>
          </p:cNvPr>
          <p:cNvSpPr txBox="1"/>
          <p:nvPr/>
        </p:nvSpPr>
        <p:spPr>
          <a:xfrm>
            <a:off x="553452" y="1743745"/>
            <a:ext cx="8129909" cy="542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-GB" sz="1400" dirty="0">
                <a:latin typeface="Nunito"/>
                <a:ea typeface="Nunito"/>
                <a:cs typeface="Nunito"/>
                <a:sym typeface="Nunito"/>
              </a:rPr>
              <a:t>Combination of Jacobian and Gauss Seidel method</a:t>
            </a:r>
          </a:p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-GB" dirty="0">
                <a:latin typeface="Nunito"/>
                <a:ea typeface="Nunito"/>
                <a:cs typeface="Nunito"/>
                <a:sym typeface="Nunito"/>
              </a:rPr>
              <a:t>Archive high parallelisation and convergence</a:t>
            </a:r>
            <a:endParaRPr lang="en-GB" sz="1400" dirty="0"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723832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300" y="1236225"/>
            <a:ext cx="8414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Experiment Setup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8450D-7B2E-4C47-956F-A58354FA4E87}"/>
              </a:ext>
            </a:extLst>
          </p:cNvPr>
          <p:cNvSpPr txBox="1"/>
          <p:nvPr/>
        </p:nvSpPr>
        <p:spPr>
          <a:xfrm>
            <a:off x="553452" y="1743745"/>
            <a:ext cx="8129909" cy="994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-GB" sz="1400" dirty="0">
                <a:latin typeface="Nunito"/>
                <a:ea typeface="Nunito"/>
                <a:cs typeface="Nunito"/>
                <a:sym typeface="Nunito"/>
              </a:rPr>
              <a:t>Language:- C++ with CUDA</a:t>
            </a:r>
          </a:p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-GB" dirty="0">
                <a:latin typeface="Nunito"/>
                <a:ea typeface="Nunito"/>
                <a:cs typeface="Nunito"/>
                <a:sym typeface="Nunito"/>
              </a:rPr>
              <a:t>GPU:- NVIDEA T4</a:t>
            </a:r>
          </a:p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-GB" sz="1400" dirty="0">
                <a:latin typeface="Nunito"/>
                <a:ea typeface="Nunito"/>
                <a:cs typeface="Nunito"/>
                <a:sym typeface="Nunito"/>
              </a:rPr>
              <a:t>2560 CUDA CORES</a:t>
            </a:r>
          </a:p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-GB" dirty="0">
                <a:latin typeface="Nunito"/>
                <a:ea typeface="Nunito"/>
                <a:cs typeface="Nunito"/>
                <a:sym typeface="Nunito"/>
              </a:rPr>
              <a:t>16 GB Global Memory</a:t>
            </a:r>
            <a:endParaRPr lang="en-GB" sz="1400" dirty="0"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006003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300" y="1236225"/>
            <a:ext cx="8414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Parallel Implementation</a:t>
            </a:r>
            <a:endParaRPr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C3362D25-D18F-4EE0-8D03-2CA107D4E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97" y="1915424"/>
            <a:ext cx="2044219" cy="257108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22418DA-0BE7-428B-8EFA-0343876E0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492" y="1980054"/>
            <a:ext cx="2183250" cy="2506450"/>
          </a:xfrm>
          <a:prstGeom prst="rect">
            <a:avLst/>
          </a:prstGeom>
        </p:spPr>
      </p:pic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96F61AA8-AC16-44B0-876E-A3B055D06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9475" y="1770203"/>
            <a:ext cx="1558533" cy="271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57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300" y="1236225"/>
            <a:ext cx="8414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Dynamic Parallelism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AA0911-1509-476E-A989-3CF4E4052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58" y="1985312"/>
            <a:ext cx="4083519" cy="22790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A56D1C-B67C-4710-9F25-0242D1A35E78}"/>
              </a:ext>
            </a:extLst>
          </p:cNvPr>
          <p:cNvSpPr txBox="1"/>
          <p:nvPr/>
        </p:nvSpPr>
        <p:spPr>
          <a:xfrm>
            <a:off x="4740443" y="1698172"/>
            <a:ext cx="3276027" cy="1220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-GB" sz="1400" dirty="0">
                <a:latin typeface="Nunito"/>
                <a:ea typeface="Nunito"/>
                <a:cs typeface="Nunito"/>
                <a:sym typeface="Nunito"/>
              </a:rPr>
              <a:t>Issues</a:t>
            </a:r>
          </a:p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endParaRPr lang="en-GB"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-GB" sz="1400" dirty="0">
                <a:latin typeface="Nunito"/>
                <a:ea typeface="Nunito"/>
                <a:cs typeface="Nunito"/>
                <a:sym typeface="Nunito"/>
              </a:rPr>
              <a:t>Very Expensive</a:t>
            </a:r>
          </a:p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-GB" dirty="0">
                <a:latin typeface="Nunito"/>
                <a:ea typeface="Nunito"/>
                <a:cs typeface="Nunito"/>
                <a:sym typeface="Nunito"/>
              </a:rPr>
              <a:t>Degrade Performance</a:t>
            </a:r>
          </a:p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-GB" sz="1400" dirty="0">
                <a:latin typeface="Nunito"/>
                <a:ea typeface="Nunito"/>
                <a:cs typeface="Nunito"/>
                <a:sym typeface="Nunito"/>
              </a:rPr>
              <a:t>Synchronization is complex</a:t>
            </a:r>
          </a:p>
        </p:txBody>
      </p:sp>
    </p:spTree>
    <p:extLst>
      <p:ext uri="{BB962C8B-B14F-4D97-AF65-F5344CB8AC3E}">
        <p14:creationId xmlns:p14="http://schemas.microsoft.com/office/powerpoint/2010/main" val="932965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300" y="1236225"/>
            <a:ext cx="8414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Dynamic Parallelism</a:t>
            </a:r>
            <a:endParaRPr dirty="0"/>
          </a:p>
        </p:txBody>
      </p:sp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F4FA3F9D-3EA3-4C75-ACEA-EC2E6FEED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55" y="2043226"/>
            <a:ext cx="2473705" cy="2657700"/>
          </a:xfrm>
          <a:prstGeom prst="rect">
            <a:avLst/>
          </a:prstGeom>
        </p:spPr>
      </p:pic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3D762FCC-22E0-4A7C-A511-072EE787B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869" y="1904426"/>
            <a:ext cx="2152759" cy="287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67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300" y="1236225"/>
            <a:ext cx="8414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Results</a:t>
            </a:r>
            <a:endParaRPr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81C46E6-71E0-43D1-86EA-B179FD692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300683"/>
              </p:ext>
            </p:extLst>
          </p:nvPr>
        </p:nvGraphicFramePr>
        <p:xfrm>
          <a:off x="802677" y="1750993"/>
          <a:ext cx="4955868" cy="3242166"/>
        </p:xfrm>
        <a:graphic>
          <a:graphicData uri="http://schemas.openxmlformats.org/drawingml/2006/table">
            <a:tbl>
              <a:tblPr firstRow="1" bandRow="1">
                <a:tableStyleId>{937C5F48-0B4C-47BA-961F-DDF925A04EC8}</a:tableStyleId>
              </a:tblPr>
              <a:tblGrid>
                <a:gridCol w="1651956">
                  <a:extLst>
                    <a:ext uri="{9D8B030D-6E8A-4147-A177-3AD203B41FA5}">
                      <a16:colId xmlns:a16="http://schemas.microsoft.com/office/drawing/2014/main" val="855518908"/>
                    </a:ext>
                  </a:extLst>
                </a:gridCol>
                <a:gridCol w="1651956">
                  <a:extLst>
                    <a:ext uri="{9D8B030D-6E8A-4147-A177-3AD203B41FA5}">
                      <a16:colId xmlns:a16="http://schemas.microsoft.com/office/drawing/2014/main" val="876990437"/>
                    </a:ext>
                  </a:extLst>
                </a:gridCol>
                <a:gridCol w="1651956">
                  <a:extLst>
                    <a:ext uri="{9D8B030D-6E8A-4147-A177-3AD203B41FA5}">
                      <a16:colId xmlns:a16="http://schemas.microsoft.com/office/drawing/2014/main" val="2594179923"/>
                    </a:ext>
                  </a:extLst>
                </a:gridCol>
              </a:tblGrid>
              <a:tr h="367641">
                <a:tc>
                  <a:txBody>
                    <a:bodyPr/>
                    <a:lstStyle/>
                    <a:p>
                      <a:r>
                        <a:rPr lang="en-GB" dirty="0"/>
                        <a:t>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Time (seconds)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Iterations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899740"/>
                  </a:ext>
                </a:extLst>
              </a:tr>
              <a:tr h="367641">
                <a:tc>
                  <a:txBody>
                    <a:bodyPr/>
                    <a:lstStyle/>
                    <a:p>
                      <a:r>
                        <a:rPr lang="en-GB" dirty="0"/>
                        <a:t>Jacobian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0.0125762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478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63385"/>
                  </a:ext>
                </a:extLst>
              </a:tr>
              <a:tr h="367641">
                <a:tc>
                  <a:txBody>
                    <a:bodyPr/>
                    <a:lstStyle/>
                    <a:p>
                      <a:r>
                        <a:rPr lang="en-GB" dirty="0"/>
                        <a:t>Jacobian (Parallel)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0.0268081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478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657504"/>
                  </a:ext>
                </a:extLst>
              </a:tr>
              <a:tr h="367641">
                <a:tc>
                  <a:txBody>
                    <a:bodyPr/>
                    <a:lstStyle/>
                    <a:p>
                      <a:r>
                        <a:rPr lang="en-GB" dirty="0"/>
                        <a:t>GS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0.0001888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406362"/>
                  </a:ext>
                </a:extLst>
              </a:tr>
              <a:tr h="367641">
                <a:tc>
                  <a:txBody>
                    <a:bodyPr/>
                    <a:lstStyle/>
                    <a:p>
                      <a:r>
                        <a:rPr lang="en-GB" dirty="0"/>
                        <a:t>Row Based Parallel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0.00842755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607064"/>
                  </a:ext>
                </a:extLst>
              </a:tr>
              <a:tr h="367641">
                <a:tc>
                  <a:txBody>
                    <a:bodyPr/>
                    <a:lstStyle/>
                    <a:p>
                      <a:r>
                        <a:rPr lang="en-GB" dirty="0"/>
                        <a:t>PJG (Sequential)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0.000267712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979182"/>
                  </a:ext>
                </a:extLst>
              </a:tr>
              <a:tr h="367641">
                <a:tc>
                  <a:txBody>
                    <a:bodyPr/>
                    <a:lstStyle/>
                    <a:p>
                      <a:r>
                        <a:rPr lang="en-GB" dirty="0"/>
                        <a:t>PJG (Parallel)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0.00077216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87948"/>
                  </a:ext>
                </a:extLst>
              </a:tr>
              <a:tr h="367641">
                <a:tc>
                  <a:txBody>
                    <a:bodyPr/>
                    <a:lstStyle/>
                    <a:p>
                      <a:r>
                        <a:rPr lang="en-GB" dirty="0"/>
                        <a:t>PJG (Parallel with DP)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0.00100070906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6823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723EEC3-A937-47C7-8957-5EED36A1C990}"/>
              </a:ext>
            </a:extLst>
          </p:cNvPr>
          <p:cNvSpPr txBox="1"/>
          <p:nvPr/>
        </p:nvSpPr>
        <p:spPr>
          <a:xfrm>
            <a:off x="5758544" y="1430556"/>
            <a:ext cx="2354942" cy="994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-GB" sz="1400" dirty="0">
                <a:latin typeface="Nunito"/>
                <a:ea typeface="Nunito"/>
                <a:cs typeface="Nunito"/>
                <a:sym typeface="Nunito"/>
              </a:rPr>
              <a:t>Iterations:- until convergence</a:t>
            </a:r>
          </a:p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-GB" dirty="0">
                <a:latin typeface="Nunito"/>
                <a:ea typeface="Nunito"/>
                <a:cs typeface="Nunito"/>
                <a:sym typeface="Nunito"/>
              </a:rPr>
              <a:t>Equations:- 50</a:t>
            </a:r>
          </a:p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-GB" dirty="0">
                <a:latin typeface="Nunito"/>
                <a:ea typeface="Nunito"/>
                <a:cs typeface="Nunito"/>
                <a:sym typeface="Nunito"/>
              </a:rPr>
              <a:t>Block Size:- 10</a:t>
            </a:r>
            <a:endParaRPr lang="en-GB" sz="1400" dirty="0"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446932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300" y="1236225"/>
            <a:ext cx="8414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Results</a:t>
            </a:r>
            <a:endParaRPr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81C46E6-71E0-43D1-86EA-B179FD692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45530"/>
              </p:ext>
            </p:extLst>
          </p:nvPr>
        </p:nvGraphicFramePr>
        <p:xfrm>
          <a:off x="802677" y="1750994"/>
          <a:ext cx="5116860" cy="3330276"/>
        </p:xfrm>
        <a:graphic>
          <a:graphicData uri="http://schemas.openxmlformats.org/drawingml/2006/table">
            <a:tbl>
              <a:tblPr firstRow="1" bandRow="1">
                <a:tableStyleId>{937C5F48-0B4C-47BA-961F-DDF925A04EC8}</a:tableStyleId>
              </a:tblPr>
              <a:tblGrid>
                <a:gridCol w="1705620">
                  <a:extLst>
                    <a:ext uri="{9D8B030D-6E8A-4147-A177-3AD203B41FA5}">
                      <a16:colId xmlns:a16="http://schemas.microsoft.com/office/drawing/2014/main" val="855518908"/>
                    </a:ext>
                  </a:extLst>
                </a:gridCol>
                <a:gridCol w="1705620">
                  <a:extLst>
                    <a:ext uri="{9D8B030D-6E8A-4147-A177-3AD203B41FA5}">
                      <a16:colId xmlns:a16="http://schemas.microsoft.com/office/drawing/2014/main" val="876990437"/>
                    </a:ext>
                  </a:extLst>
                </a:gridCol>
                <a:gridCol w="1705620">
                  <a:extLst>
                    <a:ext uri="{9D8B030D-6E8A-4147-A177-3AD203B41FA5}">
                      <a16:colId xmlns:a16="http://schemas.microsoft.com/office/drawing/2014/main" val="2594179923"/>
                    </a:ext>
                  </a:extLst>
                </a:gridCol>
              </a:tblGrid>
              <a:tr h="317612">
                <a:tc>
                  <a:txBody>
                    <a:bodyPr/>
                    <a:lstStyle/>
                    <a:p>
                      <a:r>
                        <a:rPr lang="en-GB" dirty="0"/>
                        <a:t>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Time (seconds)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Iterations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899740"/>
                  </a:ext>
                </a:extLst>
              </a:tr>
              <a:tr h="489048">
                <a:tc>
                  <a:txBody>
                    <a:bodyPr/>
                    <a:lstStyle/>
                    <a:p>
                      <a:r>
                        <a:rPr lang="en-GB" dirty="0"/>
                        <a:t>Jacobian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99.802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10000 (no convergence)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63385"/>
                  </a:ext>
                </a:extLst>
              </a:tr>
              <a:tr h="489048">
                <a:tc>
                  <a:txBody>
                    <a:bodyPr/>
                    <a:lstStyle/>
                    <a:p>
                      <a:r>
                        <a:rPr lang="en-GB" dirty="0"/>
                        <a:t>Jacobian (Parallel)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5.69737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10000 (no convergence)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657504"/>
                  </a:ext>
                </a:extLst>
              </a:tr>
              <a:tr h="317612">
                <a:tc>
                  <a:txBody>
                    <a:bodyPr/>
                    <a:lstStyle/>
                    <a:p>
                      <a:r>
                        <a:rPr lang="en-GB" dirty="0"/>
                        <a:t>GS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0.0992823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406362"/>
                  </a:ext>
                </a:extLst>
              </a:tr>
              <a:tr h="489048">
                <a:tc>
                  <a:txBody>
                    <a:bodyPr/>
                    <a:lstStyle/>
                    <a:p>
                      <a:r>
                        <a:rPr lang="en-GB" dirty="0"/>
                        <a:t>Row Based Parallel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0.0930212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607064"/>
                  </a:ext>
                </a:extLst>
              </a:tr>
              <a:tr h="301293">
                <a:tc>
                  <a:txBody>
                    <a:bodyPr/>
                    <a:lstStyle/>
                    <a:p>
                      <a:r>
                        <a:rPr lang="en-GB" dirty="0"/>
                        <a:t>PJG (Sequential)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0.267712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979182"/>
                  </a:ext>
                </a:extLst>
              </a:tr>
              <a:tr h="317612">
                <a:tc>
                  <a:txBody>
                    <a:bodyPr/>
                    <a:lstStyle/>
                    <a:p>
                      <a:r>
                        <a:rPr lang="en-GB" dirty="0"/>
                        <a:t>PJG (Parallel)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0.056479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87948"/>
                  </a:ext>
                </a:extLst>
              </a:tr>
              <a:tr h="489048">
                <a:tc>
                  <a:txBody>
                    <a:bodyPr/>
                    <a:lstStyle/>
                    <a:p>
                      <a:r>
                        <a:rPr lang="en-GB" dirty="0"/>
                        <a:t>PJG (Parallel with DP)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0.039485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6823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723EEC3-A937-47C7-8957-5EED36A1C990}"/>
              </a:ext>
            </a:extLst>
          </p:cNvPr>
          <p:cNvSpPr txBox="1"/>
          <p:nvPr/>
        </p:nvSpPr>
        <p:spPr>
          <a:xfrm>
            <a:off x="5758544" y="1430556"/>
            <a:ext cx="2354942" cy="994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-GB" sz="1400" dirty="0">
                <a:latin typeface="Nunito"/>
                <a:ea typeface="Nunito"/>
                <a:cs typeface="Nunito"/>
                <a:sym typeface="Nunito"/>
              </a:rPr>
              <a:t>Iterations:- until convergence</a:t>
            </a:r>
          </a:p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-GB" dirty="0">
                <a:latin typeface="Nunito"/>
                <a:ea typeface="Nunito"/>
                <a:cs typeface="Nunito"/>
                <a:sym typeface="Nunito"/>
              </a:rPr>
              <a:t>Equations:- 1000</a:t>
            </a:r>
          </a:p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-GB" dirty="0">
                <a:latin typeface="Nunito"/>
                <a:ea typeface="Nunito"/>
                <a:cs typeface="Nunito"/>
                <a:sym typeface="Nunito"/>
              </a:rPr>
              <a:t>Block Size:- 35</a:t>
            </a:r>
            <a:endParaRPr lang="en-GB" sz="1400" dirty="0"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888329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300" y="1236225"/>
            <a:ext cx="8414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Results</a:t>
            </a:r>
            <a:endParaRPr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81C46E6-71E0-43D1-86EA-B179FD692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802607"/>
              </p:ext>
            </p:extLst>
          </p:nvPr>
        </p:nvGraphicFramePr>
        <p:xfrm>
          <a:off x="815855" y="1867881"/>
          <a:ext cx="4247167" cy="2941128"/>
        </p:xfrm>
        <a:graphic>
          <a:graphicData uri="http://schemas.openxmlformats.org/drawingml/2006/table">
            <a:tbl>
              <a:tblPr firstRow="1" bandRow="1">
                <a:tableStyleId>{937C5F48-0B4C-47BA-961F-DDF925A04EC8}</a:tableStyleId>
              </a:tblPr>
              <a:tblGrid>
                <a:gridCol w="2171185">
                  <a:extLst>
                    <a:ext uri="{9D8B030D-6E8A-4147-A177-3AD203B41FA5}">
                      <a16:colId xmlns:a16="http://schemas.microsoft.com/office/drawing/2014/main" val="855518908"/>
                    </a:ext>
                  </a:extLst>
                </a:gridCol>
                <a:gridCol w="2075982">
                  <a:extLst>
                    <a:ext uri="{9D8B030D-6E8A-4147-A177-3AD203B41FA5}">
                      <a16:colId xmlns:a16="http://schemas.microsoft.com/office/drawing/2014/main" val="876990437"/>
                    </a:ext>
                  </a:extLst>
                </a:gridCol>
              </a:tblGrid>
              <a:tr h="367641">
                <a:tc>
                  <a:txBody>
                    <a:bodyPr/>
                    <a:lstStyle/>
                    <a:p>
                      <a:r>
                        <a:rPr lang="en-GB" dirty="0"/>
                        <a:t>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Time (seconds)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899740"/>
                  </a:ext>
                </a:extLst>
              </a:tr>
              <a:tr h="367641">
                <a:tc>
                  <a:txBody>
                    <a:bodyPr/>
                    <a:lstStyle/>
                    <a:p>
                      <a:r>
                        <a:rPr lang="en-GB" dirty="0"/>
                        <a:t>Jacobian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5.562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63385"/>
                  </a:ext>
                </a:extLst>
              </a:tr>
              <a:tr h="367641">
                <a:tc>
                  <a:txBody>
                    <a:bodyPr/>
                    <a:lstStyle/>
                    <a:p>
                      <a:r>
                        <a:rPr lang="en-GB" dirty="0"/>
                        <a:t>Jacobian (Parallel)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0.270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657504"/>
                  </a:ext>
                </a:extLst>
              </a:tr>
              <a:tr h="367641">
                <a:tc>
                  <a:txBody>
                    <a:bodyPr/>
                    <a:lstStyle/>
                    <a:p>
                      <a:r>
                        <a:rPr lang="en-GB" dirty="0"/>
                        <a:t>GS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5.518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406362"/>
                  </a:ext>
                </a:extLst>
              </a:tr>
              <a:tr h="367641">
                <a:tc>
                  <a:txBody>
                    <a:bodyPr/>
                    <a:lstStyle/>
                    <a:p>
                      <a:r>
                        <a:rPr lang="en-GB" dirty="0"/>
                        <a:t>Row Based Parallel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3.389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607064"/>
                  </a:ext>
                </a:extLst>
              </a:tr>
              <a:tr h="367641">
                <a:tc>
                  <a:txBody>
                    <a:bodyPr/>
                    <a:lstStyle/>
                    <a:p>
                      <a:r>
                        <a:rPr lang="en-GB" dirty="0"/>
                        <a:t>PJG (Sequential)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5.549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979182"/>
                  </a:ext>
                </a:extLst>
              </a:tr>
              <a:tr h="367641">
                <a:tc>
                  <a:txBody>
                    <a:bodyPr/>
                    <a:lstStyle/>
                    <a:p>
                      <a:r>
                        <a:rPr lang="en-GB" dirty="0"/>
                        <a:t>PJG (Parallel)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87948"/>
                  </a:ext>
                </a:extLst>
              </a:tr>
              <a:tr h="367641">
                <a:tc>
                  <a:txBody>
                    <a:bodyPr/>
                    <a:lstStyle/>
                    <a:p>
                      <a:r>
                        <a:rPr lang="en-GB" dirty="0"/>
                        <a:t>PJG (Parallel with DP)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0.587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6823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723EEC3-A937-47C7-8957-5EED36A1C990}"/>
              </a:ext>
            </a:extLst>
          </p:cNvPr>
          <p:cNvSpPr txBox="1"/>
          <p:nvPr/>
        </p:nvSpPr>
        <p:spPr>
          <a:xfrm>
            <a:off x="5758544" y="1430556"/>
            <a:ext cx="2354942" cy="768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-GB" sz="1400" dirty="0">
                <a:latin typeface="Nunito"/>
                <a:ea typeface="Nunito"/>
                <a:cs typeface="Nunito"/>
                <a:sym typeface="Nunito"/>
              </a:rPr>
              <a:t>Iterations:- 1000</a:t>
            </a:r>
          </a:p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-GB" dirty="0">
                <a:latin typeface="Nunito"/>
                <a:ea typeface="Nunito"/>
                <a:cs typeface="Nunito"/>
                <a:sym typeface="Nunito"/>
              </a:rPr>
              <a:t>Equations:- 1000</a:t>
            </a:r>
          </a:p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-GB" dirty="0">
                <a:latin typeface="Nunito"/>
                <a:ea typeface="Nunito"/>
                <a:cs typeface="Nunito"/>
                <a:sym typeface="Nunito"/>
              </a:rPr>
              <a:t>Block Size:- 35</a:t>
            </a:r>
            <a:endParaRPr lang="en-GB" sz="1400" dirty="0"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521179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type="title"/>
          </p:nvPr>
        </p:nvSpPr>
        <p:spPr>
          <a:xfrm>
            <a:off x="727800" y="194940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300">
                <a:latin typeface="Nunito"/>
                <a:ea typeface="Nunito"/>
                <a:cs typeface="Nunito"/>
                <a:sym typeface="Nunito"/>
              </a:rPr>
              <a:t>Questions?</a:t>
            </a:r>
            <a:endParaRPr sz="6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727800" y="181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Thank you!</a:t>
            </a: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Nunito"/>
              <a:buAutoNum type="arabicPeriod"/>
            </a:pPr>
            <a:r>
              <a:rPr lang="en-GB" sz="1700">
                <a:latin typeface="Nunito"/>
                <a:ea typeface="Nunito"/>
                <a:cs typeface="Nunito"/>
                <a:sym typeface="Nunito"/>
              </a:rPr>
              <a:t>Jacobian </a:t>
            </a:r>
            <a:r>
              <a:rPr lang="en-GB" sz="1700" dirty="0">
                <a:latin typeface="Nunito"/>
                <a:ea typeface="Nunito"/>
                <a:cs typeface="Nunito"/>
                <a:sym typeface="Nunito"/>
              </a:rPr>
              <a:t>Method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Nunito"/>
              <a:buAutoNum type="arabicPeriod"/>
            </a:pPr>
            <a:r>
              <a:rPr lang="en-GB" sz="1700" dirty="0">
                <a:latin typeface="Nunito"/>
                <a:ea typeface="Nunito"/>
                <a:cs typeface="Nunito"/>
                <a:sym typeface="Nunito"/>
              </a:rPr>
              <a:t>Gauss Seidel Method</a:t>
            </a:r>
            <a:endParaRPr sz="1700"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Nunito"/>
              <a:buAutoNum type="arabicPeriod"/>
            </a:pPr>
            <a:r>
              <a:rPr lang="en-GB" sz="1700" dirty="0">
                <a:latin typeface="Nunito"/>
                <a:ea typeface="Nunito"/>
                <a:cs typeface="Nunito"/>
                <a:sym typeface="Nunito"/>
              </a:rPr>
              <a:t>PJG Method</a:t>
            </a:r>
            <a:endParaRPr sz="1700"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Nunito"/>
              <a:buAutoNum type="arabicPeriod"/>
            </a:pPr>
            <a:r>
              <a:rPr lang="en" sz="1700" dirty="0">
                <a:latin typeface="Nunito"/>
                <a:ea typeface="Nunito"/>
                <a:cs typeface="Nunito"/>
                <a:sym typeface="Nunito"/>
              </a:rPr>
              <a:t>Experimental setup</a:t>
            </a:r>
            <a:endParaRPr sz="1700"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Nunito"/>
              <a:buAutoNum type="arabicPeriod"/>
            </a:pPr>
            <a:r>
              <a:rPr lang="en-GB" sz="1700" dirty="0">
                <a:latin typeface="Nunito"/>
                <a:ea typeface="Nunito"/>
                <a:cs typeface="Nunito"/>
                <a:sym typeface="Nunito"/>
              </a:rPr>
              <a:t>Dynamic Parallelism</a:t>
            </a:r>
          </a:p>
          <a:p>
            <a:pPr indent="-336550">
              <a:buSzPts val="1700"/>
              <a:buFont typeface="Nunito"/>
              <a:buAutoNum type="arabicPeriod"/>
            </a:pPr>
            <a:r>
              <a:rPr lang="en-GB" sz="1700" dirty="0">
                <a:latin typeface="Nunito"/>
                <a:ea typeface="Nunito"/>
                <a:cs typeface="Nunito"/>
                <a:sym typeface="Nunito"/>
              </a:rPr>
              <a:t>Parallel Implementation of Iterative methods</a:t>
            </a:r>
          </a:p>
          <a:p>
            <a:pPr indent="-336550">
              <a:buSzPts val="1700"/>
              <a:buFont typeface="Nunito"/>
              <a:buAutoNum type="arabicPeriod"/>
            </a:pPr>
            <a:r>
              <a:rPr lang="en-GB" sz="1700" dirty="0">
                <a:latin typeface="Nunito"/>
                <a:ea typeface="Nunito"/>
                <a:cs typeface="Nunito"/>
                <a:sym typeface="Nunito"/>
              </a:rPr>
              <a:t>Results</a:t>
            </a:r>
            <a:endParaRPr sz="1700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300" y="1236225"/>
            <a:ext cx="8414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Methods to solve linear equations 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831897" y="1771425"/>
            <a:ext cx="6906000" cy="3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-GB" sz="1200" dirty="0">
                <a:latin typeface="Nunito"/>
                <a:ea typeface="Nunito"/>
                <a:cs typeface="Nunito"/>
                <a:sym typeface="Nunito"/>
              </a:rPr>
              <a:t>Two methods to solve system of linear equations</a:t>
            </a:r>
          </a:p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endParaRPr lang="en-GB" sz="1200"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-GB" sz="1200" dirty="0">
                <a:latin typeface="Nunito"/>
                <a:ea typeface="Nunito"/>
                <a:cs typeface="Nunito"/>
                <a:sym typeface="Nunito"/>
              </a:rPr>
              <a:t>Direct Method (Gaussian elimination)</a:t>
            </a:r>
          </a:p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-GB" sz="1200" dirty="0">
                <a:latin typeface="Nunito"/>
                <a:ea typeface="Nunito"/>
                <a:cs typeface="Nunito"/>
                <a:sym typeface="Nunito"/>
              </a:rPr>
              <a:t>Expensive in terms of computational resources and time</a:t>
            </a:r>
          </a:p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-GB" sz="1200" dirty="0">
                <a:latin typeface="Nunito"/>
                <a:ea typeface="Nunito"/>
                <a:cs typeface="Nunito"/>
                <a:sym typeface="Nunito"/>
              </a:rPr>
              <a:t>Require time to solve equations increase exponentially with number of linear equations</a:t>
            </a:r>
          </a:p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endParaRPr lang="en-GB" sz="1200"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-GB" sz="1200" dirty="0">
                <a:latin typeface="Nunito"/>
                <a:ea typeface="Nunito"/>
                <a:cs typeface="Nunito"/>
                <a:sym typeface="Nunito"/>
              </a:rPr>
              <a:t>Iterative Method (Jacobian Method, Gauss Seidel Method) </a:t>
            </a:r>
          </a:p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-GB" sz="1200" dirty="0">
                <a:latin typeface="Nunito"/>
                <a:ea typeface="Nunito"/>
                <a:cs typeface="Nunito"/>
                <a:sym typeface="Nunito"/>
              </a:rPr>
              <a:t>Most common method to solve large system of linear equations with the help of computers</a:t>
            </a:r>
          </a:p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-GB" sz="1200" dirty="0">
                <a:latin typeface="Nunito"/>
                <a:ea typeface="Nunito"/>
                <a:cs typeface="Nunito"/>
                <a:sym typeface="Nunito"/>
              </a:rPr>
              <a:t>Less expensive in terms of computational recourses</a:t>
            </a:r>
          </a:p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endParaRPr lang="en-GB" sz="1200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831705" y="1220001"/>
            <a:ext cx="8414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System</a:t>
            </a:r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8338200" cy="30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24258E-486F-40E7-81FD-7F7CBE626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332" y="2161780"/>
            <a:ext cx="1343025" cy="352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E12802-ACE2-4E0B-9749-132CBEB87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086" y="2142729"/>
            <a:ext cx="1152525" cy="390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7C23EF-DB14-4D0B-A645-86B07EF0C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7006" y="2154766"/>
            <a:ext cx="1152525" cy="390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EC1C78-1914-4602-A9BA-D56E05AE58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530" y="3287722"/>
            <a:ext cx="590550" cy="123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27FB21-0366-4E9D-9D5A-79CEC0BCA5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332" y="3485509"/>
            <a:ext cx="1095375" cy="419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F18D4E-5FAA-4ED5-865F-D71C5BA9C6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9413" y="3481819"/>
            <a:ext cx="638175" cy="419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8A6E273-4C92-45A5-8855-83DA490798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16348" y="3481819"/>
            <a:ext cx="657225" cy="419100"/>
          </a:xfrm>
          <a:prstGeom prst="rect">
            <a:avLst/>
          </a:prstGeom>
        </p:spPr>
      </p:pic>
      <p:pic>
        <p:nvPicPr>
          <p:cNvPr id="25" name="Picture 24" descr="A picture containing text, watch, night sky&#10;&#10;Description automatically generated">
            <a:extLst>
              <a:ext uri="{FF2B5EF4-FFF2-40B4-BE49-F238E27FC236}">
                <a16:creationId xmlns:a16="http://schemas.microsoft.com/office/drawing/2014/main" id="{7C2A5864-5CAC-4B4A-9C6D-A51F8CFDCD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7320" y="4270066"/>
            <a:ext cx="3277029" cy="7006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E92D23-65FE-448D-834C-A8617621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Jacobian Method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Google Shape;99;p15">
                <a:extLst>
                  <a:ext uri="{FF2B5EF4-FFF2-40B4-BE49-F238E27FC236}">
                    <a16:creationId xmlns:a16="http://schemas.microsoft.com/office/drawing/2014/main" id="{92B1E7D1-392D-4EDE-88D5-F0735C952E32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53143" y="1792051"/>
                <a:ext cx="6906000" cy="3445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52400" lvl="0" indent="0" algn="l" rtl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SzPts val="1200"/>
                  <a:buNone/>
                </a:pPr>
                <a:r>
                  <a:rPr lang="en-GB" sz="1200" dirty="0">
                    <a:latin typeface="Nunito"/>
                    <a:ea typeface="Nunito"/>
                    <a:cs typeface="Nunito"/>
                    <a:sym typeface="Nunito"/>
                  </a:rPr>
                  <a:t>Step 1:- Initialize x with random values</a:t>
                </a:r>
              </a:p>
              <a:p>
                <a:pPr marL="152400" lvl="0" indent="0" algn="l" rtl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SzPts val="1200"/>
                  <a:buNone/>
                </a:pPr>
                <a:endParaRPr lang="en-GB" sz="1200" dirty="0">
                  <a:latin typeface="Nunito"/>
                  <a:ea typeface="Nunito"/>
                  <a:cs typeface="Nunito"/>
                  <a:sym typeface="Nunito"/>
                </a:endParaRPr>
              </a:p>
              <a:p>
                <a:pPr marL="152400" lvl="0" indent="0" algn="l" rtl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SzPts val="1200"/>
                  <a:buNone/>
                </a:pPr>
                <a:r>
                  <a:rPr lang="en-GB" sz="1200" b="0" dirty="0">
                    <a:latin typeface="Nunito"/>
                    <a:ea typeface="Nunito"/>
                    <a:cs typeface="Nunito"/>
                    <a:sym typeface="Nunito"/>
                  </a:rPr>
                  <a:t>Step 2:- for </a:t>
                </a:r>
                <a:r>
                  <a:rPr lang="en-GB" sz="1200" b="0" dirty="0" err="1">
                    <a:latin typeface="Nunito"/>
                    <a:ea typeface="Nunito"/>
                    <a:cs typeface="Nunito"/>
                    <a:sym typeface="Nunito"/>
                  </a:rPr>
                  <a:t>i</a:t>
                </a:r>
                <a:r>
                  <a:rPr lang="en-GB" sz="1200" b="0" dirty="0">
                    <a:latin typeface="Nunito"/>
                    <a:ea typeface="Nunito"/>
                    <a:cs typeface="Nunito"/>
                    <a:sym typeface="Nunito"/>
                  </a:rPr>
                  <a:t> &lt;- range(1, </a:t>
                </a:r>
                <a:r>
                  <a:rPr lang="en-GB" sz="1200" b="0" dirty="0" err="1">
                    <a:latin typeface="Nunito"/>
                    <a:ea typeface="Nunito"/>
                    <a:cs typeface="Nunito"/>
                    <a:sym typeface="Nunito"/>
                  </a:rPr>
                  <a:t>totalEquations</a:t>
                </a:r>
                <a:r>
                  <a:rPr lang="en-GB" sz="1200" b="0" dirty="0">
                    <a:latin typeface="Nunito"/>
                    <a:ea typeface="Nunito"/>
                    <a:cs typeface="Nunito"/>
                    <a:sym typeface="Nunito"/>
                  </a:rPr>
                  <a:t>)    </a:t>
                </a:r>
              </a:p>
              <a:p>
                <a:pPr marL="152400" lvl="0" indent="0" algn="l" rtl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SzPts val="1200"/>
                  <a:buNone/>
                </a:pPr>
                <a:r>
                  <a:rPr lang="en-GB" sz="1200" dirty="0">
                    <a:latin typeface="Nunito"/>
                    <a:ea typeface="Nunito"/>
                    <a:cs typeface="Nunito"/>
                    <a:sym typeface="Nunito"/>
                  </a:rPr>
                  <a:t>	</a:t>
                </a:r>
                <a:r>
                  <a:rPr lang="en-GB" sz="1200" b="0" dirty="0">
                    <a:latin typeface="Nunito"/>
                    <a:ea typeface="Nunito"/>
                    <a:cs typeface="Nunito"/>
                    <a:sym typeface="Nunito"/>
                  </a:rPr>
                  <a:t>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  <a:ea typeface="Nunito"/>
                            <a:cs typeface="Nunito"/>
                            <a:sym typeface="Nunito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Nunito"/>
                            <a:cs typeface="Nunito"/>
                            <a:sym typeface="Nunito"/>
                          </a:rPr>
                          <m:t>𝑥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Nunito"/>
                            <a:cs typeface="Nunito"/>
                            <a:sym typeface="Nunito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200" b="0" dirty="0">
                    <a:latin typeface="Nunito"/>
                    <a:ea typeface="Nunito"/>
                    <a:cs typeface="Nunito"/>
                    <a:sym typeface="Nunito"/>
                  </a:rPr>
                  <a:t> and store in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  <a:ea typeface="Nunito"/>
                        <a:cs typeface="Nunito"/>
                        <a:sym typeface="Nunito"/>
                      </a:rPr>
                      <m:t>𝑥𝑁𝑒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  <a:ea typeface="Nunito"/>
                            <a:cs typeface="Nunito"/>
                            <a:sym typeface="Nunito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Nunito"/>
                            <a:cs typeface="Nunito"/>
                            <a:sym typeface="Nunito"/>
                          </a:rPr>
                          <m:t>𝑤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Nunito"/>
                            <a:cs typeface="Nunito"/>
                            <a:sym typeface="Nunito"/>
                          </a:rPr>
                          <m:t>𝑖</m:t>
                        </m:r>
                      </m:sub>
                    </m:sSub>
                  </m:oMath>
                </a14:m>
                <a:endParaRPr lang="en-GB" sz="1200" b="0" dirty="0">
                  <a:latin typeface="Nunito"/>
                  <a:ea typeface="Nunito"/>
                  <a:cs typeface="Nunito"/>
                  <a:sym typeface="Nunito"/>
                </a:endParaRPr>
              </a:p>
              <a:p>
                <a:pPr marL="152400" lvl="0" indent="0" algn="l" rtl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SzPts val="1200"/>
                  <a:buNone/>
                </a:pPr>
                <a:endParaRPr lang="en-GB" sz="1200" dirty="0">
                  <a:latin typeface="Nunito"/>
                  <a:ea typeface="Nunito"/>
                  <a:cs typeface="Nunito"/>
                  <a:sym typeface="Nunito"/>
                </a:endParaRPr>
              </a:p>
              <a:p>
                <a:pPr marL="152400" lvl="0" indent="0" algn="l" rtl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SzPts val="1200"/>
                  <a:buNone/>
                </a:pPr>
                <a:r>
                  <a:rPr lang="en-GB" sz="1200" dirty="0">
                    <a:latin typeface="Nunito"/>
                    <a:ea typeface="Nunito"/>
                    <a:cs typeface="Nunito"/>
                    <a:sym typeface="Nunito"/>
                  </a:rPr>
                  <a:t>Step 3:- copy values of </a:t>
                </a:r>
                <a:r>
                  <a:rPr lang="en-GB" sz="1200" dirty="0" err="1">
                    <a:latin typeface="Nunito"/>
                    <a:ea typeface="Nunito"/>
                    <a:cs typeface="Nunito"/>
                    <a:sym typeface="Nunito"/>
                  </a:rPr>
                  <a:t>xNew</a:t>
                </a:r>
                <a:r>
                  <a:rPr lang="en-GB" sz="1200" dirty="0">
                    <a:latin typeface="Nunito"/>
                    <a:ea typeface="Nunito"/>
                    <a:cs typeface="Nunito"/>
                    <a:sym typeface="Nunito"/>
                  </a:rPr>
                  <a:t> to x</a:t>
                </a:r>
              </a:p>
              <a:p>
                <a:pPr marL="152400" lvl="0" indent="0" algn="l" rtl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SzPts val="1200"/>
                  <a:buNone/>
                </a:pPr>
                <a:endParaRPr lang="en-GB" sz="1200" dirty="0">
                  <a:latin typeface="Nunito"/>
                  <a:ea typeface="Nunito"/>
                  <a:cs typeface="Nunito"/>
                  <a:sym typeface="Nunito"/>
                </a:endParaRPr>
              </a:p>
              <a:p>
                <a:pPr marL="152400" lvl="0" indent="0" algn="l" rtl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SzPts val="1200"/>
                  <a:buNone/>
                </a:pPr>
                <a:r>
                  <a:rPr lang="en-GB" sz="1200" dirty="0">
                    <a:latin typeface="Nunito"/>
                    <a:ea typeface="Nunito"/>
                    <a:cs typeface="Nunito"/>
                    <a:sym typeface="Nunito"/>
                  </a:rPr>
                  <a:t>Step 4:- Repeat step 2 and 3 until convergence</a:t>
                </a:r>
              </a:p>
              <a:p>
                <a:pPr marL="152400" lvl="0" indent="0" algn="l" rtl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SzPts val="1200"/>
                  <a:buNone/>
                </a:pPr>
                <a:endParaRPr lang="en-GB" sz="1200" dirty="0">
                  <a:latin typeface="Nunito"/>
                  <a:ea typeface="Nunito"/>
                  <a:cs typeface="Nunito"/>
                  <a:sym typeface="Nunito"/>
                </a:endParaRPr>
              </a:p>
              <a:p>
                <a:pPr marL="152400" lvl="0" indent="0" algn="l" rtl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SzPts val="1200"/>
                  <a:buNone/>
                </a:pPr>
                <a:endParaRPr lang="en-GB" sz="1200" dirty="0">
                  <a:latin typeface="Nunito"/>
                  <a:ea typeface="Nunito"/>
                  <a:cs typeface="Nunito"/>
                  <a:sym typeface="Nunito"/>
                </a:endParaRPr>
              </a:p>
              <a:p>
                <a:pPr marL="152400" lvl="0" indent="0" algn="l" rtl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SzPts val="1200"/>
                  <a:buNone/>
                </a:pPr>
                <a:endParaRPr lang="en-GB" sz="1200" dirty="0"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mc:Choice>
        <mc:Fallback xmlns="">
          <p:sp>
            <p:nvSpPr>
              <p:cNvPr id="14" name="Google Shape;99;p15">
                <a:extLst>
                  <a:ext uri="{FF2B5EF4-FFF2-40B4-BE49-F238E27FC236}">
                    <a16:creationId xmlns:a16="http://schemas.microsoft.com/office/drawing/2014/main" id="{92B1E7D1-392D-4EDE-88D5-F0735C952E3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53143" y="1792051"/>
                <a:ext cx="6906000" cy="3445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picture containing text, watch, night sky&#10;&#10;Description automatically generated">
            <a:extLst>
              <a:ext uri="{FF2B5EF4-FFF2-40B4-BE49-F238E27FC236}">
                <a16:creationId xmlns:a16="http://schemas.microsoft.com/office/drawing/2014/main" id="{9910C74C-1757-4B15-BDE1-04C24EC53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683" y="1792051"/>
            <a:ext cx="3277029" cy="7006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80F345-C67E-42EA-A83C-F4BDBD8BC2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025" y="2966108"/>
            <a:ext cx="638175" cy="419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D2F29CA-88AB-424D-92F3-C619D39A1E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499" y="2966108"/>
            <a:ext cx="1095375" cy="4191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9DBFF32-6094-46E8-BAA8-5D063BC360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7502" y="2966108"/>
            <a:ext cx="6572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5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E92D23-65FE-448D-834C-A8617621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Gauss Seidel Method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Google Shape;99;p15">
                <a:extLst>
                  <a:ext uri="{FF2B5EF4-FFF2-40B4-BE49-F238E27FC236}">
                    <a16:creationId xmlns:a16="http://schemas.microsoft.com/office/drawing/2014/main" id="{92B1E7D1-392D-4EDE-88D5-F0735C952E32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53143" y="1792051"/>
                <a:ext cx="6906000" cy="3445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52400" lvl="0" indent="0" algn="l" rtl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SzPts val="1200"/>
                  <a:buNone/>
                </a:pPr>
                <a:r>
                  <a:rPr lang="en-GB" sz="1200" dirty="0">
                    <a:latin typeface="Nunito"/>
                    <a:ea typeface="Nunito"/>
                    <a:cs typeface="Nunito"/>
                    <a:sym typeface="Nunito"/>
                  </a:rPr>
                  <a:t>Step 1:- Initialize x with random values</a:t>
                </a:r>
              </a:p>
              <a:p>
                <a:pPr marL="152400" lvl="0" indent="0" algn="l" rtl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SzPts val="1200"/>
                  <a:buNone/>
                </a:pPr>
                <a:endParaRPr lang="en-GB" sz="1200" dirty="0">
                  <a:latin typeface="Nunito"/>
                  <a:ea typeface="Nunito"/>
                  <a:cs typeface="Nunito"/>
                  <a:sym typeface="Nunito"/>
                </a:endParaRPr>
              </a:p>
              <a:p>
                <a:pPr marL="152400" lvl="0" indent="0" algn="l" rtl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SzPts val="1200"/>
                  <a:buNone/>
                </a:pPr>
                <a:r>
                  <a:rPr lang="en-GB" sz="1200" b="0" dirty="0">
                    <a:latin typeface="Nunito"/>
                    <a:ea typeface="Nunito"/>
                    <a:cs typeface="Nunito"/>
                    <a:sym typeface="Nunito"/>
                  </a:rPr>
                  <a:t>Step 2:- for </a:t>
                </a:r>
                <a:r>
                  <a:rPr lang="en-GB" sz="1200" b="0" dirty="0" err="1">
                    <a:latin typeface="Nunito"/>
                    <a:ea typeface="Nunito"/>
                    <a:cs typeface="Nunito"/>
                    <a:sym typeface="Nunito"/>
                  </a:rPr>
                  <a:t>i</a:t>
                </a:r>
                <a:r>
                  <a:rPr lang="en-GB" sz="1200" b="0" dirty="0">
                    <a:latin typeface="Nunito"/>
                    <a:ea typeface="Nunito"/>
                    <a:cs typeface="Nunito"/>
                    <a:sym typeface="Nunito"/>
                  </a:rPr>
                  <a:t> &lt;- range(1, </a:t>
                </a:r>
                <a:r>
                  <a:rPr lang="en-GB" sz="1200" b="0" dirty="0" err="1">
                    <a:latin typeface="Nunito"/>
                    <a:ea typeface="Nunito"/>
                    <a:cs typeface="Nunito"/>
                    <a:sym typeface="Nunito"/>
                  </a:rPr>
                  <a:t>totalEquations</a:t>
                </a:r>
                <a:r>
                  <a:rPr lang="en-GB" sz="1200" b="0" dirty="0">
                    <a:latin typeface="Nunito"/>
                    <a:ea typeface="Nunito"/>
                    <a:cs typeface="Nunito"/>
                    <a:sym typeface="Nunito"/>
                  </a:rPr>
                  <a:t>)    </a:t>
                </a:r>
              </a:p>
              <a:p>
                <a:pPr marL="152400" lvl="0" indent="0" algn="l" rtl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SzPts val="1200"/>
                  <a:buNone/>
                </a:pPr>
                <a:r>
                  <a:rPr lang="en-GB" sz="1200" dirty="0">
                    <a:latin typeface="Nunito"/>
                    <a:ea typeface="Nunito"/>
                    <a:cs typeface="Nunito"/>
                    <a:sym typeface="Nunito"/>
                  </a:rPr>
                  <a:t>	</a:t>
                </a:r>
                <a:r>
                  <a:rPr lang="en-GB" sz="1200" b="0" dirty="0">
                    <a:latin typeface="Nunito"/>
                    <a:ea typeface="Nunito"/>
                    <a:cs typeface="Nunito"/>
                    <a:sym typeface="Nunito"/>
                  </a:rPr>
                  <a:t>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  <a:ea typeface="Nunito"/>
                            <a:cs typeface="Nunito"/>
                            <a:sym typeface="Nunito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Nunito"/>
                            <a:cs typeface="Nunito"/>
                            <a:sym typeface="Nunito"/>
                          </a:rPr>
                          <m:t>𝑥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Nunito"/>
                            <a:cs typeface="Nunito"/>
                            <a:sym typeface="Nunito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200" b="0" dirty="0">
                    <a:latin typeface="Nunito"/>
                    <a:ea typeface="Nunito"/>
                    <a:cs typeface="Nunito"/>
                    <a:sym typeface="Nunito"/>
                  </a:rPr>
                  <a:t> and update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  <a:ea typeface="Nunito"/>
                        <a:cs typeface="Nunito"/>
                        <a:sym typeface="Nunito"/>
                      </a:rPr>
                      <m:t>𝑥</m:t>
                    </m:r>
                    <m:r>
                      <a:rPr lang="en-GB" sz="1200" b="0" i="1" smtClean="0">
                        <a:latin typeface="Cambria Math" panose="02040503050406030204" pitchFamily="18" charset="0"/>
                        <a:ea typeface="Nunito"/>
                        <a:cs typeface="Nunito"/>
                        <a:sym typeface="Nunito"/>
                      </a:rPr>
                      <m:t>_</m:t>
                    </m:r>
                    <m:r>
                      <a:rPr lang="en-GB" sz="1200" b="0" i="1" smtClean="0">
                        <a:latin typeface="Cambria Math" panose="02040503050406030204" pitchFamily="18" charset="0"/>
                        <a:ea typeface="Nunito"/>
                        <a:cs typeface="Nunito"/>
                        <a:sym typeface="Nunito"/>
                      </a:rPr>
                      <m:t>𝑖</m:t>
                    </m:r>
                  </m:oMath>
                </a14:m>
                <a:endParaRPr lang="en-GB" sz="1200" b="0" dirty="0">
                  <a:latin typeface="Nunito"/>
                  <a:ea typeface="Nunito"/>
                  <a:cs typeface="Nunito"/>
                  <a:sym typeface="Nunito"/>
                </a:endParaRPr>
              </a:p>
              <a:p>
                <a:pPr marL="152400" lvl="0" indent="0" algn="l" rtl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SzPts val="1200"/>
                  <a:buNone/>
                </a:pPr>
                <a:endParaRPr lang="en-GB" sz="1200" dirty="0">
                  <a:latin typeface="Nunito"/>
                  <a:ea typeface="Nunito"/>
                  <a:cs typeface="Nunito"/>
                  <a:sym typeface="Nunito"/>
                </a:endParaRPr>
              </a:p>
              <a:p>
                <a:pPr marL="152400" lvl="0" indent="0" algn="l" rtl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SzPts val="1200"/>
                  <a:buNone/>
                </a:pPr>
                <a:r>
                  <a:rPr lang="en-GB" sz="1200" dirty="0">
                    <a:latin typeface="Nunito"/>
                    <a:ea typeface="Nunito"/>
                    <a:cs typeface="Nunito"/>
                    <a:sym typeface="Nunito"/>
                  </a:rPr>
                  <a:t>Step 4:- Repeat step 2 until convergence</a:t>
                </a:r>
              </a:p>
            </p:txBody>
          </p:sp>
        </mc:Choice>
        <mc:Fallback xmlns="">
          <p:sp>
            <p:nvSpPr>
              <p:cNvPr id="14" name="Google Shape;99;p15">
                <a:extLst>
                  <a:ext uri="{FF2B5EF4-FFF2-40B4-BE49-F238E27FC236}">
                    <a16:creationId xmlns:a16="http://schemas.microsoft.com/office/drawing/2014/main" id="{92B1E7D1-392D-4EDE-88D5-F0735C952E3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53143" y="1792051"/>
                <a:ext cx="6906000" cy="3445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picture containing text, watch, night sky&#10;&#10;Description automatically generated">
            <a:extLst>
              <a:ext uri="{FF2B5EF4-FFF2-40B4-BE49-F238E27FC236}">
                <a16:creationId xmlns:a16="http://schemas.microsoft.com/office/drawing/2014/main" id="{9910C74C-1757-4B15-BDE1-04C24EC53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683" y="1792051"/>
            <a:ext cx="3277029" cy="7006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80F345-C67E-42EA-A83C-F4BDBD8BC2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025" y="2966108"/>
            <a:ext cx="638175" cy="419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D2F29CA-88AB-424D-92F3-C619D39A1E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499" y="2966108"/>
            <a:ext cx="1095375" cy="4191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9DBFF32-6094-46E8-BAA8-5D063BC360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7502" y="2966108"/>
            <a:ext cx="6572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4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300" y="1236225"/>
            <a:ext cx="8414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300" y="1771425"/>
            <a:ext cx="6906000" cy="3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-GB" sz="1200" b="1" dirty="0">
                <a:latin typeface="Nunito"/>
                <a:ea typeface="Nunito"/>
                <a:cs typeface="Nunito"/>
                <a:sym typeface="Nunito"/>
              </a:rPr>
              <a:t>Jacobian Method</a:t>
            </a:r>
          </a:p>
          <a:p>
            <a:pPr lvl="1" indent="-304800">
              <a:lnSpc>
                <a:spcPct val="105000"/>
              </a:lnSpc>
              <a:buSzPts val="1200"/>
              <a:buFont typeface="Nunito"/>
              <a:buChar char="●"/>
            </a:pPr>
            <a:r>
              <a:rPr lang="en-GB" sz="1000" dirty="0">
                <a:latin typeface="Nunito"/>
                <a:ea typeface="Nunito"/>
                <a:cs typeface="Nunito"/>
                <a:sym typeface="Nunito"/>
              </a:rPr>
              <a:t>Easy to implement algorithm in parallel system</a:t>
            </a:r>
          </a:p>
          <a:p>
            <a:pPr lvl="1" indent="-304800">
              <a:lnSpc>
                <a:spcPct val="105000"/>
              </a:lnSpc>
              <a:buSzPts val="1200"/>
              <a:buFont typeface="Nunito"/>
              <a:buChar char="●"/>
            </a:pPr>
            <a:r>
              <a:rPr lang="en-GB" sz="1000" dirty="0">
                <a:latin typeface="Nunito"/>
                <a:ea typeface="Nunito"/>
                <a:cs typeface="Nunito"/>
                <a:sym typeface="Nunito"/>
              </a:rPr>
              <a:t>Very hard to archive convergence for the large system</a:t>
            </a:r>
          </a:p>
          <a:p>
            <a:pPr lvl="1" indent="-304800">
              <a:lnSpc>
                <a:spcPct val="105000"/>
              </a:lnSpc>
              <a:buSzPts val="1200"/>
              <a:buFont typeface="Nunito"/>
              <a:buChar char="●"/>
            </a:pPr>
            <a:endParaRPr lang="en-GB" sz="1000" dirty="0">
              <a:latin typeface="Nunito"/>
              <a:ea typeface="Nunito"/>
              <a:cs typeface="Nunito"/>
              <a:sym typeface="Nunito"/>
            </a:endParaRPr>
          </a:p>
          <a:p>
            <a:pPr lvl="1" indent="-304800">
              <a:lnSpc>
                <a:spcPct val="105000"/>
              </a:lnSpc>
              <a:buSzPts val="1200"/>
              <a:buFont typeface="Nunito"/>
              <a:buChar char="●"/>
            </a:pPr>
            <a:endParaRPr lang="en-GB" sz="1000" dirty="0">
              <a:latin typeface="Nunito"/>
              <a:ea typeface="Nunito"/>
              <a:cs typeface="Nunito"/>
              <a:sym typeface="Nunito"/>
            </a:endParaRPr>
          </a:p>
          <a:p>
            <a:pPr lvl="1" indent="-304800">
              <a:lnSpc>
                <a:spcPct val="105000"/>
              </a:lnSpc>
              <a:buSzPts val="1200"/>
              <a:buFont typeface="Nunito"/>
              <a:buChar char="●"/>
            </a:pPr>
            <a:endParaRPr lang="en-GB" sz="1000"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-GB" sz="1200" b="1" dirty="0">
                <a:latin typeface="Nunito"/>
                <a:ea typeface="Nunito"/>
                <a:cs typeface="Nunito"/>
                <a:sym typeface="Nunito"/>
              </a:rPr>
              <a:t>Gauss Seidel Method</a:t>
            </a:r>
          </a:p>
          <a:p>
            <a:pPr lvl="1" indent="-304800">
              <a:lnSpc>
                <a:spcPct val="105000"/>
              </a:lnSpc>
              <a:buSzPts val="1200"/>
              <a:buFont typeface="Nunito"/>
              <a:buChar char="●"/>
            </a:pPr>
            <a:r>
              <a:rPr lang="en-GB" sz="1000" dirty="0">
                <a:latin typeface="Nunito"/>
                <a:ea typeface="Nunito"/>
                <a:cs typeface="Nunito"/>
                <a:sym typeface="Nunito"/>
              </a:rPr>
              <a:t>Hard to implement in parallel system</a:t>
            </a:r>
          </a:p>
          <a:p>
            <a:pPr lvl="1" indent="-304800">
              <a:lnSpc>
                <a:spcPct val="105000"/>
              </a:lnSpc>
              <a:buSzPts val="1200"/>
              <a:buFont typeface="Nunito"/>
              <a:buChar char="●"/>
            </a:pPr>
            <a:r>
              <a:rPr lang="en-GB" sz="1000" dirty="0">
                <a:latin typeface="Nunito"/>
                <a:ea typeface="Nunito"/>
                <a:cs typeface="Nunito"/>
                <a:sym typeface="Nunito"/>
              </a:rPr>
              <a:t>Very easy to archive convergence even in large system</a:t>
            </a:r>
          </a:p>
          <a:p>
            <a:pPr marL="609600" lvl="1" indent="0">
              <a:lnSpc>
                <a:spcPct val="105000"/>
              </a:lnSpc>
              <a:buSzPts val="1200"/>
              <a:buNone/>
            </a:pPr>
            <a:r>
              <a:rPr lang="en-GB" sz="1000" dirty="0">
                <a:latin typeface="Nunito"/>
                <a:ea typeface="Nunito"/>
                <a:cs typeface="Nunito"/>
                <a:sym typeface="Nunito"/>
              </a:rPr>
              <a:t> </a:t>
            </a:r>
          </a:p>
          <a:p>
            <a:pPr lvl="1" indent="-304800">
              <a:lnSpc>
                <a:spcPct val="105000"/>
              </a:lnSpc>
              <a:buSzPts val="1200"/>
              <a:buFont typeface="Nunito"/>
              <a:buChar char="●"/>
            </a:pPr>
            <a:endParaRPr lang="en-GB" sz="1000" dirty="0"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8296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300" y="1236225"/>
            <a:ext cx="8414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Questions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831897" y="1771425"/>
            <a:ext cx="6906000" cy="3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200" dirty="0">
                <a:latin typeface="Nunito"/>
                <a:ea typeface="Nunito"/>
                <a:cs typeface="Nunito"/>
                <a:sym typeface="Nunito"/>
              </a:rPr>
              <a:t>We have seen two methods, Jacobian and Gauss Seidel.</a:t>
            </a:r>
          </a:p>
          <a:p>
            <a:pPr marL="152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200" dirty="0">
              <a:latin typeface="Nunito"/>
              <a:ea typeface="Nunito"/>
              <a:cs typeface="Nunito"/>
              <a:sym typeface="Nunito"/>
            </a:endParaRPr>
          </a:p>
          <a:p>
            <a:pPr marL="152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200" dirty="0">
                <a:latin typeface="Nunito"/>
                <a:ea typeface="Nunito"/>
                <a:cs typeface="Nunito"/>
                <a:sym typeface="Nunito"/>
              </a:rPr>
              <a:t>1.) Which method is easy to implement in parallel system? Why?</a:t>
            </a:r>
          </a:p>
          <a:p>
            <a:pPr marL="152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200" dirty="0">
              <a:latin typeface="Nunito"/>
              <a:ea typeface="Nunito"/>
              <a:cs typeface="Nunito"/>
              <a:sym typeface="Nunito"/>
            </a:endParaRPr>
          </a:p>
          <a:p>
            <a:pPr marL="152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200" dirty="0">
                <a:latin typeface="Nunito"/>
                <a:ea typeface="Nunito"/>
                <a:cs typeface="Nunito"/>
                <a:sym typeface="Nunito"/>
              </a:rPr>
              <a:t>2.) Which method is very fast to get convergence? Why?</a:t>
            </a:r>
          </a:p>
        </p:txBody>
      </p:sp>
    </p:spTree>
    <p:extLst>
      <p:ext uri="{BB962C8B-B14F-4D97-AF65-F5344CB8AC3E}">
        <p14:creationId xmlns:p14="http://schemas.microsoft.com/office/powerpoint/2010/main" val="190224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248575"/>
            <a:ext cx="8414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PJG Method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7650" y="1783775"/>
            <a:ext cx="8340000" cy="32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829BC1-66E0-4AF7-B147-CF8D650E1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67" y="1912163"/>
            <a:ext cx="5762006" cy="2364204"/>
          </a:xfrm>
          <a:prstGeom prst="rect">
            <a:avLst/>
          </a:prstGeom>
        </p:spPr>
      </p:pic>
      <p:pic>
        <p:nvPicPr>
          <p:cNvPr id="6" name="Picture 5" descr="Table, calendar&#10;&#10;Description automatically generated">
            <a:extLst>
              <a:ext uri="{FF2B5EF4-FFF2-40B4-BE49-F238E27FC236}">
                <a16:creationId xmlns:a16="http://schemas.microsoft.com/office/drawing/2014/main" id="{48929594-ABA3-4F46-B7A6-EA316E396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530" y="1912163"/>
            <a:ext cx="894154" cy="23642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2453</TotalTime>
  <Words>491</Words>
  <Application>Microsoft Office PowerPoint</Application>
  <PresentationFormat>On-screen Show (16:9)</PresentationFormat>
  <Paragraphs>150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Cambria Math</vt:lpstr>
      <vt:lpstr>Raleway</vt:lpstr>
      <vt:lpstr>Lato</vt:lpstr>
      <vt:lpstr>Arial</vt:lpstr>
      <vt:lpstr>Nunito</vt:lpstr>
      <vt:lpstr>Streamline</vt:lpstr>
      <vt:lpstr>A Parallel Jacobi-Embedded Gauss-Seidel Method</vt:lpstr>
      <vt:lpstr>Content</vt:lpstr>
      <vt:lpstr>Methods to solve linear equations </vt:lpstr>
      <vt:lpstr>Linear System</vt:lpstr>
      <vt:lpstr>Jacobian Method</vt:lpstr>
      <vt:lpstr>Gauss Seidel Method</vt:lpstr>
      <vt:lpstr>PowerPoint Presentation</vt:lpstr>
      <vt:lpstr>Questions</vt:lpstr>
      <vt:lpstr>PJG Method</vt:lpstr>
      <vt:lpstr>PJG Method</vt:lpstr>
      <vt:lpstr>Experiment Setup</vt:lpstr>
      <vt:lpstr>Parallel Implementation</vt:lpstr>
      <vt:lpstr>Dynamic Parallelism</vt:lpstr>
      <vt:lpstr>Dynamic Parallelism</vt:lpstr>
      <vt:lpstr>Results</vt:lpstr>
      <vt:lpstr>Results</vt:lpstr>
      <vt:lpstr>Results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Parallel Jacobi-Embedded Gauss-Seidel Method</dc:title>
  <cp:lastModifiedBy>Nirav Chhaganbhai Pansuriya</cp:lastModifiedBy>
  <cp:revision>34</cp:revision>
  <dcterms:modified xsi:type="dcterms:W3CDTF">2021-12-20T16:28:23Z</dcterms:modified>
</cp:coreProperties>
</file>