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7"/>
  </p:notesMasterIdLst>
  <p:handoutMasterIdLst>
    <p:handoutMasterId r:id="rId18"/>
  </p:handoutMasterIdLst>
  <p:sldIdLst>
    <p:sldId id="673" r:id="rId5"/>
    <p:sldId id="791" r:id="rId6"/>
    <p:sldId id="765" r:id="rId7"/>
    <p:sldId id="628" r:id="rId8"/>
    <p:sldId id="795" r:id="rId9"/>
    <p:sldId id="796" r:id="rId10"/>
    <p:sldId id="792" r:id="rId11"/>
    <p:sldId id="799" r:id="rId12"/>
    <p:sldId id="800" r:id="rId13"/>
    <p:sldId id="766" r:id="rId14"/>
    <p:sldId id="797" r:id="rId15"/>
    <p:sldId id="798" r:id="rId16"/>
  </p:sldIdLst>
  <p:sldSz cx="12192000" cy="6858000"/>
  <p:notesSz cx="7315200" cy="9601200"/>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6941" autoAdjust="0"/>
  </p:normalViewPr>
  <p:slideViewPr>
    <p:cSldViewPr snapToGrid="0">
      <p:cViewPr varScale="1">
        <p:scale>
          <a:sx n="62" d="100"/>
          <a:sy n="62" d="100"/>
        </p:scale>
        <p:origin x="804" y="56"/>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10/7/2020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10/7/2020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SS</a:t>
            </a:r>
          </a:p>
          <a:p>
            <a:r>
              <a:rPr lang="en-US" dirty="0"/>
              <a:t>Less details</a:t>
            </a:r>
          </a:p>
        </p:txBody>
      </p:sp>
      <p:sp>
        <p:nvSpPr>
          <p:cNvPr id="4" name="Slide Number Placeholder 3"/>
          <p:cNvSpPr>
            <a:spLocks noGrp="1"/>
          </p:cNvSpPr>
          <p:nvPr>
            <p:ph type="sldNum" sz="quarter" idx="5"/>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150023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infographic</a:t>
            </a:r>
          </a:p>
        </p:txBody>
      </p:sp>
      <p:sp>
        <p:nvSpPr>
          <p:cNvPr id="4" name="Slide Number Placeholder 3"/>
          <p:cNvSpPr>
            <a:spLocks noGrp="1"/>
          </p:cNvSpPr>
          <p:nvPr>
            <p:ph type="sldNum" sz="quarter" idx="5"/>
          </p:nvPr>
        </p:nvSpPr>
        <p:spPr/>
        <p:txBody>
          <a:bodyPr/>
          <a:lstStyle/>
          <a:p>
            <a:fld id="{C0F4A2C8-6C88-4E71-83EE-698B9D4FE22F}" type="slidenum">
              <a:rPr lang="en-US" smtClean="0"/>
              <a:pPr/>
              <a:t>7</a:t>
            </a:fld>
            <a:endParaRPr lang="en-US"/>
          </a:p>
        </p:txBody>
      </p:sp>
    </p:spTree>
    <p:extLst>
      <p:ext uri="{BB962C8B-B14F-4D97-AF65-F5344CB8AC3E}">
        <p14:creationId xmlns:p14="http://schemas.microsoft.com/office/powerpoint/2010/main" val="3660004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95552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3"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7"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59"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744380"/>
            <a:ext cx="10618899" cy="505645"/>
          </a:xfrm>
        </p:spPr>
        <p:txBody>
          <a:bodyPr/>
          <a:lstStyle/>
          <a:p>
            <a:pPr>
              <a:spcAft>
                <a:spcPts val="600"/>
              </a:spcAft>
            </a:pPr>
            <a:r>
              <a:rPr lang="en-US" sz="2000" dirty="0"/>
              <a:t>Nirav Raje Capstone</a:t>
            </a:r>
          </a:p>
          <a:p>
            <a:pPr>
              <a:spcAft>
                <a:spcPts val="600"/>
              </a:spcAft>
            </a:pPr>
            <a:r>
              <a:rPr lang="en-US" sz="2000" b="0" dirty="0"/>
              <a:t>Machine Learning Guild Apprentice Program</a:t>
            </a:r>
            <a:endParaRPr lang="en-US" sz="2000" b="0"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pPr marL="171450" indent="-171450">
              <a:buFont typeface="Arial" panose="020B0604020202020204" pitchFamily="34" charset="0"/>
              <a:buChar char="•"/>
            </a:pPr>
            <a:r>
              <a:rPr lang="en-US" dirty="0"/>
              <a:t>Reading papers, GitHub repos on existing research.</a:t>
            </a:r>
          </a:p>
          <a:p>
            <a:pPr marL="171450" indent="-171450">
              <a:buFont typeface="Arial" panose="020B0604020202020204" pitchFamily="34" charset="0"/>
              <a:buChar char="•"/>
            </a:pPr>
            <a:r>
              <a:rPr lang="en-US" dirty="0"/>
              <a:t>Understanding various encoding techniques for NLP problems starting from Bag of Words, TFIDF </a:t>
            </a:r>
            <a:r>
              <a:rPr lang="en-US" dirty="0" err="1"/>
              <a:t>upto</a:t>
            </a:r>
            <a:r>
              <a:rPr lang="en-US" dirty="0"/>
              <a:t> BERT models.</a:t>
            </a:r>
          </a:p>
          <a:p>
            <a:pPr marL="171450" indent="-171450">
              <a:buFont typeface="Arial" panose="020B0604020202020204" pitchFamily="34" charset="0"/>
              <a:buChar char="•"/>
            </a:pPr>
            <a:r>
              <a:rPr lang="en-US" dirty="0"/>
              <a:t>Challenges of evaluating NLP models – a single extra character can affect EM score even though prediction is the same.</a:t>
            </a:r>
          </a:p>
          <a:p>
            <a:pPr marL="171450" indent="-171450">
              <a:buFont typeface="Arial" panose="020B0604020202020204" pitchFamily="34" charset="0"/>
              <a:buChar char="•"/>
            </a:pPr>
            <a:r>
              <a:rPr lang="en-US" dirty="0"/>
              <a:t>Understanding the challenges of “No Answer” predictions by </a:t>
            </a:r>
            <a:r>
              <a:rPr lang="en-US" dirty="0" err="1"/>
              <a:t>QnA</a:t>
            </a:r>
            <a:r>
              <a:rPr lang="en-US" dirty="0"/>
              <a:t> models.</a:t>
            </a:r>
          </a:p>
          <a:p>
            <a:pPr marL="171450" indent="-171450">
              <a:buFont typeface="Arial" panose="020B0604020202020204" pitchFamily="34" charset="0"/>
              <a:buChar char="•"/>
            </a:pPr>
            <a:r>
              <a:rPr lang="en-US" dirty="0"/>
              <a:t>Transformer models and getting started with exploring </a:t>
            </a:r>
            <a:r>
              <a:rPr lang="en-US" dirty="0" err="1"/>
              <a:t>HuggingFace</a:t>
            </a:r>
            <a:r>
              <a:rPr lang="en-US" dirty="0"/>
              <a:t>.</a:t>
            </a:r>
          </a:p>
          <a:p>
            <a:pPr marL="171450" indent="-171450">
              <a:buFont typeface="Arial" panose="020B0604020202020204" pitchFamily="34" charset="0"/>
              <a:buChar char="•"/>
            </a:pPr>
            <a:r>
              <a:rPr lang="en-US" dirty="0"/>
              <a:t>Fine tuning a pre-trained model on a custom dataset.</a:t>
            </a:r>
          </a:p>
          <a:p>
            <a:pPr marL="171450" indent="-171450">
              <a:buFont typeface="Arial" panose="020B0604020202020204" pitchFamily="34" charset="0"/>
              <a:buChar char="•"/>
            </a:pPr>
            <a:r>
              <a:rPr lang="en-US" dirty="0"/>
              <a:t>Using the ML models in Flask applications.</a:t>
            </a:r>
          </a:p>
          <a:p>
            <a:pPr marL="171450" indent="-1714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endParaRPr lang="en-US" b="1" dirty="0"/>
          </a:p>
          <a:p>
            <a:r>
              <a:rPr lang="en-US" i="1" dirty="0"/>
              <a:t>Work on more projects, Kaggle competitions on NLP</a:t>
            </a:r>
          </a:p>
          <a:p>
            <a:r>
              <a:rPr lang="en-US" i="1" dirty="0"/>
              <a:t>Courses, projects in Deep Learning to better understand deep learning architectures and process of training/fine-tuning these models.</a:t>
            </a:r>
          </a:p>
          <a:p>
            <a:endParaRPr lang="en-US" b="1" dirty="0"/>
          </a:p>
          <a:p>
            <a:endParaRPr lang="en-US" b="1" dirty="0"/>
          </a:p>
          <a:p>
            <a:endParaRPr lang="en-US" b="1" dirty="0"/>
          </a:p>
          <a:p>
            <a:endParaRPr lang="en-US" b="1" dirty="0"/>
          </a:p>
          <a:p>
            <a:r>
              <a:rPr lang="en-US" b="1" dirty="0"/>
              <a:t>       Giving Back</a:t>
            </a:r>
          </a:p>
          <a:p>
            <a:endParaRPr lang="en-US" b="1" dirty="0"/>
          </a:p>
          <a:p>
            <a:pPr marL="171450" indent="-171450">
              <a:buFont typeface="Arial" panose="020B0604020202020204" pitchFamily="34" charset="0"/>
              <a:buChar char="•"/>
            </a:pPr>
            <a:r>
              <a:rPr lang="en-US" dirty="0"/>
              <a:t>Specialized domain </a:t>
            </a:r>
            <a:r>
              <a:rPr lang="en-US" dirty="0" err="1"/>
              <a:t>QnA</a:t>
            </a:r>
            <a:r>
              <a:rPr lang="en-US" dirty="0"/>
              <a:t> – Workday Community or other documentation sites.</a:t>
            </a:r>
          </a:p>
          <a:p>
            <a:pPr marL="171450" indent="-171450">
              <a:buFont typeface="Arial" panose="020B0604020202020204" pitchFamily="34" charset="0"/>
              <a:buChar char="•"/>
            </a:pPr>
            <a:r>
              <a:rPr lang="en-US" dirty="0" err="1"/>
              <a:t>QnA</a:t>
            </a:r>
            <a:r>
              <a:rPr lang="en-US" dirty="0"/>
              <a:t> on PDFs, Outlook mails</a:t>
            </a:r>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278991" y="4297017"/>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build ML-driven web-based or Android applications </a:t>
            </a:r>
            <a:r>
              <a:rPr lang="en-US" sz="1600" dirty="0"/>
              <a:t>to make everyday tasks a little easier.</a:t>
            </a:r>
            <a:endParaRPr lang="en-US" sz="1600" noProof="0" dirty="0"/>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and to contribute to making ML more interpretable.</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browser extension or web app that allows the user to ask questions on any web page. The model returns an answer based on the text contents of the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3"/>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grpSp>
        <p:nvGrpSpPr>
          <p:cNvPr id="93" name="Group 92">
            <a:extLst>
              <a:ext uri="{FF2B5EF4-FFF2-40B4-BE49-F238E27FC236}">
                <a16:creationId xmlns:a16="http://schemas.microsoft.com/office/drawing/2014/main" id="{A68C46AD-943C-41AE-BE5D-1D3147A1F3B2}"/>
              </a:ext>
            </a:extLst>
          </p:cNvPr>
          <p:cNvGrpSpPr/>
          <p:nvPr/>
        </p:nvGrpSpPr>
        <p:grpSpPr>
          <a:xfrm>
            <a:off x="10005280" y="2462700"/>
            <a:ext cx="2121457" cy="2202510"/>
            <a:chOff x="6469585" y="1434732"/>
            <a:chExt cx="3875196" cy="3876950"/>
          </a:xfrm>
        </p:grpSpPr>
        <p:grpSp>
          <p:nvGrpSpPr>
            <p:cNvPr id="94" name="Group 4">
              <a:extLst>
                <a:ext uri="{FF2B5EF4-FFF2-40B4-BE49-F238E27FC236}">
                  <a16:creationId xmlns:a16="http://schemas.microsoft.com/office/drawing/2014/main" id="{7F25EE8A-EE53-4F91-B206-995D422CB651}"/>
                </a:ext>
              </a:extLst>
            </p:cNvPr>
            <p:cNvGrpSpPr>
              <a:grpSpLocks noChangeAspect="1"/>
            </p:cNvGrpSpPr>
            <p:nvPr/>
          </p:nvGrpSpPr>
          <p:grpSpPr bwMode="auto">
            <a:xfrm>
              <a:off x="6469585" y="1434732"/>
              <a:ext cx="3875196" cy="3876950"/>
              <a:chOff x="4621" y="1120"/>
              <a:chExt cx="2209" cy="2210"/>
            </a:xfrm>
          </p:grpSpPr>
          <p:sp>
            <p:nvSpPr>
              <p:cNvPr id="96" name="Freeform 5">
                <a:extLst>
                  <a:ext uri="{FF2B5EF4-FFF2-40B4-BE49-F238E27FC236}">
                    <a16:creationId xmlns:a16="http://schemas.microsoft.com/office/drawing/2014/main" id="{EA3D81D9-0306-4852-BD0D-835E128E26F5}"/>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7" name="Freeform 6">
                <a:extLst>
                  <a:ext uri="{FF2B5EF4-FFF2-40B4-BE49-F238E27FC236}">
                    <a16:creationId xmlns:a16="http://schemas.microsoft.com/office/drawing/2014/main" id="{92D4E399-CFC7-45E4-B1D5-C691BC3CBEE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8" name="Line 7">
                <a:extLst>
                  <a:ext uri="{FF2B5EF4-FFF2-40B4-BE49-F238E27FC236}">
                    <a16:creationId xmlns:a16="http://schemas.microsoft.com/office/drawing/2014/main" id="{F65D9561-29F4-4135-A80E-8E28480C20EC}"/>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9" name="Line 8">
                <a:extLst>
                  <a:ext uri="{FF2B5EF4-FFF2-40B4-BE49-F238E27FC236}">
                    <a16:creationId xmlns:a16="http://schemas.microsoft.com/office/drawing/2014/main" id="{03763E4F-32EC-4436-95A7-45339B3BD6E8}"/>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0" name="Line 9">
                <a:extLst>
                  <a:ext uri="{FF2B5EF4-FFF2-40B4-BE49-F238E27FC236}">
                    <a16:creationId xmlns:a16="http://schemas.microsoft.com/office/drawing/2014/main" id="{BD5465BA-A07C-4322-A89F-DB378F860EE3}"/>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1" name="Line 10">
                <a:extLst>
                  <a:ext uri="{FF2B5EF4-FFF2-40B4-BE49-F238E27FC236}">
                    <a16:creationId xmlns:a16="http://schemas.microsoft.com/office/drawing/2014/main" id="{71CB3717-FC9C-4F72-BD05-42361CCC9F1A}"/>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2" name="Line 11">
                <a:extLst>
                  <a:ext uri="{FF2B5EF4-FFF2-40B4-BE49-F238E27FC236}">
                    <a16:creationId xmlns:a16="http://schemas.microsoft.com/office/drawing/2014/main" id="{6BB71FE2-F7FE-4282-A9C6-C5DE488C05C4}"/>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3" name="Line 12">
                <a:extLst>
                  <a:ext uri="{FF2B5EF4-FFF2-40B4-BE49-F238E27FC236}">
                    <a16:creationId xmlns:a16="http://schemas.microsoft.com/office/drawing/2014/main" id="{45B75492-A255-49CB-9A0A-85AB917EFA3A}"/>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4" name="Line 13">
                <a:extLst>
                  <a:ext uri="{FF2B5EF4-FFF2-40B4-BE49-F238E27FC236}">
                    <a16:creationId xmlns:a16="http://schemas.microsoft.com/office/drawing/2014/main" id="{C8968A56-9846-4138-8AFC-E78DEB94084F}"/>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5" name="Line 14">
                <a:extLst>
                  <a:ext uri="{FF2B5EF4-FFF2-40B4-BE49-F238E27FC236}">
                    <a16:creationId xmlns:a16="http://schemas.microsoft.com/office/drawing/2014/main" id="{59EBF9A2-C194-44A2-9908-50983126CC82}"/>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6" name="Line 15">
                <a:extLst>
                  <a:ext uri="{FF2B5EF4-FFF2-40B4-BE49-F238E27FC236}">
                    <a16:creationId xmlns:a16="http://schemas.microsoft.com/office/drawing/2014/main" id="{53E76D19-D09F-4F25-BA31-310A2FADB71E}"/>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7" name="Line 16">
                <a:extLst>
                  <a:ext uri="{FF2B5EF4-FFF2-40B4-BE49-F238E27FC236}">
                    <a16:creationId xmlns:a16="http://schemas.microsoft.com/office/drawing/2014/main" id="{F22D9814-7C17-4CA4-8633-0D1DCE6D942B}"/>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8" name="Line 17">
                <a:extLst>
                  <a:ext uri="{FF2B5EF4-FFF2-40B4-BE49-F238E27FC236}">
                    <a16:creationId xmlns:a16="http://schemas.microsoft.com/office/drawing/2014/main" id="{0D44F140-ACFA-4101-9BC5-A0F3F42B76C4}"/>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9" name="Line 18">
                <a:extLst>
                  <a:ext uri="{FF2B5EF4-FFF2-40B4-BE49-F238E27FC236}">
                    <a16:creationId xmlns:a16="http://schemas.microsoft.com/office/drawing/2014/main" id="{AB16B803-059E-4376-8ACC-E919EB609C4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0" name="Line 19">
                <a:extLst>
                  <a:ext uri="{FF2B5EF4-FFF2-40B4-BE49-F238E27FC236}">
                    <a16:creationId xmlns:a16="http://schemas.microsoft.com/office/drawing/2014/main" id="{AA272347-E858-4F3B-9A41-B0F501ED3B9E}"/>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1" name="Line 20">
                <a:extLst>
                  <a:ext uri="{FF2B5EF4-FFF2-40B4-BE49-F238E27FC236}">
                    <a16:creationId xmlns:a16="http://schemas.microsoft.com/office/drawing/2014/main" id="{DB084502-0842-44E7-93AA-91DE49316B39}"/>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2" name="Line 21">
                <a:extLst>
                  <a:ext uri="{FF2B5EF4-FFF2-40B4-BE49-F238E27FC236}">
                    <a16:creationId xmlns:a16="http://schemas.microsoft.com/office/drawing/2014/main" id="{A8D5FFBB-7795-4756-A07D-61C77B47BA41}"/>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3" name="Line 22">
                <a:extLst>
                  <a:ext uri="{FF2B5EF4-FFF2-40B4-BE49-F238E27FC236}">
                    <a16:creationId xmlns:a16="http://schemas.microsoft.com/office/drawing/2014/main" id="{66C8D965-B8D3-4581-892A-476BB8987FE8}"/>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4" name="Line 23">
                <a:extLst>
                  <a:ext uri="{FF2B5EF4-FFF2-40B4-BE49-F238E27FC236}">
                    <a16:creationId xmlns:a16="http://schemas.microsoft.com/office/drawing/2014/main" id="{37769B02-30EE-4443-926C-223CF62CC57A}"/>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5" name="Line 24">
                <a:extLst>
                  <a:ext uri="{FF2B5EF4-FFF2-40B4-BE49-F238E27FC236}">
                    <a16:creationId xmlns:a16="http://schemas.microsoft.com/office/drawing/2014/main" id="{FEA02F93-0A17-47C8-87F1-CEC930A3340B}"/>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6" name="Line 25">
                <a:extLst>
                  <a:ext uri="{FF2B5EF4-FFF2-40B4-BE49-F238E27FC236}">
                    <a16:creationId xmlns:a16="http://schemas.microsoft.com/office/drawing/2014/main" id="{6D4278A6-BA49-4344-9D88-A18800F9031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7" name="Line 26">
                <a:extLst>
                  <a:ext uri="{FF2B5EF4-FFF2-40B4-BE49-F238E27FC236}">
                    <a16:creationId xmlns:a16="http://schemas.microsoft.com/office/drawing/2014/main" id="{73D263D5-D719-42D3-B524-2E7BB119987C}"/>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8" name="Line 27">
                <a:extLst>
                  <a:ext uri="{FF2B5EF4-FFF2-40B4-BE49-F238E27FC236}">
                    <a16:creationId xmlns:a16="http://schemas.microsoft.com/office/drawing/2014/main" id="{7CB9C81E-5060-4115-AF7A-4B76FEBD1987}"/>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9" name="Line 28">
                <a:extLst>
                  <a:ext uri="{FF2B5EF4-FFF2-40B4-BE49-F238E27FC236}">
                    <a16:creationId xmlns:a16="http://schemas.microsoft.com/office/drawing/2014/main" id="{58F837E5-620B-4E99-A538-DC2E1C855E59}"/>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0" name="Line 29">
                <a:extLst>
                  <a:ext uri="{FF2B5EF4-FFF2-40B4-BE49-F238E27FC236}">
                    <a16:creationId xmlns:a16="http://schemas.microsoft.com/office/drawing/2014/main" id="{AD341C9A-E41E-4CF7-B305-BDDA4DAF6D2F}"/>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1" name="Line 30">
                <a:extLst>
                  <a:ext uri="{FF2B5EF4-FFF2-40B4-BE49-F238E27FC236}">
                    <a16:creationId xmlns:a16="http://schemas.microsoft.com/office/drawing/2014/main" id="{B6E052BC-5A68-4E14-8BC8-1EC3308A1E74}"/>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2" name="Freeform 31">
                <a:extLst>
                  <a:ext uri="{FF2B5EF4-FFF2-40B4-BE49-F238E27FC236}">
                    <a16:creationId xmlns:a16="http://schemas.microsoft.com/office/drawing/2014/main" id="{7B488713-4A3A-46CE-9E3E-1052630C2671}"/>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3" name="Freeform 32">
                <a:extLst>
                  <a:ext uri="{FF2B5EF4-FFF2-40B4-BE49-F238E27FC236}">
                    <a16:creationId xmlns:a16="http://schemas.microsoft.com/office/drawing/2014/main" id="{8C012088-CC92-4597-84B7-B33E04F7C79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4" name="Line 33">
                <a:extLst>
                  <a:ext uri="{FF2B5EF4-FFF2-40B4-BE49-F238E27FC236}">
                    <a16:creationId xmlns:a16="http://schemas.microsoft.com/office/drawing/2014/main" id="{D8A53ACF-901C-4EE4-AA4B-8DCA7055C11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5" name="Line 34">
                <a:extLst>
                  <a:ext uri="{FF2B5EF4-FFF2-40B4-BE49-F238E27FC236}">
                    <a16:creationId xmlns:a16="http://schemas.microsoft.com/office/drawing/2014/main" id="{7D618752-98CC-4CDC-8352-6434A6C227FF}"/>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6" name="Line 35">
                <a:extLst>
                  <a:ext uri="{FF2B5EF4-FFF2-40B4-BE49-F238E27FC236}">
                    <a16:creationId xmlns:a16="http://schemas.microsoft.com/office/drawing/2014/main" id="{026FF2B7-6F0C-4F5C-BA5A-8409098E91B7}"/>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7" name="Line 36">
                <a:extLst>
                  <a:ext uri="{FF2B5EF4-FFF2-40B4-BE49-F238E27FC236}">
                    <a16:creationId xmlns:a16="http://schemas.microsoft.com/office/drawing/2014/main" id="{08CD3499-E9CB-4879-AFA4-E3BA38217A17}"/>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8" name="Line 37">
                <a:extLst>
                  <a:ext uri="{FF2B5EF4-FFF2-40B4-BE49-F238E27FC236}">
                    <a16:creationId xmlns:a16="http://schemas.microsoft.com/office/drawing/2014/main" id="{B9E674C2-A3FE-4B20-8938-4AA5F69D36D9}"/>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9" name="Line 38">
                <a:extLst>
                  <a:ext uri="{FF2B5EF4-FFF2-40B4-BE49-F238E27FC236}">
                    <a16:creationId xmlns:a16="http://schemas.microsoft.com/office/drawing/2014/main" id="{52CF5CC4-A50E-469A-AF94-5257864B9043}"/>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0" name="Line 39">
                <a:extLst>
                  <a:ext uri="{FF2B5EF4-FFF2-40B4-BE49-F238E27FC236}">
                    <a16:creationId xmlns:a16="http://schemas.microsoft.com/office/drawing/2014/main" id="{08B2AC5F-C4CF-4E6E-A434-B2D160B50AE4}"/>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1" name="Line 40">
                <a:extLst>
                  <a:ext uri="{FF2B5EF4-FFF2-40B4-BE49-F238E27FC236}">
                    <a16:creationId xmlns:a16="http://schemas.microsoft.com/office/drawing/2014/main" id="{94367073-5632-41C1-9638-E96AC36EFE4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2" name="Line 41">
                <a:extLst>
                  <a:ext uri="{FF2B5EF4-FFF2-40B4-BE49-F238E27FC236}">
                    <a16:creationId xmlns:a16="http://schemas.microsoft.com/office/drawing/2014/main" id="{28F29C7A-FD8D-478B-86C1-040ADC5BE8A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3" name="Line 42">
                <a:extLst>
                  <a:ext uri="{FF2B5EF4-FFF2-40B4-BE49-F238E27FC236}">
                    <a16:creationId xmlns:a16="http://schemas.microsoft.com/office/drawing/2014/main" id="{F184E8B2-B31B-40F0-8FFF-241C9D5C2E24}"/>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4" name="Line 43">
                <a:extLst>
                  <a:ext uri="{FF2B5EF4-FFF2-40B4-BE49-F238E27FC236}">
                    <a16:creationId xmlns:a16="http://schemas.microsoft.com/office/drawing/2014/main" id="{5F9ADF56-51B2-4107-BABA-3B166C74906D}"/>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5" name="Line 44">
                <a:extLst>
                  <a:ext uri="{FF2B5EF4-FFF2-40B4-BE49-F238E27FC236}">
                    <a16:creationId xmlns:a16="http://schemas.microsoft.com/office/drawing/2014/main" id="{AA099E29-442F-4421-B5AF-F305FC18F87F}"/>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6" name="Line 45">
                <a:extLst>
                  <a:ext uri="{FF2B5EF4-FFF2-40B4-BE49-F238E27FC236}">
                    <a16:creationId xmlns:a16="http://schemas.microsoft.com/office/drawing/2014/main" id="{D20E9EF4-7FC6-44D3-A505-6EDD88398923}"/>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7" name="Line 46">
                <a:extLst>
                  <a:ext uri="{FF2B5EF4-FFF2-40B4-BE49-F238E27FC236}">
                    <a16:creationId xmlns:a16="http://schemas.microsoft.com/office/drawing/2014/main" id="{7C10F6FA-5248-4EF9-A5D5-7378B25F1E94}"/>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8" name="Line 47">
                <a:extLst>
                  <a:ext uri="{FF2B5EF4-FFF2-40B4-BE49-F238E27FC236}">
                    <a16:creationId xmlns:a16="http://schemas.microsoft.com/office/drawing/2014/main" id="{E4E13192-E326-4A2D-9B18-842EC862374C}"/>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9" name="Line 48">
                <a:extLst>
                  <a:ext uri="{FF2B5EF4-FFF2-40B4-BE49-F238E27FC236}">
                    <a16:creationId xmlns:a16="http://schemas.microsoft.com/office/drawing/2014/main" id="{C4225ACC-7456-474B-B68E-5735E40957F2}"/>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0" name="Line 49">
                <a:extLst>
                  <a:ext uri="{FF2B5EF4-FFF2-40B4-BE49-F238E27FC236}">
                    <a16:creationId xmlns:a16="http://schemas.microsoft.com/office/drawing/2014/main" id="{097D62AE-2BD1-4497-A0C2-FBD82A52A8B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1" name="Line 50">
                <a:extLst>
                  <a:ext uri="{FF2B5EF4-FFF2-40B4-BE49-F238E27FC236}">
                    <a16:creationId xmlns:a16="http://schemas.microsoft.com/office/drawing/2014/main" id="{37B946F7-6EE7-4739-A2CA-380ECE2A3D83}"/>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2" name="Line 51">
                <a:extLst>
                  <a:ext uri="{FF2B5EF4-FFF2-40B4-BE49-F238E27FC236}">
                    <a16:creationId xmlns:a16="http://schemas.microsoft.com/office/drawing/2014/main" id="{DF2AABA9-2406-4656-BEB6-C3F0E8B9AA9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3" name="Line 52">
                <a:extLst>
                  <a:ext uri="{FF2B5EF4-FFF2-40B4-BE49-F238E27FC236}">
                    <a16:creationId xmlns:a16="http://schemas.microsoft.com/office/drawing/2014/main" id="{2BE60D1D-A53B-40E4-981C-192D73D13D4D}"/>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4" name="Line 53">
                <a:extLst>
                  <a:ext uri="{FF2B5EF4-FFF2-40B4-BE49-F238E27FC236}">
                    <a16:creationId xmlns:a16="http://schemas.microsoft.com/office/drawing/2014/main" id="{273911E5-669A-434B-9B72-F2547BEAEE78}"/>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5" name="Line 54">
                <a:extLst>
                  <a:ext uri="{FF2B5EF4-FFF2-40B4-BE49-F238E27FC236}">
                    <a16:creationId xmlns:a16="http://schemas.microsoft.com/office/drawing/2014/main" id="{98F44A71-DB37-4585-9B96-E0CE5BBBB5AC}"/>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6" name="Line 55">
                <a:extLst>
                  <a:ext uri="{FF2B5EF4-FFF2-40B4-BE49-F238E27FC236}">
                    <a16:creationId xmlns:a16="http://schemas.microsoft.com/office/drawing/2014/main" id="{65002B03-9CD1-4F24-80B4-241DD015E63E}"/>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7" name="Line 56">
                <a:extLst>
                  <a:ext uri="{FF2B5EF4-FFF2-40B4-BE49-F238E27FC236}">
                    <a16:creationId xmlns:a16="http://schemas.microsoft.com/office/drawing/2014/main" id="{57C9E3FD-1268-4FF9-8418-8F5B31A004AB}"/>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95" name="Oval 94">
              <a:extLst>
                <a:ext uri="{FF2B5EF4-FFF2-40B4-BE49-F238E27FC236}">
                  <a16:creationId xmlns:a16="http://schemas.microsoft.com/office/drawing/2014/main" id="{2C40A82D-EE45-4FD1-BD94-2A435D4C3420}"/>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ea typeface="Verdana" panose="020B0604030504040204" pitchFamily="34" charset="0"/>
                  <a:cs typeface="Verdana" panose="020B0604030504040204" pitchFamily="34" charset="0"/>
                </a:rPr>
                <a:t>Distil</a:t>
              </a:r>
            </a:p>
            <a:p>
              <a:pPr algn="ctr"/>
              <a:r>
                <a:rPr lang="en-US" sz="1000" b="1" dirty="0">
                  <a:solidFill>
                    <a:schemeClr val="tx1"/>
                  </a:solidFill>
                  <a:latin typeface="+mj-lt"/>
                  <a:ea typeface="Verdana" panose="020B0604030504040204" pitchFamily="34" charset="0"/>
                  <a:cs typeface="Verdana" panose="020B0604030504040204" pitchFamily="34" charset="0"/>
                </a:rPr>
                <a:t>BERT</a:t>
              </a:r>
            </a:p>
          </p:txBody>
        </p:sp>
      </p:grpSp>
      <p:sp>
        <p:nvSpPr>
          <p:cNvPr id="67" name="Rectangle 66">
            <a:extLst>
              <a:ext uri="{FF2B5EF4-FFF2-40B4-BE49-F238E27FC236}">
                <a16:creationId xmlns:a16="http://schemas.microsoft.com/office/drawing/2014/main" id="{7CD3CB1E-A194-42CE-8331-5845864013B2}"/>
              </a:ext>
            </a:extLst>
          </p:cNvPr>
          <p:cNvSpPr/>
          <p:nvPr/>
        </p:nvSpPr>
        <p:spPr bwMode="gray">
          <a:xfrm>
            <a:off x="1295615" y="136100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84" name="Oval 83">
            <a:extLst>
              <a:ext uri="{FF2B5EF4-FFF2-40B4-BE49-F238E27FC236}">
                <a16:creationId xmlns:a16="http://schemas.microsoft.com/office/drawing/2014/main" id="{425AEFD0-6392-45B7-BE94-FCA7177DCCC6}"/>
              </a:ext>
            </a:extLst>
          </p:cNvPr>
          <p:cNvSpPr>
            <a:spLocks noChangeArrowheads="1"/>
          </p:cNvSpPr>
          <p:nvPr/>
        </p:nvSpPr>
        <p:spPr bwMode="blackWhite">
          <a:xfrm rot="16200000">
            <a:off x="155952" y="1355013"/>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Web 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a:t>
            </a:r>
          </a:p>
        </p:txBody>
      </p:sp>
      <p:sp>
        <p:nvSpPr>
          <p:cNvPr id="88" name="Oval 87">
            <a:extLst>
              <a:ext uri="{FF2B5EF4-FFF2-40B4-BE49-F238E27FC236}">
                <a16:creationId xmlns:a16="http://schemas.microsoft.com/office/drawing/2014/main" id="{C1D9FB8A-BA63-4542-9EC5-3ADF325D22E3}"/>
              </a:ext>
            </a:extLst>
          </p:cNvPr>
          <p:cNvSpPr>
            <a:spLocks noChangeArrowheads="1"/>
          </p:cNvSpPr>
          <p:nvPr/>
        </p:nvSpPr>
        <p:spPr bwMode="blackWhite">
          <a:xfrm rot="16200000">
            <a:off x="155951" y="4878886"/>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Text</a:t>
            </a:r>
          </a:p>
        </p:txBody>
      </p:sp>
      <p:sp>
        <p:nvSpPr>
          <p:cNvPr id="92" name="Rectangle 91">
            <a:extLst>
              <a:ext uri="{FF2B5EF4-FFF2-40B4-BE49-F238E27FC236}">
                <a16:creationId xmlns:a16="http://schemas.microsoft.com/office/drawing/2014/main" id="{20B14234-CFC8-4F6C-9982-5644B6ABF579}"/>
              </a:ext>
            </a:extLst>
          </p:cNvPr>
          <p:cNvSpPr/>
          <p:nvPr/>
        </p:nvSpPr>
        <p:spPr bwMode="gray">
          <a:xfrm>
            <a:off x="2874913" y="1358715"/>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49" name="Rectangle 148">
            <a:extLst>
              <a:ext uri="{FF2B5EF4-FFF2-40B4-BE49-F238E27FC236}">
                <a16:creationId xmlns:a16="http://schemas.microsoft.com/office/drawing/2014/main" id="{E80DB684-7519-41E5-8075-642FFAAF1B45}"/>
              </a:ext>
            </a:extLst>
          </p:cNvPr>
          <p:cNvSpPr/>
          <p:nvPr/>
        </p:nvSpPr>
        <p:spPr bwMode="gray">
          <a:xfrm>
            <a:off x="4423507" y="1353880"/>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sp>
        <p:nvSpPr>
          <p:cNvPr id="151" name="Rectangle 150">
            <a:extLst>
              <a:ext uri="{FF2B5EF4-FFF2-40B4-BE49-F238E27FC236}">
                <a16:creationId xmlns:a16="http://schemas.microsoft.com/office/drawing/2014/main" id="{59009C93-5547-4EE6-A6FE-C58CDE53B424}"/>
              </a:ext>
            </a:extLst>
          </p:cNvPr>
          <p:cNvSpPr/>
          <p:nvPr/>
        </p:nvSpPr>
        <p:spPr bwMode="gray">
          <a:xfrm>
            <a:off x="4423507" y="2990390"/>
            <a:ext cx="1322522" cy="1283228"/>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Cosine Similarity Search</a:t>
            </a:r>
          </a:p>
          <a:p>
            <a:pPr algn="ctr">
              <a:lnSpc>
                <a:spcPct val="106000"/>
              </a:lnSpc>
              <a:buFont typeface="Wingdings 2" pitchFamily="18" charset="2"/>
              <a:buNone/>
            </a:pPr>
            <a:r>
              <a:rPr lang="en-US" sz="1200" dirty="0"/>
              <a:t>(Generating</a:t>
            </a:r>
          </a:p>
          <a:p>
            <a:pPr algn="ctr">
              <a:lnSpc>
                <a:spcPct val="106000"/>
              </a:lnSpc>
              <a:buFont typeface="Wingdings 2" pitchFamily="18" charset="2"/>
              <a:buNone/>
            </a:pPr>
            <a:r>
              <a:rPr lang="en-US" sz="1200" dirty="0"/>
              <a:t>Embedded</a:t>
            </a:r>
          </a:p>
          <a:p>
            <a:pPr algn="ctr">
              <a:lnSpc>
                <a:spcPct val="106000"/>
              </a:lnSpc>
              <a:buFont typeface="Wingdings 2" pitchFamily="18" charset="2"/>
              <a:buNone/>
            </a:pPr>
            <a:r>
              <a:rPr lang="en-US" sz="1200" dirty="0"/>
              <a:t>Context)</a:t>
            </a:r>
          </a:p>
        </p:txBody>
      </p:sp>
      <p:sp>
        <p:nvSpPr>
          <p:cNvPr id="152" name="Oval 151">
            <a:extLst>
              <a:ext uri="{FF2B5EF4-FFF2-40B4-BE49-F238E27FC236}">
                <a16:creationId xmlns:a16="http://schemas.microsoft.com/office/drawing/2014/main" id="{9FE98A38-82A1-4E3C-8219-39182DF577FE}"/>
              </a:ext>
            </a:extLst>
          </p:cNvPr>
          <p:cNvSpPr>
            <a:spLocks noChangeArrowheads="1"/>
          </p:cNvSpPr>
          <p:nvPr/>
        </p:nvSpPr>
        <p:spPr bwMode="blackWhite">
          <a:xfrm rot="16200000">
            <a:off x="6073316" y="313374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IDs</a:t>
            </a:r>
          </a:p>
        </p:txBody>
      </p:sp>
      <p:sp>
        <p:nvSpPr>
          <p:cNvPr id="153" name="Oval 152">
            <a:extLst>
              <a:ext uri="{FF2B5EF4-FFF2-40B4-BE49-F238E27FC236}">
                <a16:creationId xmlns:a16="http://schemas.microsoft.com/office/drawing/2014/main" id="{1F0F7CEF-AD0F-478E-903A-6BCF6212ABAC}"/>
              </a:ext>
            </a:extLst>
          </p:cNvPr>
          <p:cNvSpPr>
            <a:spLocks noChangeArrowheads="1"/>
          </p:cNvSpPr>
          <p:nvPr/>
        </p:nvSpPr>
        <p:spPr bwMode="blackWhite">
          <a:xfrm rot="16200000">
            <a:off x="7214743" y="310850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4" name="Oval 153">
            <a:extLst>
              <a:ext uri="{FF2B5EF4-FFF2-40B4-BE49-F238E27FC236}">
                <a16:creationId xmlns:a16="http://schemas.microsoft.com/office/drawing/2014/main" id="{84823338-E7B4-4327-AE91-420409C21A1D}"/>
              </a:ext>
            </a:extLst>
          </p:cNvPr>
          <p:cNvSpPr>
            <a:spLocks noChangeArrowheads="1"/>
          </p:cNvSpPr>
          <p:nvPr/>
        </p:nvSpPr>
        <p:spPr bwMode="blackWhite">
          <a:xfrm rot="16200000">
            <a:off x="7214744" y="4663620"/>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5" name="TextBox 154">
            <a:extLst>
              <a:ext uri="{FF2B5EF4-FFF2-40B4-BE49-F238E27FC236}">
                <a16:creationId xmlns:a16="http://schemas.microsoft.com/office/drawing/2014/main" id="{A7734691-6BB2-415B-A195-61ED7F1CECBA}"/>
              </a:ext>
            </a:extLst>
          </p:cNvPr>
          <p:cNvSpPr txBox="1"/>
          <p:nvPr/>
        </p:nvSpPr>
        <p:spPr>
          <a:xfrm>
            <a:off x="8482789" y="2301295"/>
            <a:ext cx="1412965" cy="677108"/>
          </a:xfrm>
          <a:prstGeom prst="rect">
            <a:avLst/>
          </a:prstGeom>
          <a:noFill/>
        </p:spPr>
        <p:txBody>
          <a:bodyPr vert="horz" wrap="square" lIns="0" tIns="0" rIns="0" bIns="0" rtlCol="0">
            <a:spAutoFit/>
          </a:bodyPr>
          <a:lstStyle/>
          <a:p>
            <a:pPr>
              <a:spcBef>
                <a:spcPts val="200"/>
              </a:spcBef>
              <a:buSzPct val="100000"/>
            </a:pPr>
            <a:r>
              <a:rPr lang="en-US" sz="1100" dirty="0"/>
              <a:t>Map 0s for Segment A and 1s for Segment B tokens</a:t>
            </a:r>
          </a:p>
        </p:txBody>
      </p:sp>
      <p:sp>
        <p:nvSpPr>
          <p:cNvPr id="156" name="TextBox 155">
            <a:extLst>
              <a:ext uri="{FF2B5EF4-FFF2-40B4-BE49-F238E27FC236}">
                <a16:creationId xmlns:a16="http://schemas.microsoft.com/office/drawing/2014/main" id="{437E2271-4383-418C-A77D-14F2D92E4C1B}"/>
              </a:ext>
            </a:extLst>
          </p:cNvPr>
          <p:cNvSpPr txBox="1"/>
          <p:nvPr/>
        </p:nvSpPr>
        <p:spPr>
          <a:xfrm>
            <a:off x="6952903" y="2715578"/>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A</a:t>
            </a:r>
          </a:p>
          <a:p>
            <a:pPr algn="ctr">
              <a:spcBef>
                <a:spcPts val="200"/>
              </a:spcBef>
              <a:buSzPct val="100000"/>
            </a:pPr>
            <a:r>
              <a:rPr lang="en-US" sz="1100" dirty="0"/>
              <a:t>Tokens</a:t>
            </a:r>
          </a:p>
        </p:txBody>
      </p:sp>
      <p:sp>
        <p:nvSpPr>
          <p:cNvPr id="157" name="TextBox 156">
            <a:extLst>
              <a:ext uri="{FF2B5EF4-FFF2-40B4-BE49-F238E27FC236}">
                <a16:creationId xmlns:a16="http://schemas.microsoft.com/office/drawing/2014/main" id="{095B040B-9A50-414A-A90F-BC01F04AB7E3}"/>
              </a:ext>
            </a:extLst>
          </p:cNvPr>
          <p:cNvSpPr txBox="1"/>
          <p:nvPr/>
        </p:nvSpPr>
        <p:spPr>
          <a:xfrm>
            <a:off x="7010779" y="5620531"/>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B</a:t>
            </a:r>
          </a:p>
          <a:p>
            <a:pPr algn="ctr">
              <a:spcBef>
                <a:spcPts val="200"/>
              </a:spcBef>
              <a:buSzPct val="100000"/>
            </a:pPr>
            <a:r>
              <a:rPr lang="en-US" sz="1100" dirty="0"/>
              <a:t>Tokens</a:t>
            </a:r>
          </a:p>
        </p:txBody>
      </p:sp>
      <p:sp>
        <p:nvSpPr>
          <p:cNvPr id="158" name="Rectangle 157">
            <a:extLst>
              <a:ext uri="{FF2B5EF4-FFF2-40B4-BE49-F238E27FC236}">
                <a16:creationId xmlns:a16="http://schemas.microsoft.com/office/drawing/2014/main" id="{577FB660-0CF9-47AF-8C6D-BC6EA97B09C2}"/>
              </a:ext>
            </a:extLst>
          </p:cNvPr>
          <p:cNvSpPr/>
          <p:nvPr/>
        </p:nvSpPr>
        <p:spPr bwMode="gray">
          <a:xfrm>
            <a:off x="8380100" y="3105078"/>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Mapping</a:t>
            </a:r>
          </a:p>
          <a:p>
            <a:pPr algn="ctr">
              <a:lnSpc>
                <a:spcPct val="106000"/>
              </a:lnSpc>
              <a:buFont typeface="Wingdings 2" pitchFamily="18" charset="2"/>
              <a:buNone/>
            </a:pPr>
            <a:r>
              <a:rPr lang="en-US" sz="1200" dirty="0"/>
              <a:t>Segment</a:t>
            </a:r>
          </a:p>
          <a:p>
            <a:pPr algn="ctr">
              <a:lnSpc>
                <a:spcPct val="106000"/>
              </a:lnSpc>
              <a:buFont typeface="Wingdings 2" pitchFamily="18" charset="2"/>
              <a:buNone/>
            </a:pPr>
            <a:r>
              <a:rPr lang="en-US" sz="1200" dirty="0"/>
              <a:t>IDs</a:t>
            </a:r>
          </a:p>
        </p:txBody>
      </p:sp>
      <p:sp>
        <p:nvSpPr>
          <p:cNvPr id="159" name="TextBox 158">
            <a:extLst>
              <a:ext uri="{FF2B5EF4-FFF2-40B4-BE49-F238E27FC236}">
                <a16:creationId xmlns:a16="http://schemas.microsoft.com/office/drawing/2014/main" id="{BAE040AA-08A4-4042-950D-C4EAB39E30A9}"/>
              </a:ext>
            </a:extLst>
          </p:cNvPr>
          <p:cNvSpPr txBox="1"/>
          <p:nvPr/>
        </p:nvSpPr>
        <p:spPr>
          <a:xfrm>
            <a:off x="2060910" y="2981083"/>
            <a:ext cx="2251914" cy="1236236"/>
          </a:xfrm>
          <a:prstGeom prst="rect">
            <a:avLst/>
          </a:prstGeom>
          <a:noFill/>
        </p:spPr>
        <p:txBody>
          <a:bodyPr vert="horz" wrap="square" lIns="0" tIns="0" rIns="0" bIns="0" rtlCol="0">
            <a:spAutoFit/>
          </a:bodyPr>
          <a:lstStyle/>
          <a:p>
            <a:pPr>
              <a:spcBef>
                <a:spcPts val="200"/>
              </a:spcBef>
              <a:buSzPct val="100000"/>
            </a:pPr>
            <a:r>
              <a:rPr lang="en-US" sz="1100" dirty="0"/>
              <a:t>Context is built using the top ‘N’ most similar sentence embeddings to the question embedding.</a:t>
            </a:r>
          </a:p>
          <a:p>
            <a:pPr>
              <a:spcBef>
                <a:spcPts val="200"/>
              </a:spcBef>
              <a:buSzPct val="100000"/>
            </a:pPr>
            <a:r>
              <a:rPr lang="en-US" sz="1100" dirty="0"/>
              <a:t>Condition:</a:t>
            </a:r>
          </a:p>
          <a:p>
            <a:pPr>
              <a:spcBef>
                <a:spcPts val="200"/>
              </a:spcBef>
              <a:buSzPct val="100000"/>
            </a:pPr>
            <a:r>
              <a:rPr lang="en-US" sz="1100" dirty="0"/>
              <a:t>(Question Tokens + Context Tokens) &lt; 512</a:t>
            </a:r>
          </a:p>
        </p:txBody>
      </p:sp>
      <p:cxnSp>
        <p:nvCxnSpPr>
          <p:cNvPr id="21" name="Connector: Elbow 20">
            <a:extLst>
              <a:ext uri="{FF2B5EF4-FFF2-40B4-BE49-F238E27FC236}">
                <a16:creationId xmlns:a16="http://schemas.microsoft.com/office/drawing/2014/main" id="{3302F5E4-71EE-4E63-AF7E-15913D5A92A7}"/>
              </a:ext>
            </a:extLst>
          </p:cNvPr>
          <p:cNvCxnSpPr>
            <a:stCxn id="84" idx="4"/>
            <a:endCxn id="67" idx="1"/>
          </p:cNvCxnSpPr>
          <p:nvPr/>
        </p:nvCxnSpPr>
        <p:spPr>
          <a:xfrm>
            <a:off x="1079699" y="1819882"/>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BA45063-9B3E-4157-B6F3-1202C40CDCC2}"/>
              </a:ext>
            </a:extLst>
          </p:cNvPr>
          <p:cNvCxnSpPr>
            <a:stCxn id="67" idx="3"/>
            <a:endCxn id="92" idx="1"/>
          </p:cNvCxnSpPr>
          <p:nvPr/>
        </p:nvCxnSpPr>
        <p:spPr>
          <a:xfrm flipV="1">
            <a:off x="2618137" y="1817592"/>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801D21C-78C2-40B4-A9D8-FF846A3A18E8}"/>
              </a:ext>
            </a:extLst>
          </p:cNvPr>
          <p:cNvCxnSpPr>
            <a:stCxn id="92" idx="3"/>
            <a:endCxn id="149" idx="1"/>
          </p:cNvCxnSpPr>
          <p:nvPr/>
        </p:nvCxnSpPr>
        <p:spPr>
          <a:xfrm flipV="1">
            <a:off x="4197435" y="1812757"/>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9525DF7E-5619-495D-A54B-EA3D5B0BBF36}"/>
              </a:ext>
            </a:extLst>
          </p:cNvPr>
          <p:cNvSpPr/>
          <p:nvPr/>
        </p:nvSpPr>
        <p:spPr bwMode="gray">
          <a:xfrm>
            <a:off x="1295615" y="4915517"/>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162" name="Rectangle 161">
            <a:extLst>
              <a:ext uri="{FF2B5EF4-FFF2-40B4-BE49-F238E27FC236}">
                <a16:creationId xmlns:a16="http://schemas.microsoft.com/office/drawing/2014/main" id="{EA65FD0E-E746-496E-8A52-26AA0F2BFFAB}"/>
              </a:ext>
            </a:extLst>
          </p:cNvPr>
          <p:cNvSpPr/>
          <p:nvPr/>
        </p:nvSpPr>
        <p:spPr bwMode="gray">
          <a:xfrm>
            <a:off x="2874913" y="491322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63" name="Rectangle 162">
            <a:extLst>
              <a:ext uri="{FF2B5EF4-FFF2-40B4-BE49-F238E27FC236}">
                <a16:creationId xmlns:a16="http://schemas.microsoft.com/office/drawing/2014/main" id="{16ABE6D3-70B8-4537-9217-BBD0C7D80FE8}"/>
              </a:ext>
            </a:extLst>
          </p:cNvPr>
          <p:cNvSpPr/>
          <p:nvPr/>
        </p:nvSpPr>
        <p:spPr bwMode="gray">
          <a:xfrm>
            <a:off x="4423507" y="4908391"/>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cxnSp>
        <p:nvCxnSpPr>
          <p:cNvPr id="164" name="Connector: Elbow 163">
            <a:extLst>
              <a:ext uri="{FF2B5EF4-FFF2-40B4-BE49-F238E27FC236}">
                <a16:creationId xmlns:a16="http://schemas.microsoft.com/office/drawing/2014/main" id="{CB7B3A33-81C4-46A6-9AE8-D80563CA91AD}"/>
              </a:ext>
            </a:extLst>
          </p:cNvPr>
          <p:cNvCxnSpPr>
            <a:endCxn id="161" idx="1"/>
          </p:cNvCxnSpPr>
          <p:nvPr/>
        </p:nvCxnSpPr>
        <p:spPr>
          <a:xfrm>
            <a:off x="1079699" y="5374393"/>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390EB329-FBDF-4E80-893A-9A7A8B45ABC6}"/>
              </a:ext>
            </a:extLst>
          </p:cNvPr>
          <p:cNvCxnSpPr>
            <a:stCxn id="161" idx="3"/>
            <a:endCxn id="162" idx="1"/>
          </p:cNvCxnSpPr>
          <p:nvPr/>
        </p:nvCxnSpPr>
        <p:spPr>
          <a:xfrm flipV="1">
            <a:off x="2618137" y="5372103"/>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1B7B757E-56E7-4610-B901-B1BEFC42275A}"/>
              </a:ext>
            </a:extLst>
          </p:cNvPr>
          <p:cNvCxnSpPr>
            <a:stCxn id="162" idx="3"/>
            <a:endCxn id="163" idx="1"/>
          </p:cNvCxnSpPr>
          <p:nvPr/>
        </p:nvCxnSpPr>
        <p:spPr>
          <a:xfrm flipV="1">
            <a:off x="4197435" y="5367268"/>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C572418-CD63-4F48-9E5F-C79ED9E6BFDA}"/>
              </a:ext>
            </a:extLst>
          </p:cNvPr>
          <p:cNvCxnSpPr>
            <a:stCxn id="149" idx="2"/>
            <a:endCxn id="151" idx="0"/>
          </p:cNvCxnSpPr>
          <p:nvPr/>
        </p:nvCxnSpPr>
        <p:spPr>
          <a:xfrm rot="5400000">
            <a:off x="4725390" y="2631012"/>
            <a:ext cx="718756"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8205ED-69ED-42CA-BFDC-67C99D3D4D94}"/>
              </a:ext>
            </a:extLst>
          </p:cNvPr>
          <p:cNvCxnSpPr>
            <a:stCxn id="163" idx="0"/>
            <a:endCxn id="151" idx="2"/>
          </p:cNvCxnSpPr>
          <p:nvPr/>
        </p:nvCxnSpPr>
        <p:spPr>
          <a:xfrm rot="5400000" flipH="1" flipV="1">
            <a:off x="4767382" y="4591005"/>
            <a:ext cx="634773"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7D5F597-868F-42CE-AF1D-B6C53F9C0995}"/>
              </a:ext>
            </a:extLst>
          </p:cNvPr>
          <p:cNvCxnSpPr>
            <a:cxnSpLocks/>
            <a:stCxn id="67" idx="0"/>
            <a:endCxn id="156" idx="0"/>
          </p:cNvCxnSpPr>
          <p:nvPr/>
        </p:nvCxnSpPr>
        <p:spPr>
          <a:xfrm rot="16200000" flipH="1">
            <a:off x="4130845" y="-812963"/>
            <a:ext cx="1354572" cy="5702510"/>
          </a:xfrm>
          <a:prstGeom prst="bentConnector3">
            <a:avLst>
              <a:gd name="adj1" fmla="val -16876"/>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1D678EA-A0D6-451A-9C81-CA5F077BAF6D}"/>
              </a:ext>
            </a:extLst>
          </p:cNvPr>
          <p:cNvCxnSpPr>
            <a:cxnSpLocks/>
            <a:stCxn id="88" idx="2"/>
            <a:endCxn id="157" idx="2"/>
          </p:cNvCxnSpPr>
          <p:nvPr/>
        </p:nvCxnSpPr>
        <p:spPr>
          <a:xfrm rot="16200000" flipH="1">
            <a:off x="4074995" y="2342466"/>
            <a:ext cx="182100" cy="7102434"/>
          </a:xfrm>
          <a:prstGeom prst="bentConnector3">
            <a:avLst>
              <a:gd name="adj1" fmla="val 225535"/>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0BDAC28-307D-43EF-9042-FEAFB75E881B}"/>
              </a:ext>
            </a:extLst>
          </p:cNvPr>
          <p:cNvCxnSpPr>
            <a:stCxn id="151" idx="3"/>
            <a:endCxn id="152" idx="0"/>
          </p:cNvCxnSpPr>
          <p:nvPr/>
        </p:nvCxnSpPr>
        <p:spPr>
          <a:xfrm flipV="1">
            <a:off x="5746029" y="3598614"/>
            <a:ext cx="321294" cy="333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C360B3B-35DE-4C92-9382-8031F9765214}"/>
              </a:ext>
            </a:extLst>
          </p:cNvPr>
          <p:cNvCxnSpPr>
            <a:stCxn id="152" idx="4"/>
            <a:endCxn id="153" idx="0"/>
          </p:cNvCxnSpPr>
          <p:nvPr/>
        </p:nvCxnSpPr>
        <p:spPr>
          <a:xfrm flipV="1">
            <a:off x="6997063" y="3573374"/>
            <a:ext cx="211687" cy="2524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BFBAB63-F826-405D-B06D-16C00EB65B6F}"/>
              </a:ext>
            </a:extLst>
          </p:cNvPr>
          <p:cNvCxnSpPr>
            <a:stCxn id="153" idx="4"/>
            <a:endCxn id="158" idx="1"/>
          </p:cNvCxnSpPr>
          <p:nvPr/>
        </p:nvCxnSpPr>
        <p:spPr>
          <a:xfrm flipV="1">
            <a:off x="8138490" y="3563955"/>
            <a:ext cx="241610" cy="94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7FE6AC8-7640-4674-B864-17CE6D98413D}"/>
              </a:ext>
            </a:extLst>
          </p:cNvPr>
          <p:cNvCxnSpPr>
            <a:stCxn id="158" idx="3"/>
            <a:endCxn id="140" idx="1"/>
          </p:cNvCxnSpPr>
          <p:nvPr/>
        </p:nvCxnSpPr>
        <p:spPr>
          <a:xfrm>
            <a:off x="9702622" y="3563955"/>
            <a:ext cx="30265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96D843B9-0AE2-4209-8F51-6FF75CB9B6EE}"/>
              </a:ext>
            </a:extLst>
          </p:cNvPr>
          <p:cNvSpPr>
            <a:spLocks noChangeArrowheads="1"/>
          </p:cNvSpPr>
          <p:nvPr/>
        </p:nvSpPr>
        <p:spPr bwMode="blackWhite">
          <a:xfrm rot="16200000">
            <a:off x="10712118" y="5337762"/>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Dataset</a:t>
            </a:r>
          </a:p>
        </p:txBody>
      </p:sp>
      <p:cxnSp>
        <p:nvCxnSpPr>
          <p:cNvPr id="170" name="Straight Connector 169">
            <a:extLst>
              <a:ext uri="{FF2B5EF4-FFF2-40B4-BE49-F238E27FC236}">
                <a16:creationId xmlns:a16="http://schemas.microsoft.com/office/drawing/2014/main" id="{0DB6D92C-A16B-4ECE-8EC9-4ABB286BE395}"/>
              </a:ext>
            </a:extLst>
          </p:cNvPr>
          <p:cNvCxnSpPr>
            <a:cxnSpLocks/>
          </p:cNvCxnSpPr>
          <p:nvPr/>
        </p:nvCxnSpPr>
        <p:spPr>
          <a:xfrm flipH="1" flipV="1">
            <a:off x="11170992" y="4700291"/>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74" name="Connector: Elbow 173">
            <a:extLst>
              <a:ext uri="{FF2B5EF4-FFF2-40B4-BE49-F238E27FC236}">
                <a16:creationId xmlns:a16="http://schemas.microsoft.com/office/drawing/2014/main" id="{9A7ED492-AE2A-4AA2-BDE5-5FC43B408D46}"/>
              </a:ext>
            </a:extLst>
          </p:cNvPr>
          <p:cNvCxnSpPr>
            <a:stCxn id="154" idx="4"/>
            <a:endCxn id="158" idx="2"/>
          </p:cNvCxnSpPr>
          <p:nvPr/>
        </p:nvCxnSpPr>
        <p:spPr>
          <a:xfrm flipV="1">
            <a:off x="8138491" y="4022832"/>
            <a:ext cx="902870" cy="110565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1ACD413-9E60-413B-93DA-833657AB38EA}"/>
              </a:ext>
            </a:extLst>
          </p:cNvPr>
          <p:cNvSpPr txBox="1"/>
          <p:nvPr/>
        </p:nvSpPr>
        <p:spPr>
          <a:xfrm>
            <a:off x="-78072" y="2416533"/>
            <a:ext cx="1412965" cy="677108"/>
          </a:xfrm>
          <a:prstGeom prst="rect">
            <a:avLst/>
          </a:prstGeom>
          <a:noFill/>
        </p:spPr>
        <p:txBody>
          <a:bodyPr vert="horz" wrap="square" lIns="0" tIns="0" rIns="0" bIns="0" rtlCol="0">
            <a:spAutoFit/>
          </a:bodyPr>
          <a:lstStyle/>
          <a:p>
            <a:pPr algn="ctr">
              <a:spcBef>
                <a:spcPts val="200"/>
              </a:spcBef>
              <a:buSzPct val="100000"/>
            </a:pPr>
            <a:r>
              <a:rPr lang="en-US" sz="1100" dirty="0"/>
              <a:t>Real-time web scraping of text using BeautifulSoup4</a:t>
            </a:r>
          </a:p>
        </p:txBody>
      </p:sp>
      <p:sp>
        <p:nvSpPr>
          <p:cNvPr id="176" name="TextBox 175">
            <a:extLst>
              <a:ext uri="{FF2B5EF4-FFF2-40B4-BE49-F238E27FC236}">
                <a16:creationId xmlns:a16="http://schemas.microsoft.com/office/drawing/2014/main" id="{8CF30D1D-ADE2-46E8-8881-0C155B79FE1D}"/>
              </a:ext>
            </a:extLst>
          </p:cNvPr>
          <p:cNvSpPr txBox="1"/>
          <p:nvPr/>
        </p:nvSpPr>
        <p:spPr>
          <a:xfrm>
            <a:off x="0" y="4435613"/>
            <a:ext cx="1412965" cy="338554"/>
          </a:xfrm>
          <a:prstGeom prst="rect">
            <a:avLst/>
          </a:prstGeom>
          <a:noFill/>
        </p:spPr>
        <p:txBody>
          <a:bodyPr vert="horz" wrap="square" lIns="0" tIns="0" rIns="0" bIns="0" rtlCol="0">
            <a:spAutoFit/>
          </a:bodyPr>
          <a:lstStyle/>
          <a:p>
            <a:pPr algn="ctr">
              <a:spcBef>
                <a:spcPts val="200"/>
              </a:spcBef>
              <a:buSzPct val="100000"/>
            </a:pPr>
            <a:r>
              <a:rPr lang="en-US" sz="1100" dirty="0"/>
              <a:t>Question/Query input by user</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0113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Models/Techniques</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913978"/>
            <a:ext cx="11252200" cy="4633383"/>
          </a:xfrm>
        </p:spPr>
        <p:txBody>
          <a:bodyPr/>
          <a:lstStyle/>
          <a:p>
            <a:r>
              <a:rPr lang="en-US" b="1" dirty="0"/>
              <a:t>NLP Models/Techniques implemented:</a:t>
            </a:r>
          </a:p>
          <a:p>
            <a:r>
              <a:rPr lang="en-US" b="1" dirty="0"/>
              <a:t>Task 1: Context Generation</a:t>
            </a:r>
          </a:p>
          <a:p>
            <a:pPr marL="228600" indent="-228600">
              <a:buFont typeface="Arial" panose="020B0604020202020204" pitchFamily="34" charset="0"/>
              <a:buChar char="•"/>
            </a:pPr>
            <a:r>
              <a:rPr lang="en-US" dirty="0"/>
              <a:t>Bag of Words model (Cosine Similarity Search)</a:t>
            </a:r>
          </a:p>
          <a:p>
            <a:pPr marL="228600" indent="-228600">
              <a:buFont typeface="Arial" panose="020B0604020202020204" pitchFamily="34" charset="0"/>
              <a:buChar char="•"/>
            </a:pPr>
            <a:r>
              <a:rPr lang="en-US" dirty="0"/>
              <a:t>TF-IDF model (Cosine Similarity Search)</a:t>
            </a:r>
          </a:p>
          <a:p>
            <a:pPr marL="228600" indent="-228600">
              <a:buFont typeface="Arial" panose="020B0604020202020204" pitchFamily="34" charset="0"/>
              <a:buChar char="•"/>
            </a:pPr>
            <a:r>
              <a:rPr lang="en-US" dirty="0"/>
              <a:t>Basic </a:t>
            </a:r>
            <a:r>
              <a:rPr lang="en-US" dirty="0" err="1"/>
              <a:t>Gensim</a:t>
            </a:r>
            <a:r>
              <a:rPr lang="en-US" dirty="0"/>
              <a:t> word2vec and doc2vec model trained on only document text. (Cosine Similarity Search)</a:t>
            </a:r>
          </a:p>
          <a:p>
            <a:pPr marL="228600" indent="-228600">
              <a:buFont typeface="Arial" panose="020B0604020202020204" pitchFamily="34" charset="0"/>
              <a:buChar char="•"/>
            </a:pPr>
            <a:r>
              <a:rPr lang="en-US" dirty="0"/>
              <a:t>Using </a:t>
            </a:r>
            <a:r>
              <a:rPr lang="en-US" dirty="0" err="1"/>
              <a:t>GloVe</a:t>
            </a:r>
            <a:r>
              <a:rPr lang="en-US" dirty="0"/>
              <a:t> word embeddings and the </a:t>
            </a:r>
            <a:r>
              <a:rPr lang="en-US" dirty="0" err="1"/>
              <a:t>InferSent</a:t>
            </a:r>
            <a:r>
              <a:rPr lang="en-US" dirty="0"/>
              <a:t> sentence encoder to generate sentence vectors. (Cosine and Euclidean Search)</a:t>
            </a:r>
          </a:p>
          <a:p>
            <a:pPr marL="228600" indent="-228600">
              <a:buFont typeface="Arial" panose="020B0604020202020204" pitchFamily="34" charset="0"/>
              <a:buChar char="•"/>
            </a:pPr>
            <a:r>
              <a:rPr lang="en-US" dirty="0"/>
              <a:t>KNN Clustering on Document Text (Euclidean Distance Search)</a:t>
            </a:r>
          </a:p>
          <a:p>
            <a:pPr marL="228600" indent="-228600">
              <a:buFont typeface="Arial" panose="020B0604020202020204" pitchFamily="34" charset="0"/>
              <a:buChar char="•"/>
            </a:pPr>
            <a:r>
              <a:rPr lang="en-US" dirty="0"/>
              <a:t>K-Medoids Clustering on Document Text (Cosine Similarity Search)</a:t>
            </a:r>
          </a:p>
          <a:p>
            <a:endParaRPr lang="en-US" dirty="0"/>
          </a:p>
          <a:p>
            <a:r>
              <a:rPr lang="en-US" b="1" dirty="0"/>
              <a:t>Task 2: Answer Extraction and Fine tuning on custom dataset for specific domains.</a:t>
            </a:r>
          </a:p>
          <a:p>
            <a:pPr marL="228600" indent="-228600">
              <a:buAutoNum type="arabicPeriod"/>
            </a:pPr>
            <a:r>
              <a:rPr lang="en-US" dirty="0"/>
              <a:t>For general inference: </a:t>
            </a:r>
            <a:r>
              <a:rPr lang="en-US" dirty="0" err="1"/>
              <a:t>DistilBERT</a:t>
            </a:r>
            <a:r>
              <a:rPr lang="en-US" dirty="0"/>
              <a:t> Base Uncased – Finetuned on </a:t>
            </a:r>
            <a:r>
              <a:rPr lang="en-US" dirty="0" err="1"/>
              <a:t>SQuAD</a:t>
            </a:r>
            <a:r>
              <a:rPr lang="en-US" dirty="0"/>
              <a:t> 2.0</a:t>
            </a:r>
          </a:p>
          <a:p>
            <a:pPr marL="228600" indent="-228600">
              <a:buAutoNum type="arabicPeriod"/>
            </a:pPr>
            <a:r>
              <a:rPr lang="en-US" dirty="0"/>
              <a:t>For medical domain: </a:t>
            </a:r>
            <a:r>
              <a:rPr lang="en-US" dirty="0" err="1"/>
              <a:t>DistilBERT</a:t>
            </a:r>
            <a:r>
              <a:rPr lang="en-US" dirty="0"/>
              <a:t> Base Uncased – Finetuned on </a:t>
            </a:r>
            <a:r>
              <a:rPr lang="en-US" dirty="0" err="1"/>
              <a:t>CovidQA</a:t>
            </a:r>
            <a:r>
              <a:rPr lang="en-US" dirty="0"/>
              <a:t> only (not finetuned on SQuAD2.0)</a:t>
            </a:r>
          </a:p>
          <a:p>
            <a:pPr marL="228600" indent="-228600">
              <a:buAutoNum type="arabicPeriod"/>
            </a:pPr>
            <a:r>
              <a:rPr lang="en-US" dirty="0"/>
              <a:t>For medical domain: </a:t>
            </a:r>
            <a:r>
              <a:rPr lang="en-US" dirty="0" err="1"/>
              <a:t>DistilBERT</a:t>
            </a:r>
            <a:r>
              <a:rPr lang="en-US" dirty="0"/>
              <a:t> Base Uncased – Finetuned on SQuAD2.0 and further finetuned on </a:t>
            </a:r>
            <a:r>
              <a:rPr lang="en-US" dirty="0" err="1"/>
              <a:t>CovidQA</a:t>
            </a:r>
            <a:r>
              <a:rPr lang="en-US" dirty="0"/>
              <a:t> dataset.</a:t>
            </a:r>
          </a:p>
          <a:p>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234203"/>
            <a:ext cx="11252200" cy="334102"/>
          </a:xfrm>
        </p:spPr>
        <p:txBody>
          <a:bodyPr/>
          <a:lstStyle/>
          <a:p>
            <a:r>
              <a:rPr lang="en-US" dirty="0"/>
              <a:t>Performance Evaluation – Context Generation Techniques</a:t>
            </a:r>
          </a:p>
        </p:txBody>
      </p:sp>
      <p:graphicFrame>
        <p:nvGraphicFramePr>
          <p:cNvPr id="6" name="Table 6">
            <a:extLst>
              <a:ext uri="{FF2B5EF4-FFF2-40B4-BE49-F238E27FC236}">
                <a16:creationId xmlns:a16="http://schemas.microsoft.com/office/drawing/2014/main" id="{7981100E-3402-4833-ACDD-890570AD8D48}"/>
              </a:ext>
            </a:extLst>
          </p:cNvPr>
          <p:cNvGraphicFramePr>
            <a:graphicFrameLocks noGrp="1"/>
          </p:cNvGraphicFramePr>
          <p:nvPr>
            <p:extLst>
              <p:ext uri="{D42A27DB-BD31-4B8C-83A1-F6EECF244321}">
                <p14:modId xmlns:p14="http://schemas.microsoft.com/office/powerpoint/2010/main" val="1335074176"/>
              </p:ext>
            </p:extLst>
          </p:nvPr>
        </p:nvGraphicFramePr>
        <p:xfrm>
          <a:off x="539016" y="647121"/>
          <a:ext cx="9981398" cy="3045919"/>
        </p:xfrm>
        <a:graphic>
          <a:graphicData uri="http://schemas.openxmlformats.org/drawingml/2006/table">
            <a:tbl>
              <a:tblPr firstRow="1" bandRow="1">
                <a:tableStyleId>{00A15C55-8517-42AA-B614-E9B94910E393}</a:tableStyleId>
              </a:tblPr>
              <a:tblGrid>
                <a:gridCol w="3505334">
                  <a:extLst>
                    <a:ext uri="{9D8B030D-6E8A-4147-A177-3AD203B41FA5}">
                      <a16:colId xmlns:a16="http://schemas.microsoft.com/office/drawing/2014/main" val="3670857814"/>
                    </a:ext>
                  </a:extLst>
                </a:gridCol>
                <a:gridCol w="2887579">
                  <a:extLst>
                    <a:ext uri="{9D8B030D-6E8A-4147-A177-3AD203B41FA5}">
                      <a16:colId xmlns:a16="http://schemas.microsoft.com/office/drawing/2014/main" val="2952026008"/>
                    </a:ext>
                  </a:extLst>
                </a:gridCol>
                <a:gridCol w="1857675">
                  <a:extLst>
                    <a:ext uri="{9D8B030D-6E8A-4147-A177-3AD203B41FA5}">
                      <a16:colId xmlns:a16="http://schemas.microsoft.com/office/drawing/2014/main" val="1423995285"/>
                    </a:ext>
                  </a:extLst>
                </a:gridCol>
                <a:gridCol w="1730810">
                  <a:extLst>
                    <a:ext uri="{9D8B030D-6E8A-4147-A177-3AD203B41FA5}">
                      <a16:colId xmlns:a16="http://schemas.microsoft.com/office/drawing/2014/main" val="944928224"/>
                    </a:ext>
                  </a:extLst>
                </a:gridCol>
              </a:tblGrid>
              <a:tr h="491825">
                <a:tc>
                  <a:txBody>
                    <a:bodyPr/>
                    <a:lstStyle/>
                    <a:p>
                      <a:pPr algn="ctr"/>
                      <a:r>
                        <a:rPr lang="en-US" sz="1400" dirty="0"/>
                        <a:t>Model</a:t>
                      </a:r>
                    </a:p>
                  </a:txBody>
                  <a:tcPr/>
                </a:tc>
                <a:tc>
                  <a:txBody>
                    <a:bodyPr/>
                    <a:lstStyle/>
                    <a:p>
                      <a:pPr algn="ctr"/>
                      <a:r>
                        <a:rPr lang="en-US" sz="1400" dirty="0"/>
                        <a:t>Distance Metric</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289309">
                <a:tc>
                  <a:txBody>
                    <a:bodyPr/>
                    <a:lstStyle/>
                    <a:p>
                      <a:r>
                        <a:rPr lang="en-US" sz="1400"/>
                        <a:t>Bag of Words</a:t>
                      </a:r>
                      <a:endParaRPr lang="en-US" sz="1400" dirty="0"/>
                    </a:p>
                  </a:txBody>
                  <a:tcPr/>
                </a:tc>
                <a:tc>
                  <a:txBody>
                    <a:bodyPr/>
                    <a:lstStyle/>
                    <a:p>
                      <a:r>
                        <a:rPr lang="en-US" sz="1400"/>
                        <a:t>Cosine</a:t>
                      </a:r>
                      <a:endParaRPr lang="en-US" sz="1400" dirty="0"/>
                    </a:p>
                  </a:txBody>
                  <a:tcPr/>
                </a:tc>
                <a:tc>
                  <a:txBody>
                    <a:bodyPr/>
                    <a:lstStyle/>
                    <a:p>
                      <a:pPr algn="ctr"/>
                      <a:r>
                        <a:rPr lang="en-US" sz="1400" dirty="0"/>
                        <a:t>0.371</a:t>
                      </a:r>
                    </a:p>
                  </a:txBody>
                  <a:tcPr/>
                </a:tc>
                <a:tc>
                  <a:txBody>
                    <a:bodyPr/>
                    <a:lstStyle/>
                    <a:p>
                      <a:pPr algn="ctr"/>
                      <a:r>
                        <a:rPr lang="en-US" sz="1400" dirty="0"/>
                        <a:t>0.29</a:t>
                      </a:r>
                    </a:p>
                  </a:txBody>
                  <a:tcPr/>
                </a:tc>
                <a:extLst>
                  <a:ext uri="{0D108BD9-81ED-4DB2-BD59-A6C34878D82A}">
                    <a16:rowId xmlns:a16="http://schemas.microsoft.com/office/drawing/2014/main" val="2080626124"/>
                  </a:ext>
                </a:extLst>
              </a:tr>
              <a:tr h="289309">
                <a:tc>
                  <a:txBody>
                    <a:bodyPr/>
                    <a:lstStyle/>
                    <a:p>
                      <a:r>
                        <a:rPr lang="en-US" sz="1400"/>
                        <a:t>TF-IDF</a:t>
                      </a:r>
                      <a:endParaRPr lang="en-US" sz="1400" dirty="0"/>
                    </a:p>
                  </a:txBody>
                  <a:tcPr/>
                </a:tc>
                <a:tc>
                  <a:txBody>
                    <a:bodyPr/>
                    <a:lstStyle/>
                    <a:p>
                      <a:r>
                        <a:rPr lang="en-US" sz="1400"/>
                        <a:t>Cosine</a:t>
                      </a:r>
                      <a:endParaRPr lang="en-US" sz="1400" dirty="0"/>
                    </a:p>
                  </a:txBody>
                  <a:tcPr/>
                </a:tc>
                <a:tc>
                  <a:txBody>
                    <a:bodyPr/>
                    <a:lstStyle/>
                    <a:p>
                      <a:pPr algn="ctr"/>
                      <a:r>
                        <a:rPr lang="en-US" sz="1400" dirty="0"/>
                        <a:t>0.036</a:t>
                      </a:r>
                    </a:p>
                  </a:txBody>
                  <a:tcPr/>
                </a:tc>
                <a:tc>
                  <a:txBody>
                    <a:bodyPr/>
                    <a:lstStyle/>
                    <a:p>
                      <a:pPr algn="ctr"/>
                      <a:r>
                        <a:rPr lang="en-US" sz="1400" dirty="0"/>
                        <a:t>0.00</a:t>
                      </a:r>
                    </a:p>
                  </a:txBody>
                  <a:tcPr/>
                </a:tc>
                <a:extLst>
                  <a:ext uri="{0D108BD9-81ED-4DB2-BD59-A6C34878D82A}">
                    <a16:rowId xmlns:a16="http://schemas.microsoft.com/office/drawing/2014/main" val="1148328868"/>
                  </a:ext>
                </a:extLst>
              </a:tr>
              <a:tr h="680573">
                <a:tc>
                  <a:txBody>
                    <a:bodyPr/>
                    <a:lstStyle/>
                    <a:p>
                      <a:r>
                        <a:rPr lang="en-US" sz="1400"/>
                        <a:t>Gensim: Word2Vec + Doc2Vec</a:t>
                      </a:r>
                    </a:p>
                    <a:p>
                      <a:r>
                        <a:rPr lang="en-US" sz="1400"/>
                        <a:t>(trained on article text only)</a:t>
                      </a:r>
                      <a:endParaRPr lang="en-US" sz="1400" dirty="0"/>
                    </a:p>
                  </a:txBody>
                  <a:tcPr/>
                </a:tc>
                <a:tc>
                  <a:txBody>
                    <a:bodyPr/>
                    <a:lstStyle/>
                    <a:p>
                      <a:r>
                        <a:rPr lang="en-US" sz="1400"/>
                        <a:t>Cosine</a:t>
                      </a:r>
                      <a:endParaRPr lang="en-US" sz="1400" dirty="0"/>
                    </a:p>
                  </a:txBody>
                  <a:tcPr/>
                </a:tc>
                <a:tc>
                  <a:txBody>
                    <a:bodyPr/>
                    <a:lstStyle/>
                    <a:p>
                      <a:pPr algn="ctr"/>
                      <a:r>
                        <a:rPr lang="en-US" sz="1400" dirty="0"/>
                        <a:t>0.368</a:t>
                      </a:r>
                    </a:p>
                  </a:txBody>
                  <a:tcPr/>
                </a:tc>
                <a:tc>
                  <a:txBody>
                    <a:bodyPr/>
                    <a:lstStyle/>
                    <a:p>
                      <a:pPr algn="ctr"/>
                      <a:r>
                        <a:rPr lang="en-US" sz="1400" dirty="0"/>
                        <a:t>0.29</a:t>
                      </a:r>
                    </a:p>
                  </a:txBody>
                  <a:tcPr/>
                </a:tc>
                <a:extLst>
                  <a:ext uri="{0D108BD9-81ED-4DB2-BD59-A6C34878D82A}">
                    <a16:rowId xmlns:a16="http://schemas.microsoft.com/office/drawing/2014/main" val="1858384143"/>
                  </a:ext>
                </a:extLst>
              </a:tr>
              <a:tr h="525013">
                <a:tc>
                  <a:txBody>
                    <a:bodyPr/>
                    <a:lstStyle/>
                    <a:p>
                      <a:r>
                        <a:rPr lang="en-US" sz="1400"/>
                        <a:t>GloVe (word vectors) + InferSent (sentence encoder)</a:t>
                      </a:r>
                      <a:endParaRPr lang="en-US" sz="1400" dirty="0"/>
                    </a:p>
                  </a:txBody>
                  <a:tcPr/>
                </a:tc>
                <a:tc>
                  <a:txBody>
                    <a:bodyPr/>
                    <a:lstStyle/>
                    <a:p>
                      <a:r>
                        <a:rPr lang="en-US" sz="1400" dirty="0"/>
                        <a:t>Cosine</a:t>
                      </a:r>
                    </a:p>
                  </a:txBody>
                  <a:tcPr/>
                </a:tc>
                <a:tc>
                  <a:txBody>
                    <a:bodyPr/>
                    <a:lstStyle/>
                    <a:p>
                      <a:pPr algn="ctr"/>
                      <a:r>
                        <a:rPr lang="en-US" sz="1400" dirty="0"/>
                        <a:t>0.6</a:t>
                      </a:r>
                    </a:p>
                  </a:txBody>
                  <a:tcPr/>
                </a:tc>
                <a:tc>
                  <a:txBody>
                    <a:bodyPr/>
                    <a:lstStyle/>
                    <a:p>
                      <a:pPr algn="ctr"/>
                      <a:r>
                        <a:rPr lang="en-US" sz="1400" dirty="0"/>
                        <a:t>0.59</a:t>
                      </a:r>
                    </a:p>
                  </a:txBody>
                  <a:tcPr/>
                </a:tc>
                <a:extLst>
                  <a:ext uri="{0D108BD9-81ED-4DB2-BD59-A6C34878D82A}">
                    <a16:rowId xmlns:a16="http://schemas.microsoft.com/office/drawing/2014/main" val="1285200207"/>
                  </a:ext>
                </a:extLst>
              </a:tr>
              <a:tr h="369454">
                <a:tc>
                  <a:txBody>
                    <a:bodyPr/>
                    <a:lstStyle/>
                    <a:p>
                      <a:r>
                        <a:rPr lang="en-US" sz="1400"/>
                        <a:t>KNN Clustering</a:t>
                      </a:r>
                      <a:endParaRPr lang="en-US" sz="1400" dirty="0"/>
                    </a:p>
                  </a:txBody>
                  <a:tcPr/>
                </a:tc>
                <a:tc>
                  <a:txBody>
                    <a:bodyPr/>
                    <a:lstStyle/>
                    <a:p>
                      <a:r>
                        <a:rPr lang="en-US" sz="1400" dirty="0"/>
                        <a:t>Euclidean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4480241"/>
                  </a:ext>
                </a:extLst>
              </a:tr>
              <a:tr h="369454">
                <a:tc>
                  <a:txBody>
                    <a:bodyPr/>
                    <a:lstStyle/>
                    <a:p>
                      <a:r>
                        <a:rPr lang="en-US" sz="1400" dirty="0"/>
                        <a:t>KNN Clustering</a:t>
                      </a:r>
                    </a:p>
                  </a:txBody>
                  <a:tcPr/>
                </a:tc>
                <a:tc>
                  <a:txBody>
                    <a:bodyPr/>
                    <a:lstStyle/>
                    <a:p>
                      <a:r>
                        <a:rPr lang="en-US" sz="1400"/>
                        <a:t>Cosine</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615862785"/>
                  </a:ext>
                </a:extLst>
              </a:tr>
            </a:tbl>
          </a:graphicData>
        </a:graphic>
      </p:graphicFrame>
      <p:graphicFrame>
        <p:nvGraphicFramePr>
          <p:cNvPr id="8" name="Table 6">
            <a:extLst>
              <a:ext uri="{FF2B5EF4-FFF2-40B4-BE49-F238E27FC236}">
                <a16:creationId xmlns:a16="http://schemas.microsoft.com/office/drawing/2014/main" id="{D943AB88-0522-4633-8926-4949917BFB7B}"/>
              </a:ext>
            </a:extLst>
          </p:cNvPr>
          <p:cNvGraphicFramePr>
            <a:graphicFrameLocks noGrp="1"/>
          </p:cNvGraphicFramePr>
          <p:nvPr>
            <p:extLst>
              <p:ext uri="{D42A27DB-BD31-4B8C-83A1-F6EECF244321}">
                <p14:modId xmlns:p14="http://schemas.microsoft.com/office/powerpoint/2010/main" val="907262379"/>
              </p:ext>
            </p:extLst>
          </p:nvPr>
        </p:nvGraphicFramePr>
        <p:xfrm>
          <a:off x="539016" y="4475316"/>
          <a:ext cx="9981398" cy="1761898"/>
        </p:xfrm>
        <a:graphic>
          <a:graphicData uri="http://schemas.openxmlformats.org/drawingml/2006/table">
            <a:tbl>
              <a:tblPr firstRow="1" bandRow="1">
                <a:tableStyleId>{00A15C55-8517-42AA-B614-E9B94910E393}</a:tableStyleId>
              </a:tblPr>
              <a:tblGrid>
                <a:gridCol w="3407342">
                  <a:extLst>
                    <a:ext uri="{9D8B030D-6E8A-4147-A177-3AD203B41FA5}">
                      <a16:colId xmlns:a16="http://schemas.microsoft.com/office/drawing/2014/main" val="3670857814"/>
                    </a:ext>
                  </a:extLst>
                </a:gridCol>
                <a:gridCol w="2926080">
                  <a:extLst>
                    <a:ext uri="{9D8B030D-6E8A-4147-A177-3AD203B41FA5}">
                      <a16:colId xmlns:a16="http://schemas.microsoft.com/office/drawing/2014/main" val="2952026008"/>
                    </a:ext>
                  </a:extLst>
                </a:gridCol>
                <a:gridCol w="1848050">
                  <a:extLst>
                    <a:ext uri="{9D8B030D-6E8A-4147-A177-3AD203B41FA5}">
                      <a16:colId xmlns:a16="http://schemas.microsoft.com/office/drawing/2014/main" val="1423995285"/>
                    </a:ext>
                  </a:extLst>
                </a:gridCol>
                <a:gridCol w="1799926">
                  <a:extLst>
                    <a:ext uri="{9D8B030D-6E8A-4147-A177-3AD203B41FA5}">
                      <a16:colId xmlns:a16="http://schemas.microsoft.com/office/drawing/2014/main" val="944928224"/>
                    </a:ext>
                  </a:extLst>
                </a:gridCol>
              </a:tblGrid>
              <a:tr h="510610">
                <a:tc>
                  <a:txBody>
                    <a:bodyPr/>
                    <a:lstStyle/>
                    <a:p>
                      <a:pPr algn="ctr"/>
                      <a:r>
                        <a:rPr lang="en-US" sz="1400" dirty="0"/>
                        <a:t>Base Model</a:t>
                      </a:r>
                    </a:p>
                  </a:txBody>
                  <a:tcPr/>
                </a:tc>
                <a:tc>
                  <a:txBody>
                    <a:bodyPr/>
                    <a:lstStyle/>
                    <a:p>
                      <a:pPr algn="ctr"/>
                      <a:r>
                        <a:rPr lang="en-US" sz="1400" dirty="0"/>
                        <a:t>Fine-tuned On</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SQuAD</a:t>
                      </a:r>
                      <a:r>
                        <a:rPr lang="en-US" sz="1400" dirty="0"/>
                        <a:t> 2.0 dataset</a:t>
                      </a:r>
                    </a:p>
                  </a:txBody>
                  <a:tcPr/>
                </a:tc>
                <a:tc>
                  <a:txBody>
                    <a:bodyPr/>
                    <a:lstStyle/>
                    <a:p>
                      <a:pPr algn="ctr"/>
                      <a:r>
                        <a:rPr lang="en-US" sz="1400" dirty="0"/>
                        <a:t>0.294</a:t>
                      </a:r>
                    </a:p>
                  </a:txBody>
                  <a:tcPr/>
                </a:tc>
                <a:tc>
                  <a:txBody>
                    <a:bodyPr/>
                    <a:lstStyle/>
                    <a:p>
                      <a:pPr algn="ctr"/>
                      <a:r>
                        <a:rPr lang="en-US" sz="1400" dirty="0"/>
                        <a:t>0.163</a:t>
                      </a:r>
                    </a:p>
                  </a:txBody>
                  <a:tcPr/>
                </a:tc>
                <a:extLst>
                  <a:ext uri="{0D108BD9-81ED-4DB2-BD59-A6C34878D82A}">
                    <a16:rowId xmlns:a16="http://schemas.microsoft.com/office/drawing/2014/main" val="2080626124"/>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CovidQA</a:t>
                      </a:r>
                      <a:r>
                        <a:rPr lang="en-US" sz="1400" dirty="0"/>
                        <a:t> dataset</a:t>
                      </a:r>
                    </a:p>
                  </a:txBody>
                  <a:tcPr/>
                </a:tc>
                <a:tc>
                  <a:txBody>
                    <a:bodyPr/>
                    <a:lstStyle/>
                    <a:p>
                      <a:pPr algn="ctr"/>
                      <a:r>
                        <a:rPr lang="en-US" sz="1400" dirty="0"/>
                        <a:t>0.036</a:t>
                      </a:r>
                    </a:p>
                  </a:txBody>
                  <a:tcPr/>
                </a:tc>
                <a:tc>
                  <a:txBody>
                    <a:bodyPr/>
                    <a:lstStyle/>
                    <a:p>
                      <a:pPr algn="ctr"/>
                      <a:r>
                        <a:rPr lang="en-US" sz="1400" dirty="0"/>
                        <a:t>0.004</a:t>
                      </a:r>
                    </a:p>
                  </a:txBody>
                  <a:tcPr/>
                </a:tc>
                <a:extLst>
                  <a:ext uri="{0D108BD9-81ED-4DB2-BD59-A6C34878D82A}">
                    <a16:rowId xmlns:a16="http://schemas.microsoft.com/office/drawing/2014/main" val="1148328868"/>
                  </a:ext>
                </a:extLst>
              </a:tr>
              <a:tr h="49311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err="1"/>
                        <a:t>DistilBERT</a:t>
                      </a:r>
                      <a:r>
                        <a:rPr lang="en-US" sz="1400" dirty="0"/>
                        <a:t> Base Uncased</a:t>
                      </a:r>
                    </a:p>
                    <a:p>
                      <a:endParaRPr lang="en-US" sz="1400" dirty="0"/>
                    </a:p>
                  </a:txBody>
                  <a:tcPr/>
                </a:tc>
                <a:tc>
                  <a:txBody>
                    <a:bodyPr/>
                    <a:lstStyle/>
                    <a:p>
                      <a:r>
                        <a:rPr lang="en-US" sz="1400" dirty="0" err="1"/>
                        <a:t>SQuAD</a:t>
                      </a:r>
                      <a:r>
                        <a:rPr lang="en-US" sz="1400" dirty="0"/>
                        <a:t> 2.0 + </a:t>
                      </a:r>
                      <a:r>
                        <a:rPr lang="en-US" sz="1400" dirty="0" err="1"/>
                        <a:t>CovidQA</a:t>
                      </a:r>
                      <a:endParaRPr lang="en-US" sz="1400" dirty="0"/>
                    </a:p>
                  </a:txBody>
                  <a:tcPr/>
                </a:tc>
                <a:tc>
                  <a:txBody>
                    <a:bodyPr/>
                    <a:lstStyle/>
                    <a:p>
                      <a:pPr algn="ctr"/>
                      <a:r>
                        <a:rPr lang="en-US" sz="1400" dirty="0"/>
                        <a:t>0.234</a:t>
                      </a:r>
                    </a:p>
                  </a:txBody>
                  <a:tcPr/>
                </a:tc>
                <a:tc>
                  <a:txBody>
                    <a:bodyPr/>
                    <a:lstStyle/>
                    <a:p>
                      <a:pPr algn="ctr"/>
                      <a:r>
                        <a:rPr lang="en-US" sz="1400" dirty="0"/>
                        <a:t>0.097</a:t>
                      </a:r>
                    </a:p>
                  </a:txBody>
                  <a:tcPr/>
                </a:tc>
                <a:extLst>
                  <a:ext uri="{0D108BD9-81ED-4DB2-BD59-A6C34878D82A}">
                    <a16:rowId xmlns:a16="http://schemas.microsoft.com/office/drawing/2014/main" val="1858384143"/>
                  </a:ext>
                </a:extLst>
              </a:tr>
            </a:tbl>
          </a:graphicData>
        </a:graphic>
      </p:graphicFrame>
      <p:sp>
        <p:nvSpPr>
          <p:cNvPr id="9" name="Title 2">
            <a:extLst>
              <a:ext uri="{FF2B5EF4-FFF2-40B4-BE49-F238E27FC236}">
                <a16:creationId xmlns:a16="http://schemas.microsoft.com/office/drawing/2014/main" id="{22AE5779-2AF1-4492-83D2-7862CF303186}"/>
              </a:ext>
            </a:extLst>
          </p:cNvPr>
          <p:cNvSpPr txBox="1">
            <a:spLocks/>
          </p:cNvSpPr>
          <p:nvPr/>
        </p:nvSpPr>
        <p:spPr bwMode="gray">
          <a:xfrm>
            <a:off x="469900" y="391712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r>
              <a:rPr lang="en-US" dirty="0"/>
              <a:t>Performance Comparison of fine-tuned BERT QA models on </a:t>
            </a:r>
            <a:r>
              <a:rPr lang="en-US" dirty="0" err="1"/>
              <a:t>CovidQA</a:t>
            </a:r>
            <a:r>
              <a:rPr lang="en-US" dirty="0"/>
              <a:t> test data:</a:t>
            </a:r>
          </a:p>
        </p:txBody>
      </p:sp>
    </p:spTree>
    <p:extLst>
      <p:ext uri="{BB962C8B-B14F-4D97-AF65-F5344CB8AC3E}">
        <p14:creationId xmlns:p14="http://schemas.microsoft.com/office/powerpoint/2010/main" val="1156013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Demo</a:t>
            </a:r>
          </a:p>
        </p:txBody>
      </p:sp>
    </p:spTree>
    <p:extLst>
      <p:ext uri="{BB962C8B-B14F-4D97-AF65-F5344CB8AC3E}">
        <p14:creationId xmlns:p14="http://schemas.microsoft.com/office/powerpoint/2010/main" val="13534803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2.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598B6F-21C7-46B5-B45C-5A91A8F2B8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4322</TotalTime>
  <Words>1039</Words>
  <Application>Microsoft Office PowerPoint</Application>
  <PresentationFormat>Widescreen</PresentationFormat>
  <Paragraphs>180</Paragraphs>
  <Slides>12</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on Web Pages</vt:lpstr>
      <vt:lpstr>Approach Overview</vt:lpstr>
      <vt:lpstr>Data Acquisition</vt:lpstr>
      <vt:lpstr>Models/Techniques</vt:lpstr>
      <vt:lpstr>Performance Evaluation – Context Generation Techniques</vt:lpstr>
      <vt:lpstr>Demo</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294</cp:revision>
  <dcterms:modified xsi:type="dcterms:W3CDTF">2020-10-07T05:18:48Z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