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5"/>
  </p:notesMasterIdLst>
  <p:handoutMasterIdLst>
    <p:handoutMasterId r:id="rId16"/>
  </p:handoutMasterIdLst>
  <p:sldIdLst>
    <p:sldId id="673" r:id="rId5"/>
    <p:sldId id="791" r:id="rId6"/>
    <p:sldId id="765" r:id="rId7"/>
    <p:sldId id="628" r:id="rId8"/>
    <p:sldId id="795" r:id="rId9"/>
    <p:sldId id="796" r:id="rId10"/>
    <p:sldId id="792" r:id="rId11"/>
    <p:sldId id="766" r:id="rId12"/>
    <p:sldId id="797" r:id="rId13"/>
    <p:sldId id="798" r:id="rId14"/>
  </p:sldIdLst>
  <p:sldSz cx="12192000" cy="6858000"/>
  <p:notesSz cx="7315200" cy="9601200"/>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6941" autoAdjust="0"/>
  </p:normalViewPr>
  <p:slideViewPr>
    <p:cSldViewPr snapToGrid="0">
      <p:cViewPr varScale="1">
        <p:scale>
          <a:sx n="63" d="100"/>
          <a:sy n="63" d="100"/>
        </p:scale>
        <p:origin x="780" y="48"/>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9/23/2020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9/23/2020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7"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43"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744380"/>
            <a:ext cx="10618899" cy="505645"/>
          </a:xfrm>
        </p:spPr>
        <p:txBody>
          <a:bodyPr/>
          <a:lstStyle/>
          <a:p>
            <a:pPr>
              <a:spcAft>
                <a:spcPts val="600"/>
              </a:spcAft>
            </a:pPr>
            <a:r>
              <a:rPr lang="en-US" sz="2000" dirty="0"/>
              <a:t>Nirav Raje Capstone</a:t>
            </a:r>
          </a:p>
          <a:p>
            <a:pPr>
              <a:spcAft>
                <a:spcPts val="600"/>
              </a:spcAft>
            </a:pPr>
            <a:r>
              <a:rPr lang="en-US" sz="2000" b="0" dirty="0"/>
              <a:t>Machine Learning Guild Apprentice Program</a:t>
            </a:r>
            <a:endParaRPr lang="en-US" sz="2000" b="0" noProof="0" dirty="0"/>
          </a:p>
        </p:txBody>
      </p:sp>
      <p:sp>
        <p:nvSpPr>
          <p:cNvPr id="5" name="Text Placeholder 4"/>
          <p:cNvSpPr>
            <a:spLocks noGrp="1"/>
          </p:cNvSpPr>
          <p:nvPr>
            <p:ph type="body" sz="quarter" idx="10"/>
          </p:nvPr>
        </p:nvSpPr>
        <p:spPr/>
        <p:txBody>
          <a:bodyPr/>
          <a:lstStyle/>
          <a:p>
            <a:r>
              <a:rPr lang="en-US" dirty="0"/>
              <a:t>Office of the CTO | Jan 2018</a:t>
            </a:r>
            <a:endParaRPr lang="en-US"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build ML-driven web-based or Android applications for common tasks.</a:t>
            </a:r>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(interpretable ML)</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browser extension or web app that allows the user to ask questions on any web page. The model returns an answer based on the text contents of the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2"/>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sp>
        <p:nvSpPr>
          <p:cNvPr id="9" name="Oval 8">
            <a:extLst>
              <a:ext uri="{FF2B5EF4-FFF2-40B4-BE49-F238E27FC236}">
                <a16:creationId xmlns:a16="http://schemas.microsoft.com/office/drawing/2014/main" id="{7F62C410-807C-4102-9F4D-BE879B005693}"/>
              </a:ext>
            </a:extLst>
          </p:cNvPr>
          <p:cNvSpPr>
            <a:spLocks noChangeArrowheads="1"/>
          </p:cNvSpPr>
          <p:nvPr/>
        </p:nvSpPr>
        <p:spPr bwMode="blackWhite">
          <a:xfrm rot="16200000">
            <a:off x="3407395" y="1051449"/>
            <a:ext cx="1151705" cy="1150641"/>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Tokenization</a:t>
            </a:r>
          </a:p>
        </p:txBody>
      </p:sp>
      <p:cxnSp>
        <p:nvCxnSpPr>
          <p:cNvPr id="10" name="Straight Connector 9">
            <a:extLst>
              <a:ext uri="{FF2B5EF4-FFF2-40B4-BE49-F238E27FC236}">
                <a16:creationId xmlns:a16="http://schemas.microsoft.com/office/drawing/2014/main" id="{32077ACF-A34F-4C20-BE2F-5AD237E4EBF1}"/>
              </a:ext>
            </a:extLst>
          </p:cNvPr>
          <p:cNvCxnSpPr>
            <a:cxnSpLocks/>
            <a:stCxn id="9" idx="0"/>
            <a:endCxn id="69" idx="4"/>
          </p:cNvCxnSpPr>
          <p:nvPr/>
        </p:nvCxnSpPr>
        <p:spPr>
          <a:xfrm flipH="1" flipV="1">
            <a:off x="3129140" y="1621183"/>
            <a:ext cx="278787" cy="55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03B4CDD-F3E8-4D14-B997-DEA08C811D13}"/>
              </a:ext>
            </a:extLst>
          </p:cNvPr>
          <p:cNvCxnSpPr>
            <a:cxnSpLocks/>
            <a:stCxn id="69" idx="0"/>
          </p:cNvCxnSpPr>
          <p:nvPr/>
        </p:nvCxnSpPr>
        <p:spPr>
          <a:xfrm flipH="1">
            <a:off x="1689444" y="1621184"/>
            <a:ext cx="289056" cy="15900"/>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F600C1D-71AA-4CEE-8631-50EA9BBF0C97}"/>
              </a:ext>
            </a:extLst>
          </p:cNvPr>
          <p:cNvCxnSpPr>
            <a:cxnSpLocks/>
            <a:endCxn id="58" idx="1"/>
          </p:cNvCxnSpPr>
          <p:nvPr/>
        </p:nvCxnSpPr>
        <p:spPr>
          <a:xfrm flipV="1">
            <a:off x="10180920" y="2383036"/>
            <a:ext cx="1471011" cy="1476718"/>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8074DC9-FCAF-45E0-A481-E9F2D52DF0E0}"/>
              </a:ext>
            </a:extLst>
          </p:cNvPr>
          <p:cNvCxnSpPr>
            <a:cxnSpLocks/>
            <a:stCxn id="71" idx="0"/>
            <a:endCxn id="9" idx="4"/>
          </p:cNvCxnSpPr>
          <p:nvPr/>
        </p:nvCxnSpPr>
        <p:spPr>
          <a:xfrm flipH="1">
            <a:off x="4558568" y="1601640"/>
            <a:ext cx="309404" cy="25129"/>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6F375F02-7721-41B0-AFAE-946B7C721D2E}"/>
              </a:ext>
            </a:extLst>
          </p:cNvPr>
          <p:cNvGrpSpPr/>
          <p:nvPr/>
        </p:nvGrpSpPr>
        <p:grpSpPr>
          <a:xfrm>
            <a:off x="10030747" y="2239496"/>
            <a:ext cx="2161253" cy="2157984"/>
            <a:chOff x="6469585" y="1434732"/>
            <a:chExt cx="3875196" cy="3876950"/>
          </a:xfrm>
        </p:grpSpPr>
        <p:grpSp>
          <p:nvGrpSpPr>
            <p:cNvPr id="15" name="Group 4">
              <a:extLst>
                <a:ext uri="{FF2B5EF4-FFF2-40B4-BE49-F238E27FC236}">
                  <a16:creationId xmlns:a16="http://schemas.microsoft.com/office/drawing/2014/main" id="{B6CC0DBA-6857-4B21-9EAA-DEC628278414}"/>
                </a:ext>
              </a:extLst>
            </p:cNvPr>
            <p:cNvGrpSpPr>
              <a:grpSpLocks noChangeAspect="1"/>
            </p:cNvGrpSpPr>
            <p:nvPr/>
          </p:nvGrpSpPr>
          <p:grpSpPr bwMode="auto">
            <a:xfrm>
              <a:off x="6469585" y="1434732"/>
              <a:ext cx="3875196" cy="3876950"/>
              <a:chOff x="4621" y="1120"/>
              <a:chExt cx="2209" cy="2210"/>
            </a:xfrm>
          </p:grpSpPr>
          <p:sp>
            <p:nvSpPr>
              <p:cNvPr id="17" name="Freeform 5">
                <a:extLst>
                  <a:ext uri="{FF2B5EF4-FFF2-40B4-BE49-F238E27FC236}">
                    <a16:creationId xmlns:a16="http://schemas.microsoft.com/office/drawing/2014/main" id="{9B95CEC5-8EBF-4FAB-8C09-215717BBEF60}"/>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8" name="Freeform 6">
                <a:extLst>
                  <a:ext uri="{FF2B5EF4-FFF2-40B4-BE49-F238E27FC236}">
                    <a16:creationId xmlns:a16="http://schemas.microsoft.com/office/drawing/2014/main" id="{D513BA79-2B6C-46A9-9384-3EDD55FAAB0D}"/>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9" name="Line 7">
                <a:extLst>
                  <a:ext uri="{FF2B5EF4-FFF2-40B4-BE49-F238E27FC236}">
                    <a16:creationId xmlns:a16="http://schemas.microsoft.com/office/drawing/2014/main" id="{FFF63639-08C5-4A7D-8400-6CBDD43CA50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0" name="Line 8">
                <a:extLst>
                  <a:ext uri="{FF2B5EF4-FFF2-40B4-BE49-F238E27FC236}">
                    <a16:creationId xmlns:a16="http://schemas.microsoft.com/office/drawing/2014/main" id="{BE3B0312-9895-49EA-B8A8-2260F473216B}"/>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1" name="Line 9">
                <a:extLst>
                  <a:ext uri="{FF2B5EF4-FFF2-40B4-BE49-F238E27FC236}">
                    <a16:creationId xmlns:a16="http://schemas.microsoft.com/office/drawing/2014/main" id="{9FF9F248-97ED-4454-A54B-A65262B872BE}"/>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2" name="Line 10">
                <a:extLst>
                  <a:ext uri="{FF2B5EF4-FFF2-40B4-BE49-F238E27FC236}">
                    <a16:creationId xmlns:a16="http://schemas.microsoft.com/office/drawing/2014/main" id="{D434E54A-D693-418F-BE01-9A46483D5D7F}"/>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3" name="Line 11">
                <a:extLst>
                  <a:ext uri="{FF2B5EF4-FFF2-40B4-BE49-F238E27FC236}">
                    <a16:creationId xmlns:a16="http://schemas.microsoft.com/office/drawing/2014/main" id="{ABAA7CBB-5957-4A4A-A6A6-D5B932D225B8}"/>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4" name="Line 12">
                <a:extLst>
                  <a:ext uri="{FF2B5EF4-FFF2-40B4-BE49-F238E27FC236}">
                    <a16:creationId xmlns:a16="http://schemas.microsoft.com/office/drawing/2014/main" id="{9E35ADDA-5381-4605-8D8E-EFBAC6624FF0}"/>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5" name="Line 13">
                <a:extLst>
                  <a:ext uri="{FF2B5EF4-FFF2-40B4-BE49-F238E27FC236}">
                    <a16:creationId xmlns:a16="http://schemas.microsoft.com/office/drawing/2014/main" id="{4EEF3AF2-A610-4CD8-9234-DCA53CB500F2}"/>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6" name="Line 14">
                <a:extLst>
                  <a:ext uri="{FF2B5EF4-FFF2-40B4-BE49-F238E27FC236}">
                    <a16:creationId xmlns:a16="http://schemas.microsoft.com/office/drawing/2014/main" id="{59093DE0-FF10-4E18-94C5-B534B1B6033E}"/>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7" name="Line 15">
                <a:extLst>
                  <a:ext uri="{FF2B5EF4-FFF2-40B4-BE49-F238E27FC236}">
                    <a16:creationId xmlns:a16="http://schemas.microsoft.com/office/drawing/2014/main" id="{0420965E-28FD-48E9-BE34-153FDF0928B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8" name="Line 16">
                <a:extLst>
                  <a:ext uri="{FF2B5EF4-FFF2-40B4-BE49-F238E27FC236}">
                    <a16:creationId xmlns:a16="http://schemas.microsoft.com/office/drawing/2014/main" id="{5CBDB76F-2AA0-4D58-B2DB-403EA3E85B75}"/>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9" name="Line 17">
                <a:extLst>
                  <a:ext uri="{FF2B5EF4-FFF2-40B4-BE49-F238E27FC236}">
                    <a16:creationId xmlns:a16="http://schemas.microsoft.com/office/drawing/2014/main" id="{912E8994-8D34-4211-9979-69C40048DAD5}"/>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0" name="Line 18">
                <a:extLst>
                  <a:ext uri="{FF2B5EF4-FFF2-40B4-BE49-F238E27FC236}">
                    <a16:creationId xmlns:a16="http://schemas.microsoft.com/office/drawing/2014/main" id="{7345A716-DD27-4FBC-B73C-792DC677C93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1" name="Line 19">
                <a:extLst>
                  <a:ext uri="{FF2B5EF4-FFF2-40B4-BE49-F238E27FC236}">
                    <a16:creationId xmlns:a16="http://schemas.microsoft.com/office/drawing/2014/main" id="{7A53FF01-7FF3-4CF1-B41C-01B2964F4AFC}"/>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2" name="Line 20">
                <a:extLst>
                  <a:ext uri="{FF2B5EF4-FFF2-40B4-BE49-F238E27FC236}">
                    <a16:creationId xmlns:a16="http://schemas.microsoft.com/office/drawing/2014/main" id="{5DEA65B1-36A8-4E3C-88ED-01606389DFCE}"/>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3" name="Line 21">
                <a:extLst>
                  <a:ext uri="{FF2B5EF4-FFF2-40B4-BE49-F238E27FC236}">
                    <a16:creationId xmlns:a16="http://schemas.microsoft.com/office/drawing/2014/main" id="{04AC6608-D15A-4A92-BC06-A366585D7734}"/>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4" name="Line 22">
                <a:extLst>
                  <a:ext uri="{FF2B5EF4-FFF2-40B4-BE49-F238E27FC236}">
                    <a16:creationId xmlns:a16="http://schemas.microsoft.com/office/drawing/2014/main" id="{76455621-30CB-4CAD-A651-7465D66990AF}"/>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5" name="Line 23">
                <a:extLst>
                  <a:ext uri="{FF2B5EF4-FFF2-40B4-BE49-F238E27FC236}">
                    <a16:creationId xmlns:a16="http://schemas.microsoft.com/office/drawing/2014/main" id="{C5C962A4-39A2-4CE3-AB5E-401C09328DE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6" name="Line 24">
                <a:extLst>
                  <a:ext uri="{FF2B5EF4-FFF2-40B4-BE49-F238E27FC236}">
                    <a16:creationId xmlns:a16="http://schemas.microsoft.com/office/drawing/2014/main" id="{1226CE46-5745-4ABC-9B80-3E31AAFAFD8A}"/>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7" name="Line 25">
                <a:extLst>
                  <a:ext uri="{FF2B5EF4-FFF2-40B4-BE49-F238E27FC236}">
                    <a16:creationId xmlns:a16="http://schemas.microsoft.com/office/drawing/2014/main" id="{9D615876-BCF4-413F-89C4-9C42DE073D6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8" name="Line 26">
                <a:extLst>
                  <a:ext uri="{FF2B5EF4-FFF2-40B4-BE49-F238E27FC236}">
                    <a16:creationId xmlns:a16="http://schemas.microsoft.com/office/drawing/2014/main" id="{BDAF1B03-E021-4C06-A357-B8AB9CA8D647}"/>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9" name="Line 27">
                <a:extLst>
                  <a:ext uri="{FF2B5EF4-FFF2-40B4-BE49-F238E27FC236}">
                    <a16:creationId xmlns:a16="http://schemas.microsoft.com/office/drawing/2014/main" id="{9B859D88-8F34-4A7A-9681-ED1DC9CBF114}"/>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0" name="Line 28">
                <a:extLst>
                  <a:ext uri="{FF2B5EF4-FFF2-40B4-BE49-F238E27FC236}">
                    <a16:creationId xmlns:a16="http://schemas.microsoft.com/office/drawing/2014/main" id="{9D9420B4-6C88-41F9-91E7-F7D5AEABB568}"/>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1" name="Line 29">
                <a:extLst>
                  <a:ext uri="{FF2B5EF4-FFF2-40B4-BE49-F238E27FC236}">
                    <a16:creationId xmlns:a16="http://schemas.microsoft.com/office/drawing/2014/main" id="{B76F8BDE-294E-4760-8AA9-D3CBCB6A336A}"/>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2" name="Line 30">
                <a:extLst>
                  <a:ext uri="{FF2B5EF4-FFF2-40B4-BE49-F238E27FC236}">
                    <a16:creationId xmlns:a16="http://schemas.microsoft.com/office/drawing/2014/main" id="{AAC6B6A3-3569-44A6-8EA3-7CBECE26165C}"/>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3" name="Freeform 31">
                <a:extLst>
                  <a:ext uri="{FF2B5EF4-FFF2-40B4-BE49-F238E27FC236}">
                    <a16:creationId xmlns:a16="http://schemas.microsoft.com/office/drawing/2014/main" id="{D90713CC-028A-4D93-A73B-54961B1C8CFD}"/>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4" name="Freeform 32">
                <a:extLst>
                  <a:ext uri="{FF2B5EF4-FFF2-40B4-BE49-F238E27FC236}">
                    <a16:creationId xmlns:a16="http://schemas.microsoft.com/office/drawing/2014/main" id="{07C8E1C4-9F02-4380-A79C-BB6F34963372}"/>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5" name="Line 33">
                <a:extLst>
                  <a:ext uri="{FF2B5EF4-FFF2-40B4-BE49-F238E27FC236}">
                    <a16:creationId xmlns:a16="http://schemas.microsoft.com/office/drawing/2014/main" id="{E3B1AB6B-2C64-4297-A6D7-BB7DDF7967A8}"/>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6" name="Line 34">
                <a:extLst>
                  <a:ext uri="{FF2B5EF4-FFF2-40B4-BE49-F238E27FC236}">
                    <a16:creationId xmlns:a16="http://schemas.microsoft.com/office/drawing/2014/main" id="{ADDEA84C-FD25-49E5-87C9-DAC575A405F5}"/>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7" name="Line 35">
                <a:extLst>
                  <a:ext uri="{FF2B5EF4-FFF2-40B4-BE49-F238E27FC236}">
                    <a16:creationId xmlns:a16="http://schemas.microsoft.com/office/drawing/2014/main" id="{5B7D30EE-125F-4DA0-AF8F-A53046E83F36}"/>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8" name="Line 36">
                <a:extLst>
                  <a:ext uri="{FF2B5EF4-FFF2-40B4-BE49-F238E27FC236}">
                    <a16:creationId xmlns:a16="http://schemas.microsoft.com/office/drawing/2014/main" id="{7B2E1CD1-D689-4956-AA89-5DC78CC75A0D}"/>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9" name="Line 37">
                <a:extLst>
                  <a:ext uri="{FF2B5EF4-FFF2-40B4-BE49-F238E27FC236}">
                    <a16:creationId xmlns:a16="http://schemas.microsoft.com/office/drawing/2014/main" id="{70DB363C-C706-4D62-BB42-EC5CEDC2CCD1}"/>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0" name="Line 38">
                <a:extLst>
                  <a:ext uri="{FF2B5EF4-FFF2-40B4-BE49-F238E27FC236}">
                    <a16:creationId xmlns:a16="http://schemas.microsoft.com/office/drawing/2014/main" id="{94C430F3-A083-4453-99A4-CBF51DDEF474}"/>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1" name="Line 39">
                <a:extLst>
                  <a:ext uri="{FF2B5EF4-FFF2-40B4-BE49-F238E27FC236}">
                    <a16:creationId xmlns:a16="http://schemas.microsoft.com/office/drawing/2014/main" id="{1BB37ABD-B125-4BA8-A169-CE3CDB37A13D}"/>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2" name="Line 40">
                <a:extLst>
                  <a:ext uri="{FF2B5EF4-FFF2-40B4-BE49-F238E27FC236}">
                    <a16:creationId xmlns:a16="http://schemas.microsoft.com/office/drawing/2014/main" id="{308FB17A-AD52-4BB2-B542-42874189E1F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3" name="Line 41">
                <a:extLst>
                  <a:ext uri="{FF2B5EF4-FFF2-40B4-BE49-F238E27FC236}">
                    <a16:creationId xmlns:a16="http://schemas.microsoft.com/office/drawing/2014/main" id="{8D608AC0-AC2F-4006-857F-B3D106622C0C}"/>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4" name="Line 42">
                <a:extLst>
                  <a:ext uri="{FF2B5EF4-FFF2-40B4-BE49-F238E27FC236}">
                    <a16:creationId xmlns:a16="http://schemas.microsoft.com/office/drawing/2014/main" id="{54F9500A-7769-44DD-937E-4D5F7E8A85A9}"/>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5" name="Line 43">
                <a:extLst>
                  <a:ext uri="{FF2B5EF4-FFF2-40B4-BE49-F238E27FC236}">
                    <a16:creationId xmlns:a16="http://schemas.microsoft.com/office/drawing/2014/main" id="{ACC0E765-E796-4D74-A832-1161FB9756BF}"/>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6" name="Line 44">
                <a:extLst>
                  <a:ext uri="{FF2B5EF4-FFF2-40B4-BE49-F238E27FC236}">
                    <a16:creationId xmlns:a16="http://schemas.microsoft.com/office/drawing/2014/main" id="{AE46DC14-22F0-4737-A9B3-E00D1E2EE6D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7" name="Line 45">
                <a:extLst>
                  <a:ext uri="{FF2B5EF4-FFF2-40B4-BE49-F238E27FC236}">
                    <a16:creationId xmlns:a16="http://schemas.microsoft.com/office/drawing/2014/main" id="{EDD6B5A3-2237-48AA-8B7B-41BB1D7B724D}"/>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8" name="Line 46">
                <a:extLst>
                  <a:ext uri="{FF2B5EF4-FFF2-40B4-BE49-F238E27FC236}">
                    <a16:creationId xmlns:a16="http://schemas.microsoft.com/office/drawing/2014/main" id="{801DDBC5-FE5F-4A44-B1B4-AB13855CE8A8}"/>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9" name="Line 47">
                <a:extLst>
                  <a:ext uri="{FF2B5EF4-FFF2-40B4-BE49-F238E27FC236}">
                    <a16:creationId xmlns:a16="http://schemas.microsoft.com/office/drawing/2014/main" id="{930685A5-2FEB-4263-A568-57355231F0B4}"/>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0" name="Line 48">
                <a:extLst>
                  <a:ext uri="{FF2B5EF4-FFF2-40B4-BE49-F238E27FC236}">
                    <a16:creationId xmlns:a16="http://schemas.microsoft.com/office/drawing/2014/main" id="{1372E93F-C02C-43C7-A70D-895D12F21707}"/>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1" name="Line 49">
                <a:extLst>
                  <a:ext uri="{FF2B5EF4-FFF2-40B4-BE49-F238E27FC236}">
                    <a16:creationId xmlns:a16="http://schemas.microsoft.com/office/drawing/2014/main" id="{6348E0D1-3434-4AB9-9C44-FFBD7FA067D2}"/>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2" name="Line 50">
                <a:extLst>
                  <a:ext uri="{FF2B5EF4-FFF2-40B4-BE49-F238E27FC236}">
                    <a16:creationId xmlns:a16="http://schemas.microsoft.com/office/drawing/2014/main" id="{D1ED40FE-0DDE-42CE-80FD-F921114F7F61}"/>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3" name="Line 51">
                <a:extLst>
                  <a:ext uri="{FF2B5EF4-FFF2-40B4-BE49-F238E27FC236}">
                    <a16:creationId xmlns:a16="http://schemas.microsoft.com/office/drawing/2014/main" id="{BBF95EEC-7912-4A1F-8FEA-9CCCD330885D}"/>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4" name="Line 52">
                <a:extLst>
                  <a:ext uri="{FF2B5EF4-FFF2-40B4-BE49-F238E27FC236}">
                    <a16:creationId xmlns:a16="http://schemas.microsoft.com/office/drawing/2014/main" id="{920A939D-078F-4217-9719-F6067D39DF46}"/>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5" name="Line 53">
                <a:extLst>
                  <a:ext uri="{FF2B5EF4-FFF2-40B4-BE49-F238E27FC236}">
                    <a16:creationId xmlns:a16="http://schemas.microsoft.com/office/drawing/2014/main" id="{58716F65-E9CC-48E9-BD68-F514F7C9AE81}"/>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6" name="Line 54">
                <a:extLst>
                  <a:ext uri="{FF2B5EF4-FFF2-40B4-BE49-F238E27FC236}">
                    <a16:creationId xmlns:a16="http://schemas.microsoft.com/office/drawing/2014/main" id="{4DCF5ED4-C0D5-4449-AB37-DFE2E3CFC82A}"/>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7" name="Line 55">
                <a:extLst>
                  <a:ext uri="{FF2B5EF4-FFF2-40B4-BE49-F238E27FC236}">
                    <a16:creationId xmlns:a16="http://schemas.microsoft.com/office/drawing/2014/main" id="{D73AD5CF-33CC-4112-8049-895645891963}"/>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8" name="Line 56">
                <a:extLst>
                  <a:ext uri="{FF2B5EF4-FFF2-40B4-BE49-F238E27FC236}">
                    <a16:creationId xmlns:a16="http://schemas.microsoft.com/office/drawing/2014/main" id="{F31CB8E2-4CD6-48EE-A770-25A4ECF72431}"/>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16" name="Oval 15">
              <a:extLst>
                <a:ext uri="{FF2B5EF4-FFF2-40B4-BE49-F238E27FC236}">
                  <a16:creationId xmlns:a16="http://schemas.microsoft.com/office/drawing/2014/main" id="{61600926-E910-40FA-B383-64D48A36170C}"/>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1"/>
                  </a:solidFill>
                  <a:latin typeface="+mj-lt"/>
                  <a:ea typeface="Verdana" panose="020B0604030504040204" pitchFamily="34" charset="0"/>
                  <a:cs typeface="Verdana" panose="020B0604030504040204" pitchFamily="34" charset="0"/>
                </a:rPr>
                <a:t>DistilBERT</a:t>
              </a:r>
              <a:endParaRPr lang="en-US" sz="1000" b="1" dirty="0">
                <a:solidFill>
                  <a:schemeClr val="tx1"/>
                </a:solidFill>
                <a:latin typeface="+mj-lt"/>
                <a:ea typeface="Verdana" panose="020B0604030504040204" pitchFamily="34" charset="0"/>
                <a:cs typeface="Verdana" panose="020B0604030504040204" pitchFamily="34" charset="0"/>
              </a:endParaRPr>
            </a:p>
          </p:txBody>
        </p:sp>
      </p:grpSp>
      <p:sp>
        <p:nvSpPr>
          <p:cNvPr id="69" name="Oval 68">
            <a:extLst>
              <a:ext uri="{FF2B5EF4-FFF2-40B4-BE49-F238E27FC236}">
                <a16:creationId xmlns:a16="http://schemas.microsoft.com/office/drawing/2014/main" id="{5D7EBA67-3569-4C63-9457-57AF600111F6}"/>
              </a:ext>
            </a:extLst>
          </p:cNvPr>
          <p:cNvSpPr>
            <a:spLocks noChangeArrowheads="1"/>
          </p:cNvSpPr>
          <p:nvPr/>
        </p:nvSpPr>
        <p:spPr bwMode="blackWhite">
          <a:xfrm rot="16200000">
            <a:off x="1977554" y="1045864"/>
            <a:ext cx="1152531" cy="11506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Noise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Removal</a:t>
            </a:r>
          </a:p>
        </p:txBody>
      </p:sp>
      <p:sp>
        <p:nvSpPr>
          <p:cNvPr id="70" name="Oval 69">
            <a:extLst>
              <a:ext uri="{FF2B5EF4-FFF2-40B4-BE49-F238E27FC236}">
                <a16:creationId xmlns:a16="http://schemas.microsoft.com/office/drawing/2014/main" id="{BDBA0AB1-773B-4120-8539-1796BBD99295}"/>
              </a:ext>
            </a:extLst>
          </p:cNvPr>
          <p:cNvSpPr>
            <a:spLocks noChangeArrowheads="1"/>
          </p:cNvSpPr>
          <p:nvPr/>
        </p:nvSpPr>
        <p:spPr bwMode="blackWhite">
          <a:xfrm rot="16200000">
            <a:off x="10517014" y="4688749"/>
            <a:ext cx="1188721" cy="118872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r>
              <a:rPr lang="en-GB" sz="1000" b="1" dirty="0">
                <a:solidFill>
                  <a:sysClr val="windowText" lastClr="000000"/>
                </a:solidFill>
                <a:latin typeface="+mj-lt"/>
                <a:ea typeface="Verdana" panose="020B0604030504040204" pitchFamily="34" charset="0"/>
                <a:cs typeface="Verdana" panose="020B0604030504040204" pitchFamily="34" charset="0"/>
              </a:rPr>
              <a:t> 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 Dataset</a:t>
            </a:r>
          </a:p>
        </p:txBody>
      </p:sp>
      <p:sp>
        <p:nvSpPr>
          <p:cNvPr id="71" name="Oval 70">
            <a:extLst>
              <a:ext uri="{FF2B5EF4-FFF2-40B4-BE49-F238E27FC236}">
                <a16:creationId xmlns:a16="http://schemas.microsoft.com/office/drawing/2014/main" id="{42A2A8A8-1EFA-4F85-983C-BC34A039F6C9}"/>
              </a:ext>
            </a:extLst>
          </p:cNvPr>
          <p:cNvSpPr>
            <a:spLocks noChangeArrowheads="1"/>
          </p:cNvSpPr>
          <p:nvPr/>
        </p:nvSpPr>
        <p:spPr bwMode="blackWhite">
          <a:xfrm rot="16200000">
            <a:off x="4863590" y="1026320"/>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Encoding</a:t>
            </a:r>
          </a:p>
        </p:txBody>
      </p:sp>
      <p:cxnSp>
        <p:nvCxnSpPr>
          <p:cNvPr id="72" name="Straight Connector 71">
            <a:extLst>
              <a:ext uri="{FF2B5EF4-FFF2-40B4-BE49-F238E27FC236}">
                <a16:creationId xmlns:a16="http://schemas.microsoft.com/office/drawing/2014/main" id="{E2FCA675-A804-4F21-B160-1318CC5B5C6D}"/>
              </a:ext>
            </a:extLst>
          </p:cNvPr>
          <p:cNvCxnSpPr>
            <a:cxnSpLocks/>
            <a:stCxn id="73" idx="0"/>
          </p:cNvCxnSpPr>
          <p:nvPr/>
        </p:nvCxnSpPr>
        <p:spPr>
          <a:xfrm flipH="1" flipV="1">
            <a:off x="1689445" y="5037560"/>
            <a:ext cx="298405" cy="154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01D7990F-A8A6-4E61-8D6A-E2901A7FC4C3}"/>
              </a:ext>
            </a:extLst>
          </p:cNvPr>
          <p:cNvSpPr>
            <a:spLocks noChangeArrowheads="1"/>
          </p:cNvSpPr>
          <p:nvPr/>
        </p:nvSpPr>
        <p:spPr bwMode="blackWhite">
          <a:xfrm rot="16200000">
            <a:off x="1986905" y="4477725"/>
            <a:ext cx="1152532" cy="1150642"/>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Noise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Removal</a:t>
            </a:r>
          </a:p>
        </p:txBody>
      </p:sp>
      <p:cxnSp>
        <p:nvCxnSpPr>
          <p:cNvPr id="74" name="Straight Connector 73">
            <a:extLst>
              <a:ext uri="{FF2B5EF4-FFF2-40B4-BE49-F238E27FC236}">
                <a16:creationId xmlns:a16="http://schemas.microsoft.com/office/drawing/2014/main" id="{1190CA9C-D8A9-44E7-AD79-A19DD92FE898}"/>
              </a:ext>
            </a:extLst>
          </p:cNvPr>
          <p:cNvCxnSpPr>
            <a:cxnSpLocks/>
            <a:stCxn id="75" idx="0"/>
            <a:endCxn id="73" idx="4"/>
          </p:cNvCxnSpPr>
          <p:nvPr/>
        </p:nvCxnSpPr>
        <p:spPr>
          <a:xfrm flipH="1">
            <a:off x="3138492" y="5025509"/>
            <a:ext cx="264928" cy="27537"/>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5" name="Oval 74">
            <a:extLst>
              <a:ext uri="{FF2B5EF4-FFF2-40B4-BE49-F238E27FC236}">
                <a16:creationId xmlns:a16="http://schemas.microsoft.com/office/drawing/2014/main" id="{CD6CB82D-00EE-466E-BDA7-1203E3B24FE0}"/>
              </a:ext>
            </a:extLst>
          </p:cNvPr>
          <p:cNvSpPr>
            <a:spLocks noChangeArrowheads="1"/>
          </p:cNvSpPr>
          <p:nvPr/>
        </p:nvSpPr>
        <p:spPr bwMode="blackWhite">
          <a:xfrm rot="16200000">
            <a:off x="3399038" y="4450189"/>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Encoding</a:t>
            </a:r>
          </a:p>
        </p:txBody>
      </p:sp>
      <p:cxnSp>
        <p:nvCxnSpPr>
          <p:cNvPr id="76" name="Straight Connector 75">
            <a:extLst>
              <a:ext uri="{FF2B5EF4-FFF2-40B4-BE49-F238E27FC236}">
                <a16:creationId xmlns:a16="http://schemas.microsoft.com/office/drawing/2014/main" id="{D7F2FFE4-C64E-4B08-9AE1-015C04A52B27}"/>
              </a:ext>
            </a:extLst>
          </p:cNvPr>
          <p:cNvCxnSpPr>
            <a:cxnSpLocks/>
            <a:stCxn id="16" idx="4"/>
            <a:endCxn id="70" idx="6"/>
          </p:cNvCxnSpPr>
          <p:nvPr/>
        </p:nvCxnSpPr>
        <p:spPr>
          <a:xfrm>
            <a:off x="11107949" y="3942676"/>
            <a:ext cx="3426" cy="746073"/>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7" name="Oval 76">
            <a:extLst>
              <a:ext uri="{FF2B5EF4-FFF2-40B4-BE49-F238E27FC236}">
                <a16:creationId xmlns:a16="http://schemas.microsoft.com/office/drawing/2014/main" id="{62AB504F-1CFF-4315-A456-B55A91D1221C}"/>
              </a:ext>
            </a:extLst>
          </p:cNvPr>
          <p:cNvSpPr>
            <a:spLocks noChangeArrowheads="1"/>
          </p:cNvSpPr>
          <p:nvPr/>
        </p:nvSpPr>
        <p:spPr bwMode="blackWhite">
          <a:xfrm rot="16200000">
            <a:off x="4843241" y="2748330"/>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Generation</a:t>
            </a:r>
          </a:p>
        </p:txBody>
      </p:sp>
      <p:cxnSp>
        <p:nvCxnSpPr>
          <p:cNvPr id="78" name="Straight Connector 77">
            <a:extLst>
              <a:ext uri="{FF2B5EF4-FFF2-40B4-BE49-F238E27FC236}">
                <a16:creationId xmlns:a16="http://schemas.microsoft.com/office/drawing/2014/main" id="{89F45817-656A-423F-91F8-2E1E4B47F4BA}"/>
              </a:ext>
            </a:extLst>
          </p:cNvPr>
          <p:cNvCxnSpPr>
            <a:cxnSpLocks/>
            <a:stCxn id="77" idx="6"/>
          </p:cNvCxnSpPr>
          <p:nvPr/>
        </p:nvCxnSpPr>
        <p:spPr>
          <a:xfrm flipH="1" flipV="1">
            <a:off x="5422941" y="2131163"/>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C0EDEA3-DC2F-46A5-8E60-2E40C6C85485}"/>
              </a:ext>
            </a:extLst>
          </p:cNvPr>
          <p:cNvCxnSpPr>
            <a:cxnSpLocks/>
            <a:stCxn id="77" idx="2"/>
            <a:endCxn id="75" idx="4"/>
          </p:cNvCxnSpPr>
          <p:nvPr/>
        </p:nvCxnSpPr>
        <p:spPr>
          <a:xfrm flipH="1">
            <a:off x="4554060" y="3903352"/>
            <a:ext cx="868883" cy="1122157"/>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0948E2EC-8C85-41E9-BEAF-DC4880265D77}"/>
              </a:ext>
            </a:extLst>
          </p:cNvPr>
          <p:cNvCxnSpPr>
            <a:cxnSpLocks/>
            <a:stCxn id="91" idx="2"/>
            <a:endCxn id="83" idx="2"/>
          </p:cNvCxnSpPr>
          <p:nvPr/>
        </p:nvCxnSpPr>
        <p:spPr>
          <a:xfrm rot="5400000" flipH="1" flipV="1">
            <a:off x="3988991" y="2219495"/>
            <a:ext cx="108099" cy="6137095"/>
          </a:xfrm>
          <a:prstGeom prst="bentConnector3">
            <a:avLst>
              <a:gd name="adj1" fmla="val -46524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416CFB9D-B81E-4798-BB2E-E6B8E92D43EC}"/>
              </a:ext>
            </a:extLst>
          </p:cNvPr>
          <p:cNvCxnSpPr>
            <a:cxnSpLocks/>
            <a:stCxn id="9" idx="2"/>
            <a:endCxn id="77" idx="0"/>
          </p:cNvCxnSpPr>
          <p:nvPr/>
        </p:nvCxnSpPr>
        <p:spPr>
          <a:xfrm rot="16200000" flipH="1">
            <a:off x="3854921" y="2330948"/>
            <a:ext cx="1121028" cy="86437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9C5D963-F24C-477B-919A-62692DC09224}"/>
              </a:ext>
            </a:extLst>
          </p:cNvPr>
          <p:cNvSpPr/>
          <p:nvPr/>
        </p:nvSpPr>
        <p:spPr bwMode="gray">
          <a:xfrm>
            <a:off x="6411677" y="2939633"/>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Context</a:t>
            </a:r>
          </a:p>
          <a:p>
            <a:pPr algn="ctr">
              <a:lnSpc>
                <a:spcPct val="106000"/>
              </a:lnSpc>
              <a:buFont typeface="Wingdings 2" pitchFamily="18" charset="2"/>
              <a:buNone/>
            </a:pPr>
            <a:r>
              <a:rPr lang="en-US" sz="1400" dirty="0"/>
              <a:t>(Segment B</a:t>
            </a:r>
          </a:p>
          <a:p>
            <a:pPr algn="ctr">
              <a:lnSpc>
                <a:spcPct val="106000"/>
              </a:lnSpc>
              <a:buFont typeface="Wingdings 2" pitchFamily="18" charset="2"/>
              <a:buNone/>
            </a:pPr>
            <a:r>
              <a:rPr lang="en-US" sz="1400" dirty="0"/>
              <a:t>Tokens)</a:t>
            </a:r>
          </a:p>
        </p:txBody>
      </p:sp>
      <p:sp>
        <p:nvSpPr>
          <p:cNvPr id="83" name="Rectangle 82">
            <a:extLst>
              <a:ext uri="{FF2B5EF4-FFF2-40B4-BE49-F238E27FC236}">
                <a16:creationId xmlns:a16="http://schemas.microsoft.com/office/drawing/2014/main" id="{BDE7A090-5580-41B2-80D4-8115B387744C}"/>
              </a:ext>
            </a:extLst>
          </p:cNvPr>
          <p:cNvSpPr/>
          <p:nvPr/>
        </p:nvSpPr>
        <p:spPr bwMode="gray">
          <a:xfrm>
            <a:off x="6411678" y="4465959"/>
            <a:ext cx="1399822"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Question</a:t>
            </a:r>
          </a:p>
          <a:p>
            <a:pPr algn="ctr">
              <a:lnSpc>
                <a:spcPct val="106000"/>
              </a:lnSpc>
              <a:buFont typeface="Wingdings 2" pitchFamily="18" charset="2"/>
              <a:buNone/>
            </a:pPr>
            <a:r>
              <a:rPr lang="en-US" sz="1400" dirty="0"/>
              <a:t>(Segment A</a:t>
            </a:r>
          </a:p>
          <a:p>
            <a:pPr algn="ctr">
              <a:lnSpc>
                <a:spcPct val="106000"/>
              </a:lnSpc>
              <a:buFont typeface="Wingdings 2" pitchFamily="18" charset="2"/>
              <a:buNone/>
            </a:pPr>
            <a:r>
              <a:rPr lang="en-US" sz="1400" dirty="0"/>
              <a:t>Tokens)</a:t>
            </a:r>
          </a:p>
        </p:txBody>
      </p:sp>
      <p:cxnSp>
        <p:nvCxnSpPr>
          <p:cNvPr id="84" name="Straight Arrow Connector 83">
            <a:extLst>
              <a:ext uri="{FF2B5EF4-FFF2-40B4-BE49-F238E27FC236}">
                <a16:creationId xmlns:a16="http://schemas.microsoft.com/office/drawing/2014/main" id="{873A9E28-39EC-4C40-B497-47E0F69F2D73}"/>
              </a:ext>
            </a:extLst>
          </p:cNvPr>
          <p:cNvCxnSpPr>
            <a:stCxn id="77" idx="4"/>
            <a:endCxn id="82" idx="1"/>
          </p:cNvCxnSpPr>
          <p:nvPr/>
        </p:nvCxnSpPr>
        <p:spPr>
          <a:xfrm>
            <a:off x="5998263" y="3323650"/>
            <a:ext cx="4134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46AC920-7648-43A3-A6E0-2D3D093AEC93}"/>
              </a:ext>
            </a:extLst>
          </p:cNvPr>
          <p:cNvCxnSpPr>
            <a:cxnSpLocks/>
            <a:endCxn id="89" idx="0"/>
          </p:cNvCxnSpPr>
          <p:nvPr/>
        </p:nvCxnSpPr>
        <p:spPr>
          <a:xfrm>
            <a:off x="7836324" y="3337279"/>
            <a:ext cx="509479" cy="555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DB857DF7-7466-47A7-A851-53A4EA311077}"/>
              </a:ext>
            </a:extLst>
          </p:cNvPr>
          <p:cNvCxnSpPr>
            <a:cxnSpLocks/>
            <a:stCxn id="83" idx="3"/>
          </p:cNvCxnSpPr>
          <p:nvPr/>
        </p:nvCxnSpPr>
        <p:spPr>
          <a:xfrm flipV="1">
            <a:off x="7811500" y="3957313"/>
            <a:ext cx="1165045" cy="892663"/>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A10E350-6657-4614-B159-FB3F553686DA}"/>
              </a:ext>
            </a:extLst>
          </p:cNvPr>
          <p:cNvSpPr txBox="1"/>
          <p:nvPr/>
        </p:nvSpPr>
        <p:spPr>
          <a:xfrm>
            <a:off x="2040858" y="2569879"/>
            <a:ext cx="1831773" cy="1343958"/>
          </a:xfrm>
          <a:prstGeom prst="rect">
            <a:avLst/>
          </a:prstGeom>
          <a:noFill/>
        </p:spPr>
        <p:txBody>
          <a:bodyPr vert="horz" wrap="square" lIns="0" tIns="0" rIns="0" bIns="0" rtlCol="0">
            <a:spAutoFit/>
          </a:bodyPr>
          <a:lstStyle/>
          <a:p>
            <a:pPr>
              <a:spcBef>
                <a:spcPts val="200"/>
              </a:spcBef>
              <a:buSzPct val="100000"/>
            </a:pPr>
            <a:r>
              <a:rPr lang="en-US" sz="1200" dirty="0"/>
              <a:t>Context is built using the top ‘N’ most similar sentence encodings to the question encoding.</a:t>
            </a:r>
          </a:p>
          <a:p>
            <a:pPr>
              <a:spcBef>
                <a:spcPts val="200"/>
              </a:spcBef>
              <a:buSzPct val="100000"/>
            </a:pPr>
            <a:r>
              <a:rPr lang="en-US" sz="1200" dirty="0"/>
              <a:t>Condition:</a:t>
            </a:r>
          </a:p>
          <a:p>
            <a:pPr>
              <a:spcBef>
                <a:spcPts val="200"/>
              </a:spcBef>
              <a:buSzPct val="100000"/>
            </a:pPr>
            <a:r>
              <a:rPr lang="en-US" sz="1200" dirty="0"/>
              <a:t>(Question Tokens + Context Tokens) &lt; 512</a:t>
            </a:r>
          </a:p>
        </p:txBody>
      </p:sp>
      <p:cxnSp>
        <p:nvCxnSpPr>
          <p:cNvPr id="88" name="Straight Arrow Connector 87">
            <a:extLst>
              <a:ext uri="{FF2B5EF4-FFF2-40B4-BE49-F238E27FC236}">
                <a16:creationId xmlns:a16="http://schemas.microsoft.com/office/drawing/2014/main" id="{425EDDFE-B2FE-435A-AEF9-B883D87DC81A}"/>
              </a:ext>
            </a:extLst>
          </p:cNvPr>
          <p:cNvCxnSpPr>
            <a:cxnSpLocks/>
            <a:stCxn id="89" idx="4"/>
            <a:endCxn id="54" idx="1"/>
          </p:cNvCxnSpPr>
          <p:nvPr/>
        </p:nvCxnSpPr>
        <p:spPr>
          <a:xfrm flipV="1">
            <a:off x="9496443" y="3318488"/>
            <a:ext cx="535282" cy="243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54690F98-1344-4480-ABA2-6A29E383A2DB}"/>
              </a:ext>
            </a:extLst>
          </p:cNvPr>
          <p:cNvSpPr>
            <a:spLocks noChangeArrowheads="1"/>
          </p:cNvSpPr>
          <p:nvPr/>
        </p:nvSpPr>
        <p:spPr bwMode="blackWhite">
          <a:xfrm rot="16200000">
            <a:off x="8341421" y="2767516"/>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Mapping</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Segment</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IDs</a:t>
            </a:r>
          </a:p>
        </p:txBody>
      </p:sp>
      <p:sp>
        <p:nvSpPr>
          <p:cNvPr id="90" name="Rectangle 89">
            <a:extLst>
              <a:ext uri="{FF2B5EF4-FFF2-40B4-BE49-F238E27FC236}">
                <a16:creationId xmlns:a16="http://schemas.microsoft.com/office/drawing/2014/main" id="{8DBE84FC-9F74-4B97-8C3A-40B646C9898C}"/>
              </a:ext>
            </a:extLst>
          </p:cNvPr>
          <p:cNvSpPr/>
          <p:nvPr/>
        </p:nvSpPr>
        <p:spPr bwMode="gray">
          <a:xfrm>
            <a:off x="274583" y="1253067"/>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Webpage Text</a:t>
            </a:r>
          </a:p>
          <a:p>
            <a:pPr algn="ctr">
              <a:lnSpc>
                <a:spcPct val="106000"/>
              </a:lnSpc>
              <a:buFont typeface="Wingdings 2" pitchFamily="18" charset="2"/>
              <a:buNone/>
            </a:pPr>
            <a:r>
              <a:rPr lang="en-US" sz="1400" dirty="0"/>
              <a:t>Data</a:t>
            </a:r>
          </a:p>
        </p:txBody>
      </p:sp>
      <p:sp>
        <p:nvSpPr>
          <p:cNvPr id="91" name="Rectangle 90">
            <a:extLst>
              <a:ext uri="{FF2B5EF4-FFF2-40B4-BE49-F238E27FC236}">
                <a16:creationId xmlns:a16="http://schemas.microsoft.com/office/drawing/2014/main" id="{BD479F6C-EB92-46FC-9DBD-952FB2080DF2}"/>
              </a:ext>
            </a:extLst>
          </p:cNvPr>
          <p:cNvSpPr/>
          <p:nvPr/>
        </p:nvSpPr>
        <p:spPr bwMode="gray">
          <a:xfrm>
            <a:off x="274582" y="4574058"/>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Question</a:t>
            </a:r>
          </a:p>
          <a:p>
            <a:pPr algn="ctr">
              <a:lnSpc>
                <a:spcPct val="106000"/>
              </a:lnSpc>
              <a:buFont typeface="Wingdings 2" pitchFamily="18" charset="2"/>
              <a:buNone/>
            </a:pPr>
            <a:r>
              <a:rPr lang="en-US" sz="1400" dirty="0"/>
              <a:t>Text</a:t>
            </a:r>
          </a:p>
        </p:txBody>
      </p:sp>
      <p:sp>
        <p:nvSpPr>
          <p:cNvPr id="92" name="TextBox 91">
            <a:extLst>
              <a:ext uri="{FF2B5EF4-FFF2-40B4-BE49-F238E27FC236}">
                <a16:creationId xmlns:a16="http://schemas.microsoft.com/office/drawing/2014/main" id="{D88978D7-3633-443D-ACE3-951F4A345053}"/>
              </a:ext>
            </a:extLst>
          </p:cNvPr>
          <p:cNvSpPr txBox="1"/>
          <p:nvPr/>
        </p:nvSpPr>
        <p:spPr>
          <a:xfrm>
            <a:off x="8380211" y="1913252"/>
            <a:ext cx="1412965" cy="764312"/>
          </a:xfrm>
          <a:prstGeom prst="rect">
            <a:avLst/>
          </a:prstGeom>
          <a:noFill/>
        </p:spPr>
        <p:txBody>
          <a:bodyPr vert="horz" wrap="square" lIns="0" tIns="0" rIns="0" bIns="0" rtlCol="0">
            <a:spAutoFit/>
          </a:bodyPr>
          <a:lstStyle/>
          <a:p>
            <a:pPr>
              <a:spcBef>
                <a:spcPts val="200"/>
              </a:spcBef>
              <a:buSzPct val="100000"/>
            </a:pPr>
            <a:r>
              <a:rPr lang="en-US" sz="1200" dirty="0"/>
              <a:t>Map 0s for Segment A and 1s for Segment B tokens</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0113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Models/Techniques</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913978"/>
            <a:ext cx="11252200" cy="4633383"/>
          </a:xfrm>
        </p:spPr>
        <p:txBody>
          <a:bodyPr/>
          <a:lstStyle/>
          <a:p>
            <a:r>
              <a:rPr lang="en-US" b="1" dirty="0"/>
              <a:t>NLP Models/Techniques implemented:</a:t>
            </a:r>
          </a:p>
          <a:p>
            <a:r>
              <a:rPr lang="en-US" b="1" dirty="0"/>
              <a:t>Task 1: Context Generation</a:t>
            </a:r>
          </a:p>
          <a:p>
            <a:pPr marL="228600" indent="-228600">
              <a:buFont typeface="Arial" panose="020B0604020202020204" pitchFamily="34" charset="0"/>
              <a:buChar char="•"/>
            </a:pPr>
            <a:r>
              <a:rPr lang="en-US" dirty="0"/>
              <a:t>Bag of Words model (Cosine Similarity Search)</a:t>
            </a:r>
          </a:p>
          <a:p>
            <a:pPr marL="228600" indent="-228600">
              <a:buFont typeface="Arial" panose="020B0604020202020204" pitchFamily="34" charset="0"/>
              <a:buChar char="•"/>
            </a:pPr>
            <a:r>
              <a:rPr lang="en-US" dirty="0"/>
              <a:t>TF-IDF model (Cosine Similarity Search)</a:t>
            </a:r>
          </a:p>
          <a:p>
            <a:pPr marL="228600" indent="-228600">
              <a:buFont typeface="Arial" panose="020B0604020202020204" pitchFamily="34" charset="0"/>
              <a:buChar char="•"/>
            </a:pPr>
            <a:r>
              <a:rPr lang="en-US" dirty="0"/>
              <a:t>Basic </a:t>
            </a:r>
            <a:r>
              <a:rPr lang="en-US" dirty="0" err="1"/>
              <a:t>Gensim</a:t>
            </a:r>
            <a:r>
              <a:rPr lang="en-US" dirty="0"/>
              <a:t> word2vec and doc2vec model trained on only document text. (Cosine Similarity Search)</a:t>
            </a:r>
          </a:p>
          <a:p>
            <a:pPr marL="228600" indent="-228600">
              <a:buFont typeface="Arial" panose="020B0604020202020204" pitchFamily="34" charset="0"/>
              <a:buChar char="•"/>
            </a:pPr>
            <a:r>
              <a:rPr lang="en-US" dirty="0"/>
              <a:t>Using </a:t>
            </a:r>
            <a:r>
              <a:rPr lang="en-US" dirty="0" err="1"/>
              <a:t>GloVe</a:t>
            </a:r>
            <a:r>
              <a:rPr lang="en-US" dirty="0"/>
              <a:t> word embeddings and the </a:t>
            </a:r>
            <a:r>
              <a:rPr lang="en-US" dirty="0" err="1"/>
              <a:t>InferSent</a:t>
            </a:r>
            <a:r>
              <a:rPr lang="en-US" dirty="0"/>
              <a:t> sentence encoder to generate sentence vectors. (Cosine and Euclidean Search)</a:t>
            </a:r>
          </a:p>
          <a:p>
            <a:pPr marL="228600" indent="-228600">
              <a:buFont typeface="Arial" panose="020B0604020202020204" pitchFamily="34" charset="0"/>
              <a:buChar char="•"/>
            </a:pPr>
            <a:r>
              <a:rPr lang="en-US" dirty="0"/>
              <a:t>KNN Clustering on Document Text (Euclidean Distance Search)</a:t>
            </a:r>
          </a:p>
          <a:p>
            <a:pPr marL="228600" indent="-228600">
              <a:buFont typeface="Arial" panose="020B0604020202020204" pitchFamily="34" charset="0"/>
              <a:buChar char="•"/>
            </a:pPr>
            <a:r>
              <a:rPr lang="en-US" dirty="0"/>
              <a:t>K-Medoids Clustering on Document Text (Cosine Similarity Search)</a:t>
            </a:r>
          </a:p>
          <a:p>
            <a:endParaRPr lang="en-US" dirty="0"/>
          </a:p>
          <a:p>
            <a:r>
              <a:rPr lang="en-US" b="1" dirty="0"/>
              <a:t>Task 2: Answer Extraction and Fine tuning on custom dataset for specific domains.</a:t>
            </a:r>
          </a:p>
          <a:p>
            <a:pPr marL="228600" indent="-228600">
              <a:buAutoNum type="arabicPeriod"/>
            </a:pPr>
            <a:r>
              <a:rPr lang="en-US" dirty="0"/>
              <a:t>For general inference: </a:t>
            </a:r>
            <a:r>
              <a:rPr lang="en-US" dirty="0" err="1"/>
              <a:t>DistilBERT</a:t>
            </a:r>
            <a:r>
              <a:rPr lang="en-US" dirty="0"/>
              <a:t> Base Uncased – Finetuned on </a:t>
            </a:r>
            <a:r>
              <a:rPr lang="en-US" dirty="0" err="1"/>
              <a:t>SQuAD</a:t>
            </a:r>
            <a:r>
              <a:rPr lang="en-US" dirty="0"/>
              <a:t> 2.0</a:t>
            </a:r>
          </a:p>
          <a:p>
            <a:pPr marL="228600" indent="-228600">
              <a:buAutoNum type="arabicPeriod"/>
            </a:pPr>
            <a:r>
              <a:rPr lang="en-US" dirty="0"/>
              <a:t>For medical domain: </a:t>
            </a:r>
            <a:r>
              <a:rPr lang="en-US" dirty="0" err="1"/>
              <a:t>DistilBERT</a:t>
            </a:r>
            <a:r>
              <a:rPr lang="en-US" dirty="0"/>
              <a:t> Base Uncased – Finetuned on </a:t>
            </a:r>
            <a:r>
              <a:rPr lang="en-US" dirty="0" err="1"/>
              <a:t>CovidQA</a:t>
            </a:r>
            <a:r>
              <a:rPr lang="en-US" dirty="0"/>
              <a:t> only (not finetuned on SQuAD2.0)</a:t>
            </a:r>
          </a:p>
          <a:p>
            <a:pPr marL="228600" indent="-228600">
              <a:buAutoNum type="arabicPeriod"/>
            </a:pPr>
            <a:r>
              <a:rPr lang="en-US" dirty="0"/>
              <a:t>For medical domain: </a:t>
            </a:r>
            <a:r>
              <a:rPr lang="en-US" dirty="0" err="1"/>
              <a:t>DistilBERT</a:t>
            </a:r>
            <a:r>
              <a:rPr lang="en-US" dirty="0"/>
              <a:t> Base Uncased – Finetuned on SQuAD2.0 and further finetuned on </a:t>
            </a:r>
            <a:r>
              <a:rPr lang="en-US" dirty="0" err="1"/>
              <a:t>CovidQA</a:t>
            </a:r>
            <a:r>
              <a:rPr lang="en-US" dirty="0"/>
              <a:t> dataset.</a:t>
            </a:r>
          </a:p>
          <a:p>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pPr marL="171450" indent="-171450">
              <a:buFont typeface="Arial" panose="020B0604020202020204" pitchFamily="34" charset="0"/>
              <a:buChar char="•"/>
            </a:pPr>
            <a:r>
              <a:rPr lang="en-US" dirty="0"/>
              <a:t>Reading papers, GitHub repos on existing research.</a:t>
            </a:r>
          </a:p>
          <a:p>
            <a:pPr marL="171450" indent="-171450">
              <a:buFont typeface="Arial" panose="020B0604020202020204" pitchFamily="34" charset="0"/>
              <a:buChar char="•"/>
            </a:pPr>
            <a:r>
              <a:rPr lang="en-US" dirty="0"/>
              <a:t>Understanding various encoding techniques for NLP problems starting from Bag of Words, TFIDF </a:t>
            </a:r>
            <a:r>
              <a:rPr lang="en-US" dirty="0" err="1"/>
              <a:t>upto</a:t>
            </a:r>
            <a:r>
              <a:rPr lang="en-US" dirty="0"/>
              <a:t> BERT models.</a:t>
            </a:r>
          </a:p>
          <a:p>
            <a:pPr marL="171450" indent="-171450">
              <a:buFont typeface="Arial" panose="020B0604020202020204" pitchFamily="34" charset="0"/>
              <a:buChar char="•"/>
            </a:pPr>
            <a:r>
              <a:rPr lang="en-US" dirty="0"/>
              <a:t>Challenges of evaluating NLP models – a single extra character can affect EM score even though prediction is the same.</a:t>
            </a:r>
          </a:p>
          <a:p>
            <a:pPr marL="171450" indent="-171450">
              <a:buFont typeface="Arial" panose="020B0604020202020204" pitchFamily="34" charset="0"/>
              <a:buChar char="•"/>
            </a:pPr>
            <a:r>
              <a:rPr lang="en-US" dirty="0"/>
              <a:t>Understanding the challenges of “No Answer” predictions by </a:t>
            </a:r>
            <a:r>
              <a:rPr lang="en-US" dirty="0" err="1"/>
              <a:t>QnA</a:t>
            </a:r>
            <a:r>
              <a:rPr lang="en-US" dirty="0"/>
              <a:t> models.</a:t>
            </a:r>
          </a:p>
          <a:p>
            <a:pPr marL="171450" indent="-171450">
              <a:buFont typeface="Arial" panose="020B0604020202020204" pitchFamily="34" charset="0"/>
              <a:buChar char="•"/>
            </a:pPr>
            <a:r>
              <a:rPr lang="en-US" dirty="0"/>
              <a:t>Transformer models and getting started with exploring </a:t>
            </a:r>
            <a:r>
              <a:rPr lang="en-US" dirty="0" err="1"/>
              <a:t>HuggingFace</a:t>
            </a:r>
            <a:r>
              <a:rPr lang="en-US" dirty="0"/>
              <a:t>.</a:t>
            </a:r>
          </a:p>
          <a:p>
            <a:pPr marL="171450" indent="-171450">
              <a:buFont typeface="Arial" panose="020B0604020202020204" pitchFamily="34" charset="0"/>
              <a:buChar char="•"/>
            </a:pPr>
            <a:r>
              <a:rPr lang="en-US" dirty="0"/>
              <a:t>Fine tuning a pre-trained model on a custom dataset.</a:t>
            </a:r>
          </a:p>
          <a:p>
            <a:pPr marL="171450" indent="-171450">
              <a:buFont typeface="Arial" panose="020B0604020202020204" pitchFamily="34" charset="0"/>
              <a:buChar char="•"/>
            </a:pPr>
            <a:r>
              <a:rPr lang="en-US" dirty="0"/>
              <a:t>Using the ML models in Flask applications.</a:t>
            </a:r>
          </a:p>
          <a:p>
            <a:pPr marL="171450" indent="-1714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endParaRPr lang="en-US" b="1" dirty="0"/>
          </a:p>
          <a:p>
            <a:r>
              <a:rPr lang="en-US" i="1" dirty="0"/>
              <a:t>Work on more projects, Kaggle competitions on NLP</a:t>
            </a:r>
          </a:p>
          <a:p>
            <a:r>
              <a:rPr lang="en-US" i="1" dirty="0"/>
              <a:t>Courses, projects in Deep Learning to better understand deep learning architectures and process of training/fine-tuning these models.</a:t>
            </a:r>
          </a:p>
          <a:p>
            <a:endParaRPr lang="en-US" b="1" dirty="0"/>
          </a:p>
          <a:p>
            <a:endParaRPr lang="en-US" b="1" dirty="0"/>
          </a:p>
          <a:p>
            <a:endParaRPr lang="en-US" b="1" dirty="0"/>
          </a:p>
          <a:p>
            <a:endParaRPr lang="en-US" b="1" dirty="0"/>
          </a:p>
          <a:p>
            <a:r>
              <a:rPr lang="en-US" b="1" dirty="0"/>
              <a:t>       Giving Back</a:t>
            </a:r>
          </a:p>
          <a:p>
            <a:endParaRPr lang="en-US" b="1" dirty="0"/>
          </a:p>
          <a:p>
            <a:pPr marL="171450" indent="-171450">
              <a:buFont typeface="Arial" panose="020B0604020202020204" pitchFamily="34" charset="0"/>
              <a:buChar char="•"/>
            </a:pPr>
            <a:r>
              <a:rPr lang="en-US" dirty="0"/>
              <a:t>Specialized domain </a:t>
            </a:r>
            <a:r>
              <a:rPr lang="en-US" dirty="0" err="1"/>
              <a:t>QnA</a:t>
            </a:r>
            <a:r>
              <a:rPr lang="en-US" dirty="0"/>
              <a:t> – Workday Community or other documentation sites.</a:t>
            </a:r>
          </a:p>
          <a:p>
            <a:pPr marL="171450" indent="-171450">
              <a:buFont typeface="Arial" panose="020B0604020202020204" pitchFamily="34" charset="0"/>
              <a:buChar char="•"/>
            </a:pPr>
            <a:r>
              <a:rPr lang="en-US" dirty="0" err="1"/>
              <a:t>QnA</a:t>
            </a:r>
            <a:r>
              <a:rPr lang="en-US" dirty="0"/>
              <a:t> on PDFs, Outlook mails</a:t>
            </a:r>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278991" y="4297017"/>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2.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598B6F-21C7-46B5-B45C-5A91A8F2B8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3929</TotalTime>
  <Words>881</Words>
  <Application>Microsoft Office PowerPoint</Application>
  <PresentationFormat>Widescreen</PresentationFormat>
  <Paragraphs>113</Paragraphs>
  <Slides>10</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on Web Pages</vt:lpstr>
      <vt:lpstr>Approach Overview</vt:lpstr>
      <vt:lpstr>Data Acquisition</vt:lpstr>
      <vt:lpstr>Models/Techniques</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273</cp:revision>
  <dcterms:modified xsi:type="dcterms:W3CDTF">2020-09-23T09:21:02Z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