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Kubernetes"/>
          <p:cNvSpPr txBox="1"/>
          <p:nvPr/>
        </p:nvSpPr>
        <p:spPr>
          <a:xfrm>
            <a:off x="5595620" y="5325109"/>
            <a:ext cx="13192761" cy="306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sz="20000" b="0"/>
            </a:lvl1pPr>
          </a:lstStyle>
          <a:p>
            <a:r>
              <a:t>Kubernetes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Rectangle"/>
          <p:cNvSpPr/>
          <p:nvPr/>
        </p:nvSpPr>
        <p:spPr>
          <a:xfrm>
            <a:off x="2846326" y="3393939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05" name="Rectangle"/>
          <p:cNvSpPr/>
          <p:nvPr/>
        </p:nvSpPr>
        <p:spPr>
          <a:xfrm>
            <a:off x="13493653" y="3172769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06" name="Master"/>
          <p:cNvSpPr txBox="1"/>
          <p:nvPr/>
        </p:nvSpPr>
        <p:spPr>
          <a:xfrm>
            <a:off x="2938608" y="3592137"/>
            <a:ext cx="138417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Master</a:t>
            </a:r>
          </a:p>
        </p:txBody>
      </p:sp>
      <p:sp>
        <p:nvSpPr>
          <p:cNvPr id="1007" name="Worker"/>
          <p:cNvSpPr txBox="1"/>
          <p:nvPr/>
        </p:nvSpPr>
        <p:spPr>
          <a:xfrm>
            <a:off x="14186292" y="3592137"/>
            <a:ext cx="141884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Worker</a:t>
            </a:r>
          </a:p>
        </p:txBody>
      </p:sp>
      <p:sp>
        <p:nvSpPr>
          <p:cNvPr id="1008" name="Api Server"/>
          <p:cNvSpPr/>
          <p:nvPr/>
        </p:nvSpPr>
        <p:spPr>
          <a:xfrm>
            <a:off x="3246380" y="4467724"/>
            <a:ext cx="6195625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Api Server</a:t>
            </a:r>
          </a:p>
        </p:txBody>
      </p:sp>
      <p:sp>
        <p:nvSpPr>
          <p:cNvPr id="1009" name="Scheduler"/>
          <p:cNvSpPr/>
          <p:nvPr/>
        </p:nvSpPr>
        <p:spPr>
          <a:xfrm>
            <a:off x="3246380" y="6764048"/>
            <a:ext cx="2159130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Scheduler</a:t>
            </a:r>
          </a:p>
        </p:txBody>
      </p:sp>
      <p:sp>
        <p:nvSpPr>
          <p:cNvPr id="1010" name="Control…"/>
          <p:cNvSpPr/>
          <p:nvPr/>
        </p:nvSpPr>
        <p:spPr>
          <a:xfrm>
            <a:off x="7096845" y="6764048"/>
            <a:ext cx="215913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Manager</a:t>
            </a:r>
          </a:p>
        </p:txBody>
      </p:sp>
      <p:sp>
        <p:nvSpPr>
          <p:cNvPr id="1011" name="Rectangle"/>
          <p:cNvSpPr/>
          <p:nvPr/>
        </p:nvSpPr>
        <p:spPr>
          <a:xfrm>
            <a:off x="14773766" y="6539913"/>
            <a:ext cx="6195625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2" name="Docker"/>
          <p:cNvSpPr txBox="1"/>
          <p:nvPr/>
        </p:nvSpPr>
        <p:spPr>
          <a:xfrm>
            <a:off x="14985800" y="6697910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Docker</a:t>
            </a:r>
          </a:p>
        </p:txBody>
      </p:sp>
      <p:sp>
        <p:nvSpPr>
          <p:cNvPr id="1013" name="Rectangle"/>
          <p:cNvSpPr/>
          <p:nvPr/>
        </p:nvSpPr>
        <p:spPr>
          <a:xfrm>
            <a:off x="15295156" y="7349363"/>
            <a:ext cx="1613764" cy="944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4" name="Rectangle"/>
          <p:cNvSpPr/>
          <p:nvPr/>
        </p:nvSpPr>
        <p:spPr>
          <a:xfrm>
            <a:off x="17064696" y="7349363"/>
            <a:ext cx="1613764" cy="944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5" name="Rectangle"/>
          <p:cNvSpPr/>
          <p:nvPr/>
        </p:nvSpPr>
        <p:spPr>
          <a:xfrm>
            <a:off x="19037241" y="7349363"/>
            <a:ext cx="1613764" cy="944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6" name="Oval"/>
          <p:cNvSpPr/>
          <p:nvPr/>
        </p:nvSpPr>
        <p:spPr>
          <a:xfrm>
            <a:off x="15502678" y="7541363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7" name="Oval"/>
          <p:cNvSpPr/>
          <p:nvPr/>
        </p:nvSpPr>
        <p:spPr>
          <a:xfrm>
            <a:off x="16283688" y="7541363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8" name="Oval"/>
          <p:cNvSpPr/>
          <p:nvPr/>
        </p:nvSpPr>
        <p:spPr>
          <a:xfrm>
            <a:off x="17567843" y="7541363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9" name="Oval"/>
          <p:cNvSpPr/>
          <p:nvPr/>
        </p:nvSpPr>
        <p:spPr>
          <a:xfrm>
            <a:off x="19633007" y="7541363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0" name="kubelet"/>
          <p:cNvSpPr/>
          <p:nvPr/>
        </p:nvSpPr>
        <p:spPr>
          <a:xfrm>
            <a:off x="15022473" y="4584999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kubelet</a:t>
            </a:r>
          </a:p>
        </p:txBody>
      </p:sp>
      <p:sp>
        <p:nvSpPr>
          <p:cNvPr id="1021" name="proxy"/>
          <p:cNvSpPr/>
          <p:nvPr/>
        </p:nvSpPr>
        <p:spPr>
          <a:xfrm>
            <a:off x="18235697" y="4584999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proxy</a:t>
            </a:r>
          </a:p>
        </p:txBody>
      </p:sp>
      <p:sp>
        <p:nvSpPr>
          <p:cNvPr id="1022" name="Line"/>
          <p:cNvSpPr/>
          <p:nvPr/>
        </p:nvSpPr>
        <p:spPr>
          <a:xfrm flipV="1">
            <a:off x="4325944" y="5896289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3" name="Line"/>
          <p:cNvSpPr/>
          <p:nvPr/>
        </p:nvSpPr>
        <p:spPr>
          <a:xfrm flipV="1">
            <a:off x="8176410" y="5896289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4" name="Line"/>
          <p:cNvSpPr/>
          <p:nvPr/>
        </p:nvSpPr>
        <p:spPr>
          <a:xfrm flipH="1" flipV="1">
            <a:off x="9827421" y="5219999"/>
            <a:ext cx="480963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5" name="Line"/>
          <p:cNvSpPr/>
          <p:nvPr/>
        </p:nvSpPr>
        <p:spPr>
          <a:xfrm>
            <a:off x="9645325" y="4766460"/>
            <a:ext cx="517382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6" name="Line"/>
          <p:cNvSpPr/>
          <p:nvPr/>
        </p:nvSpPr>
        <p:spPr>
          <a:xfrm>
            <a:off x="15702651" y="5779845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7" name="kubectl"/>
          <p:cNvSpPr txBox="1"/>
          <p:nvPr/>
        </p:nvSpPr>
        <p:spPr>
          <a:xfrm>
            <a:off x="5164362" y="10745830"/>
            <a:ext cx="23596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kubectl</a:t>
            </a:r>
          </a:p>
        </p:txBody>
      </p:sp>
      <p:sp>
        <p:nvSpPr>
          <p:cNvPr id="1028" name="Line"/>
          <p:cNvSpPr/>
          <p:nvPr/>
        </p:nvSpPr>
        <p:spPr>
          <a:xfrm flipV="1">
            <a:off x="6383165" y="5896289"/>
            <a:ext cx="1" cy="48173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9" name="Line"/>
          <p:cNvSpPr/>
          <p:nvPr/>
        </p:nvSpPr>
        <p:spPr>
          <a:xfrm>
            <a:off x="16453169" y="5906845"/>
            <a:ext cx="908002" cy="142256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0" name="Line"/>
          <p:cNvSpPr/>
          <p:nvPr/>
        </p:nvSpPr>
        <p:spPr>
          <a:xfrm>
            <a:off x="16839191" y="5835792"/>
            <a:ext cx="2866237" cy="1543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1" name="Line"/>
          <p:cNvSpPr/>
          <p:nvPr/>
        </p:nvSpPr>
        <p:spPr>
          <a:xfrm flipH="1">
            <a:off x="16301834" y="5792368"/>
            <a:ext cx="2476703" cy="146599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2" name="Line"/>
          <p:cNvSpPr/>
          <p:nvPr/>
        </p:nvSpPr>
        <p:spPr>
          <a:xfrm flipH="1">
            <a:off x="17894720" y="5911962"/>
            <a:ext cx="1396394" cy="13963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3" name="Line"/>
          <p:cNvSpPr/>
          <p:nvPr/>
        </p:nvSpPr>
        <p:spPr>
          <a:xfrm>
            <a:off x="19644759" y="5915631"/>
            <a:ext cx="416824" cy="13694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4" name="Shape"/>
          <p:cNvSpPr/>
          <p:nvPr/>
        </p:nvSpPr>
        <p:spPr>
          <a:xfrm>
            <a:off x="1293880" y="2389236"/>
            <a:ext cx="21796320" cy="946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" y="0"/>
                </a:moveTo>
                <a:lnTo>
                  <a:pt x="21600" y="99"/>
                </a:lnTo>
                <a:lnTo>
                  <a:pt x="21587" y="21491"/>
                </a:lnTo>
                <a:lnTo>
                  <a:pt x="0" y="21600"/>
                </a:lnTo>
                <a:lnTo>
                  <a:pt x="72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5" name="Single-Node Installation"/>
          <p:cNvSpPr txBox="1"/>
          <p:nvPr/>
        </p:nvSpPr>
        <p:spPr>
          <a:xfrm>
            <a:off x="639328" y="464666"/>
            <a:ext cx="736600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Single-Node Installation</a:t>
            </a:r>
          </a:p>
        </p:txBody>
      </p:sp>
      <p:sp>
        <p:nvSpPr>
          <p:cNvPr id="1036" name="Minikube"/>
          <p:cNvSpPr txBox="1"/>
          <p:nvPr/>
        </p:nvSpPr>
        <p:spPr>
          <a:xfrm>
            <a:off x="5107045" y="12168139"/>
            <a:ext cx="28879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Minikube</a:t>
            </a:r>
          </a:p>
        </p:txBody>
      </p:sp>
      <p:sp>
        <p:nvSpPr>
          <p:cNvPr id="1037" name="Docker Desktop"/>
          <p:cNvSpPr txBox="1"/>
          <p:nvPr/>
        </p:nvSpPr>
        <p:spPr>
          <a:xfrm>
            <a:off x="14378871" y="12168139"/>
            <a:ext cx="50298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Docker Desktop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On-Premise Bare Metal or VMs"/>
          <p:cNvSpPr txBox="1"/>
          <p:nvPr/>
        </p:nvSpPr>
        <p:spPr>
          <a:xfrm>
            <a:off x="4988664" y="1328830"/>
            <a:ext cx="1134541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On-Premise Bare Metal or VMs</a:t>
            </a:r>
          </a:p>
        </p:txBody>
      </p:sp>
      <p:sp>
        <p:nvSpPr>
          <p:cNvPr id="1040" name="Google Kubernetes Engine (GKE)"/>
          <p:cNvSpPr txBox="1"/>
          <p:nvPr/>
        </p:nvSpPr>
        <p:spPr>
          <a:xfrm>
            <a:off x="9453336" y="5961485"/>
            <a:ext cx="1141780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Google Kubernetes Engine (GKE)</a:t>
            </a:r>
          </a:p>
        </p:txBody>
      </p:sp>
      <p:sp>
        <p:nvSpPr>
          <p:cNvPr id="1041" name="Azure Kubernetes Service (AKS)"/>
          <p:cNvSpPr txBox="1"/>
          <p:nvPr/>
        </p:nvSpPr>
        <p:spPr>
          <a:xfrm>
            <a:off x="9460126" y="7217987"/>
            <a:ext cx="1102156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Azure Kubernetes Service (AKS)</a:t>
            </a:r>
          </a:p>
        </p:txBody>
      </p:sp>
      <p:sp>
        <p:nvSpPr>
          <p:cNvPr id="1042" name="Hosted Solutions on Cloud"/>
          <p:cNvSpPr txBox="1"/>
          <p:nvPr/>
        </p:nvSpPr>
        <p:spPr>
          <a:xfrm>
            <a:off x="6200816" y="4798991"/>
            <a:ext cx="982218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Hosted Solutions on Cloud</a:t>
            </a:r>
          </a:p>
        </p:txBody>
      </p:sp>
      <p:sp>
        <p:nvSpPr>
          <p:cNvPr id="1043" name="Cloud Installation"/>
          <p:cNvSpPr txBox="1"/>
          <p:nvPr/>
        </p:nvSpPr>
        <p:spPr>
          <a:xfrm>
            <a:off x="518297" y="3314010"/>
            <a:ext cx="647471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Cloud Installation</a:t>
            </a:r>
          </a:p>
        </p:txBody>
      </p:sp>
      <p:sp>
        <p:nvSpPr>
          <p:cNvPr id="1044" name="OpenShift Dedicated"/>
          <p:cNvSpPr txBox="1"/>
          <p:nvPr/>
        </p:nvSpPr>
        <p:spPr>
          <a:xfrm>
            <a:off x="9373852" y="8474490"/>
            <a:ext cx="722833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OpenShift Dedicated</a:t>
            </a:r>
          </a:p>
        </p:txBody>
      </p:sp>
      <p:sp>
        <p:nvSpPr>
          <p:cNvPr id="1045" name="On Premise Private Cloud"/>
          <p:cNvSpPr txBox="1"/>
          <p:nvPr/>
        </p:nvSpPr>
        <p:spPr>
          <a:xfrm>
            <a:off x="6214722" y="10987494"/>
            <a:ext cx="889330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On Premise Private Cloud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" grpId="1" animBg="1" advAuto="0"/>
      <p:bldP spid="1040" grpId="4" animBg="1" advAuto="0"/>
      <p:bldP spid="1041" grpId="5" animBg="1" advAuto="0"/>
      <p:bldP spid="1042" grpId="3" animBg="1" advAuto="0"/>
      <p:bldP spid="1043" grpId="2" animBg="1" advAuto="0"/>
      <p:bldP spid="1044" grpId="6" animBg="1" advAuto="0"/>
      <p:bldP spid="1045" grpId="7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"/>
          <p:cNvSpPr/>
          <p:nvPr/>
        </p:nvSpPr>
        <p:spPr>
          <a:xfrm>
            <a:off x="2213942" y="1581158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8" name="Rectangle"/>
          <p:cNvSpPr/>
          <p:nvPr/>
        </p:nvSpPr>
        <p:spPr>
          <a:xfrm>
            <a:off x="1795540" y="1098000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9" name="Rectangle"/>
          <p:cNvSpPr/>
          <p:nvPr/>
        </p:nvSpPr>
        <p:spPr>
          <a:xfrm>
            <a:off x="12442867" y="876830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0" name="Master"/>
          <p:cNvSpPr txBox="1"/>
          <p:nvPr/>
        </p:nvSpPr>
        <p:spPr>
          <a:xfrm>
            <a:off x="1887822" y="1296198"/>
            <a:ext cx="138417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Master</a:t>
            </a:r>
          </a:p>
        </p:txBody>
      </p:sp>
      <p:sp>
        <p:nvSpPr>
          <p:cNvPr id="1051" name="Worker"/>
          <p:cNvSpPr txBox="1"/>
          <p:nvPr/>
        </p:nvSpPr>
        <p:spPr>
          <a:xfrm>
            <a:off x="13135506" y="1296198"/>
            <a:ext cx="141884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Worker</a:t>
            </a:r>
          </a:p>
        </p:txBody>
      </p:sp>
      <p:sp>
        <p:nvSpPr>
          <p:cNvPr id="1052" name="Api Server"/>
          <p:cNvSpPr/>
          <p:nvPr/>
        </p:nvSpPr>
        <p:spPr>
          <a:xfrm>
            <a:off x="2195594" y="2171785"/>
            <a:ext cx="6195625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Api Server</a:t>
            </a:r>
          </a:p>
        </p:txBody>
      </p:sp>
      <p:sp>
        <p:nvSpPr>
          <p:cNvPr id="1053" name="Scheduler"/>
          <p:cNvSpPr/>
          <p:nvPr/>
        </p:nvSpPr>
        <p:spPr>
          <a:xfrm>
            <a:off x="2195594" y="4468109"/>
            <a:ext cx="2159130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Scheduler</a:t>
            </a:r>
          </a:p>
        </p:txBody>
      </p:sp>
      <p:sp>
        <p:nvSpPr>
          <p:cNvPr id="1054" name="Control…"/>
          <p:cNvSpPr/>
          <p:nvPr/>
        </p:nvSpPr>
        <p:spPr>
          <a:xfrm>
            <a:off x="6046060" y="4468109"/>
            <a:ext cx="2159130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Manager</a:t>
            </a:r>
          </a:p>
        </p:txBody>
      </p:sp>
      <p:sp>
        <p:nvSpPr>
          <p:cNvPr id="1055" name="etcd"/>
          <p:cNvSpPr txBox="1"/>
          <p:nvPr/>
        </p:nvSpPr>
        <p:spPr>
          <a:xfrm>
            <a:off x="7742794" y="5777531"/>
            <a:ext cx="145478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etcd</a:t>
            </a:r>
          </a:p>
        </p:txBody>
      </p:sp>
      <p:sp>
        <p:nvSpPr>
          <p:cNvPr id="1056" name="Rectangle"/>
          <p:cNvSpPr/>
          <p:nvPr/>
        </p:nvSpPr>
        <p:spPr>
          <a:xfrm>
            <a:off x="13722980" y="4243975"/>
            <a:ext cx="6195626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7" name="Docker"/>
          <p:cNvSpPr txBox="1"/>
          <p:nvPr/>
        </p:nvSpPr>
        <p:spPr>
          <a:xfrm>
            <a:off x="13935015" y="4401971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Docker</a:t>
            </a:r>
          </a:p>
        </p:txBody>
      </p:sp>
      <p:sp>
        <p:nvSpPr>
          <p:cNvPr id="1058" name="Rectangle"/>
          <p:cNvSpPr/>
          <p:nvPr/>
        </p:nvSpPr>
        <p:spPr>
          <a:xfrm>
            <a:off x="14244370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9" name="Rectangle"/>
          <p:cNvSpPr/>
          <p:nvPr/>
        </p:nvSpPr>
        <p:spPr>
          <a:xfrm>
            <a:off x="16013910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0" name="Rectangle"/>
          <p:cNvSpPr/>
          <p:nvPr/>
        </p:nvSpPr>
        <p:spPr>
          <a:xfrm>
            <a:off x="17986455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1" name="Oval"/>
          <p:cNvSpPr/>
          <p:nvPr/>
        </p:nvSpPr>
        <p:spPr>
          <a:xfrm>
            <a:off x="14451893" y="5245425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2" name="Oval"/>
          <p:cNvSpPr/>
          <p:nvPr/>
        </p:nvSpPr>
        <p:spPr>
          <a:xfrm>
            <a:off x="15232902" y="5245425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3" name="Oval"/>
          <p:cNvSpPr/>
          <p:nvPr/>
        </p:nvSpPr>
        <p:spPr>
          <a:xfrm>
            <a:off x="16517058" y="5245425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4" name="Oval"/>
          <p:cNvSpPr/>
          <p:nvPr/>
        </p:nvSpPr>
        <p:spPr>
          <a:xfrm>
            <a:off x="18582222" y="5245425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5" name="kubelet"/>
          <p:cNvSpPr/>
          <p:nvPr/>
        </p:nvSpPr>
        <p:spPr>
          <a:xfrm>
            <a:off x="13971688" y="2289060"/>
            <a:ext cx="21591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kubelet</a:t>
            </a:r>
          </a:p>
        </p:txBody>
      </p:sp>
      <p:sp>
        <p:nvSpPr>
          <p:cNvPr id="1066" name="proxy"/>
          <p:cNvSpPr/>
          <p:nvPr/>
        </p:nvSpPr>
        <p:spPr>
          <a:xfrm>
            <a:off x="17184912" y="2289060"/>
            <a:ext cx="21591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proxy</a:t>
            </a:r>
          </a:p>
        </p:txBody>
      </p:sp>
      <p:sp>
        <p:nvSpPr>
          <p:cNvPr id="1067" name="Line"/>
          <p:cNvSpPr/>
          <p:nvPr/>
        </p:nvSpPr>
        <p:spPr>
          <a:xfrm flipV="1">
            <a:off x="3275159" y="3600350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8" name="Line"/>
          <p:cNvSpPr/>
          <p:nvPr/>
        </p:nvSpPr>
        <p:spPr>
          <a:xfrm flipV="1">
            <a:off x="7125624" y="3600350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9" name="Line"/>
          <p:cNvSpPr/>
          <p:nvPr/>
        </p:nvSpPr>
        <p:spPr>
          <a:xfrm flipH="1" flipV="1">
            <a:off x="8776635" y="2924060"/>
            <a:ext cx="480963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0" name="Line"/>
          <p:cNvSpPr/>
          <p:nvPr/>
        </p:nvSpPr>
        <p:spPr>
          <a:xfrm>
            <a:off x="8594540" y="2470521"/>
            <a:ext cx="517382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1" name="Line"/>
          <p:cNvSpPr/>
          <p:nvPr/>
        </p:nvSpPr>
        <p:spPr>
          <a:xfrm>
            <a:off x="14651865" y="3483906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2" name="kubectl"/>
          <p:cNvSpPr txBox="1"/>
          <p:nvPr/>
        </p:nvSpPr>
        <p:spPr>
          <a:xfrm>
            <a:off x="4113576" y="9132603"/>
            <a:ext cx="23596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kubectl</a:t>
            </a:r>
          </a:p>
        </p:txBody>
      </p:sp>
      <p:sp>
        <p:nvSpPr>
          <p:cNvPr id="1073" name="Line"/>
          <p:cNvSpPr/>
          <p:nvPr/>
        </p:nvSpPr>
        <p:spPr>
          <a:xfrm flipV="1">
            <a:off x="5163866" y="3600350"/>
            <a:ext cx="168514" cy="577751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4" name="Line"/>
          <p:cNvSpPr/>
          <p:nvPr/>
        </p:nvSpPr>
        <p:spPr>
          <a:xfrm>
            <a:off x="15402383" y="3610906"/>
            <a:ext cx="908003" cy="14225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5" name="Line"/>
          <p:cNvSpPr/>
          <p:nvPr/>
        </p:nvSpPr>
        <p:spPr>
          <a:xfrm>
            <a:off x="15788406" y="3539853"/>
            <a:ext cx="2866237" cy="1543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6" name="Line"/>
          <p:cNvSpPr/>
          <p:nvPr/>
        </p:nvSpPr>
        <p:spPr>
          <a:xfrm flipH="1">
            <a:off x="15251049" y="3496429"/>
            <a:ext cx="2476703" cy="14659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7" name="Line"/>
          <p:cNvSpPr/>
          <p:nvPr/>
        </p:nvSpPr>
        <p:spPr>
          <a:xfrm flipH="1">
            <a:off x="16843934" y="3616024"/>
            <a:ext cx="1396395" cy="13963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8" name="Line"/>
          <p:cNvSpPr/>
          <p:nvPr/>
        </p:nvSpPr>
        <p:spPr>
          <a:xfrm>
            <a:off x="18593974" y="3619692"/>
            <a:ext cx="416824" cy="13694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9" name="Apps"/>
          <p:cNvSpPr txBox="1"/>
          <p:nvPr/>
        </p:nvSpPr>
        <p:spPr>
          <a:xfrm>
            <a:off x="21747607" y="161394"/>
            <a:ext cx="166624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Apps</a:t>
            </a:r>
          </a:p>
        </p:txBody>
      </p:sp>
      <p:sp>
        <p:nvSpPr>
          <p:cNvPr id="1080" name="Load…"/>
          <p:cNvSpPr txBox="1"/>
          <p:nvPr/>
        </p:nvSpPr>
        <p:spPr>
          <a:xfrm>
            <a:off x="21177377" y="1990495"/>
            <a:ext cx="2806701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Load</a:t>
            </a:r>
          </a:p>
          <a:p>
            <a:pPr>
              <a:defRPr sz="5000"/>
            </a:pPr>
            <a:r>
              <a:t>Balancer</a:t>
            </a:r>
          </a:p>
        </p:txBody>
      </p:sp>
      <p:sp>
        <p:nvSpPr>
          <p:cNvPr id="1081" name="Line"/>
          <p:cNvSpPr/>
          <p:nvPr/>
        </p:nvSpPr>
        <p:spPr>
          <a:xfrm>
            <a:off x="22541574" y="1091698"/>
            <a:ext cx="1" cy="96945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2" name="Line"/>
          <p:cNvSpPr/>
          <p:nvPr/>
        </p:nvSpPr>
        <p:spPr>
          <a:xfrm flipH="1">
            <a:off x="20325308" y="3731039"/>
            <a:ext cx="1866878" cy="63417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3" name="Rectangle"/>
          <p:cNvSpPr/>
          <p:nvPr/>
        </p:nvSpPr>
        <p:spPr>
          <a:xfrm>
            <a:off x="12442867" y="7507744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4" name="Worker"/>
          <p:cNvSpPr txBox="1"/>
          <p:nvPr/>
        </p:nvSpPr>
        <p:spPr>
          <a:xfrm>
            <a:off x="12971104" y="7705942"/>
            <a:ext cx="141884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Worker</a:t>
            </a:r>
          </a:p>
        </p:txBody>
      </p:sp>
      <p:sp>
        <p:nvSpPr>
          <p:cNvPr id="1085" name="Rectangle"/>
          <p:cNvSpPr/>
          <p:nvPr/>
        </p:nvSpPr>
        <p:spPr>
          <a:xfrm>
            <a:off x="13558578" y="10653719"/>
            <a:ext cx="6195626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6" name="Docker"/>
          <p:cNvSpPr txBox="1"/>
          <p:nvPr/>
        </p:nvSpPr>
        <p:spPr>
          <a:xfrm>
            <a:off x="13770613" y="10811715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Docker</a:t>
            </a:r>
          </a:p>
        </p:txBody>
      </p:sp>
      <p:sp>
        <p:nvSpPr>
          <p:cNvPr id="1087" name="Rectangle"/>
          <p:cNvSpPr/>
          <p:nvPr/>
        </p:nvSpPr>
        <p:spPr>
          <a:xfrm>
            <a:off x="14079968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8" name="Rectangle"/>
          <p:cNvSpPr/>
          <p:nvPr/>
        </p:nvSpPr>
        <p:spPr>
          <a:xfrm>
            <a:off x="15849508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9" name="Rectangle"/>
          <p:cNvSpPr/>
          <p:nvPr/>
        </p:nvSpPr>
        <p:spPr>
          <a:xfrm>
            <a:off x="17822053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0" name="Oval"/>
          <p:cNvSpPr/>
          <p:nvPr/>
        </p:nvSpPr>
        <p:spPr>
          <a:xfrm>
            <a:off x="14287490" y="11655169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1" name="Oval"/>
          <p:cNvSpPr/>
          <p:nvPr/>
        </p:nvSpPr>
        <p:spPr>
          <a:xfrm>
            <a:off x="15068500" y="11655169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2" name="Oval"/>
          <p:cNvSpPr/>
          <p:nvPr/>
        </p:nvSpPr>
        <p:spPr>
          <a:xfrm>
            <a:off x="16352656" y="11655169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3" name="Oval"/>
          <p:cNvSpPr/>
          <p:nvPr/>
        </p:nvSpPr>
        <p:spPr>
          <a:xfrm>
            <a:off x="18417819" y="11655169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4" name="kubelet"/>
          <p:cNvSpPr/>
          <p:nvPr/>
        </p:nvSpPr>
        <p:spPr>
          <a:xfrm>
            <a:off x="13807285" y="8698803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kubelet</a:t>
            </a:r>
          </a:p>
        </p:txBody>
      </p:sp>
      <p:sp>
        <p:nvSpPr>
          <p:cNvPr id="1095" name="proxy"/>
          <p:cNvSpPr/>
          <p:nvPr/>
        </p:nvSpPr>
        <p:spPr>
          <a:xfrm>
            <a:off x="17020509" y="8698803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proxy</a:t>
            </a:r>
          </a:p>
        </p:txBody>
      </p:sp>
      <p:sp>
        <p:nvSpPr>
          <p:cNvPr id="1096" name="Line"/>
          <p:cNvSpPr/>
          <p:nvPr/>
        </p:nvSpPr>
        <p:spPr>
          <a:xfrm>
            <a:off x="8438447" y="3106846"/>
            <a:ext cx="5285761" cy="52857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7" name="Line"/>
          <p:cNvSpPr/>
          <p:nvPr/>
        </p:nvSpPr>
        <p:spPr>
          <a:xfrm>
            <a:off x="14487463" y="9893650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8" name="Line"/>
          <p:cNvSpPr/>
          <p:nvPr/>
        </p:nvSpPr>
        <p:spPr>
          <a:xfrm>
            <a:off x="15237981" y="10020650"/>
            <a:ext cx="908002" cy="142256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9" name="Line"/>
          <p:cNvSpPr/>
          <p:nvPr/>
        </p:nvSpPr>
        <p:spPr>
          <a:xfrm>
            <a:off x="15624004" y="9949597"/>
            <a:ext cx="2866237" cy="15439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0" name="Line"/>
          <p:cNvSpPr/>
          <p:nvPr/>
        </p:nvSpPr>
        <p:spPr>
          <a:xfrm flipH="1">
            <a:off x="15086646" y="9906173"/>
            <a:ext cx="2476703" cy="146599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1" name="Line"/>
          <p:cNvSpPr/>
          <p:nvPr/>
        </p:nvSpPr>
        <p:spPr>
          <a:xfrm flipH="1">
            <a:off x="16679532" y="10025767"/>
            <a:ext cx="1396394" cy="13963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2" name="Line"/>
          <p:cNvSpPr/>
          <p:nvPr/>
        </p:nvSpPr>
        <p:spPr>
          <a:xfrm>
            <a:off x="18429572" y="10029435"/>
            <a:ext cx="416823" cy="13694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3" name="Line"/>
          <p:cNvSpPr/>
          <p:nvPr/>
        </p:nvSpPr>
        <p:spPr>
          <a:xfrm flipH="1" flipV="1">
            <a:off x="8061808" y="3729890"/>
            <a:ext cx="5262430" cy="526243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4" name="Line"/>
          <p:cNvSpPr/>
          <p:nvPr/>
        </p:nvSpPr>
        <p:spPr>
          <a:xfrm flipH="1">
            <a:off x="20721109" y="3857762"/>
            <a:ext cx="2012484" cy="47098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5" name="Single-Master and Multi-Worker"/>
          <p:cNvSpPr txBox="1"/>
          <p:nvPr/>
        </p:nvSpPr>
        <p:spPr>
          <a:xfrm>
            <a:off x="1832792" y="10287045"/>
            <a:ext cx="977646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Single-Master and Multi-Worker</a:t>
            </a:r>
          </a:p>
        </p:txBody>
      </p:sp>
      <p:sp>
        <p:nvSpPr>
          <p:cNvPr id="1106" name="Multi-Master and Multi-Worker"/>
          <p:cNvSpPr txBox="1"/>
          <p:nvPr/>
        </p:nvSpPr>
        <p:spPr>
          <a:xfrm>
            <a:off x="1770118" y="11442664"/>
            <a:ext cx="94113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Multi-Master and Multi-Worker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Only Cluster"/>
          <p:cNvSpPr txBox="1"/>
          <p:nvPr/>
        </p:nvSpPr>
        <p:spPr>
          <a:xfrm>
            <a:off x="2184023" y="2111230"/>
            <a:ext cx="360743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Only Cluster</a:t>
            </a:r>
          </a:p>
        </p:txBody>
      </p:sp>
      <p:sp>
        <p:nvSpPr>
          <p:cNvPr id="1109" name="Outside"/>
          <p:cNvSpPr txBox="1"/>
          <p:nvPr/>
        </p:nvSpPr>
        <p:spPr>
          <a:xfrm>
            <a:off x="2161808" y="3613486"/>
            <a:ext cx="232600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Outside</a:t>
            </a:r>
          </a:p>
        </p:txBody>
      </p:sp>
      <p:sp>
        <p:nvSpPr>
          <p:cNvPr id="1110" name="Maps to a entity"/>
          <p:cNvSpPr txBox="1"/>
          <p:nvPr/>
        </p:nvSpPr>
        <p:spPr>
          <a:xfrm>
            <a:off x="2184043" y="5123090"/>
            <a:ext cx="469011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Maps to a entity</a:t>
            </a:r>
          </a:p>
        </p:txBody>
      </p:sp>
      <p:sp>
        <p:nvSpPr>
          <p:cNvPr id="1111" name="PodA"/>
          <p:cNvSpPr/>
          <p:nvPr/>
        </p:nvSpPr>
        <p:spPr>
          <a:xfrm>
            <a:off x="8062800" y="10307459"/>
            <a:ext cx="3607437" cy="1369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PodA</a:t>
            </a:r>
          </a:p>
        </p:txBody>
      </p:sp>
      <p:sp>
        <p:nvSpPr>
          <p:cNvPr id="1112" name="Oval"/>
          <p:cNvSpPr/>
          <p:nvPr/>
        </p:nvSpPr>
        <p:spPr>
          <a:xfrm>
            <a:off x="8749105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3" name="Oval"/>
          <p:cNvSpPr/>
          <p:nvPr/>
        </p:nvSpPr>
        <p:spPr>
          <a:xfrm>
            <a:off x="9530115" y="9234741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4" name="Oval"/>
          <p:cNvSpPr/>
          <p:nvPr/>
        </p:nvSpPr>
        <p:spPr>
          <a:xfrm>
            <a:off x="10311124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5" name="PodB"/>
          <p:cNvSpPr/>
          <p:nvPr/>
        </p:nvSpPr>
        <p:spPr>
          <a:xfrm>
            <a:off x="13785104" y="10307459"/>
            <a:ext cx="3607436" cy="1369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PodB</a:t>
            </a:r>
          </a:p>
        </p:txBody>
      </p:sp>
      <p:sp>
        <p:nvSpPr>
          <p:cNvPr id="1116" name="Oval"/>
          <p:cNvSpPr/>
          <p:nvPr/>
        </p:nvSpPr>
        <p:spPr>
          <a:xfrm>
            <a:off x="14362396" y="9234741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7" name="Oval"/>
          <p:cNvSpPr/>
          <p:nvPr/>
        </p:nvSpPr>
        <p:spPr>
          <a:xfrm>
            <a:off x="15143405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8" name="Oval"/>
          <p:cNvSpPr/>
          <p:nvPr/>
        </p:nvSpPr>
        <p:spPr>
          <a:xfrm>
            <a:off x="15924415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9" name="PodC"/>
          <p:cNvSpPr/>
          <p:nvPr/>
        </p:nvSpPr>
        <p:spPr>
          <a:xfrm>
            <a:off x="19462663" y="10307459"/>
            <a:ext cx="3607436" cy="1369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PodC</a:t>
            </a:r>
          </a:p>
        </p:txBody>
      </p:sp>
      <p:sp>
        <p:nvSpPr>
          <p:cNvPr id="1120" name="Oval"/>
          <p:cNvSpPr/>
          <p:nvPr/>
        </p:nvSpPr>
        <p:spPr>
          <a:xfrm>
            <a:off x="20199252" y="9234741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1" name="Oval"/>
          <p:cNvSpPr/>
          <p:nvPr/>
        </p:nvSpPr>
        <p:spPr>
          <a:xfrm>
            <a:off x="20980262" y="9234741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2" name="Oval"/>
          <p:cNvSpPr/>
          <p:nvPr/>
        </p:nvSpPr>
        <p:spPr>
          <a:xfrm>
            <a:off x="21761271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3" name="Client/Tester"/>
          <p:cNvSpPr/>
          <p:nvPr/>
        </p:nvSpPr>
        <p:spPr>
          <a:xfrm>
            <a:off x="13294290" y="1849283"/>
            <a:ext cx="3607437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Client/Tester</a:t>
            </a:r>
          </a:p>
        </p:txBody>
      </p:sp>
      <p:sp>
        <p:nvSpPr>
          <p:cNvPr id="1124" name="Service"/>
          <p:cNvSpPr txBox="1"/>
          <p:nvPr/>
        </p:nvSpPr>
        <p:spPr>
          <a:xfrm>
            <a:off x="13917543" y="6130567"/>
            <a:ext cx="23609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Service</a:t>
            </a:r>
          </a:p>
        </p:txBody>
      </p:sp>
      <p:sp>
        <p:nvSpPr>
          <p:cNvPr id="1125" name="Line"/>
          <p:cNvSpPr/>
          <p:nvPr/>
        </p:nvSpPr>
        <p:spPr>
          <a:xfrm>
            <a:off x="14884401" y="3603213"/>
            <a:ext cx="1" cy="26287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6" name="Line"/>
          <p:cNvSpPr/>
          <p:nvPr/>
        </p:nvSpPr>
        <p:spPr>
          <a:xfrm flipH="1">
            <a:off x="11395960" y="7236086"/>
            <a:ext cx="2846187" cy="284618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7" name="Line"/>
          <p:cNvSpPr/>
          <p:nvPr/>
        </p:nvSpPr>
        <p:spPr>
          <a:xfrm>
            <a:off x="15578222" y="7293085"/>
            <a:ext cx="3587625" cy="291618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8" name="Line"/>
          <p:cNvSpPr/>
          <p:nvPr/>
        </p:nvSpPr>
        <p:spPr>
          <a:xfrm flipV="1">
            <a:off x="15098007" y="7350530"/>
            <a:ext cx="1" cy="27766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9" name="172.33.22.1"/>
          <p:cNvSpPr txBox="1"/>
          <p:nvPr/>
        </p:nvSpPr>
        <p:spPr>
          <a:xfrm>
            <a:off x="8803147" y="11902360"/>
            <a:ext cx="212674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</a:t>
            </a:r>
          </a:p>
        </p:txBody>
      </p:sp>
      <p:sp>
        <p:nvSpPr>
          <p:cNvPr id="1130" name="172.33.22.10"/>
          <p:cNvSpPr txBox="1"/>
          <p:nvPr/>
        </p:nvSpPr>
        <p:spPr>
          <a:xfrm>
            <a:off x="14185231" y="12041483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172.33.22.10</a:t>
            </a:r>
          </a:p>
        </p:txBody>
      </p:sp>
      <p:sp>
        <p:nvSpPr>
          <p:cNvPr id="1131" name="172.33.22.18"/>
          <p:cNvSpPr txBox="1"/>
          <p:nvPr/>
        </p:nvSpPr>
        <p:spPr>
          <a:xfrm>
            <a:off x="20022087" y="12041483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" grpId="22" animBg="1" advAuto="0"/>
      <p:bldP spid="1109" grpId="23" animBg="1" advAuto="0"/>
      <p:bldP spid="1110" grpId="24" animBg="1" advAuto="0"/>
      <p:bldP spid="1111" grpId="1" animBg="1" advAuto="0"/>
      <p:bldP spid="1112" grpId="4" animBg="1" advAuto="0"/>
      <p:bldP spid="1113" grpId="3" animBg="1" advAuto="0"/>
      <p:bldP spid="1114" grpId="2" animBg="1" advAuto="0"/>
      <p:bldP spid="1115" grpId="5" animBg="1" advAuto="0"/>
      <p:bldP spid="1116" grpId="8" animBg="1" advAuto="0"/>
      <p:bldP spid="1117" grpId="7" animBg="1" advAuto="0"/>
      <p:bldP spid="1118" grpId="6" animBg="1" advAuto="0"/>
      <p:bldP spid="1119" grpId="9" animBg="1" advAuto="0"/>
      <p:bldP spid="1120" grpId="12" animBg="1" advAuto="0"/>
      <p:bldP spid="1121" grpId="11" animBg="1" advAuto="0"/>
      <p:bldP spid="1122" grpId="10" animBg="1" advAuto="0"/>
      <p:bldP spid="1123" grpId="17" animBg="1" advAuto="0"/>
      <p:bldP spid="1124" grpId="16" animBg="1" advAuto="0"/>
      <p:bldP spid="1125" grpId="18" animBg="1" advAuto="0"/>
      <p:bldP spid="1126" grpId="19" animBg="1" advAuto="0"/>
      <p:bldP spid="1127" grpId="20" animBg="1" advAuto="0"/>
      <p:bldP spid="1128" grpId="21" animBg="1" advAuto="0"/>
      <p:bldP spid="1129" grpId="13" animBg="1" advAuto="0"/>
      <p:bldP spid="1130" grpId="14" animBg="1" advAuto="0"/>
      <p:bldP spid="1131" grpId="1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odA"/>
          <p:cNvSpPr/>
          <p:nvPr/>
        </p:nvSpPr>
        <p:spPr>
          <a:xfrm>
            <a:off x="7010134" y="10631356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PodA</a:t>
            </a:r>
          </a:p>
        </p:txBody>
      </p:sp>
      <p:sp>
        <p:nvSpPr>
          <p:cNvPr id="1134" name="Oval"/>
          <p:cNvSpPr/>
          <p:nvPr/>
        </p:nvSpPr>
        <p:spPr>
          <a:xfrm>
            <a:off x="7696438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5" name="Oval"/>
          <p:cNvSpPr/>
          <p:nvPr/>
        </p:nvSpPr>
        <p:spPr>
          <a:xfrm>
            <a:off x="8477448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6" name="ClusterIP"/>
          <p:cNvSpPr txBox="1"/>
          <p:nvPr/>
        </p:nvSpPr>
        <p:spPr>
          <a:xfrm>
            <a:off x="321914" y="569287"/>
            <a:ext cx="57099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ClusterIP</a:t>
            </a:r>
          </a:p>
        </p:txBody>
      </p:sp>
      <p:sp>
        <p:nvSpPr>
          <p:cNvPr id="1137" name="Oval"/>
          <p:cNvSpPr/>
          <p:nvPr/>
        </p:nvSpPr>
        <p:spPr>
          <a:xfrm>
            <a:off x="9258458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8" name="PodB"/>
          <p:cNvSpPr/>
          <p:nvPr/>
        </p:nvSpPr>
        <p:spPr>
          <a:xfrm>
            <a:off x="12366913" y="10631356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PodB</a:t>
            </a:r>
          </a:p>
        </p:txBody>
      </p:sp>
      <p:sp>
        <p:nvSpPr>
          <p:cNvPr id="1139" name="Oval"/>
          <p:cNvSpPr/>
          <p:nvPr/>
        </p:nvSpPr>
        <p:spPr>
          <a:xfrm>
            <a:off x="13053217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0" name="Oval"/>
          <p:cNvSpPr/>
          <p:nvPr/>
        </p:nvSpPr>
        <p:spPr>
          <a:xfrm>
            <a:off x="13834226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1" name="Oval"/>
          <p:cNvSpPr/>
          <p:nvPr/>
        </p:nvSpPr>
        <p:spPr>
          <a:xfrm>
            <a:off x="14615236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2" name="PodC"/>
          <p:cNvSpPr/>
          <p:nvPr/>
        </p:nvSpPr>
        <p:spPr>
          <a:xfrm>
            <a:off x="18460280" y="10631356"/>
            <a:ext cx="3607437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PodC</a:t>
            </a:r>
          </a:p>
        </p:txBody>
      </p:sp>
      <p:sp>
        <p:nvSpPr>
          <p:cNvPr id="1143" name="Oval"/>
          <p:cNvSpPr/>
          <p:nvPr/>
        </p:nvSpPr>
        <p:spPr>
          <a:xfrm>
            <a:off x="19146584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4" name="Oval"/>
          <p:cNvSpPr/>
          <p:nvPr/>
        </p:nvSpPr>
        <p:spPr>
          <a:xfrm>
            <a:off x="19927594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5" name="Oval"/>
          <p:cNvSpPr/>
          <p:nvPr/>
        </p:nvSpPr>
        <p:spPr>
          <a:xfrm>
            <a:off x="20708604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6" name="172.33.22.1"/>
          <p:cNvSpPr txBox="1"/>
          <p:nvPr/>
        </p:nvSpPr>
        <p:spPr>
          <a:xfrm>
            <a:off x="7503661" y="12108468"/>
            <a:ext cx="21267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</a:t>
            </a:r>
          </a:p>
        </p:txBody>
      </p:sp>
      <p:sp>
        <p:nvSpPr>
          <p:cNvPr id="1147" name="172.33.22.10"/>
          <p:cNvSpPr txBox="1"/>
          <p:nvPr/>
        </p:nvSpPr>
        <p:spPr>
          <a:xfrm>
            <a:off x="13001342" y="12108468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172.33.22.10</a:t>
            </a:r>
          </a:p>
        </p:txBody>
      </p:sp>
      <p:sp>
        <p:nvSpPr>
          <p:cNvPr id="1148" name="172.33.22.18"/>
          <p:cNvSpPr txBox="1"/>
          <p:nvPr/>
        </p:nvSpPr>
        <p:spPr>
          <a:xfrm>
            <a:off x="18969419" y="12108468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172.33.22.18</a:t>
            </a:r>
          </a:p>
        </p:txBody>
      </p:sp>
      <p:sp>
        <p:nvSpPr>
          <p:cNvPr id="1149" name="Circle"/>
          <p:cNvSpPr/>
          <p:nvPr/>
        </p:nvSpPr>
        <p:spPr>
          <a:xfrm>
            <a:off x="13230001" y="4879887"/>
            <a:ext cx="1630681" cy="162686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0" name="Cluster IP…"/>
          <p:cNvSpPr txBox="1"/>
          <p:nvPr/>
        </p:nvSpPr>
        <p:spPr>
          <a:xfrm>
            <a:off x="12923745" y="6553895"/>
            <a:ext cx="249377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Cluster IP</a:t>
            </a:r>
          </a:p>
          <a:p>
            <a:pPr>
              <a:defRPr sz="4000"/>
            </a:pPr>
            <a:r>
              <a:t>Service</a:t>
            </a:r>
          </a:p>
        </p:txBody>
      </p:sp>
      <p:sp>
        <p:nvSpPr>
          <p:cNvPr id="1151" name="PodD"/>
          <p:cNvSpPr/>
          <p:nvPr/>
        </p:nvSpPr>
        <p:spPr>
          <a:xfrm>
            <a:off x="12366913" y="1770338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PodD</a:t>
            </a:r>
          </a:p>
        </p:txBody>
      </p:sp>
      <p:sp>
        <p:nvSpPr>
          <p:cNvPr id="1152" name="Oval"/>
          <p:cNvSpPr/>
          <p:nvPr/>
        </p:nvSpPr>
        <p:spPr>
          <a:xfrm>
            <a:off x="13053217" y="1102493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3" name="Oval"/>
          <p:cNvSpPr/>
          <p:nvPr/>
        </p:nvSpPr>
        <p:spPr>
          <a:xfrm>
            <a:off x="13834226" y="1102493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4" name="Oval"/>
          <p:cNvSpPr/>
          <p:nvPr/>
        </p:nvSpPr>
        <p:spPr>
          <a:xfrm>
            <a:off x="14615236" y="1102493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5" name="172.33.22.30"/>
          <p:cNvSpPr txBox="1"/>
          <p:nvPr/>
        </p:nvSpPr>
        <p:spPr>
          <a:xfrm>
            <a:off x="12876052" y="3247450"/>
            <a:ext cx="233857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172.33.22.30</a:t>
            </a:r>
          </a:p>
        </p:txBody>
      </p:sp>
      <p:sp>
        <p:nvSpPr>
          <p:cNvPr id="1156" name="Line"/>
          <p:cNvSpPr/>
          <p:nvPr/>
        </p:nvSpPr>
        <p:spPr>
          <a:xfrm>
            <a:off x="15092206" y="5966690"/>
            <a:ext cx="3672663" cy="45571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7" name="Line"/>
          <p:cNvSpPr/>
          <p:nvPr/>
        </p:nvSpPr>
        <p:spPr>
          <a:xfrm>
            <a:off x="14045342" y="4065026"/>
            <a:ext cx="1" cy="84582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8" name="Line"/>
          <p:cNvSpPr/>
          <p:nvPr/>
        </p:nvSpPr>
        <p:spPr>
          <a:xfrm flipH="1">
            <a:off x="10391337" y="6076188"/>
            <a:ext cx="2705597" cy="44477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9" name="IP Tables"/>
          <p:cNvSpPr txBox="1"/>
          <p:nvPr/>
        </p:nvSpPr>
        <p:spPr>
          <a:xfrm>
            <a:off x="17475326" y="6429059"/>
            <a:ext cx="28409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IP Tables</a:t>
            </a:r>
          </a:p>
        </p:txBody>
      </p:sp>
      <p:sp>
        <p:nvSpPr>
          <p:cNvPr id="1160" name="IPV4"/>
          <p:cNvSpPr txBox="1"/>
          <p:nvPr/>
        </p:nvSpPr>
        <p:spPr>
          <a:xfrm>
            <a:off x="21111783" y="6429059"/>
            <a:ext cx="14782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IPV4</a:t>
            </a:r>
          </a:p>
        </p:txBody>
      </p:sp>
      <p:sp>
        <p:nvSpPr>
          <p:cNvPr id="1161" name="10.20.162.144"/>
          <p:cNvSpPr txBox="1"/>
          <p:nvPr/>
        </p:nvSpPr>
        <p:spPr>
          <a:xfrm>
            <a:off x="15396730" y="5338735"/>
            <a:ext cx="33624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10.20.162.144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" grpId="1" animBg="1" advAuto="0"/>
      <p:bldP spid="1149" grpId="3" animBg="1" advAuto="0"/>
      <p:bldP spid="1150" grpId="4" animBg="1" advAuto="0"/>
      <p:bldP spid="1156" grpId="6" animBg="1" advAuto="0"/>
      <p:bldP spid="1157" grpId="2" animBg="1" advAuto="0"/>
      <p:bldP spid="1158" grpId="5" animBg="1" advAuto="0"/>
      <p:bldP spid="1159" grpId="7" animBg="1" advAuto="0"/>
      <p:bldP spid="1160" grpId="8" animBg="1" advAuto="0"/>
      <p:bldP spid="1161" grpId="9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odA"/>
          <p:cNvSpPr/>
          <p:nvPr/>
        </p:nvSpPr>
        <p:spPr>
          <a:xfrm>
            <a:off x="7010134" y="10631356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PodA</a:t>
            </a:r>
          </a:p>
        </p:txBody>
      </p:sp>
      <p:sp>
        <p:nvSpPr>
          <p:cNvPr id="1164" name="Oval"/>
          <p:cNvSpPr/>
          <p:nvPr/>
        </p:nvSpPr>
        <p:spPr>
          <a:xfrm>
            <a:off x="7696438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5" name="Oval"/>
          <p:cNvSpPr/>
          <p:nvPr/>
        </p:nvSpPr>
        <p:spPr>
          <a:xfrm>
            <a:off x="8477448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6" name="NodePort"/>
          <p:cNvSpPr txBox="1"/>
          <p:nvPr/>
        </p:nvSpPr>
        <p:spPr>
          <a:xfrm>
            <a:off x="312332" y="254696"/>
            <a:ext cx="59004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NodePort</a:t>
            </a:r>
          </a:p>
        </p:txBody>
      </p:sp>
      <p:sp>
        <p:nvSpPr>
          <p:cNvPr id="1167" name="Oval"/>
          <p:cNvSpPr/>
          <p:nvPr/>
        </p:nvSpPr>
        <p:spPr>
          <a:xfrm>
            <a:off x="9258458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8" name="PodB"/>
          <p:cNvSpPr/>
          <p:nvPr/>
        </p:nvSpPr>
        <p:spPr>
          <a:xfrm>
            <a:off x="12366913" y="10631356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PodB</a:t>
            </a:r>
          </a:p>
        </p:txBody>
      </p:sp>
      <p:sp>
        <p:nvSpPr>
          <p:cNvPr id="1169" name="Oval"/>
          <p:cNvSpPr/>
          <p:nvPr/>
        </p:nvSpPr>
        <p:spPr>
          <a:xfrm>
            <a:off x="13053217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0" name="Oval"/>
          <p:cNvSpPr/>
          <p:nvPr/>
        </p:nvSpPr>
        <p:spPr>
          <a:xfrm>
            <a:off x="13834226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1" name="Oval"/>
          <p:cNvSpPr/>
          <p:nvPr/>
        </p:nvSpPr>
        <p:spPr>
          <a:xfrm>
            <a:off x="14615236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2" name="PodC"/>
          <p:cNvSpPr/>
          <p:nvPr/>
        </p:nvSpPr>
        <p:spPr>
          <a:xfrm>
            <a:off x="18460280" y="10631356"/>
            <a:ext cx="3607437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PodC</a:t>
            </a:r>
          </a:p>
        </p:txBody>
      </p:sp>
      <p:sp>
        <p:nvSpPr>
          <p:cNvPr id="1173" name="Oval"/>
          <p:cNvSpPr/>
          <p:nvPr/>
        </p:nvSpPr>
        <p:spPr>
          <a:xfrm>
            <a:off x="19146584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4" name="Oval"/>
          <p:cNvSpPr/>
          <p:nvPr/>
        </p:nvSpPr>
        <p:spPr>
          <a:xfrm>
            <a:off x="19927594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5" name="Oval"/>
          <p:cNvSpPr/>
          <p:nvPr/>
        </p:nvSpPr>
        <p:spPr>
          <a:xfrm>
            <a:off x="20708604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6" name="172.33.22.1"/>
          <p:cNvSpPr txBox="1"/>
          <p:nvPr/>
        </p:nvSpPr>
        <p:spPr>
          <a:xfrm>
            <a:off x="7503660" y="12108468"/>
            <a:ext cx="21267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</a:t>
            </a:r>
          </a:p>
        </p:txBody>
      </p:sp>
      <p:sp>
        <p:nvSpPr>
          <p:cNvPr id="1177" name="172.33.22.10"/>
          <p:cNvSpPr txBox="1"/>
          <p:nvPr/>
        </p:nvSpPr>
        <p:spPr>
          <a:xfrm>
            <a:off x="13001342" y="12108468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172.33.22.10</a:t>
            </a:r>
          </a:p>
        </p:txBody>
      </p:sp>
      <p:sp>
        <p:nvSpPr>
          <p:cNvPr id="1178" name="172.33.22.18"/>
          <p:cNvSpPr txBox="1"/>
          <p:nvPr/>
        </p:nvSpPr>
        <p:spPr>
          <a:xfrm>
            <a:off x="18969419" y="12108468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172.33.22.18</a:t>
            </a:r>
          </a:p>
        </p:txBody>
      </p:sp>
      <p:sp>
        <p:nvSpPr>
          <p:cNvPr id="1179" name="Oval"/>
          <p:cNvSpPr/>
          <p:nvPr/>
        </p:nvSpPr>
        <p:spPr>
          <a:xfrm>
            <a:off x="13365756" y="5490384"/>
            <a:ext cx="1193546" cy="95313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80" name="Cluster IP"/>
          <p:cNvSpPr txBox="1"/>
          <p:nvPr/>
        </p:nvSpPr>
        <p:spPr>
          <a:xfrm>
            <a:off x="12798455" y="6684844"/>
            <a:ext cx="24937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Cluster IP</a:t>
            </a:r>
          </a:p>
        </p:txBody>
      </p:sp>
      <p:sp>
        <p:nvSpPr>
          <p:cNvPr id="1181" name="Client/Tester"/>
          <p:cNvSpPr/>
          <p:nvPr/>
        </p:nvSpPr>
        <p:spPr>
          <a:xfrm>
            <a:off x="12241624" y="600671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Client/Tester</a:t>
            </a:r>
          </a:p>
        </p:txBody>
      </p:sp>
      <p:sp>
        <p:nvSpPr>
          <p:cNvPr id="1182" name="Line"/>
          <p:cNvSpPr/>
          <p:nvPr/>
        </p:nvSpPr>
        <p:spPr>
          <a:xfrm>
            <a:off x="14826351" y="6267955"/>
            <a:ext cx="3774743" cy="447378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83" name="Line"/>
          <p:cNvSpPr/>
          <p:nvPr/>
        </p:nvSpPr>
        <p:spPr>
          <a:xfrm>
            <a:off x="14045341" y="2378973"/>
            <a:ext cx="1" cy="106852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84" name="Line"/>
          <p:cNvSpPr/>
          <p:nvPr/>
        </p:nvSpPr>
        <p:spPr>
          <a:xfrm flipH="1">
            <a:off x="10391616" y="6076188"/>
            <a:ext cx="2705319" cy="44814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85" name="NodePort…"/>
          <p:cNvSpPr txBox="1"/>
          <p:nvPr/>
        </p:nvSpPr>
        <p:spPr>
          <a:xfrm>
            <a:off x="12956257" y="3474419"/>
            <a:ext cx="2428749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NodePort</a:t>
            </a:r>
          </a:p>
          <a:p>
            <a:pPr>
              <a:defRPr sz="4000"/>
            </a:pPr>
            <a:r>
              <a:t>Service</a:t>
            </a:r>
          </a:p>
        </p:txBody>
      </p:sp>
      <p:sp>
        <p:nvSpPr>
          <p:cNvPr id="1186" name="Line"/>
          <p:cNvSpPr/>
          <p:nvPr/>
        </p:nvSpPr>
        <p:spPr>
          <a:xfrm>
            <a:off x="14045341" y="4645722"/>
            <a:ext cx="1" cy="8408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87" name="30000 to 32767"/>
          <p:cNvSpPr txBox="1"/>
          <p:nvPr/>
        </p:nvSpPr>
        <p:spPr>
          <a:xfrm>
            <a:off x="15798694" y="3746002"/>
            <a:ext cx="460946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30000 to 32767</a:t>
            </a:r>
          </a:p>
        </p:txBody>
      </p:sp>
      <p:sp>
        <p:nvSpPr>
          <p:cNvPr id="1188" name="10.20.162.144"/>
          <p:cNvSpPr txBox="1"/>
          <p:nvPr/>
        </p:nvSpPr>
        <p:spPr>
          <a:xfrm>
            <a:off x="15397063" y="5740284"/>
            <a:ext cx="336245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10.20.162.144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" grpId="1" animBg="1" advAuto="0"/>
      <p:bldP spid="1179" grpId="5" animBg="1" advAuto="0"/>
      <p:bldP spid="1180" grpId="6" animBg="1" advAuto="0"/>
      <p:bldP spid="1182" grpId="8" animBg="1" advAuto="0"/>
      <p:bldP spid="1183" grpId="3" animBg="1" advAuto="0"/>
      <p:bldP spid="1184" grpId="7" animBg="1" advAuto="0"/>
      <p:bldP spid="1185" grpId="2" animBg="1" advAuto="0"/>
      <p:bldP spid="1186" grpId="4" animBg="1" advAuto="0"/>
      <p:bldP spid="1187" grpId="9" animBg="1" advAuto="0"/>
      <p:bldP spid="1188" grpId="1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odA"/>
          <p:cNvSpPr/>
          <p:nvPr/>
        </p:nvSpPr>
        <p:spPr>
          <a:xfrm>
            <a:off x="5978910" y="10863772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PodA</a:t>
            </a:r>
          </a:p>
        </p:txBody>
      </p:sp>
      <p:sp>
        <p:nvSpPr>
          <p:cNvPr id="1191" name="Oval"/>
          <p:cNvSpPr/>
          <p:nvPr/>
        </p:nvSpPr>
        <p:spPr>
          <a:xfrm>
            <a:off x="6665214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92" name="Oval"/>
          <p:cNvSpPr/>
          <p:nvPr/>
        </p:nvSpPr>
        <p:spPr>
          <a:xfrm>
            <a:off x="7446224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93" name="LoadBalancer"/>
          <p:cNvSpPr txBox="1"/>
          <p:nvPr/>
        </p:nvSpPr>
        <p:spPr>
          <a:xfrm>
            <a:off x="468399" y="102479"/>
            <a:ext cx="85331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LoadBalancer</a:t>
            </a:r>
          </a:p>
        </p:txBody>
      </p:sp>
      <p:sp>
        <p:nvSpPr>
          <p:cNvPr id="1194" name="Oval"/>
          <p:cNvSpPr/>
          <p:nvPr/>
        </p:nvSpPr>
        <p:spPr>
          <a:xfrm>
            <a:off x="8227234" y="10195927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95" name="PodB"/>
          <p:cNvSpPr/>
          <p:nvPr/>
        </p:nvSpPr>
        <p:spPr>
          <a:xfrm>
            <a:off x="11335689" y="10863772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PodB</a:t>
            </a:r>
          </a:p>
        </p:txBody>
      </p:sp>
      <p:sp>
        <p:nvSpPr>
          <p:cNvPr id="1196" name="Oval"/>
          <p:cNvSpPr/>
          <p:nvPr/>
        </p:nvSpPr>
        <p:spPr>
          <a:xfrm>
            <a:off x="12021993" y="10195927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97" name="Oval"/>
          <p:cNvSpPr/>
          <p:nvPr/>
        </p:nvSpPr>
        <p:spPr>
          <a:xfrm>
            <a:off x="12803003" y="10195927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98" name="Oval"/>
          <p:cNvSpPr/>
          <p:nvPr/>
        </p:nvSpPr>
        <p:spPr>
          <a:xfrm>
            <a:off x="13584012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99" name="PodC"/>
          <p:cNvSpPr/>
          <p:nvPr/>
        </p:nvSpPr>
        <p:spPr>
          <a:xfrm>
            <a:off x="17429057" y="10863772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PodC</a:t>
            </a:r>
          </a:p>
        </p:txBody>
      </p:sp>
      <p:sp>
        <p:nvSpPr>
          <p:cNvPr id="1200" name="Oval"/>
          <p:cNvSpPr/>
          <p:nvPr/>
        </p:nvSpPr>
        <p:spPr>
          <a:xfrm>
            <a:off x="18115360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1" name="Oval"/>
          <p:cNvSpPr/>
          <p:nvPr/>
        </p:nvSpPr>
        <p:spPr>
          <a:xfrm>
            <a:off x="18896370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2" name="Oval"/>
          <p:cNvSpPr/>
          <p:nvPr/>
        </p:nvSpPr>
        <p:spPr>
          <a:xfrm>
            <a:off x="19677380" y="10195927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3" name="172.33.22.1"/>
          <p:cNvSpPr txBox="1"/>
          <p:nvPr/>
        </p:nvSpPr>
        <p:spPr>
          <a:xfrm>
            <a:off x="6472436" y="12340884"/>
            <a:ext cx="21267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</a:t>
            </a:r>
          </a:p>
        </p:txBody>
      </p:sp>
      <p:sp>
        <p:nvSpPr>
          <p:cNvPr id="1204" name="172.33.22.10"/>
          <p:cNvSpPr txBox="1"/>
          <p:nvPr/>
        </p:nvSpPr>
        <p:spPr>
          <a:xfrm>
            <a:off x="11970118" y="12340884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172.33.22.10</a:t>
            </a:r>
          </a:p>
        </p:txBody>
      </p:sp>
      <p:sp>
        <p:nvSpPr>
          <p:cNvPr id="1205" name="172.33.22.18"/>
          <p:cNvSpPr txBox="1"/>
          <p:nvPr/>
        </p:nvSpPr>
        <p:spPr>
          <a:xfrm>
            <a:off x="17938195" y="12340884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172.33.22.18</a:t>
            </a:r>
          </a:p>
        </p:txBody>
      </p:sp>
      <p:sp>
        <p:nvSpPr>
          <p:cNvPr id="1206" name="32333"/>
          <p:cNvSpPr txBox="1"/>
          <p:nvPr/>
        </p:nvSpPr>
        <p:spPr>
          <a:xfrm>
            <a:off x="6289589" y="7630151"/>
            <a:ext cx="117348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32333</a:t>
            </a:r>
          </a:p>
        </p:txBody>
      </p:sp>
      <p:sp>
        <p:nvSpPr>
          <p:cNvPr id="1207" name="32333"/>
          <p:cNvSpPr txBox="1"/>
          <p:nvPr/>
        </p:nvSpPr>
        <p:spPr>
          <a:xfrm>
            <a:off x="18819166" y="7744745"/>
            <a:ext cx="117348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32333</a:t>
            </a:r>
          </a:p>
        </p:txBody>
      </p:sp>
      <p:sp>
        <p:nvSpPr>
          <p:cNvPr id="1208" name="NodePort"/>
          <p:cNvSpPr txBox="1"/>
          <p:nvPr/>
        </p:nvSpPr>
        <p:spPr>
          <a:xfrm>
            <a:off x="6225578" y="6860660"/>
            <a:ext cx="1850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NodePort</a:t>
            </a:r>
          </a:p>
        </p:txBody>
      </p:sp>
      <p:sp>
        <p:nvSpPr>
          <p:cNvPr id="1209" name="NodePort"/>
          <p:cNvSpPr txBox="1"/>
          <p:nvPr/>
        </p:nvSpPr>
        <p:spPr>
          <a:xfrm>
            <a:off x="18675654" y="7069703"/>
            <a:ext cx="1850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NodePort</a:t>
            </a:r>
          </a:p>
        </p:txBody>
      </p:sp>
      <p:sp>
        <p:nvSpPr>
          <p:cNvPr id="1210" name="Line"/>
          <p:cNvSpPr/>
          <p:nvPr/>
        </p:nvSpPr>
        <p:spPr>
          <a:xfrm>
            <a:off x="7637165" y="7498316"/>
            <a:ext cx="1" cy="262040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1" name="Client"/>
          <p:cNvSpPr/>
          <p:nvPr/>
        </p:nvSpPr>
        <p:spPr>
          <a:xfrm>
            <a:off x="12504407" y="502240"/>
            <a:ext cx="2338579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Client</a:t>
            </a:r>
          </a:p>
        </p:txBody>
      </p:sp>
      <p:sp>
        <p:nvSpPr>
          <p:cNvPr id="1212" name="AWS ELB"/>
          <p:cNvSpPr/>
          <p:nvPr/>
        </p:nvSpPr>
        <p:spPr>
          <a:xfrm>
            <a:off x="11598133" y="3335661"/>
            <a:ext cx="4393988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AWS ELB</a:t>
            </a:r>
          </a:p>
        </p:txBody>
      </p:sp>
      <p:sp>
        <p:nvSpPr>
          <p:cNvPr id="1213" name="Line"/>
          <p:cNvSpPr/>
          <p:nvPr/>
        </p:nvSpPr>
        <p:spPr>
          <a:xfrm>
            <a:off x="13795126" y="1943687"/>
            <a:ext cx="1" cy="123322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4" name="Line"/>
          <p:cNvSpPr/>
          <p:nvPr/>
        </p:nvSpPr>
        <p:spPr>
          <a:xfrm flipH="1">
            <a:off x="7957951" y="4815444"/>
            <a:ext cx="4079148" cy="21027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5" name="Line"/>
          <p:cNvSpPr/>
          <p:nvPr/>
        </p:nvSpPr>
        <p:spPr>
          <a:xfrm>
            <a:off x="15624910" y="4771193"/>
            <a:ext cx="3909241" cy="219661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6" name="ClusterIP"/>
          <p:cNvSpPr txBox="1"/>
          <p:nvPr/>
        </p:nvSpPr>
        <p:spPr>
          <a:xfrm>
            <a:off x="7811262" y="8767937"/>
            <a:ext cx="179298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ClusterIP</a:t>
            </a:r>
          </a:p>
        </p:txBody>
      </p:sp>
      <p:sp>
        <p:nvSpPr>
          <p:cNvPr id="1217" name="ClusterIP"/>
          <p:cNvSpPr txBox="1"/>
          <p:nvPr/>
        </p:nvSpPr>
        <p:spPr>
          <a:xfrm>
            <a:off x="19477111" y="9094830"/>
            <a:ext cx="179298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ClusterIP</a:t>
            </a:r>
          </a:p>
        </p:txBody>
      </p:sp>
      <p:sp>
        <p:nvSpPr>
          <p:cNvPr id="1218" name="Line"/>
          <p:cNvSpPr/>
          <p:nvPr/>
        </p:nvSpPr>
        <p:spPr>
          <a:xfrm>
            <a:off x="19405907" y="8337796"/>
            <a:ext cx="1" cy="175073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" grpId="1" animBg="1" advAuto="0"/>
      <p:bldP spid="1212" grpId="3" animBg="1" advAuto="0"/>
      <p:bldP spid="1213" grpId="2" animBg="1" advAuto="0"/>
      <p:bldP spid="1214" grpId="4" animBg="1" advAuto="0"/>
      <p:bldP spid="1215" grpId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Ingress"/>
          <p:cNvSpPr txBox="1"/>
          <p:nvPr/>
        </p:nvSpPr>
        <p:spPr>
          <a:xfrm>
            <a:off x="7836073" y="6281093"/>
            <a:ext cx="45821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Ingress</a:t>
            </a:r>
          </a:p>
        </p:txBody>
      </p:sp>
      <p:sp>
        <p:nvSpPr>
          <p:cNvPr id="1221" name="External Name"/>
          <p:cNvSpPr txBox="1"/>
          <p:nvPr/>
        </p:nvSpPr>
        <p:spPr>
          <a:xfrm>
            <a:off x="7679690" y="2852480"/>
            <a:ext cx="90246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External Name</a:t>
            </a:r>
          </a:p>
        </p:txBody>
      </p:sp>
      <p:sp>
        <p:nvSpPr>
          <p:cNvPr id="1222" name="8080"/>
          <p:cNvSpPr txBox="1"/>
          <p:nvPr/>
        </p:nvSpPr>
        <p:spPr>
          <a:xfrm>
            <a:off x="10722610" y="8391966"/>
            <a:ext cx="29387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8080</a:t>
            </a:r>
          </a:p>
        </p:txBody>
      </p:sp>
      <p:sp>
        <p:nvSpPr>
          <p:cNvPr id="1223" name="80"/>
          <p:cNvSpPr txBox="1"/>
          <p:nvPr/>
        </p:nvSpPr>
        <p:spPr>
          <a:xfrm>
            <a:off x="14916166" y="8391966"/>
            <a:ext cx="152654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80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" grpId="2" animBg="1" advAuto="0"/>
      <p:bldP spid="1221" grpId="1" animBg="1" advAuto="0"/>
      <p:bldP spid="1222" grpId="3" animBg="1" advAuto="0"/>
      <p:bldP spid="1223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kubectl"/>
          <p:cNvSpPr txBox="1"/>
          <p:nvPr/>
        </p:nvSpPr>
        <p:spPr>
          <a:xfrm>
            <a:off x="2359342" y="2255773"/>
            <a:ext cx="344576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kubectl</a:t>
            </a:r>
          </a:p>
        </p:txBody>
      </p:sp>
      <p:sp>
        <p:nvSpPr>
          <p:cNvPr id="1226" name="command"/>
          <p:cNvSpPr txBox="1"/>
          <p:nvPr/>
        </p:nvSpPr>
        <p:spPr>
          <a:xfrm>
            <a:off x="6515163" y="2255773"/>
            <a:ext cx="468934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command</a:t>
            </a:r>
          </a:p>
        </p:txBody>
      </p:sp>
      <p:sp>
        <p:nvSpPr>
          <p:cNvPr id="1227" name="resource"/>
          <p:cNvSpPr txBox="1"/>
          <p:nvPr/>
        </p:nvSpPr>
        <p:spPr>
          <a:xfrm>
            <a:off x="11914568" y="2255773"/>
            <a:ext cx="404723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resource</a:t>
            </a:r>
          </a:p>
        </p:txBody>
      </p:sp>
      <p:sp>
        <p:nvSpPr>
          <p:cNvPr id="1228" name="&lt;options&gt;"/>
          <p:cNvSpPr txBox="1"/>
          <p:nvPr/>
        </p:nvSpPr>
        <p:spPr>
          <a:xfrm>
            <a:off x="17303813" y="2255773"/>
            <a:ext cx="472084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&lt;options&gt;</a:t>
            </a:r>
          </a:p>
        </p:txBody>
      </p:sp>
      <p:sp>
        <p:nvSpPr>
          <p:cNvPr id="1229" name="pod"/>
          <p:cNvSpPr txBox="1"/>
          <p:nvPr/>
        </p:nvSpPr>
        <p:spPr>
          <a:xfrm>
            <a:off x="12554395" y="3881373"/>
            <a:ext cx="190246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pod</a:t>
            </a:r>
          </a:p>
        </p:txBody>
      </p:sp>
      <p:sp>
        <p:nvSpPr>
          <p:cNvPr id="1230" name="replicaset"/>
          <p:cNvSpPr txBox="1"/>
          <p:nvPr/>
        </p:nvSpPr>
        <p:spPr>
          <a:xfrm>
            <a:off x="12526455" y="5506973"/>
            <a:ext cx="449834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replicaset</a:t>
            </a:r>
          </a:p>
        </p:txBody>
      </p:sp>
      <p:sp>
        <p:nvSpPr>
          <p:cNvPr id="1231" name="service"/>
          <p:cNvSpPr txBox="1"/>
          <p:nvPr/>
        </p:nvSpPr>
        <p:spPr>
          <a:xfrm>
            <a:off x="12475147" y="7132573"/>
            <a:ext cx="333095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service</a:t>
            </a:r>
          </a:p>
        </p:txBody>
      </p:sp>
      <p:sp>
        <p:nvSpPr>
          <p:cNvPr id="1232" name="create"/>
          <p:cNvSpPr txBox="1"/>
          <p:nvPr/>
        </p:nvSpPr>
        <p:spPr>
          <a:xfrm>
            <a:off x="6906450" y="3881373"/>
            <a:ext cx="293674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create</a:t>
            </a:r>
          </a:p>
        </p:txBody>
      </p:sp>
      <p:sp>
        <p:nvSpPr>
          <p:cNvPr id="1233" name="get"/>
          <p:cNvSpPr txBox="1"/>
          <p:nvPr/>
        </p:nvSpPr>
        <p:spPr>
          <a:xfrm>
            <a:off x="6983666" y="5506973"/>
            <a:ext cx="156311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get</a:t>
            </a:r>
          </a:p>
        </p:txBody>
      </p:sp>
      <p:sp>
        <p:nvSpPr>
          <p:cNvPr id="1234" name="describe"/>
          <p:cNvSpPr txBox="1"/>
          <p:nvPr/>
        </p:nvSpPr>
        <p:spPr>
          <a:xfrm>
            <a:off x="6845871" y="7335773"/>
            <a:ext cx="402793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describe</a:t>
            </a:r>
          </a:p>
        </p:txBody>
      </p:sp>
      <p:sp>
        <p:nvSpPr>
          <p:cNvPr id="1235" name="delete"/>
          <p:cNvSpPr txBox="1"/>
          <p:nvPr/>
        </p:nvSpPr>
        <p:spPr>
          <a:xfrm>
            <a:off x="6925246" y="9164573"/>
            <a:ext cx="289915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delete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" grpId="1" animBg="1" advAuto="0"/>
      <p:bldP spid="1226" grpId="2" animBg="1" advAuto="0"/>
      <p:bldP spid="1227" grpId="3" animBg="1" advAuto="0"/>
      <p:bldP spid="1228" grpId="4" animBg="1" advAuto="0"/>
      <p:bldP spid="1229" grpId="5" animBg="1" advAuto="0"/>
      <p:bldP spid="1230" grpId="6" animBg="1" advAuto="0"/>
      <p:bldP spid="1231" grpId="7" animBg="1" advAuto="0"/>
      <p:bldP spid="1232" grpId="8" animBg="1" advAuto="0"/>
      <p:bldP spid="1233" grpId="9" animBg="1" advAuto="0"/>
      <p:bldP spid="1234" grpId="10" animBg="1" advAuto="0"/>
      <p:bldP spid="1235" grpId="1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docker-mysql"/>
          <p:cNvSpPr/>
          <p:nvPr/>
        </p:nvSpPr>
        <p:spPr>
          <a:xfrm>
            <a:off x="13248436" y="6113986"/>
            <a:ext cx="4971257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docker-mysql</a:t>
            </a:r>
          </a:p>
        </p:txBody>
      </p:sp>
      <p:sp>
        <p:nvSpPr>
          <p:cNvPr id="1238" name="Rectangle"/>
          <p:cNvSpPr/>
          <p:nvPr/>
        </p:nvSpPr>
        <p:spPr>
          <a:xfrm>
            <a:off x="14046353" y="3521995"/>
            <a:ext cx="33754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9" name="product-app"/>
          <p:cNvSpPr/>
          <p:nvPr/>
        </p:nvSpPr>
        <p:spPr>
          <a:xfrm>
            <a:off x="5291894" y="10595210"/>
            <a:ext cx="5275244" cy="1724169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product-app</a:t>
            </a:r>
          </a:p>
        </p:txBody>
      </p:sp>
      <p:sp>
        <p:nvSpPr>
          <p:cNvPr id="1240" name="Rectangle"/>
          <p:cNvSpPr/>
          <p:nvPr/>
        </p:nvSpPr>
        <p:spPr>
          <a:xfrm>
            <a:off x="6089811" y="8003220"/>
            <a:ext cx="3375423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1" name="coupon-app"/>
          <p:cNvSpPr/>
          <p:nvPr/>
        </p:nvSpPr>
        <p:spPr>
          <a:xfrm>
            <a:off x="5128597" y="3972665"/>
            <a:ext cx="5275244" cy="153803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coupon-app</a:t>
            </a:r>
          </a:p>
        </p:txBody>
      </p:sp>
      <p:sp>
        <p:nvSpPr>
          <p:cNvPr id="1242" name="Coupon…"/>
          <p:cNvSpPr/>
          <p:nvPr/>
        </p:nvSpPr>
        <p:spPr>
          <a:xfrm>
            <a:off x="5641564" y="1396621"/>
            <a:ext cx="39453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243" name="MySql"/>
          <p:cNvSpPr txBox="1"/>
          <p:nvPr/>
        </p:nvSpPr>
        <p:spPr>
          <a:xfrm>
            <a:off x="14880624" y="4477950"/>
            <a:ext cx="19608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MySql</a:t>
            </a:r>
          </a:p>
        </p:txBody>
      </p:sp>
      <p:sp>
        <p:nvSpPr>
          <p:cNvPr id="1244" name="Product…"/>
          <p:cNvSpPr txBox="1"/>
          <p:nvPr/>
        </p:nvSpPr>
        <p:spPr>
          <a:xfrm>
            <a:off x="6392485" y="8444825"/>
            <a:ext cx="2443481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245" name="Line"/>
          <p:cNvSpPr/>
          <p:nvPr/>
        </p:nvSpPr>
        <p:spPr>
          <a:xfrm flipV="1">
            <a:off x="10133601" y="6919956"/>
            <a:ext cx="3060857" cy="306085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sz="4800" b="0"/>
            </a:pPr>
            <a:endParaRPr/>
          </a:p>
        </p:txBody>
      </p:sp>
      <p:sp>
        <p:nvSpPr>
          <p:cNvPr id="1246" name="Line"/>
          <p:cNvSpPr/>
          <p:nvPr/>
        </p:nvSpPr>
        <p:spPr>
          <a:xfrm>
            <a:off x="10163889" y="2838048"/>
            <a:ext cx="3481574" cy="153431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sz="4800" b="0"/>
            </a:pPr>
            <a:endParaRPr/>
          </a:p>
        </p:txBody>
      </p:sp>
      <p:sp>
        <p:nvSpPr>
          <p:cNvPr id="1247" name="Line"/>
          <p:cNvSpPr/>
          <p:nvPr/>
        </p:nvSpPr>
        <p:spPr>
          <a:xfrm flipV="1">
            <a:off x="7749673" y="5609350"/>
            <a:ext cx="1" cy="22952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sz="4800" b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" grpId="6" animBg="1" advAuto="0"/>
      <p:bldP spid="1238" grpId="9" animBg="1" advAuto="0"/>
      <p:bldP spid="1239" grpId="3" animBg="1" advAuto="0"/>
      <p:bldP spid="1240" grpId="10" animBg="1" advAuto="0"/>
      <p:bldP spid="1241" grpId="1" animBg="1" advAuto="0"/>
      <p:bldP spid="1242" grpId="2" animBg="1" advAuto="0"/>
      <p:bldP spid="1243" grpId="7" animBg="1" advAuto="0"/>
      <p:bldP spid="1244" grpId="4" animBg="1" advAuto="0"/>
      <p:bldP spid="1245" grpId="5" animBg="1" advAuto="0"/>
      <p:bldP spid="1246" grpId="8" animBg="1" advAuto="0"/>
      <p:bldP spid="1247" grpId="1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Container Orchestration"/>
          <p:cNvSpPr txBox="1"/>
          <p:nvPr/>
        </p:nvSpPr>
        <p:spPr>
          <a:xfrm>
            <a:off x="398001" y="351981"/>
            <a:ext cx="1368679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sz="10000" b="0"/>
            </a:lvl1pPr>
          </a:lstStyle>
          <a:p>
            <a:r>
              <a:t>Container Orchestration</a:t>
            </a:r>
          </a:p>
        </p:txBody>
      </p:sp>
      <p:sp>
        <p:nvSpPr>
          <p:cNvPr id="803" name="ProductService"/>
          <p:cNvSpPr/>
          <p:nvPr/>
        </p:nvSpPr>
        <p:spPr>
          <a:xfrm>
            <a:off x="10850209" y="2698445"/>
            <a:ext cx="3550048" cy="24419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ProductService</a:t>
            </a:r>
          </a:p>
        </p:txBody>
      </p:sp>
      <p:sp>
        <p:nvSpPr>
          <p:cNvPr id="804" name="CouponService"/>
          <p:cNvSpPr/>
          <p:nvPr/>
        </p:nvSpPr>
        <p:spPr>
          <a:xfrm>
            <a:off x="10850209" y="6939519"/>
            <a:ext cx="3550048" cy="22981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CouponService</a:t>
            </a:r>
          </a:p>
        </p:txBody>
      </p:sp>
      <p:sp>
        <p:nvSpPr>
          <p:cNvPr id="805" name="DB Server"/>
          <p:cNvSpPr/>
          <p:nvPr/>
        </p:nvSpPr>
        <p:spPr>
          <a:xfrm>
            <a:off x="10850209" y="10775930"/>
            <a:ext cx="3550048" cy="244193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806" name="ProductService"/>
          <p:cNvSpPr/>
          <p:nvPr/>
        </p:nvSpPr>
        <p:spPr>
          <a:xfrm>
            <a:off x="17569676" y="2828859"/>
            <a:ext cx="3550049" cy="24419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ProductService</a:t>
            </a:r>
          </a:p>
        </p:txBody>
      </p:sp>
      <p:sp>
        <p:nvSpPr>
          <p:cNvPr id="807" name="CouponService"/>
          <p:cNvSpPr/>
          <p:nvPr/>
        </p:nvSpPr>
        <p:spPr>
          <a:xfrm>
            <a:off x="17569676" y="7069933"/>
            <a:ext cx="3550049" cy="22981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CouponService</a:t>
            </a:r>
          </a:p>
        </p:txBody>
      </p:sp>
      <p:sp>
        <p:nvSpPr>
          <p:cNvPr id="808" name="DB Server"/>
          <p:cNvSpPr/>
          <p:nvPr/>
        </p:nvSpPr>
        <p:spPr>
          <a:xfrm>
            <a:off x="17569676" y="10906344"/>
            <a:ext cx="3550049" cy="244193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809" name="Fault-tolerance"/>
          <p:cNvSpPr txBox="1"/>
          <p:nvPr/>
        </p:nvSpPr>
        <p:spPr>
          <a:xfrm>
            <a:off x="1869178" y="3009189"/>
            <a:ext cx="525094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Fault-tolerance</a:t>
            </a:r>
          </a:p>
        </p:txBody>
      </p:sp>
      <p:sp>
        <p:nvSpPr>
          <p:cNvPr id="810" name="On-demand scalability"/>
          <p:cNvSpPr txBox="1"/>
          <p:nvPr/>
        </p:nvSpPr>
        <p:spPr>
          <a:xfrm>
            <a:off x="1836903" y="4566787"/>
            <a:ext cx="777925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On-demand scalability</a:t>
            </a:r>
          </a:p>
        </p:txBody>
      </p:sp>
      <p:sp>
        <p:nvSpPr>
          <p:cNvPr id="811" name="Performance"/>
          <p:cNvSpPr txBox="1"/>
          <p:nvPr/>
        </p:nvSpPr>
        <p:spPr>
          <a:xfrm>
            <a:off x="1992372" y="6124384"/>
            <a:ext cx="448894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Performance</a:t>
            </a:r>
          </a:p>
        </p:txBody>
      </p:sp>
      <p:sp>
        <p:nvSpPr>
          <p:cNvPr id="812" name="Auto Discovery"/>
          <p:cNvSpPr txBox="1"/>
          <p:nvPr/>
        </p:nvSpPr>
        <p:spPr>
          <a:xfrm>
            <a:off x="1855081" y="7459921"/>
            <a:ext cx="527913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Auto Discovery</a:t>
            </a:r>
          </a:p>
        </p:txBody>
      </p:sp>
      <p:sp>
        <p:nvSpPr>
          <p:cNvPr id="813" name="Public Access"/>
          <p:cNvSpPr txBox="1"/>
          <p:nvPr/>
        </p:nvSpPr>
        <p:spPr>
          <a:xfrm>
            <a:off x="1773678" y="8919188"/>
            <a:ext cx="492633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Public Access</a:t>
            </a:r>
          </a:p>
        </p:txBody>
      </p:sp>
      <p:sp>
        <p:nvSpPr>
          <p:cNvPr id="814" name="Auto Update and…"/>
          <p:cNvSpPr txBox="1"/>
          <p:nvPr/>
        </p:nvSpPr>
        <p:spPr>
          <a:xfrm>
            <a:off x="1539068" y="10710211"/>
            <a:ext cx="6141721" cy="190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b="0"/>
            </a:pPr>
            <a:r>
              <a:t>Auto Update and </a:t>
            </a:r>
          </a:p>
          <a:p>
            <a:pPr>
              <a:defRPr sz="6000" b="0"/>
            </a:pPr>
            <a:r>
              <a:t>RollBack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" grpId="1" animBg="1" advAuto="0"/>
      <p:bldP spid="803" grpId="2" animBg="1" advAuto="0"/>
      <p:bldP spid="804" grpId="3" animBg="1" advAuto="0"/>
      <p:bldP spid="805" grpId="4" animBg="1" advAuto="0"/>
      <p:bldP spid="806" grpId="11" animBg="1" advAuto="0"/>
      <p:bldP spid="807" grpId="12" animBg="1" advAuto="0"/>
      <p:bldP spid="808" grpId="13" animBg="1" advAuto="0"/>
      <p:bldP spid="809" grpId="5" animBg="1" advAuto="0"/>
      <p:bldP spid="810" grpId="6" animBg="1" advAuto="0"/>
      <p:bldP spid="811" grpId="7" animBg="1" advAuto="0"/>
      <p:bldP spid="812" grpId="8" animBg="1" advAuto="0"/>
      <p:bldP spid="813" grpId="9" animBg="1" advAuto="0"/>
      <p:bldP spid="814" grpId="1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DB Deployment"/>
          <p:cNvSpPr txBox="1"/>
          <p:nvPr/>
        </p:nvSpPr>
        <p:spPr>
          <a:xfrm>
            <a:off x="559244" y="633729"/>
            <a:ext cx="907796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b="0"/>
            </a:lvl1pPr>
          </a:lstStyle>
          <a:p>
            <a:r>
              <a:t>DB Deployment</a:t>
            </a:r>
          </a:p>
        </p:txBody>
      </p:sp>
      <p:sp>
        <p:nvSpPr>
          <p:cNvPr id="1250" name="Create Deployment"/>
          <p:cNvSpPr txBox="1"/>
          <p:nvPr/>
        </p:nvSpPr>
        <p:spPr>
          <a:xfrm>
            <a:off x="6637150" y="3500373"/>
            <a:ext cx="888441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Create Deployment</a:t>
            </a:r>
          </a:p>
        </p:txBody>
      </p:sp>
      <p:sp>
        <p:nvSpPr>
          <p:cNvPr id="1251" name="Create ConfigMap"/>
          <p:cNvSpPr txBox="1"/>
          <p:nvPr/>
        </p:nvSpPr>
        <p:spPr>
          <a:xfrm>
            <a:off x="6655158" y="6218173"/>
            <a:ext cx="843127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Create ConfigMap</a:t>
            </a:r>
          </a:p>
        </p:txBody>
      </p:sp>
      <p:sp>
        <p:nvSpPr>
          <p:cNvPr id="1252" name="Mount Volume"/>
          <p:cNvSpPr txBox="1"/>
          <p:nvPr/>
        </p:nvSpPr>
        <p:spPr>
          <a:xfrm>
            <a:off x="6668815" y="8935973"/>
            <a:ext cx="666546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Mount Volume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" grpId="1" animBg="1" advAuto="0"/>
      <p:bldP spid="1250" grpId="2" animBg="1" advAuto="0"/>
      <p:bldP spid="1251" grpId="3" animBg="1" advAuto="0"/>
      <p:bldP spid="1252" grpId="4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Volumes"/>
          <p:cNvSpPr txBox="1"/>
          <p:nvPr/>
        </p:nvSpPr>
        <p:spPr>
          <a:xfrm>
            <a:off x="497602" y="341317"/>
            <a:ext cx="4233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Volumes</a:t>
            </a:r>
          </a:p>
        </p:txBody>
      </p:sp>
      <p:sp>
        <p:nvSpPr>
          <p:cNvPr id="1255" name="Container"/>
          <p:cNvSpPr/>
          <p:nvPr/>
        </p:nvSpPr>
        <p:spPr>
          <a:xfrm>
            <a:off x="4470080" y="3807004"/>
            <a:ext cx="3283126" cy="235141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Container</a:t>
            </a:r>
          </a:p>
        </p:txBody>
      </p:sp>
      <p:sp>
        <p:nvSpPr>
          <p:cNvPr id="1256" name="Container"/>
          <p:cNvSpPr/>
          <p:nvPr/>
        </p:nvSpPr>
        <p:spPr>
          <a:xfrm>
            <a:off x="9815630" y="3807004"/>
            <a:ext cx="3142077" cy="235141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Container</a:t>
            </a:r>
          </a:p>
        </p:txBody>
      </p:sp>
      <p:sp>
        <p:nvSpPr>
          <p:cNvPr id="1257" name="Container"/>
          <p:cNvSpPr/>
          <p:nvPr/>
        </p:nvSpPr>
        <p:spPr>
          <a:xfrm>
            <a:off x="17708739" y="3807004"/>
            <a:ext cx="3142077" cy="235141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Container</a:t>
            </a:r>
          </a:p>
        </p:txBody>
      </p:sp>
      <p:sp>
        <p:nvSpPr>
          <p:cNvPr id="1258" name="Pod"/>
          <p:cNvSpPr/>
          <p:nvPr/>
        </p:nvSpPr>
        <p:spPr>
          <a:xfrm>
            <a:off x="3788042" y="7992877"/>
            <a:ext cx="10190743" cy="2351410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</a:t>
            </a:r>
          </a:p>
        </p:txBody>
      </p:sp>
      <p:sp>
        <p:nvSpPr>
          <p:cNvPr id="1259" name="Pod"/>
          <p:cNvSpPr/>
          <p:nvPr/>
        </p:nvSpPr>
        <p:spPr>
          <a:xfrm>
            <a:off x="15576246" y="8162311"/>
            <a:ext cx="7407063" cy="2012542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</a:t>
            </a:r>
          </a:p>
        </p:txBody>
      </p:sp>
      <p:sp>
        <p:nvSpPr>
          <p:cNvPr id="1260" name="Line"/>
          <p:cNvSpPr/>
          <p:nvPr/>
        </p:nvSpPr>
        <p:spPr>
          <a:xfrm>
            <a:off x="6145170" y="6268895"/>
            <a:ext cx="1" cy="16135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1" name="Line"/>
          <p:cNvSpPr/>
          <p:nvPr/>
        </p:nvSpPr>
        <p:spPr>
          <a:xfrm>
            <a:off x="11386668" y="6268895"/>
            <a:ext cx="1" cy="16135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2" name="/config/data"/>
          <p:cNvSpPr txBox="1"/>
          <p:nvPr/>
        </p:nvSpPr>
        <p:spPr>
          <a:xfrm>
            <a:off x="4190937" y="9230918"/>
            <a:ext cx="27487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/config/data</a:t>
            </a:r>
          </a:p>
        </p:txBody>
      </p:sp>
      <p:sp>
        <p:nvSpPr>
          <p:cNvPr id="1263" name="/etc/config"/>
          <p:cNvSpPr txBox="1"/>
          <p:nvPr/>
        </p:nvSpPr>
        <p:spPr>
          <a:xfrm>
            <a:off x="4916572" y="5205186"/>
            <a:ext cx="245719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/etc/config</a:t>
            </a:r>
          </a:p>
        </p:txBody>
      </p:sp>
      <p:sp>
        <p:nvSpPr>
          <p:cNvPr id="1264" name="/etc/config"/>
          <p:cNvSpPr txBox="1"/>
          <p:nvPr/>
        </p:nvSpPr>
        <p:spPr>
          <a:xfrm>
            <a:off x="10158070" y="5205186"/>
            <a:ext cx="245719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/etc/config</a:t>
            </a:r>
          </a:p>
        </p:txBody>
      </p:sp>
      <p:sp>
        <p:nvSpPr>
          <p:cNvPr id="1265" name="/etc/config"/>
          <p:cNvSpPr txBox="1"/>
          <p:nvPr/>
        </p:nvSpPr>
        <p:spPr>
          <a:xfrm>
            <a:off x="18051180" y="5205186"/>
            <a:ext cx="245719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/etc/config</a:t>
            </a:r>
          </a:p>
        </p:txBody>
      </p:sp>
      <p:sp>
        <p:nvSpPr>
          <p:cNvPr id="1266" name="/config/data"/>
          <p:cNvSpPr txBox="1"/>
          <p:nvPr/>
        </p:nvSpPr>
        <p:spPr>
          <a:xfrm>
            <a:off x="16140208" y="9230918"/>
            <a:ext cx="27487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/config/data</a:t>
            </a:r>
          </a:p>
        </p:txBody>
      </p:sp>
      <p:sp>
        <p:nvSpPr>
          <p:cNvPr id="1267" name="Line"/>
          <p:cNvSpPr/>
          <p:nvPr/>
        </p:nvSpPr>
        <p:spPr>
          <a:xfrm>
            <a:off x="19279777" y="6353613"/>
            <a:ext cx="1" cy="16135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" grpId="1" animBg="1" advAuto="0"/>
      <p:bldP spid="1255" grpId="3" animBg="1" advAuto="0"/>
      <p:bldP spid="1256" grpId="4" animBg="1" advAuto="0"/>
      <p:bldP spid="1257" grpId="6" animBg="1" advAuto="0"/>
      <p:bldP spid="1258" grpId="2" animBg="1" advAuto="0"/>
      <p:bldP spid="1259" grpId="5" animBg="1" advAuto="0"/>
      <p:bldP spid="1260" grpId="10" animBg="1" advAuto="0"/>
      <p:bldP spid="1261" grpId="12" animBg="1" advAuto="0"/>
      <p:bldP spid="1262" grpId="7" animBg="1" advAuto="0"/>
      <p:bldP spid="1263" grpId="9" animBg="1" advAuto="0"/>
      <p:bldP spid="1264" grpId="11" animBg="1" advAuto="0"/>
      <p:bldP spid="1265" grpId="13" animBg="1" advAuto="0"/>
      <p:bldP spid="1266" grpId="8" animBg="1" advAuto="0"/>
      <p:bldP spid="1267" grpId="14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emptyDir"/>
          <p:cNvSpPr txBox="1"/>
          <p:nvPr/>
        </p:nvSpPr>
        <p:spPr>
          <a:xfrm>
            <a:off x="3457846" y="3948991"/>
            <a:ext cx="42362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emptyDir</a:t>
            </a:r>
          </a:p>
        </p:txBody>
      </p:sp>
      <p:sp>
        <p:nvSpPr>
          <p:cNvPr id="1270" name="nfs"/>
          <p:cNvSpPr txBox="1"/>
          <p:nvPr/>
        </p:nvSpPr>
        <p:spPr>
          <a:xfrm>
            <a:off x="3575668" y="6218173"/>
            <a:ext cx="148793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nfs</a:t>
            </a:r>
          </a:p>
        </p:txBody>
      </p:sp>
      <p:sp>
        <p:nvSpPr>
          <p:cNvPr id="1271" name="hostPath"/>
          <p:cNvSpPr txBox="1"/>
          <p:nvPr/>
        </p:nvSpPr>
        <p:spPr>
          <a:xfrm>
            <a:off x="3486294" y="8487356"/>
            <a:ext cx="41793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hostPath</a:t>
            </a:r>
          </a:p>
        </p:txBody>
      </p:sp>
      <p:sp>
        <p:nvSpPr>
          <p:cNvPr id="1272" name="Config Map and secret"/>
          <p:cNvSpPr txBox="1"/>
          <p:nvPr/>
        </p:nvSpPr>
        <p:spPr>
          <a:xfrm>
            <a:off x="11157813" y="6520493"/>
            <a:ext cx="104835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Config Map and secret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" grpId="1" animBg="1" advAuto="0"/>
      <p:bldP spid="1270" grpId="2" animBg="1" advAuto="0"/>
      <p:bldP spid="1271" grpId="3" animBg="1" advAuto="0"/>
      <p:bldP spid="1272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OD"/>
          <p:cNvSpPr/>
          <p:nvPr/>
        </p:nvSpPr>
        <p:spPr>
          <a:xfrm>
            <a:off x="14003850" y="10458799"/>
            <a:ext cx="4172444" cy="1577341"/>
          </a:xfrm>
          <a:prstGeom prst="roundRect">
            <a:avLst>
              <a:gd name="adj" fmla="val 12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</a:t>
            </a:r>
          </a:p>
        </p:txBody>
      </p:sp>
      <p:sp>
        <p:nvSpPr>
          <p:cNvPr id="1275" name="Deployment"/>
          <p:cNvSpPr/>
          <p:nvPr/>
        </p:nvSpPr>
        <p:spPr>
          <a:xfrm>
            <a:off x="2376446" y="6377797"/>
            <a:ext cx="4873523" cy="2289533"/>
          </a:xfrm>
          <a:prstGeom prst="roundRect">
            <a:avLst>
              <a:gd name="adj" fmla="val 976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Deployment</a:t>
            </a:r>
          </a:p>
        </p:txBody>
      </p:sp>
      <p:sp>
        <p:nvSpPr>
          <p:cNvPr id="1276" name="Line"/>
          <p:cNvSpPr/>
          <p:nvPr/>
        </p:nvSpPr>
        <p:spPr>
          <a:xfrm flipV="1">
            <a:off x="7535497" y="3558371"/>
            <a:ext cx="5892478" cy="301238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7" name="POD"/>
          <p:cNvSpPr/>
          <p:nvPr/>
        </p:nvSpPr>
        <p:spPr>
          <a:xfrm>
            <a:off x="13699050" y="6403251"/>
            <a:ext cx="4172444" cy="1577341"/>
          </a:xfrm>
          <a:prstGeom prst="roundRect">
            <a:avLst>
              <a:gd name="adj" fmla="val 12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</a:t>
            </a:r>
          </a:p>
        </p:txBody>
      </p:sp>
      <p:sp>
        <p:nvSpPr>
          <p:cNvPr id="1278" name="POD"/>
          <p:cNvSpPr/>
          <p:nvPr/>
        </p:nvSpPr>
        <p:spPr>
          <a:xfrm>
            <a:off x="13699050" y="2347703"/>
            <a:ext cx="4308374" cy="1577341"/>
          </a:xfrm>
          <a:prstGeom prst="roundRect">
            <a:avLst>
              <a:gd name="adj" fmla="val 12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</a:t>
            </a:r>
          </a:p>
        </p:txBody>
      </p:sp>
      <p:sp>
        <p:nvSpPr>
          <p:cNvPr id="1279" name="Line"/>
          <p:cNvSpPr/>
          <p:nvPr/>
        </p:nvSpPr>
        <p:spPr>
          <a:xfrm>
            <a:off x="7344937" y="7381741"/>
            <a:ext cx="625914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0" name="Line"/>
          <p:cNvSpPr/>
          <p:nvPr/>
        </p:nvSpPr>
        <p:spPr>
          <a:xfrm>
            <a:off x="7393141" y="8192268"/>
            <a:ext cx="6543886" cy="298102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1" name="httpd"/>
          <p:cNvSpPr/>
          <p:nvPr/>
        </p:nvSpPr>
        <p:spPr>
          <a:xfrm>
            <a:off x="14721202" y="9193572"/>
            <a:ext cx="2264070" cy="1366402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httpd</a:t>
            </a:r>
          </a:p>
        </p:txBody>
      </p:sp>
      <p:sp>
        <p:nvSpPr>
          <p:cNvPr id="1282" name="httpd"/>
          <p:cNvSpPr/>
          <p:nvPr/>
        </p:nvSpPr>
        <p:spPr>
          <a:xfrm>
            <a:off x="14666914" y="5123108"/>
            <a:ext cx="2264070" cy="1366402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httpd</a:t>
            </a:r>
          </a:p>
        </p:txBody>
      </p:sp>
      <p:sp>
        <p:nvSpPr>
          <p:cNvPr id="1283" name="httpd"/>
          <p:cNvSpPr/>
          <p:nvPr/>
        </p:nvSpPr>
        <p:spPr>
          <a:xfrm>
            <a:off x="14721202" y="1052644"/>
            <a:ext cx="2264070" cy="1366402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httpd</a:t>
            </a:r>
          </a:p>
        </p:txBody>
      </p:sp>
      <p:sp>
        <p:nvSpPr>
          <p:cNvPr id="1284" name="Image Versions"/>
          <p:cNvSpPr txBox="1"/>
          <p:nvPr/>
        </p:nvSpPr>
        <p:spPr>
          <a:xfrm>
            <a:off x="2505406" y="2496547"/>
            <a:ext cx="70393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Image Versions</a:t>
            </a:r>
          </a:p>
        </p:txBody>
      </p:sp>
      <p:sp>
        <p:nvSpPr>
          <p:cNvPr id="1285" name="Recreate"/>
          <p:cNvSpPr txBox="1"/>
          <p:nvPr/>
        </p:nvSpPr>
        <p:spPr>
          <a:xfrm>
            <a:off x="2258991" y="9388333"/>
            <a:ext cx="417830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Recreate</a:t>
            </a:r>
          </a:p>
        </p:txBody>
      </p:sp>
      <p:sp>
        <p:nvSpPr>
          <p:cNvPr id="1286" name="RollingUpdate"/>
          <p:cNvSpPr txBox="1"/>
          <p:nvPr/>
        </p:nvSpPr>
        <p:spPr>
          <a:xfrm>
            <a:off x="2288280" y="11383703"/>
            <a:ext cx="656793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RollingUpdate</a:t>
            </a:r>
          </a:p>
        </p:txBody>
      </p:sp>
      <p:sp>
        <p:nvSpPr>
          <p:cNvPr id="1287" name="maxUnavailable"/>
          <p:cNvSpPr txBox="1"/>
          <p:nvPr/>
        </p:nvSpPr>
        <p:spPr>
          <a:xfrm>
            <a:off x="19111916" y="4955704"/>
            <a:ext cx="37175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maxUnavailable</a:t>
            </a:r>
          </a:p>
        </p:txBody>
      </p:sp>
      <p:sp>
        <p:nvSpPr>
          <p:cNvPr id="1288" name="maxSurge"/>
          <p:cNvSpPr txBox="1"/>
          <p:nvPr/>
        </p:nvSpPr>
        <p:spPr>
          <a:xfrm>
            <a:off x="19183587" y="6126140"/>
            <a:ext cx="241452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maxSurge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" grpId="2" animBg="1" advAuto="0"/>
      <p:bldP spid="1275" grpId="1" animBg="1" advAuto="0"/>
      <p:bldP spid="1276" grpId="10" animBg="1" advAuto="0"/>
      <p:bldP spid="1277" grpId="4" animBg="1" advAuto="0"/>
      <p:bldP spid="1278" grpId="6" animBg="1" advAuto="0"/>
      <p:bldP spid="1279" grpId="9" animBg="1" advAuto="0"/>
      <p:bldP spid="1280" grpId="8" animBg="1" advAuto="0"/>
      <p:bldP spid="1281" grpId="3" animBg="1" advAuto="0"/>
      <p:bldP spid="1282" grpId="5" animBg="1" advAuto="0"/>
      <p:bldP spid="1283" grpId="7" animBg="1" advAuto="0"/>
      <p:bldP spid="1284" grpId="11" animBg="1" advAuto="0"/>
      <p:bldP spid="1285" grpId="12" animBg="1" advAuto="0"/>
      <p:bldP spid="1286" grpId="13" animBg="1" advAuto="0"/>
      <p:bldP spid="1287" grpId="14" animBg="1" advAuto="0"/>
      <p:bldP spid="1288" grpId="1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ersistentVolume"/>
          <p:cNvSpPr txBox="1"/>
          <p:nvPr/>
        </p:nvSpPr>
        <p:spPr>
          <a:xfrm>
            <a:off x="683842" y="475244"/>
            <a:ext cx="79994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PersistentVolume</a:t>
            </a:r>
          </a:p>
        </p:txBody>
      </p:sp>
      <p:sp>
        <p:nvSpPr>
          <p:cNvPr id="1291" name="PersistentVolumeClaim"/>
          <p:cNvSpPr txBox="1"/>
          <p:nvPr/>
        </p:nvSpPr>
        <p:spPr>
          <a:xfrm>
            <a:off x="12242619" y="475244"/>
            <a:ext cx="1059637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/>
            </a:lvl1pPr>
          </a:lstStyle>
          <a:p>
            <a:r>
              <a:t>PersistentVolumeClaim</a:t>
            </a:r>
          </a:p>
        </p:txBody>
      </p:sp>
      <p:sp>
        <p:nvSpPr>
          <p:cNvPr id="1292" name="Container"/>
          <p:cNvSpPr/>
          <p:nvPr/>
        </p:nvSpPr>
        <p:spPr>
          <a:xfrm>
            <a:off x="681914" y="3850162"/>
            <a:ext cx="3283125" cy="235141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Container</a:t>
            </a:r>
          </a:p>
        </p:txBody>
      </p:sp>
      <p:sp>
        <p:nvSpPr>
          <p:cNvPr id="1293" name="Container"/>
          <p:cNvSpPr/>
          <p:nvPr/>
        </p:nvSpPr>
        <p:spPr>
          <a:xfrm>
            <a:off x="6027463" y="3850162"/>
            <a:ext cx="3142077" cy="2351410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Container</a:t>
            </a:r>
          </a:p>
        </p:txBody>
      </p:sp>
      <p:sp>
        <p:nvSpPr>
          <p:cNvPr id="1294" name="Pod"/>
          <p:cNvSpPr/>
          <p:nvPr/>
        </p:nvSpPr>
        <p:spPr>
          <a:xfrm>
            <a:off x="1180163" y="8162279"/>
            <a:ext cx="7491129" cy="2351410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Pod</a:t>
            </a:r>
          </a:p>
        </p:txBody>
      </p:sp>
      <p:sp>
        <p:nvSpPr>
          <p:cNvPr id="1295" name="Line"/>
          <p:cNvSpPr/>
          <p:nvPr/>
        </p:nvSpPr>
        <p:spPr>
          <a:xfrm flipH="1">
            <a:off x="2357004" y="6312052"/>
            <a:ext cx="1" cy="16135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6" name="Line"/>
          <p:cNvSpPr/>
          <p:nvPr/>
        </p:nvSpPr>
        <p:spPr>
          <a:xfrm>
            <a:off x="7598501" y="6312053"/>
            <a:ext cx="1" cy="16135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7" name="\"/>
          <p:cNvSpPr txBox="1"/>
          <p:nvPr/>
        </p:nvSpPr>
        <p:spPr>
          <a:xfrm>
            <a:off x="18438318" y="5081754"/>
            <a:ext cx="28346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\</a:t>
            </a:r>
          </a:p>
        </p:txBody>
      </p:sp>
      <p:sp>
        <p:nvSpPr>
          <p:cNvPr id="1298" name="/etc/config"/>
          <p:cNvSpPr txBox="1"/>
          <p:nvPr/>
        </p:nvSpPr>
        <p:spPr>
          <a:xfrm>
            <a:off x="1128406" y="5248343"/>
            <a:ext cx="2457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/etc/config</a:t>
            </a:r>
          </a:p>
        </p:txBody>
      </p:sp>
      <p:sp>
        <p:nvSpPr>
          <p:cNvPr id="1299" name="/etc/config"/>
          <p:cNvSpPr txBox="1"/>
          <p:nvPr/>
        </p:nvSpPr>
        <p:spPr>
          <a:xfrm>
            <a:off x="6369904" y="5248343"/>
            <a:ext cx="2457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/etc/config</a:t>
            </a:r>
          </a:p>
        </p:txBody>
      </p:sp>
      <p:sp>
        <p:nvSpPr>
          <p:cNvPr id="1300" name="Cluster"/>
          <p:cNvSpPr/>
          <p:nvPr/>
        </p:nvSpPr>
        <p:spPr>
          <a:xfrm>
            <a:off x="16210957" y="4260632"/>
            <a:ext cx="7491129" cy="235141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Cluster</a:t>
            </a:r>
          </a:p>
        </p:txBody>
      </p:sp>
      <p:sp>
        <p:nvSpPr>
          <p:cNvPr id="1301" name="Persistent Volume"/>
          <p:cNvSpPr txBox="1"/>
          <p:nvPr/>
        </p:nvSpPr>
        <p:spPr>
          <a:xfrm>
            <a:off x="16565830" y="5774526"/>
            <a:ext cx="40284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Persistent Volume</a:t>
            </a:r>
          </a:p>
        </p:txBody>
      </p:sp>
      <p:sp>
        <p:nvSpPr>
          <p:cNvPr id="1302" name="/data"/>
          <p:cNvSpPr txBox="1"/>
          <p:nvPr/>
        </p:nvSpPr>
        <p:spPr>
          <a:xfrm>
            <a:off x="21519381" y="5774526"/>
            <a:ext cx="12527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/data</a:t>
            </a:r>
          </a:p>
        </p:txBody>
      </p:sp>
      <p:sp>
        <p:nvSpPr>
          <p:cNvPr id="1303" name="Persistent…"/>
          <p:cNvSpPr/>
          <p:nvPr/>
        </p:nvSpPr>
        <p:spPr>
          <a:xfrm>
            <a:off x="11927516" y="8162279"/>
            <a:ext cx="3409094" cy="2351410"/>
          </a:xfrm>
          <a:prstGeom prst="roundRect">
            <a:avLst>
              <a:gd name="adj" fmla="val 15000"/>
            </a:avLst>
          </a:prstGeom>
          <a:solidFill>
            <a:srgbClr val="7B71D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Persistent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Volume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Claim</a:t>
            </a:r>
          </a:p>
        </p:txBody>
      </p:sp>
      <p:sp>
        <p:nvSpPr>
          <p:cNvPr id="1304" name="Line"/>
          <p:cNvSpPr/>
          <p:nvPr/>
        </p:nvSpPr>
        <p:spPr>
          <a:xfrm flipV="1">
            <a:off x="8821014" y="9077900"/>
            <a:ext cx="2957916" cy="141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5" name="Line"/>
          <p:cNvSpPr/>
          <p:nvPr/>
        </p:nvSpPr>
        <p:spPr>
          <a:xfrm flipV="1">
            <a:off x="15486332" y="6754566"/>
            <a:ext cx="2715580" cy="188120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6" name="Volume"/>
          <p:cNvSpPr txBox="1"/>
          <p:nvPr/>
        </p:nvSpPr>
        <p:spPr>
          <a:xfrm>
            <a:off x="4063905" y="9633771"/>
            <a:ext cx="17236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Volume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" grpId="1" animBg="1" advAuto="0"/>
      <p:bldP spid="1291" grpId="2" animBg="1" advAuto="0"/>
      <p:bldP spid="1292" grpId="5" animBg="1" advAuto="0"/>
      <p:bldP spid="1293" grpId="8" animBg="1" advAuto="0"/>
      <p:bldP spid="1294" grpId="3" animBg="1" advAuto="0"/>
      <p:bldP spid="1295" grpId="7" animBg="1" advAuto="0"/>
      <p:bldP spid="1296" grpId="10" animBg="1" advAuto="0"/>
      <p:bldP spid="1297" grpId="17" animBg="1" advAuto="0"/>
      <p:bldP spid="1298" grpId="6" animBg="1" advAuto="0"/>
      <p:bldP spid="1299" grpId="9" animBg="1" advAuto="0"/>
      <p:bldP spid="1300" grpId="11" animBg="1" advAuto="0"/>
      <p:bldP spid="1301" grpId="12" animBg="1" advAuto="0"/>
      <p:bldP spid="1302" grpId="13" animBg="1" advAuto="0"/>
      <p:bldP spid="1303" grpId="14" animBg="1" advAuto="0"/>
      <p:bldP spid="1304" grpId="15" animBg="1" advAuto="0"/>
      <p:bldP spid="1305" grpId="16" animBg="1" advAuto="0"/>
      <p:bldP spid="1306" grpId="4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ReadWriteOnce"/>
          <p:cNvSpPr txBox="1"/>
          <p:nvPr/>
        </p:nvSpPr>
        <p:spPr>
          <a:xfrm>
            <a:off x="8954313" y="3654753"/>
            <a:ext cx="549173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ReadWriteOnce</a:t>
            </a:r>
          </a:p>
        </p:txBody>
      </p:sp>
      <p:sp>
        <p:nvSpPr>
          <p:cNvPr id="1309" name="ReadOnlyMany"/>
          <p:cNvSpPr txBox="1"/>
          <p:nvPr/>
        </p:nvSpPr>
        <p:spPr>
          <a:xfrm>
            <a:off x="9031656" y="6360667"/>
            <a:ext cx="533704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ReadOnlyMany</a:t>
            </a:r>
          </a:p>
        </p:txBody>
      </p:sp>
      <p:sp>
        <p:nvSpPr>
          <p:cNvPr id="1310" name="ReadWriteMany"/>
          <p:cNvSpPr txBox="1"/>
          <p:nvPr/>
        </p:nvSpPr>
        <p:spPr>
          <a:xfrm>
            <a:off x="9151611" y="9066582"/>
            <a:ext cx="554812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ReadWriteMany</a:t>
            </a:r>
          </a:p>
        </p:txBody>
      </p:sp>
      <p:sp>
        <p:nvSpPr>
          <p:cNvPr id="1311" name="Access Modes"/>
          <p:cNvSpPr txBox="1"/>
          <p:nvPr/>
        </p:nvSpPr>
        <p:spPr>
          <a:xfrm>
            <a:off x="741058" y="341317"/>
            <a:ext cx="72252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Access Modes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reate Persistent Volume"/>
          <p:cNvSpPr txBox="1"/>
          <p:nvPr/>
        </p:nvSpPr>
        <p:spPr>
          <a:xfrm>
            <a:off x="3076989" y="3564751"/>
            <a:ext cx="144399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b="0"/>
            </a:lvl1pPr>
          </a:lstStyle>
          <a:p>
            <a:r>
              <a:t>Create Persistent Volume</a:t>
            </a:r>
          </a:p>
        </p:txBody>
      </p:sp>
      <p:sp>
        <p:nvSpPr>
          <p:cNvPr id="1314" name="Create Persistent Volume Claim"/>
          <p:cNvSpPr txBox="1"/>
          <p:nvPr/>
        </p:nvSpPr>
        <p:spPr>
          <a:xfrm>
            <a:off x="3172459" y="6069329"/>
            <a:ext cx="1803908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b="0"/>
            </a:lvl1pPr>
          </a:lstStyle>
          <a:p>
            <a:r>
              <a:t>Create Persistent Volume Claim</a:t>
            </a:r>
          </a:p>
        </p:txBody>
      </p:sp>
      <p:sp>
        <p:nvSpPr>
          <p:cNvPr id="1315" name="Mount the Volume Claim"/>
          <p:cNvSpPr txBox="1"/>
          <p:nvPr/>
        </p:nvSpPr>
        <p:spPr>
          <a:xfrm>
            <a:off x="3275109" y="8573908"/>
            <a:ext cx="140436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b="0"/>
            </a:lvl1pPr>
          </a:lstStyle>
          <a:p>
            <a:r>
              <a:t>Mount the Volume Claim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" grpId="1" animBg="1" advAuto="0"/>
      <p:bldP spid="1314" grpId="2" animBg="1" advAuto="0"/>
      <p:bldP spid="1315" grpId="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Labels and Selectors"/>
          <p:cNvSpPr txBox="1"/>
          <p:nvPr/>
        </p:nvSpPr>
        <p:spPr>
          <a:xfrm>
            <a:off x="5785485" y="6044569"/>
            <a:ext cx="128130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Labels and Selectors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MySql"/>
          <p:cNvSpPr/>
          <p:nvPr/>
        </p:nvSpPr>
        <p:spPr>
          <a:xfrm>
            <a:off x="17511898" y="10517820"/>
            <a:ext cx="3375423" cy="2515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MySql</a:t>
            </a:r>
          </a:p>
        </p:txBody>
      </p:sp>
      <p:sp>
        <p:nvSpPr>
          <p:cNvPr id="1320" name="Product…"/>
          <p:cNvSpPr/>
          <p:nvPr/>
        </p:nvSpPr>
        <p:spPr>
          <a:xfrm>
            <a:off x="499479" y="7342820"/>
            <a:ext cx="3143874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1" name="Coupon…"/>
          <p:cNvSpPr/>
          <p:nvPr/>
        </p:nvSpPr>
        <p:spPr>
          <a:xfrm>
            <a:off x="6520706" y="10289220"/>
            <a:ext cx="3375423" cy="25157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2" name="Coupon…"/>
          <p:cNvSpPr/>
          <p:nvPr/>
        </p:nvSpPr>
        <p:spPr>
          <a:xfrm>
            <a:off x="1930314" y="10822620"/>
            <a:ext cx="3375423" cy="25157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3" name="Coupon…"/>
          <p:cNvSpPr/>
          <p:nvPr/>
        </p:nvSpPr>
        <p:spPr>
          <a:xfrm>
            <a:off x="12990698" y="10822620"/>
            <a:ext cx="3375423" cy="25157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4" name="MySql"/>
          <p:cNvSpPr/>
          <p:nvPr/>
        </p:nvSpPr>
        <p:spPr>
          <a:xfrm>
            <a:off x="9314706" y="7063420"/>
            <a:ext cx="3375423" cy="2515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MySql</a:t>
            </a:r>
          </a:p>
        </p:txBody>
      </p:sp>
      <p:sp>
        <p:nvSpPr>
          <p:cNvPr id="1325" name="Product…"/>
          <p:cNvSpPr/>
          <p:nvPr/>
        </p:nvSpPr>
        <p:spPr>
          <a:xfrm>
            <a:off x="20794079" y="5600104"/>
            <a:ext cx="3143874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6" name="Product Deployment"/>
          <p:cNvSpPr txBox="1"/>
          <p:nvPr/>
        </p:nvSpPr>
        <p:spPr>
          <a:xfrm>
            <a:off x="845820" y="3406459"/>
            <a:ext cx="633476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Product Deployment</a:t>
            </a:r>
          </a:p>
        </p:txBody>
      </p:sp>
      <p:sp>
        <p:nvSpPr>
          <p:cNvPr id="1327" name="Coupon Deployment"/>
          <p:cNvSpPr txBox="1"/>
          <p:nvPr/>
        </p:nvSpPr>
        <p:spPr>
          <a:xfrm>
            <a:off x="9970452" y="790259"/>
            <a:ext cx="63226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Coupon Deployment</a:t>
            </a:r>
          </a:p>
        </p:txBody>
      </p:sp>
      <p:sp>
        <p:nvSpPr>
          <p:cNvPr id="1328" name="DB Deployment"/>
          <p:cNvSpPr txBox="1"/>
          <p:nvPr/>
        </p:nvSpPr>
        <p:spPr>
          <a:xfrm>
            <a:off x="17741264" y="1323659"/>
            <a:ext cx="485267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DB Deployment</a:t>
            </a:r>
          </a:p>
        </p:txBody>
      </p:sp>
      <p:sp>
        <p:nvSpPr>
          <p:cNvPr id="1329" name="Line"/>
          <p:cNvSpPr/>
          <p:nvPr/>
        </p:nvSpPr>
        <p:spPr>
          <a:xfrm flipH="1">
            <a:off x="2125191" y="4465909"/>
            <a:ext cx="1257500" cy="26804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0" name="Line"/>
          <p:cNvSpPr/>
          <p:nvPr/>
        </p:nvSpPr>
        <p:spPr>
          <a:xfrm flipH="1">
            <a:off x="7470852" y="1715330"/>
            <a:ext cx="5208552" cy="84392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1" name="Line"/>
          <p:cNvSpPr/>
          <p:nvPr/>
        </p:nvSpPr>
        <p:spPr>
          <a:xfrm>
            <a:off x="3485395" y="4473146"/>
            <a:ext cx="17218803" cy="18922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2" name="Line"/>
          <p:cNvSpPr/>
          <p:nvPr/>
        </p:nvSpPr>
        <p:spPr>
          <a:xfrm flipH="1">
            <a:off x="5159451" y="1678554"/>
            <a:ext cx="7521128" cy="851432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3" name="Line"/>
          <p:cNvSpPr/>
          <p:nvPr/>
        </p:nvSpPr>
        <p:spPr>
          <a:xfrm>
            <a:off x="12637975" y="1814789"/>
            <a:ext cx="2115867" cy="88443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4" name="Line"/>
          <p:cNvSpPr/>
          <p:nvPr/>
        </p:nvSpPr>
        <p:spPr>
          <a:xfrm>
            <a:off x="18620951" y="2361020"/>
            <a:ext cx="1126459" cy="797908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5" name="Line"/>
          <p:cNvSpPr/>
          <p:nvPr/>
        </p:nvSpPr>
        <p:spPr>
          <a:xfrm flipH="1">
            <a:off x="12211348" y="2369521"/>
            <a:ext cx="6327299" cy="46470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6" name="app: ps"/>
          <p:cNvSpPr txBox="1"/>
          <p:nvPr/>
        </p:nvSpPr>
        <p:spPr>
          <a:xfrm>
            <a:off x="3200399" y="5370462"/>
            <a:ext cx="233680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ps</a:t>
            </a:r>
          </a:p>
        </p:txBody>
      </p:sp>
      <p:sp>
        <p:nvSpPr>
          <p:cNvPr id="1337" name="app: cs"/>
          <p:cNvSpPr txBox="1"/>
          <p:nvPr/>
        </p:nvSpPr>
        <p:spPr>
          <a:xfrm>
            <a:off x="8737186" y="2615923"/>
            <a:ext cx="231330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cs</a:t>
            </a:r>
          </a:p>
        </p:txBody>
      </p:sp>
      <p:sp>
        <p:nvSpPr>
          <p:cNvPr id="1338" name="app: db"/>
          <p:cNvSpPr txBox="1"/>
          <p:nvPr/>
        </p:nvSpPr>
        <p:spPr>
          <a:xfrm>
            <a:off x="18975705" y="3200123"/>
            <a:ext cx="23837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db</a:t>
            </a:r>
          </a:p>
        </p:txBody>
      </p:sp>
      <p:sp>
        <p:nvSpPr>
          <p:cNvPr id="1339" name="app: ps"/>
          <p:cNvSpPr txBox="1"/>
          <p:nvPr/>
        </p:nvSpPr>
        <p:spPr>
          <a:xfrm>
            <a:off x="3835399" y="8171775"/>
            <a:ext cx="233680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ps</a:t>
            </a:r>
          </a:p>
        </p:txBody>
      </p:sp>
      <p:sp>
        <p:nvSpPr>
          <p:cNvPr id="1340" name="app: ps"/>
          <p:cNvSpPr txBox="1"/>
          <p:nvPr/>
        </p:nvSpPr>
        <p:spPr>
          <a:xfrm>
            <a:off x="21254443" y="7892375"/>
            <a:ext cx="233680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ps</a:t>
            </a:r>
          </a:p>
        </p:txBody>
      </p:sp>
      <p:sp>
        <p:nvSpPr>
          <p:cNvPr id="1341" name="app: cs"/>
          <p:cNvSpPr txBox="1"/>
          <p:nvPr/>
        </p:nvSpPr>
        <p:spPr>
          <a:xfrm>
            <a:off x="5358986" y="12598123"/>
            <a:ext cx="231330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cs</a:t>
            </a:r>
          </a:p>
        </p:txBody>
      </p:sp>
      <p:sp>
        <p:nvSpPr>
          <p:cNvPr id="1342" name="app: cs"/>
          <p:cNvSpPr txBox="1"/>
          <p:nvPr/>
        </p:nvSpPr>
        <p:spPr>
          <a:xfrm>
            <a:off x="9845765" y="11118175"/>
            <a:ext cx="231330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cs</a:t>
            </a:r>
          </a:p>
        </p:txBody>
      </p:sp>
      <p:sp>
        <p:nvSpPr>
          <p:cNvPr id="1343" name="app: cs"/>
          <p:cNvSpPr txBox="1"/>
          <p:nvPr/>
        </p:nvSpPr>
        <p:spPr>
          <a:xfrm>
            <a:off x="14798764" y="10635575"/>
            <a:ext cx="231330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cs</a:t>
            </a:r>
          </a:p>
        </p:txBody>
      </p:sp>
      <p:sp>
        <p:nvSpPr>
          <p:cNvPr id="1344" name="app: db"/>
          <p:cNvSpPr txBox="1"/>
          <p:nvPr/>
        </p:nvSpPr>
        <p:spPr>
          <a:xfrm>
            <a:off x="12990698" y="7178979"/>
            <a:ext cx="23837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db</a:t>
            </a:r>
          </a:p>
        </p:txBody>
      </p:sp>
      <p:sp>
        <p:nvSpPr>
          <p:cNvPr id="1345" name="app: db"/>
          <p:cNvSpPr txBox="1"/>
          <p:nvPr/>
        </p:nvSpPr>
        <p:spPr>
          <a:xfrm>
            <a:off x="20890098" y="11118175"/>
            <a:ext cx="238379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app: db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" grpId="6" animBg="1" advAuto="0"/>
      <p:bldP spid="1320" grpId="1" animBg="1" advAuto="0"/>
      <p:bldP spid="1321" grpId="3" animBg="1" advAuto="0"/>
      <p:bldP spid="1322" grpId="2" animBg="1" advAuto="0"/>
      <p:bldP spid="1323" grpId="5" animBg="1" advAuto="0"/>
      <p:bldP spid="1324" grpId="4" animBg="1" advAuto="0"/>
      <p:bldP spid="1325" grpId="7" animBg="1" advAuto="0"/>
      <p:bldP spid="1326" grpId="15" animBg="1" advAuto="0"/>
      <p:bldP spid="1327" grpId="16" animBg="1" advAuto="0"/>
      <p:bldP spid="1328" grpId="17" animBg="1" advAuto="0"/>
      <p:bldP spid="1329" grpId="19" animBg="1" advAuto="0"/>
      <p:bldP spid="1330" grpId="23" animBg="1" advAuto="0"/>
      <p:bldP spid="1331" grpId="20" animBg="1" advAuto="0"/>
      <p:bldP spid="1332" grpId="22" animBg="1" advAuto="0"/>
      <p:bldP spid="1333" grpId="24" animBg="1" advAuto="0"/>
      <p:bldP spid="1334" grpId="27" animBg="1" advAuto="0"/>
      <p:bldP spid="1335" grpId="26" animBg="1" advAuto="0"/>
      <p:bldP spid="1336" grpId="18" animBg="1" advAuto="0"/>
      <p:bldP spid="1337" grpId="21" animBg="1" advAuto="0"/>
      <p:bldP spid="1338" grpId="25" animBg="1" advAuto="0"/>
      <p:bldP spid="1339" grpId="8" animBg="1" advAuto="0"/>
      <p:bldP spid="1340" grpId="14" animBg="1" advAuto="0"/>
      <p:bldP spid="1341" grpId="9" animBg="1" advAuto="0"/>
      <p:bldP spid="1342" grpId="10" animBg="1" advAuto="0"/>
      <p:bldP spid="1343" grpId="12" animBg="1" advAuto="0"/>
      <p:bldP spid="1344" grpId="11" animBg="1" advAuto="0"/>
      <p:bldP spid="1345" grpId="13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="/>
          <p:cNvSpPr txBox="1"/>
          <p:nvPr/>
        </p:nvSpPr>
        <p:spPr>
          <a:xfrm>
            <a:off x="3700970" y="6044569"/>
            <a:ext cx="8763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=</a:t>
            </a:r>
          </a:p>
        </p:txBody>
      </p:sp>
      <p:sp>
        <p:nvSpPr>
          <p:cNvPr id="1348" name="!="/>
          <p:cNvSpPr txBox="1"/>
          <p:nvPr/>
        </p:nvSpPr>
        <p:spPr>
          <a:xfrm>
            <a:off x="7094791" y="6044569"/>
            <a:ext cx="12293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!=</a:t>
            </a:r>
          </a:p>
        </p:txBody>
      </p:sp>
      <p:sp>
        <p:nvSpPr>
          <p:cNvPr id="1349" name="in"/>
          <p:cNvSpPr txBox="1"/>
          <p:nvPr/>
        </p:nvSpPr>
        <p:spPr>
          <a:xfrm>
            <a:off x="9789985" y="6044569"/>
            <a:ext cx="11950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in</a:t>
            </a:r>
          </a:p>
        </p:txBody>
      </p:sp>
      <p:sp>
        <p:nvSpPr>
          <p:cNvPr id="1350" name="notin"/>
          <p:cNvSpPr txBox="1"/>
          <p:nvPr/>
        </p:nvSpPr>
        <p:spPr>
          <a:xfrm>
            <a:off x="12416472" y="6044569"/>
            <a:ext cx="31711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notin</a:t>
            </a:r>
          </a:p>
        </p:txBody>
      </p:sp>
      <p:sp>
        <p:nvSpPr>
          <p:cNvPr id="1351" name="exists"/>
          <p:cNvSpPr txBox="1"/>
          <p:nvPr/>
        </p:nvSpPr>
        <p:spPr>
          <a:xfrm>
            <a:off x="17019079" y="6044569"/>
            <a:ext cx="36639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exists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" grpId="1" animBg="1" advAuto="0"/>
      <p:bldP spid="1348" grpId="2" animBg="1" advAuto="0"/>
      <p:bldP spid="1349" grpId="3" animBg="1" advAuto="0"/>
      <p:bldP spid="1350" grpId="4" animBg="1" advAuto="0"/>
      <p:bldP spid="1351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roductService"/>
          <p:cNvSpPr/>
          <p:nvPr/>
        </p:nvSpPr>
        <p:spPr>
          <a:xfrm>
            <a:off x="19720666" y="1697940"/>
            <a:ext cx="1702822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ProductService</a:t>
            </a:r>
          </a:p>
        </p:txBody>
      </p:sp>
      <p:sp>
        <p:nvSpPr>
          <p:cNvPr id="817" name="CouponService"/>
          <p:cNvSpPr/>
          <p:nvPr/>
        </p:nvSpPr>
        <p:spPr>
          <a:xfrm>
            <a:off x="17952853" y="2256503"/>
            <a:ext cx="1702822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CouponService</a:t>
            </a:r>
          </a:p>
        </p:txBody>
      </p:sp>
      <p:sp>
        <p:nvSpPr>
          <p:cNvPr id="818" name="DB Server"/>
          <p:cNvSpPr/>
          <p:nvPr/>
        </p:nvSpPr>
        <p:spPr>
          <a:xfrm>
            <a:off x="16258699" y="2982223"/>
            <a:ext cx="1436384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pic>
        <p:nvPicPr>
          <p:cNvPr id="819" name="docker.png" descr="do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273" y="2843531"/>
            <a:ext cx="7632701" cy="547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Kubernetes.png" descr="Kubernet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658" y="4012427"/>
            <a:ext cx="3988838" cy="38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821" name="ProductService"/>
          <p:cNvSpPr/>
          <p:nvPr/>
        </p:nvSpPr>
        <p:spPr>
          <a:xfrm>
            <a:off x="4419145" y="204445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ProductService</a:t>
            </a:r>
          </a:p>
        </p:txBody>
      </p:sp>
      <p:sp>
        <p:nvSpPr>
          <p:cNvPr id="822" name="CouponService"/>
          <p:cNvSpPr/>
          <p:nvPr/>
        </p:nvSpPr>
        <p:spPr>
          <a:xfrm>
            <a:off x="2651332" y="763008"/>
            <a:ext cx="1702823" cy="148279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CouponService</a:t>
            </a:r>
          </a:p>
        </p:txBody>
      </p:sp>
      <p:sp>
        <p:nvSpPr>
          <p:cNvPr id="823" name="DB Server"/>
          <p:cNvSpPr/>
          <p:nvPr/>
        </p:nvSpPr>
        <p:spPr>
          <a:xfrm>
            <a:off x="957178" y="1488728"/>
            <a:ext cx="1436385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824" name="ProductService"/>
          <p:cNvSpPr/>
          <p:nvPr/>
        </p:nvSpPr>
        <p:spPr>
          <a:xfrm>
            <a:off x="5608177" y="1841451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ProductService</a:t>
            </a:r>
          </a:p>
        </p:txBody>
      </p:sp>
      <p:sp>
        <p:nvSpPr>
          <p:cNvPr id="825" name="CouponService"/>
          <p:cNvSpPr/>
          <p:nvPr/>
        </p:nvSpPr>
        <p:spPr>
          <a:xfrm>
            <a:off x="3840365" y="2400015"/>
            <a:ext cx="1702822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CouponService</a:t>
            </a:r>
          </a:p>
        </p:txBody>
      </p:sp>
      <p:sp>
        <p:nvSpPr>
          <p:cNvPr id="826" name="DB Server"/>
          <p:cNvSpPr/>
          <p:nvPr/>
        </p:nvSpPr>
        <p:spPr>
          <a:xfrm>
            <a:off x="2146211" y="3125735"/>
            <a:ext cx="1436384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827" name="ProductService"/>
          <p:cNvSpPr/>
          <p:nvPr/>
        </p:nvSpPr>
        <p:spPr>
          <a:xfrm>
            <a:off x="4371049" y="7345548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ProductService</a:t>
            </a:r>
          </a:p>
        </p:txBody>
      </p:sp>
      <p:sp>
        <p:nvSpPr>
          <p:cNvPr id="828" name="CouponService"/>
          <p:cNvSpPr/>
          <p:nvPr/>
        </p:nvSpPr>
        <p:spPr>
          <a:xfrm>
            <a:off x="2603236" y="7904112"/>
            <a:ext cx="1702823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CouponService</a:t>
            </a:r>
          </a:p>
        </p:txBody>
      </p:sp>
      <p:sp>
        <p:nvSpPr>
          <p:cNvPr id="829" name="DB Server"/>
          <p:cNvSpPr/>
          <p:nvPr/>
        </p:nvSpPr>
        <p:spPr>
          <a:xfrm>
            <a:off x="909082" y="8629832"/>
            <a:ext cx="1436385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830" name="ProductService"/>
          <p:cNvSpPr/>
          <p:nvPr/>
        </p:nvSpPr>
        <p:spPr>
          <a:xfrm>
            <a:off x="5050490" y="9755973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ProductService</a:t>
            </a:r>
          </a:p>
        </p:txBody>
      </p:sp>
      <p:sp>
        <p:nvSpPr>
          <p:cNvPr id="831" name="CouponService"/>
          <p:cNvSpPr/>
          <p:nvPr/>
        </p:nvSpPr>
        <p:spPr>
          <a:xfrm>
            <a:off x="3282678" y="10314536"/>
            <a:ext cx="1702822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CouponService</a:t>
            </a:r>
          </a:p>
        </p:txBody>
      </p:sp>
      <p:sp>
        <p:nvSpPr>
          <p:cNvPr id="832" name="DB Server"/>
          <p:cNvSpPr/>
          <p:nvPr/>
        </p:nvSpPr>
        <p:spPr>
          <a:xfrm>
            <a:off x="1588524" y="11040256"/>
            <a:ext cx="1436384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833" name="Line"/>
          <p:cNvSpPr/>
          <p:nvPr/>
        </p:nvSpPr>
        <p:spPr>
          <a:xfrm flipV="1">
            <a:off x="13904322" y="5216771"/>
            <a:ext cx="2405697" cy="7184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4" name="Line"/>
          <p:cNvSpPr/>
          <p:nvPr/>
        </p:nvSpPr>
        <p:spPr>
          <a:xfrm flipH="1" flipV="1">
            <a:off x="7891973" y="3466882"/>
            <a:ext cx="2394937" cy="12692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5" name="Cloud Native Computing Foundation"/>
          <p:cNvSpPr txBox="1"/>
          <p:nvPr/>
        </p:nvSpPr>
        <p:spPr>
          <a:xfrm>
            <a:off x="12968222" y="9376048"/>
            <a:ext cx="89189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Cloud Native Computing Foundation</a:t>
            </a:r>
          </a:p>
        </p:txBody>
      </p:sp>
      <p:sp>
        <p:nvSpPr>
          <p:cNvPr id="836" name="Ship Pilot"/>
          <p:cNvSpPr txBox="1"/>
          <p:nvPr/>
        </p:nvSpPr>
        <p:spPr>
          <a:xfrm>
            <a:off x="10740036" y="2786827"/>
            <a:ext cx="24180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Ship Pilot</a:t>
            </a:r>
          </a:p>
        </p:txBody>
      </p:sp>
      <p:sp>
        <p:nvSpPr>
          <p:cNvPr id="837" name="Helmsman"/>
          <p:cNvSpPr txBox="1"/>
          <p:nvPr/>
        </p:nvSpPr>
        <p:spPr>
          <a:xfrm>
            <a:off x="10687654" y="2095548"/>
            <a:ext cx="269951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dirty="0"/>
              <a:t>Helmsman</a:t>
            </a:r>
          </a:p>
        </p:txBody>
      </p:sp>
      <p:sp>
        <p:nvSpPr>
          <p:cNvPr id="838" name="Line"/>
          <p:cNvSpPr/>
          <p:nvPr/>
        </p:nvSpPr>
        <p:spPr>
          <a:xfrm flipH="1">
            <a:off x="7824879" y="7553320"/>
            <a:ext cx="2784479" cy="11979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9" name="Prod"/>
          <p:cNvSpPr txBox="1"/>
          <p:nvPr/>
        </p:nvSpPr>
        <p:spPr>
          <a:xfrm>
            <a:off x="2233212" y="5461198"/>
            <a:ext cx="1262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Prod</a:t>
            </a:r>
          </a:p>
        </p:txBody>
      </p:sp>
      <p:sp>
        <p:nvSpPr>
          <p:cNvPr id="840" name="Test"/>
          <p:cNvSpPr txBox="1"/>
          <p:nvPr/>
        </p:nvSpPr>
        <p:spPr>
          <a:xfrm>
            <a:off x="3578337" y="12217495"/>
            <a:ext cx="11115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Test</a:t>
            </a:r>
          </a:p>
        </p:txBody>
      </p:sp>
      <p:sp>
        <p:nvSpPr>
          <p:cNvPr id="841" name="CI/CD"/>
          <p:cNvSpPr txBox="1"/>
          <p:nvPr/>
        </p:nvSpPr>
        <p:spPr>
          <a:xfrm>
            <a:off x="9458337" y="9548631"/>
            <a:ext cx="158191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CI/CD</a:t>
            </a:r>
          </a:p>
        </p:txBody>
      </p:sp>
      <p:sp>
        <p:nvSpPr>
          <p:cNvPr id="842" name="Google Kubernetes Engine"/>
          <p:cNvSpPr txBox="1"/>
          <p:nvPr/>
        </p:nvSpPr>
        <p:spPr>
          <a:xfrm>
            <a:off x="7935870" y="10984758"/>
            <a:ext cx="66136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Google Kubernetes Engine</a:t>
            </a:r>
          </a:p>
        </p:txBody>
      </p:sp>
      <p:sp>
        <p:nvSpPr>
          <p:cNvPr id="843" name="AWS Elastic Container Service"/>
          <p:cNvSpPr txBox="1"/>
          <p:nvPr/>
        </p:nvSpPr>
        <p:spPr>
          <a:xfrm>
            <a:off x="8016844" y="11921502"/>
            <a:ext cx="74863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AWS Elastic Container Service</a:t>
            </a:r>
          </a:p>
        </p:txBody>
      </p:sp>
      <p:sp>
        <p:nvSpPr>
          <p:cNvPr id="844" name="Azure Kubernetes Service"/>
          <p:cNvSpPr txBox="1"/>
          <p:nvPr/>
        </p:nvSpPr>
        <p:spPr>
          <a:xfrm>
            <a:off x="8016845" y="12855487"/>
            <a:ext cx="63997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Azure Kubernetes Service</a:t>
            </a:r>
          </a:p>
        </p:txBody>
      </p:sp>
      <p:sp>
        <p:nvSpPr>
          <p:cNvPr id="845" name="K8s"/>
          <p:cNvSpPr txBox="1"/>
          <p:nvPr/>
        </p:nvSpPr>
        <p:spPr>
          <a:xfrm>
            <a:off x="9371732" y="8455272"/>
            <a:ext cx="10363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K8s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" grpId="5" animBg="1" advAuto="0"/>
      <p:bldP spid="817" grpId="4" animBg="1" advAuto="0"/>
      <p:bldP spid="818" grpId="3" animBg="1" advAuto="0"/>
      <p:bldP spid="819" grpId="2" animBg="1" advAuto="0"/>
      <p:bldP spid="820" grpId="1" animBg="1" advAuto="0"/>
      <p:bldP spid="821" grpId="24" animBg="1" advAuto="0"/>
      <p:bldP spid="822" grpId="23" animBg="1" advAuto="0"/>
      <p:bldP spid="823" grpId="22" animBg="1" advAuto="0"/>
      <p:bldP spid="824" grpId="21" animBg="1" advAuto="0"/>
      <p:bldP spid="825" grpId="20" animBg="1" advAuto="0"/>
      <p:bldP spid="826" grpId="19" animBg="1" advAuto="0"/>
      <p:bldP spid="827" grpId="14" animBg="1" advAuto="0"/>
      <p:bldP spid="828" grpId="15" animBg="1" advAuto="0"/>
      <p:bldP spid="829" grpId="16" animBg="1" advAuto="0"/>
      <p:bldP spid="830" grpId="11" animBg="1" advAuto="0"/>
      <p:bldP spid="831" grpId="12" animBg="1" advAuto="0"/>
      <p:bldP spid="832" grpId="13" animBg="1" advAuto="0"/>
      <p:bldP spid="833" grpId="8" animBg="1" advAuto="0"/>
      <p:bldP spid="834" grpId="17" animBg="1" advAuto="0"/>
      <p:bldP spid="835" grpId="27" animBg="1" advAuto="0"/>
      <p:bldP spid="836" grpId="7" animBg="1" advAuto="0"/>
      <p:bldP spid="837" grpId="6" animBg="1" advAuto="0"/>
      <p:bldP spid="838" grpId="9" animBg="1" advAuto="0"/>
      <p:bldP spid="839" grpId="18" animBg="1" advAuto="0"/>
      <p:bldP spid="840" grpId="10" animBg="1" advAuto="0"/>
      <p:bldP spid="841" grpId="26" animBg="1" advAuto="0"/>
      <p:bldP spid="842" grpId="28" animBg="1" advAuto="0"/>
      <p:bldP spid="843" grpId="29" animBg="1" advAuto="0"/>
      <p:bldP spid="844" grpId="30" animBg="1" advAuto="0"/>
      <p:bldP spid="845" grpId="2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Rectangle"/>
          <p:cNvSpPr/>
          <p:nvPr/>
        </p:nvSpPr>
        <p:spPr>
          <a:xfrm>
            <a:off x="13627354" y="3503515"/>
            <a:ext cx="8112601" cy="4343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8" name="Rectangle"/>
          <p:cNvSpPr/>
          <p:nvPr/>
        </p:nvSpPr>
        <p:spPr>
          <a:xfrm>
            <a:off x="14585842" y="4796609"/>
            <a:ext cx="6195625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9" name="Docker"/>
          <p:cNvSpPr txBox="1"/>
          <p:nvPr/>
        </p:nvSpPr>
        <p:spPr>
          <a:xfrm>
            <a:off x="14890496" y="4954605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Docker</a:t>
            </a:r>
          </a:p>
        </p:txBody>
      </p:sp>
      <p:sp>
        <p:nvSpPr>
          <p:cNvPr id="850" name="Rectangle"/>
          <p:cNvSpPr/>
          <p:nvPr/>
        </p:nvSpPr>
        <p:spPr>
          <a:xfrm>
            <a:off x="15199851" y="5606059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1" name="Rectangle"/>
          <p:cNvSpPr/>
          <p:nvPr/>
        </p:nvSpPr>
        <p:spPr>
          <a:xfrm>
            <a:off x="16969391" y="5606059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2" name="Rectangle"/>
          <p:cNvSpPr/>
          <p:nvPr/>
        </p:nvSpPr>
        <p:spPr>
          <a:xfrm>
            <a:off x="18941936" y="5606059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3" name="Oval"/>
          <p:cNvSpPr/>
          <p:nvPr/>
        </p:nvSpPr>
        <p:spPr>
          <a:xfrm>
            <a:off x="15407374" y="5798060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4" name="Oval"/>
          <p:cNvSpPr/>
          <p:nvPr/>
        </p:nvSpPr>
        <p:spPr>
          <a:xfrm>
            <a:off x="16188383" y="5798060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5" name="Oval"/>
          <p:cNvSpPr/>
          <p:nvPr/>
        </p:nvSpPr>
        <p:spPr>
          <a:xfrm>
            <a:off x="17472539" y="5798060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6" name="Oval"/>
          <p:cNvSpPr/>
          <p:nvPr/>
        </p:nvSpPr>
        <p:spPr>
          <a:xfrm>
            <a:off x="19537703" y="5798060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7" name="POD"/>
          <p:cNvSpPr txBox="1"/>
          <p:nvPr/>
        </p:nvSpPr>
        <p:spPr>
          <a:xfrm>
            <a:off x="15116716" y="628731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858" name="Deployment"/>
          <p:cNvSpPr txBox="1"/>
          <p:nvPr/>
        </p:nvSpPr>
        <p:spPr>
          <a:xfrm>
            <a:off x="3233922" y="3927320"/>
            <a:ext cx="448741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Deployment</a:t>
            </a:r>
          </a:p>
        </p:txBody>
      </p:sp>
      <p:sp>
        <p:nvSpPr>
          <p:cNvPr id="859" name="ReplicaSet"/>
          <p:cNvSpPr txBox="1"/>
          <p:nvPr/>
        </p:nvSpPr>
        <p:spPr>
          <a:xfrm>
            <a:off x="4032741" y="5457519"/>
            <a:ext cx="403555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ReplicaSet</a:t>
            </a:r>
          </a:p>
        </p:txBody>
      </p:sp>
      <p:sp>
        <p:nvSpPr>
          <p:cNvPr id="860" name="Pod"/>
          <p:cNvSpPr txBox="1"/>
          <p:nvPr/>
        </p:nvSpPr>
        <p:spPr>
          <a:xfrm>
            <a:off x="5911313" y="6987070"/>
            <a:ext cx="155371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861" name="Service"/>
          <p:cNvSpPr txBox="1"/>
          <p:nvPr/>
        </p:nvSpPr>
        <p:spPr>
          <a:xfrm>
            <a:off x="2721496" y="11158594"/>
            <a:ext cx="281025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Service</a:t>
            </a:r>
          </a:p>
        </p:txBody>
      </p:sp>
      <p:sp>
        <p:nvSpPr>
          <p:cNvPr id="862" name="Namespace"/>
          <p:cNvSpPr txBox="1"/>
          <p:nvPr/>
        </p:nvSpPr>
        <p:spPr>
          <a:xfrm>
            <a:off x="2644045" y="2397770"/>
            <a:ext cx="443103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Namespace</a:t>
            </a:r>
          </a:p>
        </p:txBody>
      </p:sp>
      <p:sp>
        <p:nvSpPr>
          <p:cNvPr id="863" name="POD"/>
          <p:cNvSpPr txBox="1"/>
          <p:nvPr/>
        </p:nvSpPr>
        <p:spPr>
          <a:xfrm>
            <a:off x="17029327" y="628731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864" name="POD"/>
          <p:cNvSpPr txBox="1"/>
          <p:nvPr/>
        </p:nvSpPr>
        <p:spPr>
          <a:xfrm>
            <a:off x="19025072" y="628731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" grpId="3" animBg="1" advAuto="0"/>
      <p:bldP spid="859" grpId="2" animBg="1" advAuto="0"/>
      <p:bldP spid="860" grpId="1" animBg="1" advAuto="0"/>
      <p:bldP spid="861" grpId="5" animBg="1" advAuto="0"/>
      <p:bldP spid="862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Rectangle"/>
          <p:cNvSpPr/>
          <p:nvPr/>
        </p:nvSpPr>
        <p:spPr>
          <a:xfrm>
            <a:off x="2213942" y="1581158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7" name="Rectangle"/>
          <p:cNvSpPr/>
          <p:nvPr/>
        </p:nvSpPr>
        <p:spPr>
          <a:xfrm>
            <a:off x="1795540" y="1098000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8" name="Rectangle"/>
          <p:cNvSpPr/>
          <p:nvPr/>
        </p:nvSpPr>
        <p:spPr>
          <a:xfrm>
            <a:off x="12442867" y="876830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9" name="Master"/>
          <p:cNvSpPr txBox="1"/>
          <p:nvPr/>
        </p:nvSpPr>
        <p:spPr>
          <a:xfrm>
            <a:off x="1887822" y="1296198"/>
            <a:ext cx="138417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Master</a:t>
            </a:r>
          </a:p>
        </p:txBody>
      </p:sp>
      <p:sp>
        <p:nvSpPr>
          <p:cNvPr id="870" name="Worker"/>
          <p:cNvSpPr txBox="1"/>
          <p:nvPr/>
        </p:nvSpPr>
        <p:spPr>
          <a:xfrm>
            <a:off x="13135506" y="1296198"/>
            <a:ext cx="141884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Worker</a:t>
            </a:r>
          </a:p>
        </p:txBody>
      </p:sp>
      <p:sp>
        <p:nvSpPr>
          <p:cNvPr id="871" name="Api Server"/>
          <p:cNvSpPr/>
          <p:nvPr/>
        </p:nvSpPr>
        <p:spPr>
          <a:xfrm>
            <a:off x="2195594" y="2171785"/>
            <a:ext cx="6195625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Api Server</a:t>
            </a:r>
          </a:p>
        </p:txBody>
      </p:sp>
      <p:sp>
        <p:nvSpPr>
          <p:cNvPr id="872" name="Scheduler"/>
          <p:cNvSpPr/>
          <p:nvPr/>
        </p:nvSpPr>
        <p:spPr>
          <a:xfrm>
            <a:off x="2195594" y="4468109"/>
            <a:ext cx="2159130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Scheduler</a:t>
            </a:r>
          </a:p>
        </p:txBody>
      </p:sp>
      <p:sp>
        <p:nvSpPr>
          <p:cNvPr id="873" name="Control…"/>
          <p:cNvSpPr/>
          <p:nvPr/>
        </p:nvSpPr>
        <p:spPr>
          <a:xfrm>
            <a:off x="6046060" y="4468109"/>
            <a:ext cx="2159130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Manager</a:t>
            </a:r>
          </a:p>
        </p:txBody>
      </p:sp>
      <p:sp>
        <p:nvSpPr>
          <p:cNvPr id="874" name="etcd"/>
          <p:cNvSpPr txBox="1"/>
          <p:nvPr/>
        </p:nvSpPr>
        <p:spPr>
          <a:xfrm>
            <a:off x="7742794" y="5777531"/>
            <a:ext cx="145478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etcd</a:t>
            </a:r>
          </a:p>
        </p:txBody>
      </p:sp>
      <p:sp>
        <p:nvSpPr>
          <p:cNvPr id="875" name="Rectangle"/>
          <p:cNvSpPr/>
          <p:nvPr/>
        </p:nvSpPr>
        <p:spPr>
          <a:xfrm>
            <a:off x="13722980" y="4243975"/>
            <a:ext cx="6195626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6" name="Docker"/>
          <p:cNvSpPr txBox="1"/>
          <p:nvPr/>
        </p:nvSpPr>
        <p:spPr>
          <a:xfrm>
            <a:off x="13935015" y="4401971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Docker</a:t>
            </a:r>
          </a:p>
        </p:txBody>
      </p:sp>
      <p:sp>
        <p:nvSpPr>
          <p:cNvPr id="877" name="Rectangle"/>
          <p:cNvSpPr/>
          <p:nvPr/>
        </p:nvSpPr>
        <p:spPr>
          <a:xfrm>
            <a:off x="14244370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8" name="Rectangle"/>
          <p:cNvSpPr/>
          <p:nvPr/>
        </p:nvSpPr>
        <p:spPr>
          <a:xfrm>
            <a:off x="16013910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9" name="Rectangle"/>
          <p:cNvSpPr/>
          <p:nvPr/>
        </p:nvSpPr>
        <p:spPr>
          <a:xfrm>
            <a:off x="17986455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0" name="Oval"/>
          <p:cNvSpPr/>
          <p:nvPr/>
        </p:nvSpPr>
        <p:spPr>
          <a:xfrm>
            <a:off x="14451893" y="5245425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1" name="Oval"/>
          <p:cNvSpPr/>
          <p:nvPr/>
        </p:nvSpPr>
        <p:spPr>
          <a:xfrm>
            <a:off x="15232902" y="5245425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2" name="Oval"/>
          <p:cNvSpPr/>
          <p:nvPr/>
        </p:nvSpPr>
        <p:spPr>
          <a:xfrm>
            <a:off x="16517058" y="5245425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3" name="Oval"/>
          <p:cNvSpPr/>
          <p:nvPr/>
        </p:nvSpPr>
        <p:spPr>
          <a:xfrm>
            <a:off x="18582222" y="5245425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4" name="kubelet"/>
          <p:cNvSpPr/>
          <p:nvPr/>
        </p:nvSpPr>
        <p:spPr>
          <a:xfrm>
            <a:off x="13971688" y="2289060"/>
            <a:ext cx="21591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kubelet</a:t>
            </a:r>
          </a:p>
        </p:txBody>
      </p:sp>
      <p:sp>
        <p:nvSpPr>
          <p:cNvPr id="885" name="proxy"/>
          <p:cNvSpPr/>
          <p:nvPr/>
        </p:nvSpPr>
        <p:spPr>
          <a:xfrm>
            <a:off x="17184912" y="2289060"/>
            <a:ext cx="21591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proxy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3275159" y="3600350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 flipV="1">
            <a:off x="7125624" y="3600350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8" name="Line"/>
          <p:cNvSpPr/>
          <p:nvPr/>
        </p:nvSpPr>
        <p:spPr>
          <a:xfrm flipH="1" flipV="1">
            <a:off x="8776635" y="2924060"/>
            <a:ext cx="480963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9" name="Line"/>
          <p:cNvSpPr/>
          <p:nvPr/>
        </p:nvSpPr>
        <p:spPr>
          <a:xfrm>
            <a:off x="8594540" y="2470521"/>
            <a:ext cx="517382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0" name="Line"/>
          <p:cNvSpPr/>
          <p:nvPr/>
        </p:nvSpPr>
        <p:spPr>
          <a:xfrm>
            <a:off x="14651865" y="3483906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1" name="kubectl"/>
          <p:cNvSpPr txBox="1"/>
          <p:nvPr/>
        </p:nvSpPr>
        <p:spPr>
          <a:xfrm>
            <a:off x="4113576" y="9132603"/>
            <a:ext cx="23596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kubectl</a:t>
            </a:r>
          </a:p>
        </p:txBody>
      </p:sp>
      <p:sp>
        <p:nvSpPr>
          <p:cNvPr id="892" name="Line"/>
          <p:cNvSpPr/>
          <p:nvPr/>
        </p:nvSpPr>
        <p:spPr>
          <a:xfrm flipV="1">
            <a:off x="5163866" y="3600350"/>
            <a:ext cx="168514" cy="577751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3" name="Line"/>
          <p:cNvSpPr/>
          <p:nvPr/>
        </p:nvSpPr>
        <p:spPr>
          <a:xfrm>
            <a:off x="15402383" y="3610906"/>
            <a:ext cx="908003" cy="14225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4" name="Line"/>
          <p:cNvSpPr/>
          <p:nvPr/>
        </p:nvSpPr>
        <p:spPr>
          <a:xfrm>
            <a:off x="15788406" y="3539853"/>
            <a:ext cx="2866237" cy="1543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5" name="Line"/>
          <p:cNvSpPr/>
          <p:nvPr/>
        </p:nvSpPr>
        <p:spPr>
          <a:xfrm flipH="1">
            <a:off x="15251049" y="3496429"/>
            <a:ext cx="2476703" cy="14659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6" name="Line"/>
          <p:cNvSpPr/>
          <p:nvPr/>
        </p:nvSpPr>
        <p:spPr>
          <a:xfrm flipH="1">
            <a:off x="16843934" y="3616024"/>
            <a:ext cx="1396395" cy="13963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7" name="Line"/>
          <p:cNvSpPr/>
          <p:nvPr/>
        </p:nvSpPr>
        <p:spPr>
          <a:xfrm>
            <a:off x="18593974" y="3619692"/>
            <a:ext cx="416824" cy="13694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8" name="Rectangle"/>
          <p:cNvSpPr/>
          <p:nvPr/>
        </p:nvSpPr>
        <p:spPr>
          <a:xfrm>
            <a:off x="12442867" y="7507744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9" name="Worker"/>
          <p:cNvSpPr txBox="1"/>
          <p:nvPr/>
        </p:nvSpPr>
        <p:spPr>
          <a:xfrm>
            <a:off x="12971104" y="7705942"/>
            <a:ext cx="141884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Worker</a:t>
            </a:r>
          </a:p>
        </p:txBody>
      </p:sp>
      <p:sp>
        <p:nvSpPr>
          <p:cNvPr id="900" name="Rectangle"/>
          <p:cNvSpPr/>
          <p:nvPr/>
        </p:nvSpPr>
        <p:spPr>
          <a:xfrm>
            <a:off x="13558578" y="10653719"/>
            <a:ext cx="6195626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1" name="Docker"/>
          <p:cNvSpPr txBox="1"/>
          <p:nvPr/>
        </p:nvSpPr>
        <p:spPr>
          <a:xfrm>
            <a:off x="13770613" y="10811715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Docker</a:t>
            </a:r>
          </a:p>
        </p:txBody>
      </p:sp>
      <p:sp>
        <p:nvSpPr>
          <p:cNvPr id="902" name="Rectangle"/>
          <p:cNvSpPr/>
          <p:nvPr/>
        </p:nvSpPr>
        <p:spPr>
          <a:xfrm>
            <a:off x="14079968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3" name="Rectangle"/>
          <p:cNvSpPr/>
          <p:nvPr/>
        </p:nvSpPr>
        <p:spPr>
          <a:xfrm>
            <a:off x="15849508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4" name="Rectangle"/>
          <p:cNvSpPr/>
          <p:nvPr/>
        </p:nvSpPr>
        <p:spPr>
          <a:xfrm>
            <a:off x="17822053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5" name="Oval"/>
          <p:cNvSpPr/>
          <p:nvPr/>
        </p:nvSpPr>
        <p:spPr>
          <a:xfrm>
            <a:off x="14287490" y="11655169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6" name="Oval"/>
          <p:cNvSpPr/>
          <p:nvPr/>
        </p:nvSpPr>
        <p:spPr>
          <a:xfrm>
            <a:off x="15068500" y="11655169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7" name="Oval"/>
          <p:cNvSpPr/>
          <p:nvPr/>
        </p:nvSpPr>
        <p:spPr>
          <a:xfrm>
            <a:off x="16352656" y="11655169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8" name="Oval"/>
          <p:cNvSpPr/>
          <p:nvPr/>
        </p:nvSpPr>
        <p:spPr>
          <a:xfrm>
            <a:off x="18417819" y="11655169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9" name="kubelet"/>
          <p:cNvSpPr/>
          <p:nvPr/>
        </p:nvSpPr>
        <p:spPr>
          <a:xfrm>
            <a:off x="13807285" y="8698803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kubelet</a:t>
            </a:r>
          </a:p>
        </p:txBody>
      </p:sp>
      <p:sp>
        <p:nvSpPr>
          <p:cNvPr id="910" name="proxy"/>
          <p:cNvSpPr/>
          <p:nvPr/>
        </p:nvSpPr>
        <p:spPr>
          <a:xfrm>
            <a:off x="17020509" y="8698803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proxy</a:t>
            </a:r>
          </a:p>
        </p:txBody>
      </p:sp>
      <p:sp>
        <p:nvSpPr>
          <p:cNvPr id="911" name="Line"/>
          <p:cNvSpPr/>
          <p:nvPr/>
        </p:nvSpPr>
        <p:spPr>
          <a:xfrm>
            <a:off x="8438447" y="3106846"/>
            <a:ext cx="5285761" cy="52857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2" name="Line"/>
          <p:cNvSpPr/>
          <p:nvPr/>
        </p:nvSpPr>
        <p:spPr>
          <a:xfrm>
            <a:off x="14487463" y="9893650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3" name="Line"/>
          <p:cNvSpPr/>
          <p:nvPr/>
        </p:nvSpPr>
        <p:spPr>
          <a:xfrm>
            <a:off x="15237981" y="10020650"/>
            <a:ext cx="908002" cy="142256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4" name="Line"/>
          <p:cNvSpPr/>
          <p:nvPr/>
        </p:nvSpPr>
        <p:spPr>
          <a:xfrm>
            <a:off x="15624004" y="9949597"/>
            <a:ext cx="2866237" cy="15439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5" name="Line"/>
          <p:cNvSpPr/>
          <p:nvPr/>
        </p:nvSpPr>
        <p:spPr>
          <a:xfrm flipH="1">
            <a:off x="15086646" y="9906173"/>
            <a:ext cx="2476703" cy="146599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Line"/>
          <p:cNvSpPr/>
          <p:nvPr/>
        </p:nvSpPr>
        <p:spPr>
          <a:xfrm flipH="1">
            <a:off x="16679532" y="10025767"/>
            <a:ext cx="1396394" cy="13963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7" name="Line"/>
          <p:cNvSpPr/>
          <p:nvPr/>
        </p:nvSpPr>
        <p:spPr>
          <a:xfrm>
            <a:off x="18429572" y="10029435"/>
            <a:ext cx="416823" cy="13694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 flipH="1" flipV="1">
            <a:off x="8061808" y="3729890"/>
            <a:ext cx="5262430" cy="526243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ending"/>
          <p:cNvSpPr txBox="1"/>
          <p:nvPr/>
        </p:nvSpPr>
        <p:spPr>
          <a:xfrm>
            <a:off x="3940423" y="3312132"/>
            <a:ext cx="292303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Pending</a:t>
            </a:r>
          </a:p>
        </p:txBody>
      </p:sp>
      <p:sp>
        <p:nvSpPr>
          <p:cNvPr id="921" name="Running"/>
          <p:cNvSpPr txBox="1"/>
          <p:nvPr/>
        </p:nvSpPr>
        <p:spPr>
          <a:xfrm>
            <a:off x="3933184" y="5190304"/>
            <a:ext cx="293751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Running</a:t>
            </a:r>
          </a:p>
        </p:txBody>
      </p:sp>
      <p:sp>
        <p:nvSpPr>
          <p:cNvPr id="922" name="Succeeded"/>
          <p:cNvSpPr txBox="1"/>
          <p:nvPr/>
        </p:nvSpPr>
        <p:spPr>
          <a:xfrm>
            <a:off x="3982249" y="6554545"/>
            <a:ext cx="398145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Succeeded</a:t>
            </a:r>
          </a:p>
        </p:txBody>
      </p:sp>
      <p:sp>
        <p:nvSpPr>
          <p:cNvPr id="923" name="Failed"/>
          <p:cNvSpPr txBox="1"/>
          <p:nvPr/>
        </p:nvSpPr>
        <p:spPr>
          <a:xfrm>
            <a:off x="4017253" y="8175751"/>
            <a:ext cx="216027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Failed</a:t>
            </a:r>
          </a:p>
        </p:txBody>
      </p:sp>
      <p:sp>
        <p:nvSpPr>
          <p:cNvPr id="924" name="Unknown"/>
          <p:cNvSpPr txBox="1"/>
          <p:nvPr/>
        </p:nvSpPr>
        <p:spPr>
          <a:xfrm>
            <a:off x="3995451" y="9796957"/>
            <a:ext cx="334594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Unknown</a:t>
            </a:r>
          </a:p>
        </p:txBody>
      </p:sp>
      <p:sp>
        <p:nvSpPr>
          <p:cNvPr id="925" name="Rectangle"/>
          <p:cNvSpPr/>
          <p:nvPr/>
        </p:nvSpPr>
        <p:spPr>
          <a:xfrm>
            <a:off x="13316455" y="2014336"/>
            <a:ext cx="7178749" cy="9687328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6" name="POD"/>
          <p:cNvSpPr txBox="1"/>
          <p:nvPr/>
        </p:nvSpPr>
        <p:spPr>
          <a:xfrm>
            <a:off x="16044006" y="2906167"/>
            <a:ext cx="172364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POD</a:t>
            </a:r>
          </a:p>
        </p:txBody>
      </p:sp>
      <p:sp>
        <p:nvSpPr>
          <p:cNvPr id="927" name="Container"/>
          <p:cNvSpPr/>
          <p:nvPr/>
        </p:nvSpPr>
        <p:spPr>
          <a:xfrm>
            <a:off x="15352712" y="5864877"/>
            <a:ext cx="3626261" cy="34791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Container</a:t>
            </a:r>
          </a:p>
        </p:txBody>
      </p:sp>
      <p:sp>
        <p:nvSpPr>
          <p:cNvPr id="928" name="Phases"/>
          <p:cNvSpPr txBox="1"/>
          <p:nvPr/>
        </p:nvSpPr>
        <p:spPr>
          <a:xfrm>
            <a:off x="2433630" y="1802167"/>
            <a:ext cx="261213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Phases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Rectangle"/>
          <p:cNvSpPr/>
          <p:nvPr/>
        </p:nvSpPr>
        <p:spPr>
          <a:xfrm>
            <a:off x="2123277" y="4254658"/>
            <a:ext cx="8202379" cy="5176566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1" name="ProductService"/>
          <p:cNvSpPr/>
          <p:nvPr/>
        </p:nvSpPr>
        <p:spPr>
          <a:xfrm>
            <a:off x="8093455" y="5620570"/>
            <a:ext cx="1706196" cy="20868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ProductService</a:t>
            </a:r>
          </a:p>
        </p:txBody>
      </p:sp>
      <p:sp>
        <p:nvSpPr>
          <p:cNvPr id="932" name="CouponService"/>
          <p:cNvSpPr/>
          <p:nvPr/>
        </p:nvSpPr>
        <p:spPr>
          <a:xfrm>
            <a:off x="5421771" y="5620570"/>
            <a:ext cx="1706197" cy="20868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CouponService</a:t>
            </a:r>
          </a:p>
        </p:txBody>
      </p:sp>
      <p:sp>
        <p:nvSpPr>
          <p:cNvPr id="933" name="DB Server"/>
          <p:cNvSpPr/>
          <p:nvPr/>
        </p:nvSpPr>
        <p:spPr>
          <a:xfrm>
            <a:off x="2649281" y="5424286"/>
            <a:ext cx="1807003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934" name="POD"/>
          <p:cNvSpPr txBox="1"/>
          <p:nvPr/>
        </p:nvSpPr>
        <p:spPr>
          <a:xfrm>
            <a:off x="492326" y="395949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35" name="Rectangle"/>
          <p:cNvSpPr/>
          <p:nvPr/>
        </p:nvSpPr>
        <p:spPr>
          <a:xfrm>
            <a:off x="13540137" y="4254658"/>
            <a:ext cx="8446313" cy="5176566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6" name="ProductService"/>
          <p:cNvSpPr/>
          <p:nvPr/>
        </p:nvSpPr>
        <p:spPr>
          <a:xfrm>
            <a:off x="19581879" y="5859752"/>
            <a:ext cx="1706196" cy="208688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ProductService</a:t>
            </a:r>
          </a:p>
        </p:txBody>
      </p:sp>
      <p:sp>
        <p:nvSpPr>
          <p:cNvPr id="937" name="CouponService"/>
          <p:cNvSpPr/>
          <p:nvPr/>
        </p:nvSpPr>
        <p:spPr>
          <a:xfrm>
            <a:off x="16791795" y="5900693"/>
            <a:ext cx="1663875" cy="2005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CouponService</a:t>
            </a:r>
          </a:p>
        </p:txBody>
      </p:sp>
      <p:sp>
        <p:nvSpPr>
          <p:cNvPr id="938" name="DB Server"/>
          <p:cNvSpPr/>
          <p:nvPr/>
        </p:nvSpPr>
        <p:spPr>
          <a:xfrm>
            <a:off x="14137705" y="5877491"/>
            <a:ext cx="1663875" cy="205140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939" name="Volumes"/>
          <p:cNvSpPr txBox="1"/>
          <p:nvPr/>
        </p:nvSpPr>
        <p:spPr>
          <a:xfrm>
            <a:off x="13922114" y="10421503"/>
            <a:ext cx="320344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Volumes</a:t>
            </a:r>
          </a:p>
        </p:txBody>
      </p:sp>
      <p:sp>
        <p:nvSpPr>
          <p:cNvPr id="940" name="Network"/>
          <p:cNvSpPr txBox="1"/>
          <p:nvPr/>
        </p:nvSpPr>
        <p:spPr>
          <a:xfrm>
            <a:off x="4147941" y="2365586"/>
            <a:ext cx="320421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Network</a:t>
            </a:r>
          </a:p>
        </p:txBody>
      </p:sp>
      <p:sp>
        <p:nvSpPr>
          <p:cNvPr id="941" name="Configuration"/>
          <p:cNvSpPr txBox="1"/>
          <p:nvPr/>
        </p:nvSpPr>
        <p:spPr>
          <a:xfrm>
            <a:off x="3394043" y="10421503"/>
            <a:ext cx="509549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Configuration</a:t>
            </a:r>
          </a:p>
        </p:txBody>
      </p:sp>
      <p:sp>
        <p:nvSpPr>
          <p:cNvPr id="942" name="Security"/>
          <p:cNvSpPr txBox="1"/>
          <p:nvPr/>
        </p:nvSpPr>
        <p:spPr>
          <a:xfrm>
            <a:off x="13977740" y="2365586"/>
            <a:ext cx="309219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Security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" grpId="2" animBg="1" advAuto="0"/>
      <p:bldP spid="931" grpId="5" animBg="1" advAuto="0"/>
      <p:bldP spid="932" grpId="4" animBg="1" advAuto="0"/>
      <p:bldP spid="933" grpId="3" animBg="1" advAuto="0"/>
      <p:bldP spid="934" grpId="1" animBg="1" advAuto="0"/>
      <p:bldP spid="935" grpId="6" animBg="1" advAuto="0"/>
      <p:bldP spid="936" grpId="9" animBg="1" advAuto="0"/>
      <p:bldP spid="937" grpId="8" animBg="1" advAuto="0"/>
      <p:bldP spid="938" grpId="7" animBg="1" advAuto="0"/>
      <p:bldP spid="939" grpId="13" animBg="1" advAuto="0"/>
      <p:bldP spid="940" grpId="10" animBg="1" advAuto="0"/>
      <p:bldP spid="941" grpId="12" animBg="1" advAuto="0"/>
      <p:bldP spid="942" grpId="1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Rectangle"/>
          <p:cNvSpPr/>
          <p:nvPr/>
        </p:nvSpPr>
        <p:spPr>
          <a:xfrm>
            <a:off x="4714077" y="4407058"/>
            <a:ext cx="3293149" cy="5304825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5" name="POD"/>
          <p:cNvSpPr txBox="1"/>
          <p:nvPr/>
        </p:nvSpPr>
        <p:spPr>
          <a:xfrm>
            <a:off x="4845185" y="4494808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46" name="DB Server"/>
          <p:cNvSpPr/>
          <p:nvPr/>
        </p:nvSpPr>
        <p:spPr>
          <a:xfrm>
            <a:off x="5311645" y="6029891"/>
            <a:ext cx="1807002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947" name="Rectangle"/>
          <p:cNvSpPr/>
          <p:nvPr/>
        </p:nvSpPr>
        <p:spPr>
          <a:xfrm>
            <a:off x="11414663" y="7352891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8" name="POD"/>
          <p:cNvSpPr txBox="1"/>
          <p:nvPr/>
        </p:nvSpPr>
        <p:spPr>
          <a:xfrm>
            <a:off x="11545772" y="744064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49" name="Coupon…"/>
          <p:cNvSpPr/>
          <p:nvPr/>
        </p:nvSpPr>
        <p:spPr>
          <a:xfrm>
            <a:off x="12012232" y="8975723"/>
            <a:ext cx="1807002" cy="226542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50" name="Rectangle"/>
          <p:cNvSpPr/>
          <p:nvPr/>
        </p:nvSpPr>
        <p:spPr>
          <a:xfrm>
            <a:off x="11414663" y="852181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1" name="POD"/>
          <p:cNvSpPr txBox="1"/>
          <p:nvPr/>
        </p:nvSpPr>
        <p:spPr>
          <a:xfrm>
            <a:off x="11545772" y="93993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52" name="Product…"/>
          <p:cNvSpPr/>
          <p:nvPr/>
        </p:nvSpPr>
        <p:spPr>
          <a:xfrm>
            <a:off x="12012232" y="2475014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53" name="Rectangle"/>
          <p:cNvSpPr/>
          <p:nvPr/>
        </p:nvSpPr>
        <p:spPr>
          <a:xfrm>
            <a:off x="16298115" y="745594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4" name="POD"/>
          <p:cNvSpPr txBox="1"/>
          <p:nvPr/>
        </p:nvSpPr>
        <p:spPr>
          <a:xfrm>
            <a:off x="16429223" y="754369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55" name="Coupon…"/>
          <p:cNvSpPr/>
          <p:nvPr/>
        </p:nvSpPr>
        <p:spPr>
          <a:xfrm>
            <a:off x="16895683" y="9078776"/>
            <a:ext cx="1807002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56" name="Rectangle"/>
          <p:cNvSpPr/>
          <p:nvPr/>
        </p:nvSpPr>
        <p:spPr>
          <a:xfrm>
            <a:off x="16298115" y="95523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7" name="POD"/>
          <p:cNvSpPr txBox="1"/>
          <p:nvPr/>
        </p:nvSpPr>
        <p:spPr>
          <a:xfrm>
            <a:off x="16429223" y="104298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58" name="Product…"/>
          <p:cNvSpPr/>
          <p:nvPr/>
        </p:nvSpPr>
        <p:spPr>
          <a:xfrm>
            <a:off x="16895683" y="2578065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59" name="Rectangle"/>
          <p:cNvSpPr/>
          <p:nvPr/>
        </p:nvSpPr>
        <p:spPr>
          <a:xfrm>
            <a:off x="729860" y="4407058"/>
            <a:ext cx="3293149" cy="5304825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0" name="POD"/>
          <p:cNvSpPr txBox="1"/>
          <p:nvPr/>
        </p:nvSpPr>
        <p:spPr>
          <a:xfrm>
            <a:off x="860969" y="4494808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61" name="DB Server"/>
          <p:cNvSpPr/>
          <p:nvPr/>
        </p:nvSpPr>
        <p:spPr>
          <a:xfrm>
            <a:off x="1327428" y="6029891"/>
            <a:ext cx="1807003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962" name="Rectangle"/>
          <p:cNvSpPr/>
          <p:nvPr/>
        </p:nvSpPr>
        <p:spPr>
          <a:xfrm>
            <a:off x="20552248" y="745594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3" name="POD"/>
          <p:cNvSpPr txBox="1"/>
          <p:nvPr/>
        </p:nvSpPr>
        <p:spPr>
          <a:xfrm>
            <a:off x="20683357" y="754369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64" name="Coupon…"/>
          <p:cNvSpPr/>
          <p:nvPr/>
        </p:nvSpPr>
        <p:spPr>
          <a:xfrm>
            <a:off x="21149816" y="9078776"/>
            <a:ext cx="1807002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65" name="Rectangle"/>
          <p:cNvSpPr/>
          <p:nvPr/>
        </p:nvSpPr>
        <p:spPr>
          <a:xfrm>
            <a:off x="20552248" y="95523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6" name="POD"/>
          <p:cNvSpPr txBox="1"/>
          <p:nvPr/>
        </p:nvSpPr>
        <p:spPr>
          <a:xfrm>
            <a:off x="20683357" y="104298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67" name="Product…"/>
          <p:cNvSpPr/>
          <p:nvPr/>
        </p:nvSpPr>
        <p:spPr>
          <a:xfrm>
            <a:off x="21149816" y="2578065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68" name="Line"/>
          <p:cNvSpPr/>
          <p:nvPr/>
        </p:nvSpPr>
        <p:spPr>
          <a:xfrm flipH="1">
            <a:off x="8259774" y="4732701"/>
            <a:ext cx="2875316" cy="15196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9" name="Line"/>
          <p:cNvSpPr/>
          <p:nvPr/>
        </p:nvSpPr>
        <p:spPr>
          <a:xfrm flipH="1" flipV="1">
            <a:off x="8375534" y="7889537"/>
            <a:ext cx="2887633" cy="225546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0" name="Line"/>
          <p:cNvSpPr/>
          <p:nvPr/>
        </p:nvSpPr>
        <p:spPr>
          <a:xfrm>
            <a:off x="12915732" y="5256226"/>
            <a:ext cx="1" cy="17646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1" name="Service"/>
          <p:cNvSpPr txBox="1"/>
          <p:nvPr/>
        </p:nvSpPr>
        <p:spPr>
          <a:xfrm>
            <a:off x="8547291" y="6549822"/>
            <a:ext cx="281025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Service</a:t>
            </a:r>
          </a:p>
        </p:txBody>
      </p:sp>
      <p:sp>
        <p:nvSpPr>
          <p:cNvPr id="972" name="Environment Variables"/>
          <p:cNvSpPr txBox="1"/>
          <p:nvPr/>
        </p:nvSpPr>
        <p:spPr>
          <a:xfrm>
            <a:off x="377897" y="939930"/>
            <a:ext cx="822731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Environment Variables</a:t>
            </a:r>
          </a:p>
        </p:txBody>
      </p:sp>
      <p:sp>
        <p:nvSpPr>
          <p:cNvPr id="973" name="Executing Commands"/>
          <p:cNvSpPr txBox="1"/>
          <p:nvPr/>
        </p:nvSpPr>
        <p:spPr>
          <a:xfrm>
            <a:off x="435047" y="2466931"/>
            <a:ext cx="811301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Executing Commands</a:t>
            </a:r>
          </a:p>
        </p:txBody>
      </p:sp>
      <p:sp>
        <p:nvSpPr>
          <p:cNvPr id="974" name="Liveness and Readiness"/>
          <p:cNvSpPr txBox="1"/>
          <p:nvPr/>
        </p:nvSpPr>
        <p:spPr>
          <a:xfrm>
            <a:off x="475964" y="10490439"/>
            <a:ext cx="908913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Liveness and Readiness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4" animBg="1" advAuto="0"/>
      <p:bldP spid="945" grpId="5" animBg="1" advAuto="0"/>
      <p:bldP spid="946" grpId="6" animBg="1" advAuto="0"/>
      <p:bldP spid="947" grpId="16" animBg="1" advAuto="0"/>
      <p:bldP spid="948" grpId="17" animBg="1" advAuto="0"/>
      <p:bldP spid="949" grpId="18" animBg="1" advAuto="0"/>
      <p:bldP spid="950" grpId="7" animBg="1" advAuto="0"/>
      <p:bldP spid="951" grpId="8" animBg="1" advAuto="0"/>
      <p:bldP spid="952" grpId="9" animBg="1" advAuto="0"/>
      <p:bldP spid="953" grpId="19" animBg="1" advAuto="0"/>
      <p:bldP spid="954" grpId="20" animBg="1" advAuto="0"/>
      <p:bldP spid="955" grpId="21" animBg="1" advAuto="0"/>
      <p:bldP spid="956" grpId="10" animBg="1" advAuto="0"/>
      <p:bldP spid="957" grpId="11" animBg="1" advAuto="0"/>
      <p:bldP spid="958" grpId="12" animBg="1" advAuto="0"/>
      <p:bldP spid="959" grpId="1" animBg="1" advAuto="0"/>
      <p:bldP spid="960" grpId="2" animBg="1" advAuto="0"/>
      <p:bldP spid="961" grpId="3" animBg="1" advAuto="0"/>
      <p:bldP spid="962" grpId="22" animBg="1" advAuto="0"/>
      <p:bldP spid="963" grpId="23" animBg="1" advAuto="0"/>
      <p:bldP spid="964" grpId="24" animBg="1" advAuto="0"/>
      <p:bldP spid="965" grpId="13" animBg="1" advAuto="0"/>
      <p:bldP spid="966" grpId="14" animBg="1" advAuto="0"/>
      <p:bldP spid="967" grpId="15" animBg="1" advAuto="0"/>
      <p:bldP spid="968" grpId="25" animBg="1" advAuto="0"/>
      <p:bldP spid="969" grpId="27" animBg="1" advAuto="0"/>
      <p:bldP spid="970" grpId="26" animBg="1" advAuto="0"/>
      <p:bldP spid="971" grpId="28" animBg="1" advAuto="0"/>
      <p:bldP spid="972" grpId="29" animBg="1" advAuto="0"/>
      <p:bldP spid="973" grpId="30" animBg="1" advAuto="0"/>
      <p:bldP spid="974" grpId="3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Rectangle"/>
          <p:cNvSpPr/>
          <p:nvPr/>
        </p:nvSpPr>
        <p:spPr>
          <a:xfrm>
            <a:off x="4714076" y="4407058"/>
            <a:ext cx="3293149" cy="5304825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7" name="POD"/>
          <p:cNvSpPr txBox="1"/>
          <p:nvPr/>
        </p:nvSpPr>
        <p:spPr>
          <a:xfrm>
            <a:off x="4845185" y="4494808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78" name="DB Server"/>
          <p:cNvSpPr/>
          <p:nvPr/>
        </p:nvSpPr>
        <p:spPr>
          <a:xfrm>
            <a:off x="5311645" y="6029891"/>
            <a:ext cx="1807002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979" name="Rectangle"/>
          <p:cNvSpPr/>
          <p:nvPr/>
        </p:nvSpPr>
        <p:spPr>
          <a:xfrm>
            <a:off x="11414663" y="7378291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0" name="POD"/>
          <p:cNvSpPr txBox="1"/>
          <p:nvPr/>
        </p:nvSpPr>
        <p:spPr>
          <a:xfrm>
            <a:off x="11545772" y="746604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81" name="Coupon…"/>
          <p:cNvSpPr/>
          <p:nvPr/>
        </p:nvSpPr>
        <p:spPr>
          <a:xfrm>
            <a:off x="12012231" y="9001124"/>
            <a:ext cx="1807003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82" name="Rectangle"/>
          <p:cNvSpPr/>
          <p:nvPr/>
        </p:nvSpPr>
        <p:spPr>
          <a:xfrm>
            <a:off x="11414663" y="852181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3" name="POD"/>
          <p:cNvSpPr txBox="1"/>
          <p:nvPr/>
        </p:nvSpPr>
        <p:spPr>
          <a:xfrm>
            <a:off x="11545772" y="93993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84" name="Product…"/>
          <p:cNvSpPr/>
          <p:nvPr/>
        </p:nvSpPr>
        <p:spPr>
          <a:xfrm>
            <a:off x="12012231" y="2475014"/>
            <a:ext cx="1807003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85" name="Rectangle"/>
          <p:cNvSpPr/>
          <p:nvPr/>
        </p:nvSpPr>
        <p:spPr>
          <a:xfrm>
            <a:off x="16298115" y="748134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6" name="POD"/>
          <p:cNvSpPr txBox="1"/>
          <p:nvPr/>
        </p:nvSpPr>
        <p:spPr>
          <a:xfrm>
            <a:off x="16429222" y="756909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87" name="Coupon…"/>
          <p:cNvSpPr/>
          <p:nvPr/>
        </p:nvSpPr>
        <p:spPr>
          <a:xfrm>
            <a:off x="16895683" y="9104176"/>
            <a:ext cx="1807002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88" name="Rectangle"/>
          <p:cNvSpPr/>
          <p:nvPr/>
        </p:nvSpPr>
        <p:spPr>
          <a:xfrm>
            <a:off x="16298115" y="95523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9" name="POD"/>
          <p:cNvSpPr txBox="1"/>
          <p:nvPr/>
        </p:nvSpPr>
        <p:spPr>
          <a:xfrm>
            <a:off x="16429222" y="104298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90" name="Product…"/>
          <p:cNvSpPr/>
          <p:nvPr/>
        </p:nvSpPr>
        <p:spPr>
          <a:xfrm>
            <a:off x="16895683" y="2578065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91" name="Rectangle"/>
          <p:cNvSpPr/>
          <p:nvPr/>
        </p:nvSpPr>
        <p:spPr>
          <a:xfrm>
            <a:off x="729860" y="4407058"/>
            <a:ext cx="3293149" cy="5304825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2" name="POD"/>
          <p:cNvSpPr txBox="1"/>
          <p:nvPr/>
        </p:nvSpPr>
        <p:spPr>
          <a:xfrm>
            <a:off x="860969" y="4494808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93" name="DB Server"/>
          <p:cNvSpPr/>
          <p:nvPr/>
        </p:nvSpPr>
        <p:spPr>
          <a:xfrm>
            <a:off x="1327428" y="6029891"/>
            <a:ext cx="1807003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DB Server</a:t>
            </a:r>
          </a:p>
        </p:txBody>
      </p:sp>
      <p:sp>
        <p:nvSpPr>
          <p:cNvPr id="994" name="Rectangle"/>
          <p:cNvSpPr/>
          <p:nvPr/>
        </p:nvSpPr>
        <p:spPr>
          <a:xfrm>
            <a:off x="20552247" y="748134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5" name="POD"/>
          <p:cNvSpPr txBox="1"/>
          <p:nvPr/>
        </p:nvSpPr>
        <p:spPr>
          <a:xfrm>
            <a:off x="20683357" y="756909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96" name="Coupon…"/>
          <p:cNvSpPr/>
          <p:nvPr/>
        </p:nvSpPr>
        <p:spPr>
          <a:xfrm>
            <a:off x="21149816" y="9104176"/>
            <a:ext cx="1807002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97" name="Rectangle"/>
          <p:cNvSpPr/>
          <p:nvPr/>
        </p:nvSpPr>
        <p:spPr>
          <a:xfrm>
            <a:off x="20552247" y="95523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8" name="POD"/>
          <p:cNvSpPr txBox="1"/>
          <p:nvPr/>
        </p:nvSpPr>
        <p:spPr>
          <a:xfrm>
            <a:off x="20683357" y="104298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POD</a:t>
            </a:r>
          </a:p>
        </p:txBody>
      </p:sp>
      <p:sp>
        <p:nvSpPr>
          <p:cNvPr id="999" name="Product…"/>
          <p:cNvSpPr/>
          <p:nvPr/>
        </p:nvSpPr>
        <p:spPr>
          <a:xfrm>
            <a:off x="21149816" y="2578065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000" name="mysqlservice"/>
          <p:cNvSpPr txBox="1"/>
          <p:nvPr/>
        </p:nvSpPr>
        <p:spPr>
          <a:xfrm>
            <a:off x="1187481" y="10092640"/>
            <a:ext cx="488213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mysqlservice</a:t>
            </a:r>
          </a:p>
        </p:txBody>
      </p:sp>
      <p:sp>
        <p:nvSpPr>
          <p:cNvPr id="1001" name="productservice"/>
          <p:cNvSpPr txBox="1"/>
          <p:nvPr/>
        </p:nvSpPr>
        <p:spPr>
          <a:xfrm>
            <a:off x="5182961" y="939930"/>
            <a:ext cx="556183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productservice</a:t>
            </a:r>
          </a:p>
        </p:txBody>
      </p:sp>
      <p:sp>
        <p:nvSpPr>
          <p:cNvPr id="1002" name="couponservice"/>
          <p:cNvSpPr txBox="1"/>
          <p:nvPr/>
        </p:nvSpPr>
        <p:spPr>
          <a:xfrm>
            <a:off x="5459093" y="11486344"/>
            <a:ext cx="546277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couponservice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" grpId="5" animBg="1" advAuto="0"/>
      <p:bldP spid="977" grpId="6" animBg="1" advAuto="0"/>
      <p:bldP spid="978" grpId="7" animBg="1" advAuto="0"/>
      <p:bldP spid="979" grpId="19" animBg="1" advAuto="0"/>
      <p:bldP spid="980" grpId="20" animBg="1" advAuto="0"/>
      <p:bldP spid="981" grpId="21" animBg="1" advAuto="0"/>
      <p:bldP spid="982" grpId="9" animBg="1" advAuto="0"/>
      <p:bldP spid="983" grpId="10" animBg="1" advAuto="0"/>
      <p:bldP spid="984" grpId="11" animBg="1" advAuto="0"/>
      <p:bldP spid="985" grpId="22" animBg="1" advAuto="0"/>
      <p:bldP spid="986" grpId="23" animBg="1" advAuto="0"/>
      <p:bldP spid="987" grpId="24" animBg="1" advAuto="0"/>
      <p:bldP spid="988" grpId="12" animBg="1" advAuto="0"/>
      <p:bldP spid="989" grpId="13" animBg="1" advAuto="0"/>
      <p:bldP spid="990" grpId="14" animBg="1" advAuto="0"/>
      <p:bldP spid="991" grpId="2" animBg="1" advAuto="0"/>
      <p:bldP spid="992" grpId="3" animBg="1" advAuto="0"/>
      <p:bldP spid="993" grpId="4" animBg="1" advAuto="0"/>
      <p:bldP spid="994" grpId="25" animBg="1" advAuto="0"/>
      <p:bldP spid="995" grpId="26" animBg="1" advAuto="0"/>
      <p:bldP spid="996" grpId="27" animBg="1" advAuto="0"/>
      <p:bldP spid="997" grpId="15" animBg="1" advAuto="0"/>
      <p:bldP spid="998" grpId="16" animBg="1" advAuto="0"/>
      <p:bldP spid="999" grpId="17" animBg="1" advAuto="0"/>
      <p:bldP spid="1000" grpId="1" animBg="1" advAuto="0"/>
      <p:bldP spid="1001" grpId="8" animBg="1" advAuto="0"/>
      <p:bldP spid="1002" grpId="18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483</Words>
  <Application>Microsoft Office PowerPoint</Application>
  <PresentationFormat>Custom</PresentationFormat>
  <Paragraphs>334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Degaonkar, Sanjay</dc:creator>
  <cp:lastModifiedBy>Degaonkar, Sanjay</cp:lastModifiedBy>
  <cp:revision>4</cp:revision>
  <dcterms:modified xsi:type="dcterms:W3CDTF">2021-07-03T05:09:06Z</dcterms:modified>
</cp:coreProperties>
</file>