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6858000" cx="12192000"/>
  <p:notesSz cx="6858000" cy="9144000"/>
  <p:embeddedFontLst>
    <p:embeddedFont>
      <p:font typeface="Book Antiqua"/>
      <p:regular r:id="rId28"/>
      <p:bold r:id="rId29"/>
      <p:italic r:id="rId30"/>
      <p:boldItalic r:id="rId31"/>
    </p:embeddedFont>
    <p:embeddedFont>
      <p:font typeface="Bell MT"/>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6" roundtripDataSignature="AMtx7mgvfKh8KpzXyRxFImEfQxe2I/bNV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7855BCF-85A2-4143-ABE2-834BA0C2CF9D}">
  <a:tblStyle styleId="{57855BCF-85A2-4143-ABE2-834BA0C2CF9D}" styleName="Table_0">
    <a:wholeTbl>
      <a:tcTxStyle b="off" i="off">
        <a:font>
          <a:latin typeface="Calibri"/>
          <a:ea typeface="Calibri"/>
          <a:cs typeface="Calibri"/>
        </a:font>
        <a:schemeClr val="lt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accent5"/>
          </a:solidFill>
        </a:fill>
      </a:tcStyle>
    </a:wholeTbl>
    <a:band1H>
      <a:tcTxStyle/>
      <a:tcStyle>
        <a:fill>
          <a:solidFill>
            <a:srgbClr val="487AA8"/>
          </a:solidFill>
        </a:fill>
      </a:tcStyle>
    </a:band1H>
    <a:band2H>
      <a:tcTxStyle/>
    </a:band2H>
    <a:band1V>
      <a:tcTxStyle/>
      <a:tcStyle>
        <a:fill>
          <a:solidFill>
            <a:srgbClr val="487AA8"/>
          </a:solidFill>
        </a:fill>
      </a:tcStyle>
    </a:band1V>
    <a:band2V>
      <a:tcTxStyle/>
    </a:band2V>
    <a:lastCol>
      <a:tcTxStyle b="on" i="off"/>
      <a:tcStyle>
        <a:tcBdr>
          <a:left>
            <a:ln cap="flat" cmpd="sng" w="25400">
              <a:solidFill>
                <a:schemeClr val="lt1"/>
              </a:solidFill>
              <a:prstDash val="solid"/>
              <a:round/>
              <a:headEnd len="sm" w="sm" type="none"/>
              <a:tailEnd len="sm" w="sm" type="none"/>
            </a:ln>
          </a:left>
        </a:tcBdr>
        <a:fill>
          <a:solidFill>
            <a:srgbClr val="487AA8"/>
          </a:solidFill>
        </a:fill>
      </a:tcStyle>
    </a:lastCol>
    <a:firstCol>
      <a:tcTxStyle b="on" i="off"/>
      <a:tcStyle>
        <a:tcBdr>
          <a:right>
            <a:ln cap="flat" cmpd="sng" w="25400">
              <a:solidFill>
                <a:schemeClr val="lt1"/>
              </a:solidFill>
              <a:prstDash val="solid"/>
              <a:round/>
              <a:headEnd len="sm" w="sm" type="none"/>
              <a:tailEnd len="sm" w="sm" type="none"/>
            </a:ln>
          </a:right>
        </a:tcBdr>
        <a:fill>
          <a:solidFill>
            <a:srgbClr val="487AA8"/>
          </a:solidFill>
        </a:fill>
      </a:tcStyle>
    </a:firstCol>
    <a:lastRow>
      <a:tcTxStyle b="on" i="off"/>
      <a:tcStyle>
        <a:tcBdr>
          <a:top>
            <a:ln cap="flat" cmpd="sng" w="25400">
              <a:solidFill>
                <a:schemeClr val="lt1"/>
              </a:solidFill>
              <a:prstDash val="solid"/>
              <a:round/>
              <a:headEnd len="sm" w="sm" type="none"/>
              <a:tailEnd len="sm" w="sm" type="none"/>
            </a:ln>
          </a:top>
        </a:tcBdr>
        <a:fill>
          <a:solidFill>
            <a:srgbClr val="3C668C"/>
          </a:solidFill>
        </a:fill>
      </a:tcStyle>
    </a:lastRow>
    <a:seCell>
      <a:tcTxStyle/>
      <a:tcStyle>
        <a:tcBdr>
          <a:left>
            <a:ln cap="flat" cmpd="sng" w="9525">
              <a:solidFill>
                <a:srgbClr val="000000">
                  <a:alpha val="0"/>
                </a:srgbClr>
              </a:solidFill>
              <a:prstDash val="solid"/>
              <a:round/>
              <a:headEnd len="sm" w="sm" type="none"/>
              <a:tailEnd len="sm" w="sm" type="none"/>
            </a:ln>
          </a:left>
        </a:tcBdr>
      </a:tcStyle>
    </a:seCell>
    <a:swCell>
      <a:tcTxStyle/>
      <a:tcStyle>
        <a:tcBdr>
          <a:right>
            <a:ln cap="flat" cmpd="sng" w="9525">
              <a:solidFill>
                <a:srgbClr val="000000">
                  <a:alpha val="0"/>
                </a:srgbClr>
              </a:solidFill>
              <a:prstDash val="solid"/>
              <a:round/>
              <a:headEnd len="sm" w="sm" type="none"/>
              <a:tailEnd len="sm" w="sm" type="none"/>
            </a:ln>
          </a:right>
        </a:tcBdr>
      </a:tcStyle>
    </a:swCell>
    <a:firstRow>
      <a:tcTxStyle b="on" i="off"/>
      <a:tcStyle>
        <a:tcBdr>
          <a:bottom>
            <a:ln cap="flat" cmpd="sng" w="25400">
              <a:solidFill>
                <a:schemeClr val="lt1"/>
              </a:solidFill>
              <a:prstDash val="solid"/>
              <a:round/>
              <a:headEnd len="sm" w="sm" type="none"/>
              <a:tailEnd len="sm" w="sm" type="none"/>
            </a:ln>
          </a:bottom>
        </a:tcBdr>
        <a:fill>
          <a:solidFill>
            <a:schemeClr val="dk1"/>
          </a:solidFill>
        </a:fill>
      </a:tcStyle>
    </a:firstRow>
    <a:neCell>
      <a:tcTxStyle/>
      <a:tcStyle>
        <a:tcBdr>
          <a:left>
            <a:ln cap="flat" cmpd="sng" w="9525">
              <a:solidFill>
                <a:srgbClr val="000000">
                  <a:alpha val="0"/>
                </a:srgbClr>
              </a:solidFill>
              <a:prstDash val="solid"/>
              <a:round/>
              <a:headEnd len="sm" w="sm" type="none"/>
              <a:tailEnd len="sm" w="sm" type="none"/>
            </a:ln>
          </a:left>
        </a:tcBdr>
      </a:tcStyle>
    </a:neCell>
    <a:nwCell>
      <a:tcTxStyle/>
      <a:tcStyle>
        <a:tcBdr>
          <a:right>
            <a:ln cap="flat" cmpd="sng" w="9525">
              <a:solidFill>
                <a:srgbClr val="000000">
                  <a:alpha val="0"/>
                </a:srgbClr>
              </a:solidFill>
              <a:prstDash val="solid"/>
              <a:round/>
              <a:headEnd len="sm" w="sm" type="none"/>
              <a:tailEnd len="sm" w="sm" type="none"/>
            </a:ln>
          </a:right>
        </a:tcBdr>
      </a:tcStyle>
    </a:nwCell>
  </a:tblStyle>
  <a:tblStyle styleId="{9E7FA505-AFEB-4244-8DB1-3D7CE8E83527}" styleName="Table_1">
    <a:wholeTbl>
      <a:tcTxStyle b="off" i="off">
        <a:font>
          <a:latin typeface="Calibri"/>
          <a:ea typeface="Calibri"/>
          <a:cs typeface="Calibri"/>
        </a:font>
        <a:schemeClr val="dk1"/>
      </a:tcTxStyle>
      <a:tcStyle>
        <a:tcBdr>
          <a:left>
            <a:ln cap="flat" cmpd="sng" w="12700">
              <a:solidFill>
                <a:schemeClr val="accent3"/>
              </a:solidFill>
              <a:prstDash val="solid"/>
              <a:round/>
              <a:headEnd len="sm" w="sm" type="none"/>
              <a:tailEnd len="sm" w="sm" type="none"/>
            </a:ln>
          </a:left>
          <a:right>
            <a:ln cap="flat" cmpd="sng" w="12700">
              <a:solidFill>
                <a:schemeClr val="accent3"/>
              </a:solidFill>
              <a:prstDash val="solid"/>
              <a:round/>
              <a:headEnd len="sm" w="sm" type="none"/>
              <a:tailEnd len="sm" w="sm" type="none"/>
            </a:ln>
          </a:right>
          <a:top>
            <a:ln cap="flat" cmpd="sng" w="12700">
              <a:solidFill>
                <a:schemeClr val="accent3"/>
              </a:solidFill>
              <a:prstDash val="solid"/>
              <a:round/>
              <a:headEnd len="sm" w="sm" type="none"/>
              <a:tailEnd len="sm" w="sm" type="none"/>
            </a:ln>
          </a:top>
          <a:bottom>
            <a:ln cap="flat" cmpd="sng" w="12700">
              <a:solidFill>
                <a:schemeClr val="accent3"/>
              </a:solidFill>
              <a:prstDash val="solid"/>
              <a:round/>
              <a:headEnd len="sm" w="sm" type="none"/>
              <a:tailEnd len="sm" w="sm" type="none"/>
            </a:ln>
          </a:bottom>
          <a:insideH>
            <a:ln cap="flat" cmpd="sng" w="12700">
              <a:solidFill>
                <a:schemeClr val="accent3"/>
              </a:solidFill>
              <a:prstDash val="solid"/>
              <a:round/>
              <a:headEnd len="sm" w="sm" type="none"/>
              <a:tailEnd len="sm" w="sm" type="none"/>
            </a:ln>
          </a:insideH>
          <a:insideV>
            <a:ln cap="flat" cmpd="sng" w="12700">
              <a:solidFill>
                <a:schemeClr val="accent3"/>
              </a:solidFill>
              <a:prstDash val="solid"/>
              <a:round/>
              <a:headEnd len="sm" w="sm" type="none"/>
              <a:tailEnd len="sm" w="sm" type="none"/>
            </a:ln>
          </a:insideV>
        </a:tcBdr>
        <a:fill>
          <a:solidFill>
            <a:srgbClr val="FFFFFF">
              <a:alpha val="0"/>
            </a:srgbClr>
          </a:solidFill>
        </a:fill>
      </a:tcStyle>
    </a:wholeTbl>
    <a:band1H>
      <a:tcTxStyle/>
      <a:tcStyle>
        <a:fill>
          <a:solidFill>
            <a:schemeClr val="accent3">
              <a:alpha val="20000"/>
            </a:schemeClr>
          </a:solidFill>
        </a:fill>
      </a:tcStyle>
    </a:band1H>
    <a:band2H>
      <a:tcTxStyle/>
    </a:band2H>
    <a:band1V>
      <a:tcTxStyle/>
      <a:tcStyle>
        <a:fill>
          <a:solidFill>
            <a:schemeClr val="accent3">
              <a:alpha val="20000"/>
            </a:schemeClr>
          </a:solidFill>
        </a:fill>
      </a:tcStyle>
    </a:band1V>
    <a:band2V>
      <a:tcTxStyle/>
    </a:band2V>
    <a:lastCol>
      <a:tcTxStyle b="on" i="off"/>
    </a:lastCol>
    <a:firstCol>
      <a:tcTxStyle b="on" i="off"/>
    </a:firstCol>
    <a:lastRow>
      <a:tcTxStyle b="on" i="off"/>
      <a:tcStyle>
        <a:tcBdr>
          <a:top>
            <a:ln cap="flat" cmpd="sng" w="50800">
              <a:solidFill>
                <a:schemeClr val="accent3"/>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25400">
              <a:solidFill>
                <a:schemeClr val="accent3"/>
              </a:solidFill>
              <a:prstDash val="solid"/>
              <a:round/>
              <a:headEnd len="sm" w="sm" type="none"/>
              <a:tailEnd len="sm" w="sm" type="none"/>
            </a:ln>
          </a:bottom>
        </a:tcBdr>
        <a:fill>
          <a:solidFill>
            <a:srgbClr val="FFFFFF">
              <a:alpha val="0"/>
            </a:srgbClr>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BookAntiqua-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BookAntiqua-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BookAntiqua-boldItalic.fntdata"/><Relationship Id="rId30" Type="http://schemas.openxmlformats.org/officeDocument/2006/relationships/font" Target="fonts/BookAntiqua-italic.fntdata"/><Relationship Id="rId11" Type="http://schemas.openxmlformats.org/officeDocument/2006/relationships/slide" Target="slides/slide6.xml"/><Relationship Id="rId33" Type="http://schemas.openxmlformats.org/officeDocument/2006/relationships/font" Target="fonts/BellMT-bold.fntdata"/><Relationship Id="rId10" Type="http://schemas.openxmlformats.org/officeDocument/2006/relationships/slide" Target="slides/slide5.xml"/><Relationship Id="rId32" Type="http://schemas.openxmlformats.org/officeDocument/2006/relationships/font" Target="fonts/BellMT-regular.fntdata"/><Relationship Id="rId13" Type="http://schemas.openxmlformats.org/officeDocument/2006/relationships/slide" Target="slides/slide8.xml"/><Relationship Id="rId35" Type="http://schemas.openxmlformats.org/officeDocument/2006/relationships/font" Target="fonts/BellMT-boldItalic.fntdata"/><Relationship Id="rId12" Type="http://schemas.openxmlformats.org/officeDocument/2006/relationships/slide" Target="slides/slide7.xml"/><Relationship Id="rId34" Type="http://schemas.openxmlformats.org/officeDocument/2006/relationships/font" Target="fonts/BellMT-italic.fntdata"/><Relationship Id="rId15" Type="http://schemas.openxmlformats.org/officeDocument/2006/relationships/slide" Target="slides/slide10.xml"/><Relationship Id="rId14" Type="http://schemas.openxmlformats.org/officeDocument/2006/relationships/slide" Target="slides/slide9.xml"/><Relationship Id="rId36" Type="http://customschemas.google.com/relationships/presentationmetadata" Target="meta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 name="Shape 23"/>
        <p:cNvGrpSpPr/>
        <p:nvPr/>
      </p:nvGrpSpPr>
      <p:grpSpPr>
        <a:xfrm>
          <a:off x="0" y="0"/>
          <a:ext cx="0" cy="0"/>
          <a:chOff x="0" y="0"/>
          <a:chExt cx="0" cy="0"/>
        </a:xfrm>
      </p:grpSpPr>
      <p:sp>
        <p:nvSpPr>
          <p:cNvPr id="24" name="Google Shape;24;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7" name="Shape 27"/>
        <p:cNvGrpSpPr/>
        <p:nvPr/>
      </p:nvGrpSpPr>
      <p:grpSpPr>
        <a:xfrm>
          <a:off x="0" y="0"/>
          <a:ext cx="0" cy="0"/>
          <a:chOff x="0" y="0"/>
          <a:chExt cx="0" cy="0"/>
        </a:xfrm>
      </p:grpSpPr>
      <p:sp>
        <p:nvSpPr>
          <p:cNvPr id="28" name="Google Shape;28;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2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4" name="Shape 34"/>
        <p:cNvGrpSpPr/>
        <p:nvPr/>
      </p:nvGrpSpPr>
      <p:grpSpPr>
        <a:xfrm>
          <a:off x="0" y="0"/>
          <a:ext cx="0" cy="0"/>
          <a:chOff x="0" y="0"/>
          <a:chExt cx="0" cy="0"/>
        </a:xfrm>
      </p:grpSpPr>
      <p:sp>
        <p:nvSpPr>
          <p:cNvPr id="35" name="Google Shape;35;p2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2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7" name="Google Shape;37;p2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2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8" name="Shape 48"/>
        <p:cNvGrpSpPr/>
        <p:nvPr/>
      </p:nvGrpSpPr>
      <p:grpSpPr>
        <a:xfrm>
          <a:off x="0" y="0"/>
          <a:ext cx="0" cy="0"/>
          <a:chOff x="0" y="0"/>
          <a:chExt cx="0" cy="0"/>
        </a:xfrm>
      </p:grpSpPr>
      <p:sp>
        <p:nvSpPr>
          <p:cNvPr id="49" name="Google Shape;49;p3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3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51" name="Google Shape;51;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3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3"/>
          <p:cNvSpPr/>
          <p:nvPr>
            <p:ph idx="2" type="pic"/>
          </p:nvPr>
        </p:nvSpPr>
        <p:spPr>
          <a:xfrm>
            <a:off x="5183188" y="987425"/>
            <a:ext cx="6172200" cy="4873625"/>
          </a:xfrm>
          <a:prstGeom prst="rect">
            <a:avLst/>
          </a:prstGeom>
          <a:noFill/>
          <a:ln>
            <a:noFill/>
          </a:ln>
        </p:spPr>
      </p:sp>
      <p:sp>
        <p:nvSpPr>
          <p:cNvPr id="64" name="Google Shape;64;p3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258957" y="1245704"/>
            <a:ext cx="10245656" cy="2888974"/>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5400"/>
              <a:buFont typeface="Bell MT"/>
              <a:buNone/>
            </a:pPr>
            <a:r>
              <a:rPr lang="en-IN" sz="5400">
                <a:latin typeface="Bell MT"/>
                <a:ea typeface="Bell MT"/>
                <a:cs typeface="Bell MT"/>
                <a:sym typeface="Bell MT"/>
              </a:rPr>
              <a:t>BUSINESS AND FINANCIAL P</a:t>
            </a:r>
            <a:r>
              <a:rPr lang="en-IN" sz="5400">
                <a:latin typeface="Bell MT"/>
                <a:ea typeface="Bell MT"/>
                <a:cs typeface="Bell MT"/>
                <a:sym typeface="Bell MT"/>
              </a:rPr>
              <a:t>LANNING FOR </a:t>
            </a:r>
            <a:r>
              <a:rPr lang="en-IN" sz="5400">
                <a:latin typeface="Bell MT"/>
                <a:ea typeface="Bell MT"/>
                <a:cs typeface="Bell MT"/>
                <a:sym typeface="Bell MT"/>
              </a:rPr>
              <a:t>START UPS</a:t>
            </a:r>
            <a:endParaRPr sz="5400">
              <a:latin typeface="Bell MT"/>
              <a:ea typeface="Bell MT"/>
              <a:cs typeface="Bell MT"/>
              <a:sym typeface="Bell M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500"/>
                                        <p:tgtEl>
                                          <p:spTgt spid="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1"/>
          <p:cNvSpPr txBox="1"/>
          <p:nvPr>
            <p:ph type="title"/>
          </p:nvPr>
        </p:nvSpPr>
        <p:spPr>
          <a:xfrm>
            <a:off x="838200" y="180304"/>
            <a:ext cx="10515600" cy="92728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Arial Rounded"/>
              <a:buNone/>
            </a:pPr>
            <a:r>
              <a:rPr b="1" lang="en-IN" sz="3600">
                <a:latin typeface="Arial Rounded"/>
                <a:ea typeface="Arial Rounded"/>
                <a:cs typeface="Arial Rounded"/>
                <a:sym typeface="Arial Rounded"/>
              </a:rPr>
              <a:t>Legal &amp; Compliances to know</a:t>
            </a:r>
            <a:br>
              <a:rPr b="1" lang="en-IN" sz="3600">
                <a:latin typeface="Arial Rounded"/>
                <a:ea typeface="Arial Rounded"/>
                <a:cs typeface="Arial Rounded"/>
                <a:sym typeface="Arial Rounded"/>
              </a:rPr>
            </a:br>
            <a:endParaRPr b="1" sz="3600">
              <a:latin typeface="Arial Rounded"/>
              <a:ea typeface="Arial Rounded"/>
              <a:cs typeface="Arial Rounded"/>
              <a:sym typeface="Arial Rounded"/>
            </a:endParaRPr>
          </a:p>
        </p:txBody>
      </p:sp>
      <p:sp>
        <p:nvSpPr>
          <p:cNvPr id="146" name="Google Shape;146;p11"/>
          <p:cNvSpPr txBox="1"/>
          <p:nvPr>
            <p:ph idx="1" type="body"/>
          </p:nvPr>
        </p:nvSpPr>
        <p:spPr>
          <a:xfrm>
            <a:off x="838200" y="1262130"/>
            <a:ext cx="10515600" cy="5087155"/>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just">
              <a:lnSpc>
                <a:spcPct val="110000"/>
              </a:lnSpc>
              <a:spcBef>
                <a:spcPts val="0"/>
              </a:spcBef>
              <a:spcAft>
                <a:spcPts val="0"/>
              </a:spcAft>
              <a:buClr>
                <a:schemeClr val="dk1"/>
              </a:buClr>
              <a:buSzPct val="100000"/>
              <a:buFont typeface="Noto Sans Symbols"/>
              <a:buChar char="❑"/>
            </a:pPr>
            <a:r>
              <a:rPr lang="en-IN" sz="2200"/>
              <a:t>The Shops &amp; Establishment Act, 1948</a:t>
            </a:r>
            <a:endParaRPr/>
          </a:p>
          <a:p>
            <a:pPr indent="-228600" lvl="0" marL="228600" rtl="0" algn="just">
              <a:lnSpc>
                <a:spcPct val="110000"/>
              </a:lnSpc>
              <a:spcBef>
                <a:spcPts val="1000"/>
              </a:spcBef>
              <a:spcAft>
                <a:spcPts val="0"/>
              </a:spcAft>
              <a:buClr>
                <a:schemeClr val="dk1"/>
              </a:buClr>
              <a:buSzPct val="100000"/>
              <a:buFont typeface="Noto Sans Symbols"/>
              <a:buChar char="❑"/>
            </a:pPr>
            <a:r>
              <a:rPr lang="en-IN" sz="2200"/>
              <a:t>The Contract Labour  Act, 1970</a:t>
            </a:r>
            <a:endParaRPr/>
          </a:p>
          <a:p>
            <a:pPr indent="-228600" lvl="0" marL="228600" rtl="0" algn="just">
              <a:lnSpc>
                <a:spcPct val="110000"/>
              </a:lnSpc>
              <a:spcBef>
                <a:spcPts val="1000"/>
              </a:spcBef>
              <a:spcAft>
                <a:spcPts val="0"/>
              </a:spcAft>
              <a:buClr>
                <a:schemeClr val="dk1"/>
              </a:buClr>
              <a:buSzPct val="100000"/>
              <a:buFont typeface="Noto Sans Symbols"/>
              <a:buChar char="❑"/>
            </a:pPr>
            <a:r>
              <a:rPr lang="en-IN" sz="2200"/>
              <a:t>The EPF Act, 1952</a:t>
            </a:r>
            <a:endParaRPr/>
          </a:p>
          <a:p>
            <a:pPr indent="-228600" lvl="0" marL="228600" rtl="0" algn="just">
              <a:lnSpc>
                <a:spcPct val="110000"/>
              </a:lnSpc>
              <a:spcBef>
                <a:spcPts val="1000"/>
              </a:spcBef>
              <a:spcAft>
                <a:spcPts val="0"/>
              </a:spcAft>
              <a:buClr>
                <a:schemeClr val="dk1"/>
              </a:buClr>
              <a:buSzPct val="100000"/>
              <a:buFont typeface="Noto Sans Symbols"/>
              <a:buChar char="❑"/>
            </a:pPr>
            <a:r>
              <a:rPr lang="en-IN" sz="2200"/>
              <a:t>The ESI Act, 1948</a:t>
            </a:r>
            <a:endParaRPr/>
          </a:p>
          <a:p>
            <a:pPr indent="-228600" lvl="0" marL="228600" rtl="0" algn="just">
              <a:lnSpc>
                <a:spcPct val="110000"/>
              </a:lnSpc>
              <a:spcBef>
                <a:spcPts val="1000"/>
              </a:spcBef>
              <a:spcAft>
                <a:spcPts val="0"/>
              </a:spcAft>
              <a:buClr>
                <a:schemeClr val="dk1"/>
              </a:buClr>
              <a:buSzPct val="100000"/>
              <a:buFont typeface="Noto Sans Symbols"/>
              <a:buChar char="❑"/>
            </a:pPr>
            <a:r>
              <a:rPr lang="en-IN" sz="2200"/>
              <a:t>The Professional Tax Act, 1975</a:t>
            </a:r>
            <a:endParaRPr/>
          </a:p>
          <a:p>
            <a:pPr indent="-228600" lvl="0" marL="228600" rtl="0" algn="just">
              <a:lnSpc>
                <a:spcPct val="110000"/>
              </a:lnSpc>
              <a:spcBef>
                <a:spcPts val="1000"/>
              </a:spcBef>
              <a:spcAft>
                <a:spcPts val="0"/>
              </a:spcAft>
              <a:buClr>
                <a:schemeClr val="dk1"/>
              </a:buClr>
              <a:buSzPct val="100000"/>
              <a:buFont typeface="Noto Sans Symbols"/>
              <a:buChar char="❑"/>
            </a:pPr>
            <a:r>
              <a:rPr lang="en-IN" sz="2200"/>
              <a:t>GST Registration</a:t>
            </a:r>
            <a:endParaRPr/>
          </a:p>
          <a:p>
            <a:pPr indent="-228600" lvl="0" marL="228600" rtl="0" algn="just">
              <a:lnSpc>
                <a:spcPct val="110000"/>
              </a:lnSpc>
              <a:spcBef>
                <a:spcPts val="1000"/>
              </a:spcBef>
              <a:spcAft>
                <a:spcPts val="0"/>
              </a:spcAft>
              <a:buClr>
                <a:schemeClr val="dk1"/>
              </a:buClr>
              <a:buSzPct val="100000"/>
              <a:buFont typeface="Noto Sans Symbols"/>
              <a:buChar char="❑"/>
            </a:pPr>
            <a:r>
              <a:rPr lang="en-IN" sz="2200"/>
              <a:t>Import Export Code (IEC) Registration </a:t>
            </a:r>
            <a:endParaRPr/>
          </a:p>
          <a:p>
            <a:pPr indent="-228600" lvl="0" marL="228600" rtl="0" algn="just">
              <a:lnSpc>
                <a:spcPct val="110000"/>
              </a:lnSpc>
              <a:spcBef>
                <a:spcPts val="1000"/>
              </a:spcBef>
              <a:spcAft>
                <a:spcPts val="0"/>
              </a:spcAft>
              <a:buClr>
                <a:schemeClr val="dk1"/>
              </a:buClr>
              <a:buSzPct val="100000"/>
              <a:buFont typeface="Noto Sans Symbols"/>
              <a:buChar char="❑"/>
            </a:pPr>
            <a:r>
              <a:rPr lang="en-IN" sz="2200"/>
              <a:t>Letter of Undertaking (LUT) </a:t>
            </a:r>
            <a:endParaRPr/>
          </a:p>
          <a:p>
            <a:pPr indent="-228600" lvl="0" marL="228600" rtl="0" algn="just">
              <a:lnSpc>
                <a:spcPct val="110000"/>
              </a:lnSpc>
              <a:spcBef>
                <a:spcPts val="1000"/>
              </a:spcBef>
              <a:spcAft>
                <a:spcPts val="0"/>
              </a:spcAft>
              <a:buClr>
                <a:schemeClr val="dk1"/>
              </a:buClr>
              <a:buSzPct val="100000"/>
              <a:buFont typeface="Noto Sans Symbols"/>
              <a:buChar char="❑"/>
            </a:pPr>
            <a:r>
              <a:rPr lang="en-IN" sz="2200"/>
              <a:t>Factory License</a:t>
            </a:r>
            <a:endParaRPr/>
          </a:p>
          <a:p>
            <a:pPr indent="-228600" lvl="0" marL="228600" rtl="0" algn="just">
              <a:lnSpc>
                <a:spcPct val="110000"/>
              </a:lnSpc>
              <a:spcBef>
                <a:spcPts val="1000"/>
              </a:spcBef>
              <a:spcAft>
                <a:spcPts val="0"/>
              </a:spcAft>
              <a:buClr>
                <a:schemeClr val="dk1"/>
              </a:buClr>
              <a:buSzPct val="100000"/>
              <a:buFont typeface="Noto Sans Symbols"/>
              <a:buChar char="❑"/>
            </a:pPr>
            <a:r>
              <a:rPr lang="en-IN" sz="2200"/>
              <a:t>Trade License</a:t>
            </a:r>
            <a:endParaRPr/>
          </a:p>
          <a:p>
            <a:pPr indent="-228600" lvl="0" marL="228600" rtl="0" algn="just">
              <a:lnSpc>
                <a:spcPct val="110000"/>
              </a:lnSpc>
              <a:spcBef>
                <a:spcPts val="1000"/>
              </a:spcBef>
              <a:spcAft>
                <a:spcPts val="0"/>
              </a:spcAft>
              <a:buClr>
                <a:schemeClr val="dk1"/>
              </a:buClr>
              <a:buSzPct val="100000"/>
              <a:buFont typeface="Noto Sans Symbols"/>
              <a:buChar char="❑"/>
            </a:pPr>
            <a:r>
              <a:rPr lang="en-IN" sz="2200"/>
              <a:t>Food License</a:t>
            </a:r>
            <a:endParaRPr/>
          </a:p>
          <a:p>
            <a:pPr indent="-228600" lvl="0" marL="228600" rtl="0" algn="just">
              <a:lnSpc>
                <a:spcPct val="110000"/>
              </a:lnSpc>
              <a:spcBef>
                <a:spcPts val="1000"/>
              </a:spcBef>
              <a:spcAft>
                <a:spcPts val="0"/>
              </a:spcAft>
              <a:buClr>
                <a:schemeClr val="dk1"/>
              </a:buClr>
              <a:buSzPct val="100000"/>
              <a:buFont typeface="Noto Sans Symbols"/>
              <a:buChar char="❑"/>
            </a:pPr>
            <a:r>
              <a:rPr lang="en-IN" sz="2200"/>
              <a:t>MSME / UDYAM Aadhaar Registration</a:t>
            </a:r>
            <a:endParaRPr/>
          </a:p>
          <a:p>
            <a:pPr indent="-99377" lvl="0" marL="228600" rtl="0" algn="just">
              <a:lnSpc>
                <a:spcPct val="110000"/>
              </a:lnSpc>
              <a:spcBef>
                <a:spcPts val="1000"/>
              </a:spcBef>
              <a:spcAft>
                <a:spcPts val="0"/>
              </a:spcAft>
              <a:buClr>
                <a:schemeClr val="dk1"/>
              </a:buClr>
              <a:buSzPct val="100000"/>
              <a:buNone/>
            </a:pPr>
            <a:r>
              <a:t/>
            </a:r>
            <a:endParaRPr sz="2200"/>
          </a:p>
          <a:p>
            <a:pPr indent="-99377" lvl="0" marL="228600" rtl="0" algn="just">
              <a:lnSpc>
                <a:spcPct val="90000"/>
              </a:lnSpc>
              <a:spcBef>
                <a:spcPts val="1000"/>
              </a:spcBef>
              <a:spcAft>
                <a:spcPts val="0"/>
              </a:spcAft>
              <a:buClr>
                <a:schemeClr val="dk1"/>
              </a:buClr>
              <a:buSzPct val="100000"/>
              <a:buNone/>
            </a:pPr>
            <a:r>
              <a:t/>
            </a:r>
            <a:endParaRPr sz="2200"/>
          </a:p>
          <a:p>
            <a:pPr indent="-99377" lvl="0" marL="228600" rtl="0" algn="just">
              <a:lnSpc>
                <a:spcPct val="90000"/>
              </a:lnSpc>
              <a:spcBef>
                <a:spcPts val="1000"/>
              </a:spcBef>
              <a:spcAft>
                <a:spcPts val="0"/>
              </a:spcAft>
              <a:buClr>
                <a:schemeClr val="dk1"/>
              </a:buClr>
              <a:buSzPct val="100000"/>
              <a:buNone/>
            </a:pPr>
            <a:r>
              <a:t/>
            </a:r>
            <a:endParaRPr sz="2200"/>
          </a:p>
          <a:p>
            <a:pPr indent="-87629" lvl="0" marL="228600" rtl="0" algn="just">
              <a:lnSpc>
                <a:spcPct val="90000"/>
              </a:lnSpc>
              <a:spcBef>
                <a:spcPts val="1000"/>
              </a:spcBef>
              <a:spcAft>
                <a:spcPts val="0"/>
              </a:spcAft>
              <a:buClr>
                <a:schemeClr val="dk1"/>
              </a:buClr>
              <a:buSzPct val="100000"/>
              <a:buNone/>
            </a:pPr>
            <a:r>
              <a:t/>
            </a:r>
            <a:endParaRPr sz="2400"/>
          </a:p>
          <a:p>
            <a:pPr indent="-64135" lvl="0" marL="228600" rtl="0" algn="l">
              <a:lnSpc>
                <a:spcPct val="90000"/>
              </a:lnSpc>
              <a:spcBef>
                <a:spcPts val="1000"/>
              </a:spcBef>
              <a:spcAft>
                <a:spcPts val="0"/>
              </a:spcAft>
              <a:buClr>
                <a:schemeClr val="dk1"/>
              </a:buClr>
              <a:buSzPct val="100000"/>
              <a:buNone/>
            </a:pPr>
            <a:r>
              <a:t/>
            </a:r>
            <a:endParaRPr/>
          </a:p>
        </p:txBody>
      </p:sp>
      <p:sp>
        <p:nvSpPr>
          <p:cNvPr id="147" name="Google Shape;147;p11"/>
          <p:cNvSpPr txBox="1"/>
          <p:nvPr/>
        </p:nvSpPr>
        <p:spPr>
          <a:xfrm>
            <a:off x="6583680" y="833264"/>
            <a:ext cx="5003074" cy="6047809"/>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dk1"/>
              </a:buClr>
              <a:buSzPts val="2000"/>
              <a:buFont typeface="Noto Sans Symbols"/>
              <a:buChar char="❑"/>
            </a:pPr>
            <a:r>
              <a:rPr lang="en-IN" sz="2000">
                <a:solidFill>
                  <a:schemeClr val="dk1"/>
                </a:solidFill>
                <a:latin typeface="Calibri"/>
                <a:ea typeface="Calibri"/>
                <a:cs typeface="Calibri"/>
                <a:sym typeface="Calibri"/>
              </a:rPr>
              <a:t>24/7- Holiday Declaration</a:t>
            </a:r>
            <a:endParaRPr/>
          </a:p>
          <a:p>
            <a:pPr indent="-342900" lvl="0" marL="342900" marR="0" rtl="0" algn="l">
              <a:lnSpc>
                <a:spcPct val="150000"/>
              </a:lnSpc>
              <a:spcBef>
                <a:spcPts val="0"/>
              </a:spcBef>
              <a:spcAft>
                <a:spcPts val="0"/>
              </a:spcAft>
              <a:buClr>
                <a:schemeClr val="dk1"/>
              </a:buClr>
              <a:buSzPts val="2000"/>
              <a:buFont typeface="Noto Sans Symbols"/>
              <a:buChar char="❑"/>
            </a:pPr>
            <a:r>
              <a:rPr lang="en-IN" sz="2000">
                <a:solidFill>
                  <a:schemeClr val="dk1"/>
                </a:solidFill>
                <a:latin typeface="Calibri"/>
                <a:ea typeface="Calibri"/>
                <a:cs typeface="Calibri"/>
                <a:sym typeface="Calibri"/>
              </a:rPr>
              <a:t>APEDA Registration</a:t>
            </a:r>
            <a:endParaRPr/>
          </a:p>
          <a:p>
            <a:pPr indent="-342900" lvl="0" marL="342900" marR="0" rtl="0" algn="l">
              <a:lnSpc>
                <a:spcPct val="150000"/>
              </a:lnSpc>
              <a:spcBef>
                <a:spcPts val="0"/>
              </a:spcBef>
              <a:spcAft>
                <a:spcPts val="0"/>
              </a:spcAft>
              <a:buClr>
                <a:schemeClr val="dk1"/>
              </a:buClr>
              <a:buSzPts val="2000"/>
              <a:buFont typeface="Noto Sans Symbols"/>
              <a:buChar char="❑"/>
            </a:pPr>
            <a:r>
              <a:rPr lang="en-IN" sz="2000">
                <a:solidFill>
                  <a:schemeClr val="dk1"/>
                </a:solidFill>
                <a:latin typeface="Calibri"/>
                <a:ea typeface="Calibri"/>
                <a:cs typeface="Calibri"/>
                <a:sym typeface="Calibri"/>
              </a:rPr>
              <a:t>Contract Labour Registration</a:t>
            </a:r>
            <a:endParaRPr/>
          </a:p>
          <a:p>
            <a:pPr indent="-342900" lvl="0" marL="342900" marR="0" rtl="0" algn="l">
              <a:lnSpc>
                <a:spcPct val="150000"/>
              </a:lnSpc>
              <a:spcBef>
                <a:spcPts val="0"/>
              </a:spcBef>
              <a:spcAft>
                <a:spcPts val="0"/>
              </a:spcAft>
              <a:buClr>
                <a:schemeClr val="dk1"/>
              </a:buClr>
              <a:buSzPts val="2000"/>
              <a:buFont typeface="Noto Sans Symbols"/>
              <a:buChar char="❑"/>
            </a:pPr>
            <a:r>
              <a:rPr lang="en-IN" sz="2000">
                <a:solidFill>
                  <a:schemeClr val="dk1"/>
                </a:solidFill>
                <a:latin typeface="Calibri"/>
                <a:ea typeface="Calibri"/>
                <a:cs typeface="Calibri"/>
                <a:sym typeface="Calibri"/>
              </a:rPr>
              <a:t>Chit Fund Registration</a:t>
            </a:r>
            <a:endParaRPr/>
          </a:p>
          <a:p>
            <a:pPr indent="-342900" lvl="0" marL="342900" marR="0" rtl="0" algn="l">
              <a:lnSpc>
                <a:spcPct val="150000"/>
              </a:lnSpc>
              <a:spcBef>
                <a:spcPts val="0"/>
              </a:spcBef>
              <a:spcAft>
                <a:spcPts val="0"/>
              </a:spcAft>
              <a:buClr>
                <a:schemeClr val="dk1"/>
              </a:buClr>
              <a:buSzPts val="2000"/>
              <a:buFont typeface="Noto Sans Symbols"/>
              <a:buChar char="❑"/>
            </a:pPr>
            <a:r>
              <a:rPr lang="en-IN" sz="2000">
                <a:solidFill>
                  <a:schemeClr val="dk1"/>
                </a:solidFill>
                <a:latin typeface="Calibri"/>
                <a:ea typeface="Calibri"/>
                <a:cs typeface="Calibri"/>
                <a:sym typeface="Calibri"/>
              </a:rPr>
              <a:t>EPCG Registration</a:t>
            </a:r>
            <a:endParaRPr/>
          </a:p>
          <a:p>
            <a:pPr indent="-342900" lvl="0" marL="342900" marR="0" rtl="0" algn="l">
              <a:lnSpc>
                <a:spcPct val="150000"/>
              </a:lnSpc>
              <a:spcBef>
                <a:spcPts val="0"/>
              </a:spcBef>
              <a:spcAft>
                <a:spcPts val="0"/>
              </a:spcAft>
              <a:buClr>
                <a:schemeClr val="dk1"/>
              </a:buClr>
              <a:buSzPts val="2000"/>
              <a:buFont typeface="Noto Sans Symbols"/>
              <a:buChar char="❑"/>
            </a:pPr>
            <a:r>
              <a:rPr lang="en-IN" sz="2000">
                <a:solidFill>
                  <a:schemeClr val="dk1"/>
                </a:solidFill>
                <a:latin typeface="Calibri"/>
                <a:ea typeface="Calibri"/>
                <a:cs typeface="Calibri"/>
                <a:sym typeface="Calibri"/>
              </a:rPr>
              <a:t>PCB Registration</a:t>
            </a:r>
            <a:endParaRPr/>
          </a:p>
          <a:p>
            <a:pPr indent="-342900" lvl="0" marL="342900" marR="0" rtl="0" algn="l">
              <a:lnSpc>
                <a:spcPct val="150000"/>
              </a:lnSpc>
              <a:spcBef>
                <a:spcPts val="0"/>
              </a:spcBef>
              <a:spcAft>
                <a:spcPts val="0"/>
              </a:spcAft>
              <a:buClr>
                <a:schemeClr val="dk1"/>
              </a:buClr>
              <a:buSzPts val="2000"/>
              <a:buFont typeface="Noto Sans Symbols"/>
              <a:buChar char="❑"/>
            </a:pPr>
            <a:r>
              <a:rPr lang="en-IN" sz="2000">
                <a:solidFill>
                  <a:schemeClr val="dk1"/>
                </a:solidFill>
                <a:latin typeface="Calibri"/>
                <a:ea typeface="Calibri"/>
                <a:cs typeface="Calibri"/>
                <a:sym typeface="Calibri"/>
              </a:rPr>
              <a:t>DOT /OSP Registration</a:t>
            </a:r>
            <a:endParaRPr/>
          </a:p>
          <a:p>
            <a:pPr indent="-342900" lvl="0" marL="342900" marR="0" rtl="0" algn="l">
              <a:lnSpc>
                <a:spcPct val="150000"/>
              </a:lnSpc>
              <a:spcBef>
                <a:spcPts val="0"/>
              </a:spcBef>
              <a:spcAft>
                <a:spcPts val="0"/>
              </a:spcAft>
              <a:buClr>
                <a:schemeClr val="dk1"/>
              </a:buClr>
              <a:buSzPts val="2000"/>
              <a:buFont typeface="Noto Sans Symbols"/>
              <a:buChar char="❑"/>
            </a:pPr>
            <a:r>
              <a:rPr lang="en-IN" sz="2000">
                <a:solidFill>
                  <a:schemeClr val="dk1"/>
                </a:solidFill>
                <a:latin typeface="Calibri"/>
                <a:ea typeface="Calibri"/>
                <a:cs typeface="Calibri"/>
                <a:sym typeface="Calibri"/>
              </a:rPr>
              <a:t>Trademark Registration</a:t>
            </a:r>
            <a:endParaRPr/>
          </a:p>
          <a:p>
            <a:pPr indent="-342900" lvl="0" marL="342900" marR="0" rtl="0" algn="l">
              <a:lnSpc>
                <a:spcPct val="150000"/>
              </a:lnSpc>
              <a:spcBef>
                <a:spcPts val="0"/>
              </a:spcBef>
              <a:spcAft>
                <a:spcPts val="0"/>
              </a:spcAft>
              <a:buClr>
                <a:schemeClr val="dk1"/>
              </a:buClr>
              <a:buSzPts val="2000"/>
              <a:buFont typeface="Noto Sans Symbols"/>
              <a:buChar char="❑"/>
            </a:pPr>
            <a:r>
              <a:rPr lang="en-IN" sz="2000">
                <a:solidFill>
                  <a:schemeClr val="dk1"/>
                </a:solidFill>
                <a:latin typeface="Calibri"/>
                <a:ea typeface="Calibri"/>
                <a:cs typeface="Calibri"/>
                <a:sym typeface="Calibri"/>
              </a:rPr>
              <a:t>RCMC Registration</a:t>
            </a:r>
            <a:endParaRPr/>
          </a:p>
          <a:p>
            <a:pPr indent="-342900" lvl="0" marL="342900" marR="0" rtl="0" algn="l">
              <a:lnSpc>
                <a:spcPct val="150000"/>
              </a:lnSpc>
              <a:spcBef>
                <a:spcPts val="0"/>
              </a:spcBef>
              <a:spcAft>
                <a:spcPts val="0"/>
              </a:spcAft>
              <a:buClr>
                <a:schemeClr val="dk1"/>
              </a:buClr>
              <a:buSzPts val="2000"/>
              <a:buFont typeface="Noto Sans Symbols"/>
              <a:buChar char="❑"/>
            </a:pPr>
            <a:r>
              <a:rPr lang="en-IN" sz="2000">
                <a:solidFill>
                  <a:schemeClr val="dk1"/>
                </a:solidFill>
                <a:latin typeface="Calibri"/>
                <a:ea typeface="Calibri"/>
                <a:cs typeface="Calibri"/>
                <a:sym typeface="Calibri"/>
              </a:rPr>
              <a:t>Apprenticeship Registration</a:t>
            </a:r>
            <a:endParaRPr/>
          </a:p>
          <a:p>
            <a:pPr indent="-342900" lvl="0" marL="342900" marR="0" rtl="0" algn="l">
              <a:lnSpc>
                <a:spcPct val="150000"/>
              </a:lnSpc>
              <a:spcBef>
                <a:spcPts val="0"/>
              </a:spcBef>
              <a:spcAft>
                <a:spcPts val="0"/>
              </a:spcAft>
              <a:buClr>
                <a:schemeClr val="dk1"/>
              </a:buClr>
              <a:buSzPts val="2000"/>
              <a:buFont typeface="Noto Sans Symbols"/>
              <a:buChar char="❑"/>
            </a:pPr>
            <a:r>
              <a:rPr lang="en-IN" sz="2000">
                <a:solidFill>
                  <a:schemeClr val="dk1"/>
                </a:solidFill>
                <a:latin typeface="Calibri"/>
                <a:ea typeface="Calibri"/>
                <a:cs typeface="Calibri"/>
                <a:sym typeface="Calibri"/>
              </a:rPr>
              <a:t>RERA Registration</a:t>
            </a:r>
            <a:endParaRPr/>
          </a:p>
          <a:p>
            <a:pPr indent="-342900" lvl="0" marL="342900" marR="0" rtl="0" algn="l">
              <a:lnSpc>
                <a:spcPct val="150000"/>
              </a:lnSpc>
              <a:spcBef>
                <a:spcPts val="0"/>
              </a:spcBef>
              <a:spcAft>
                <a:spcPts val="0"/>
              </a:spcAft>
              <a:buClr>
                <a:schemeClr val="dk1"/>
              </a:buClr>
              <a:buSzPts val="2000"/>
              <a:buFont typeface="Noto Sans Symbols"/>
              <a:buChar char="❑"/>
            </a:pPr>
            <a:r>
              <a:rPr lang="en-IN" sz="2000">
                <a:solidFill>
                  <a:schemeClr val="dk1"/>
                </a:solidFill>
                <a:latin typeface="Calibri"/>
                <a:ea typeface="Calibri"/>
                <a:cs typeface="Calibri"/>
                <a:sym typeface="Calibri"/>
              </a:rPr>
              <a:t>ISO Registration</a:t>
            </a:r>
            <a:endParaRPr/>
          </a:p>
          <a:p>
            <a:pPr indent="-171450" lvl="0" marL="285750" marR="0" rtl="0" algn="l">
              <a:lnSpc>
                <a:spcPct val="150000"/>
              </a:lnSpc>
              <a:spcBef>
                <a:spcPts val="0"/>
              </a:spcBef>
              <a:spcAft>
                <a:spcPts val="0"/>
              </a:spcAft>
              <a:buClr>
                <a:schemeClr val="dk1"/>
              </a:buClr>
              <a:buSzPts val="1800"/>
              <a:buFont typeface="Noto Sans Symbols"/>
              <a:buNone/>
            </a:pPr>
            <a:r>
              <a:t/>
            </a:r>
            <a:endParaRPr sz="1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500"/>
                                        <p:tgtEl>
                                          <p:spTgt spid="1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xEl>
                                              <p:pRg end="0" st="0"/>
                                            </p:txEl>
                                          </p:spTgt>
                                        </p:tgtEl>
                                        <p:attrNameLst>
                                          <p:attrName>style.visibility</p:attrName>
                                        </p:attrNameLst>
                                      </p:cBhvr>
                                      <p:to>
                                        <p:strVal val="visible"/>
                                      </p:to>
                                    </p:set>
                                    <p:animEffect filter="fade" transition="in">
                                      <p:cBhvr>
                                        <p:cTn dur="500"/>
                                        <p:tgtEl>
                                          <p:spTgt spid="14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xEl>
                                              <p:pRg end="1" st="1"/>
                                            </p:txEl>
                                          </p:spTgt>
                                        </p:tgtEl>
                                        <p:attrNameLst>
                                          <p:attrName>style.visibility</p:attrName>
                                        </p:attrNameLst>
                                      </p:cBhvr>
                                      <p:to>
                                        <p:strVal val="visible"/>
                                      </p:to>
                                    </p:set>
                                    <p:animEffect filter="fade" transition="in">
                                      <p:cBhvr>
                                        <p:cTn dur="500"/>
                                        <p:tgtEl>
                                          <p:spTgt spid="14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xEl>
                                              <p:pRg end="2" st="2"/>
                                            </p:txEl>
                                          </p:spTgt>
                                        </p:tgtEl>
                                        <p:attrNameLst>
                                          <p:attrName>style.visibility</p:attrName>
                                        </p:attrNameLst>
                                      </p:cBhvr>
                                      <p:to>
                                        <p:strVal val="visible"/>
                                      </p:to>
                                    </p:set>
                                    <p:animEffect filter="fade" transition="in">
                                      <p:cBhvr>
                                        <p:cTn dur="500"/>
                                        <p:tgtEl>
                                          <p:spTgt spid="14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xEl>
                                              <p:pRg end="3" st="3"/>
                                            </p:txEl>
                                          </p:spTgt>
                                        </p:tgtEl>
                                        <p:attrNameLst>
                                          <p:attrName>style.visibility</p:attrName>
                                        </p:attrNameLst>
                                      </p:cBhvr>
                                      <p:to>
                                        <p:strVal val="visible"/>
                                      </p:to>
                                    </p:set>
                                    <p:animEffect filter="fade" transition="in">
                                      <p:cBhvr>
                                        <p:cTn dur="500"/>
                                        <p:tgtEl>
                                          <p:spTgt spid="14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xEl>
                                              <p:pRg end="4" st="4"/>
                                            </p:txEl>
                                          </p:spTgt>
                                        </p:tgtEl>
                                        <p:attrNameLst>
                                          <p:attrName>style.visibility</p:attrName>
                                        </p:attrNameLst>
                                      </p:cBhvr>
                                      <p:to>
                                        <p:strVal val="visible"/>
                                      </p:to>
                                    </p:set>
                                    <p:animEffect filter="fade" transition="in">
                                      <p:cBhvr>
                                        <p:cTn dur="500"/>
                                        <p:tgtEl>
                                          <p:spTgt spid="14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xEl>
                                              <p:pRg end="5" st="5"/>
                                            </p:txEl>
                                          </p:spTgt>
                                        </p:tgtEl>
                                        <p:attrNameLst>
                                          <p:attrName>style.visibility</p:attrName>
                                        </p:attrNameLst>
                                      </p:cBhvr>
                                      <p:to>
                                        <p:strVal val="visible"/>
                                      </p:to>
                                    </p:set>
                                    <p:animEffect filter="fade" transition="in">
                                      <p:cBhvr>
                                        <p:cTn dur="500"/>
                                        <p:tgtEl>
                                          <p:spTgt spid="14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xEl>
                                              <p:pRg end="6" st="6"/>
                                            </p:txEl>
                                          </p:spTgt>
                                        </p:tgtEl>
                                        <p:attrNameLst>
                                          <p:attrName>style.visibility</p:attrName>
                                        </p:attrNameLst>
                                      </p:cBhvr>
                                      <p:to>
                                        <p:strVal val="visible"/>
                                      </p:to>
                                    </p:set>
                                    <p:animEffect filter="fade" transition="in">
                                      <p:cBhvr>
                                        <p:cTn dur="500"/>
                                        <p:tgtEl>
                                          <p:spTgt spid="14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xEl>
                                              <p:pRg end="7" st="7"/>
                                            </p:txEl>
                                          </p:spTgt>
                                        </p:tgtEl>
                                        <p:attrNameLst>
                                          <p:attrName>style.visibility</p:attrName>
                                        </p:attrNameLst>
                                      </p:cBhvr>
                                      <p:to>
                                        <p:strVal val="visible"/>
                                      </p:to>
                                    </p:set>
                                    <p:animEffect filter="fade" transition="in">
                                      <p:cBhvr>
                                        <p:cTn dur="500"/>
                                        <p:tgtEl>
                                          <p:spTgt spid="14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xEl>
                                              <p:pRg end="8" st="8"/>
                                            </p:txEl>
                                          </p:spTgt>
                                        </p:tgtEl>
                                        <p:attrNameLst>
                                          <p:attrName>style.visibility</p:attrName>
                                        </p:attrNameLst>
                                      </p:cBhvr>
                                      <p:to>
                                        <p:strVal val="visible"/>
                                      </p:to>
                                    </p:set>
                                    <p:animEffect filter="fade" transition="in">
                                      <p:cBhvr>
                                        <p:cTn dur="500"/>
                                        <p:tgtEl>
                                          <p:spTgt spid="146">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xEl>
                                              <p:pRg end="9" st="9"/>
                                            </p:txEl>
                                          </p:spTgt>
                                        </p:tgtEl>
                                        <p:attrNameLst>
                                          <p:attrName>style.visibility</p:attrName>
                                        </p:attrNameLst>
                                      </p:cBhvr>
                                      <p:to>
                                        <p:strVal val="visible"/>
                                      </p:to>
                                    </p:set>
                                    <p:animEffect filter="fade" transition="in">
                                      <p:cBhvr>
                                        <p:cTn dur="500"/>
                                        <p:tgtEl>
                                          <p:spTgt spid="146">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xEl>
                                              <p:pRg end="10" st="10"/>
                                            </p:txEl>
                                          </p:spTgt>
                                        </p:tgtEl>
                                        <p:attrNameLst>
                                          <p:attrName>style.visibility</p:attrName>
                                        </p:attrNameLst>
                                      </p:cBhvr>
                                      <p:to>
                                        <p:strVal val="visible"/>
                                      </p:to>
                                    </p:set>
                                    <p:animEffect filter="fade" transition="in">
                                      <p:cBhvr>
                                        <p:cTn dur="500"/>
                                        <p:tgtEl>
                                          <p:spTgt spid="146">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xEl>
                                              <p:pRg end="11" st="11"/>
                                            </p:txEl>
                                          </p:spTgt>
                                        </p:tgtEl>
                                        <p:attrNameLst>
                                          <p:attrName>style.visibility</p:attrName>
                                        </p:attrNameLst>
                                      </p:cBhvr>
                                      <p:to>
                                        <p:strVal val="visible"/>
                                      </p:to>
                                    </p:set>
                                    <p:animEffect filter="fade" transition="in">
                                      <p:cBhvr>
                                        <p:cTn dur="500"/>
                                        <p:tgtEl>
                                          <p:spTgt spid="146">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xEl>
                                              <p:pRg end="12" st="12"/>
                                            </p:txEl>
                                          </p:spTgt>
                                        </p:tgtEl>
                                        <p:attrNameLst>
                                          <p:attrName>style.visibility</p:attrName>
                                        </p:attrNameLst>
                                      </p:cBhvr>
                                      <p:to>
                                        <p:strVal val="visible"/>
                                      </p:to>
                                    </p:set>
                                    <p:animEffect filter="fade" transition="in">
                                      <p:cBhvr>
                                        <p:cTn dur="500"/>
                                        <p:tgtEl>
                                          <p:spTgt spid="146">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xEl>
                                              <p:pRg end="13" st="13"/>
                                            </p:txEl>
                                          </p:spTgt>
                                        </p:tgtEl>
                                        <p:attrNameLst>
                                          <p:attrName>style.visibility</p:attrName>
                                        </p:attrNameLst>
                                      </p:cBhvr>
                                      <p:to>
                                        <p:strVal val="visible"/>
                                      </p:to>
                                    </p:set>
                                    <p:animEffect filter="fade" transition="in">
                                      <p:cBhvr>
                                        <p:cTn dur="500"/>
                                        <p:tgtEl>
                                          <p:spTgt spid="146">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xEl>
                                              <p:pRg end="14" st="14"/>
                                            </p:txEl>
                                          </p:spTgt>
                                        </p:tgtEl>
                                        <p:attrNameLst>
                                          <p:attrName>style.visibility</p:attrName>
                                        </p:attrNameLst>
                                      </p:cBhvr>
                                      <p:to>
                                        <p:strVal val="visible"/>
                                      </p:to>
                                    </p:set>
                                    <p:animEffect filter="fade" transition="in">
                                      <p:cBhvr>
                                        <p:cTn dur="500"/>
                                        <p:tgtEl>
                                          <p:spTgt spid="146">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xEl>
                                              <p:pRg end="15" st="15"/>
                                            </p:txEl>
                                          </p:spTgt>
                                        </p:tgtEl>
                                        <p:attrNameLst>
                                          <p:attrName>style.visibility</p:attrName>
                                        </p:attrNameLst>
                                      </p:cBhvr>
                                      <p:to>
                                        <p:strVal val="visible"/>
                                      </p:to>
                                    </p:set>
                                    <p:animEffect filter="fade" transition="in">
                                      <p:cBhvr>
                                        <p:cTn dur="500"/>
                                        <p:tgtEl>
                                          <p:spTgt spid="146">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xEl>
                                              <p:pRg end="16" st="16"/>
                                            </p:txEl>
                                          </p:spTgt>
                                        </p:tgtEl>
                                        <p:attrNameLst>
                                          <p:attrName>style.visibility</p:attrName>
                                        </p:attrNameLst>
                                      </p:cBhvr>
                                      <p:to>
                                        <p:strVal val="visible"/>
                                      </p:to>
                                    </p:set>
                                    <p:animEffect filter="fade" transition="in">
                                      <p:cBhvr>
                                        <p:cTn dur="500"/>
                                        <p:tgtEl>
                                          <p:spTgt spid="146">
                                            <p:txEl>
                                              <p:pRg end="16" st="16"/>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7">
                                            <p:txEl>
                                              <p:pRg end="0" st="0"/>
                                            </p:txEl>
                                          </p:spTgt>
                                        </p:tgtEl>
                                        <p:attrNameLst>
                                          <p:attrName>style.visibility</p:attrName>
                                        </p:attrNameLst>
                                      </p:cBhvr>
                                      <p:to>
                                        <p:strVal val="visible"/>
                                      </p:to>
                                    </p:set>
                                    <p:animEffect filter="fade" transition="in">
                                      <p:cBhvr>
                                        <p:cTn dur="500"/>
                                        <p:tgtEl>
                                          <p:spTgt spid="147">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7">
                                            <p:txEl>
                                              <p:pRg end="1" st="1"/>
                                            </p:txEl>
                                          </p:spTgt>
                                        </p:tgtEl>
                                        <p:attrNameLst>
                                          <p:attrName>style.visibility</p:attrName>
                                        </p:attrNameLst>
                                      </p:cBhvr>
                                      <p:to>
                                        <p:strVal val="visible"/>
                                      </p:to>
                                    </p:set>
                                    <p:animEffect filter="fade" transition="in">
                                      <p:cBhvr>
                                        <p:cTn dur="500"/>
                                        <p:tgtEl>
                                          <p:spTgt spid="147">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7">
                                            <p:txEl>
                                              <p:pRg end="2" st="2"/>
                                            </p:txEl>
                                          </p:spTgt>
                                        </p:tgtEl>
                                        <p:attrNameLst>
                                          <p:attrName>style.visibility</p:attrName>
                                        </p:attrNameLst>
                                      </p:cBhvr>
                                      <p:to>
                                        <p:strVal val="visible"/>
                                      </p:to>
                                    </p:set>
                                    <p:animEffect filter="fade" transition="in">
                                      <p:cBhvr>
                                        <p:cTn dur="500"/>
                                        <p:tgtEl>
                                          <p:spTgt spid="147">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7">
                                            <p:txEl>
                                              <p:pRg end="3" st="3"/>
                                            </p:txEl>
                                          </p:spTgt>
                                        </p:tgtEl>
                                        <p:attrNameLst>
                                          <p:attrName>style.visibility</p:attrName>
                                        </p:attrNameLst>
                                      </p:cBhvr>
                                      <p:to>
                                        <p:strVal val="visible"/>
                                      </p:to>
                                    </p:set>
                                    <p:animEffect filter="fade" transition="in">
                                      <p:cBhvr>
                                        <p:cTn dur="500"/>
                                        <p:tgtEl>
                                          <p:spTgt spid="147">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7">
                                            <p:txEl>
                                              <p:pRg end="4" st="4"/>
                                            </p:txEl>
                                          </p:spTgt>
                                        </p:tgtEl>
                                        <p:attrNameLst>
                                          <p:attrName>style.visibility</p:attrName>
                                        </p:attrNameLst>
                                      </p:cBhvr>
                                      <p:to>
                                        <p:strVal val="visible"/>
                                      </p:to>
                                    </p:set>
                                    <p:animEffect filter="fade" transition="in">
                                      <p:cBhvr>
                                        <p:cTn dur="500"/>
                                        <p:tgtEl>
                                          <p:spTgt spid="147">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7">
                                            <p:txEl>
                                              <p:pRg end="5" st="5"/>
                                            </p:txEl>
                                          </p:spTgt>
                                        </p:tgtEl>
                                        <p:attrNameLst>
                                          <p:attrName>style.visibility</p:attrName>
                                        </p:attrNameLst>
                                      </p:cBhvr>
                                      <p:to>
                                        <p:strVal val="visible"/>
                                      </p:to>
                                    </p:set>
                                    <p:animEffect filter="fade" transition="in">
                                      <p:cBhvr>
                                        <p:cTn dur="500"/>
                                        <p:tgtEl>
                                          <p:spTgt spid="147">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7">
                                            <p:txEl>
                                              <p:pRg end="6" st="6"/>
                                            </p:txEl>
                                          </p:spTgt>
                                        </p:tgtEl>
                                        <p:attrNameLst>
                                          <p:attrName>style.visibility</p:attrName>
                                        </p:attrNameLst>
                                      </p:cBhvr>
                                      <p:to>
                                        <p:strVal val="visible"/>
                                      </p:to>
                                    </p:set>
                                    <p:animEffect filter="fade" transition="in">
                                      <p:cBhvr>
                                        <p:cTn dur="500"/>
                                        <p:tgtEl>
                                          <p:spTgt spid="147">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7">
                                            <p:txEl>
                                              <p:pRg end="7" st="7"/>
                                            </p:txEl>
                                          </p:spTgt>
                                        </p:tgtEl>
                                        <p:attrNameLst>
                                          <p:attrName>style.visibility</p:attrName>
                                        </p:attrNameLst>
                                      </p:cBhvr>
                                      <p:to>
                                        <p:strVal val="visible"/>
                                      </p:to>
                                    </p:set>
                                    <p:animEffect filter="fade" transition="in">
                                      <p:cBhvr>
                                        <p:cTn dur="500"/>
                                        <p:tgtEl>
                                          <p:spTgt spid="147">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7">
                                            <p:txEl>
                                              <p:pRg end="8" st="8"/>
                                            </p:txEl>
                                          </p:spTgt>
                                        </p:tgtEl>
                                        <p:attrNameLst>
                                          <p:attrName>style.visibility</p:attrName>
                                        </p:attrNameLst>
                                      </p:cBhvr>
                                      <p:to>
                                        <p:strVal val="visible"/>
                                      </p:to>
                                    </p:set>
                                    <p:animEffect filter="fade" transition="in">
                                      <p:cBhvr>
                                        <p:cTn dur="500"/>
                                        <p:tgtEl>
                                          <p:spTgt spid="147">
                                            <p:txEl>
                                              <p:pRg end="8" st="8"/>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7">
                                            <p:txEl>
                                              <p:pRg end="9" st="9"/>
                                            </p:txEl>
                                          </p:spTgt>
                                        </p:tgtEl>
                                        <p:attrNameLst>
                                          <p:attrName>style.visibility</p:attrName>
                                        </p:attrNameLst>
                                      </p:cBhvr>
                                      <p:to>
                                        <p:strVal val="visible"/>
                                      </p:to>
                                    </p:set>
                                    <p:animEffect filter="fade" transition="in">
                                      <p:cBhvr>
                                        <p:cTn dur="500"/>
                                        <p:tgtEl>
                                          <p:spTgt spid="147">
                                            <p:txEl>
                                              <p:pRg end="9" st="9"/>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7">
                                            <p:txEl>
                                              <p:pRg end="10" st="10"/>
                                            </p:txEl>
                                          </p:spTgt>
                                        </p:tgtEl>
                                        <p:attrNameLst>
                                          <p:attrName>style.visibility</p:attrName>
                                        </p:attrNameLst>
                                      </p:cBhvr>
                                      <p:to>
                                        <p:strVal val="visible"/>
                                      </p:to>
                                    </p:set>
                                    <p:animEffect filter="fade" transition="in">
                                      <p:cBhvr>
                                        <p:cTn dur="500"/>
                                        <p:tgtEl>
                                          <p:spTgt spid="147">
                                            <p:txEl>
                                              <p:pRg end="10" st="1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7">
                                            <p:txEl>
                                              <p:pRg end="11" st="11"/>
                                            </p:txEl>
                                          </p:spTgt>
                                        </p:tgtEl>
                                        <p:attrNameLst>
                                          <p:attrName>style.visibility</p:attrName>
                                        </p:attrNameLst>
                                      </p:cBhvr>
                                      <p:to>
                                        <p:strVal val="visible"/>
                                      </p:to>
                                    </p:set>
                                    <p:animEffect filter="fade" transition="in">
                                      <p:cBhvr>
                                        <p:cTn dur="500"/>
                                        <p:tgtEl>
                                          <p:spTgt spid="147">
                                            <p:txEl>
                                              <p:pRg end="11" st="1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7">
                                            <p:txEl>
                                              <p:pRg end="12" st="12"/>
                                            </p:txEl>
                                          </p:spTgt>
                                        </p:tgtEl>
                                        <p:attrNameLst>
                                          <p:attrName>style.visibility</p:attrName>
                                        </p:attrNameLst>
                                      </p:cBhvr>
                                      <p:to>
                                        <p:strVal val="visible"/>
                                      </p:to>
                                    </p:set>
                                    <p:animEffect filter="fade" transition="in">
                                      <p:cBhvr>
                                        <p:cTn dur="500"/>
                                        <p:tgtEl>
                                          <p:spTgt spid="147">
                                            <p:txEl>
                                              <p:pRg end="12" st="1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2"/>
          <p:cNvSpPr txBox="1"/>
          <p:nvPr>
            <p:ph type="title"/>
          </p:nvPr>
        </p:nvSpPr>
        <p:spPr>
          <a:xfrm>
            <a:off x="503349" y="128789"/>
            <a:ext cx="10515600" cy="106894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Arial Rounded"/>
              <a:buNone/>
            </a:pPr>
            <a:r>
              <a:rPr b="1" lang="en-IN" sz="2800">
                <a:latin typeface="Arial Rounded"/>
                <a:ea typeface="Arial Rounded"/>
                <a:cs typeface="Arial Rounded"/>
                <a:sym typeface="Arial Rounded"/>
              </a:rPr>
              <a:t>Post Incorporation Compliances of the Company</a:t>
            </a:r>
            <a:br>
              <a:rPr b="1" lang="en-IN" sz="2800">
                <a:latin typeface="Arial Rounded"/>
                <a:ea typeface="Arial Rounded"/>
                <a:cs typeface="Arial Rounded"/>
                <a:sym typeface="Arial Rounded"/>
              </a:rPr>
            </a:br>
            <a:endParaRPr b="1" sz="2800">
              <a:latin typeface="Arial Rounded"/>
              <a:ea typeface="Arial Rounded"/>
              <a:cs typeface="Arial Rounded"/>
              <a:sym typeface="Arial Rounded"/>
            </a:endParaRPr>
          </a:p>
        </p:txBody>
      </p:sp>
      <p:sp>
        <p:nvSpPr>
          <p:cNvPr id="153" name="Google Shape;153;p12"/>
          <p:cNvSpPr txBox="1"/>
          <p:nvPr>
            <p:ph idx="1" type="body"/>
          </p:nvPr>
        </p:nvSpPr>
        <p:spPr>
          <a:xfrm>
            <a:off x="618524" y="1197734"/>
            <a:ext cx="10515600" cy="5568826"/>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400"/>
              <a:buChar char="•"/>
            </a:pPr>
            <a:r>
              <a:rPr lang="en-IN" sz="2400"/>
              <a:t>First Board Meeting within 30 Days from the date of Incorporation.</a:t>
            </a:r>
            <a:endParaRPr/>
          </a:p>
          <a:p>
            <a:pPr indent="-228600" lvl="0" marL="228600" rtl="0" algn="l">
              <a:lnSpc>
                <a:spcPct val="90000"/>
              </a:lnSpc>
              <a:spcBef>
                <a:spcPts val="1000"/>
              </a:spcBef>
              <a:spcAft>
                <a:spcPts val="0"/>
              </a:spcAft>
              <a:buClr>
                <a:schemeClr val="dk1"/>
              </a:buClr>
              <a:buSzPts val="2400"/>
              <a:buChar char="•"/>
            </a:pPr>
            <a:r>
              <a:rPr lang="en-IN" sz="2400"/>
              <a:t>Appointment of First Auditor within 30 days from the date of Incorporation.</a:t>
            </a:r>
            <a:endParaRPr/>
          </a:p>
          <a:p>
            <a:pPr indent="-228600" lvl="0" marL="228600" rtl="0" algn="l">
              <a:lnSpc>
                <a:spcPct val="90000"/>
              </a:lnSpc>
              <a:spcBef>
                <a:spcPts val="1000"/>
              </a:spcBef>
              <a:spcAft>
                <a:spcPts val="0"/>
              </a:spcAft>
              <a:buClr>
                <a:schemeClr val="dk1"/>
              </a:buClr>
              <a:buSzPts val="2400"/>
              <a:buChar char="•"/>
            </a:pPr>
            <a:r>
              <a:rPr lang="en-IN" sz="2400"/>
              <a:t>Disclosure of Director’s Interest and Declaration Regarding Disqualification.</a:t>
            </a:r>
            <a:endParaRPr/>
          </a:p>
          <a:p>
            <a:pPr indent="-228600" lvl="0" marL="228600" rtl="0" algn="l">
              <a:lnSpc>
                <a:spcPct val="90000"/>
              </a:lnSpc>
              <a:spcBef>
                <a:spcPts val="1000"/>
              </a:spcBef>
              <a:spcAft>
                <a:spcPts val="0"/>
              </a:spcAft>
              <a:buClr>
                <a:schemeClr val="dk1"/>
              </a:buClr>
              <a:buSzPts val="2400"/>
              <a:buChar char="•"/>
            </a:pPr>
            <a:r>
              <a:rPr lang="en-IN" sz="2400"/>
              <a:t>Registered Office</a:t>
            </a:r>
            <a:endParaRPr/>
          </a:p>
          <a:p>
            <a:pPr indent="-228600" lvl="0" marL="228600" rtl="0" algn="l">
              <a:lnSpc>
                <a:spcPct val="90000"/>
              </a:lnSpc>
              <a:spcBef>
                <a:spcPts val="1000"/>
              </a:spcBef>
              <a:spcAft>
                <a:spcPts val="0"/>
              </a:spcAft>
              <a:buClr>
                <a:schemeClr val="dk1"/>
              </a:buClr>
              <a:buSzPts val="2400"/>
              <a:buChar char="•"/>
            </a:pPr>
            <a:r>
              <a:rPr lang="en-IN" sz="2400"/>
              <a:t>Opening of Bank Account for the Company.</a:t>
            </a:r>
            <a:endParaRPr/>
          </a:p>
          <a:p>
            <a:pPr indent="-228600" lvl="0" marL="228600" rtl="0" algn="l">
              <a:lnSpc>
                <a:spcPct val="90000"/>
              </a:lnSpc>
              <a:spcBef>
                <a:spcPts val="1000"/>
              </a:spcBef>
              <a:spcAft>
                <a:spcPts val="0"/>
              </a:spcAft>
              <a:buClr>
                <a:schemeClr val="dk1"/>
              </a:buClr>
              <a:buSzPts val="2400"/>
              <a:buChar char="•"/>
            </a:pPr>
            <a:r>
              <a:rPr lang="en-IN" sz="2400"/>
              <a:t>Letterhead &amp; Statutory Registers.</a:t>
            </a:r>
            <a:endParaRPr/>
          </a:p>
          <a:p>
            <a:pPr indent="-228600" lvl="0" marL="228600" rtl="0" algn="l">
              <a:lnSpc>
                <a:spcPct val="90000"/>
              </a:lnSpc>
              <a:spcBef>
                <a:spcPts val="1000"/>
              </a:spcBef>
              <a:spcAft>
                <a:spcPts val="0"/>
              </a:spcAft>
              <a:buClr>
                <a:schemeClr val="dk1"/>
              </a:buClr>
              <a:buSzPts val="2400"/>
              <a:buChar char="•"/>
            </a:pPr>
            <a:r>
              <a:rPr lang="en-IN" sz="2400"/>
              <a:t>Developing of Accounting System for the Company.</a:t>
            </a:r>
            <a:endParaRPr/>
          </a:p>
          <a:p>
            <a:pPr indent="-228600" lvl="0" marL="228600" rtl="0" algn="l">
              <a:lnSpc>
                <a:spcPct val="90000"/>
              </a:lnSpc>
              <a:spcBef>
                <a:spcPts val="1000"/>
              </a:spcBef>
              <a:spcAft>
                <a:spcPts val="0"/>
              </a:spcAft>
              <a:buClr>
                <a:schemeClr val="dk1"/>
              </a:buClr>
              <a:buSzPts val="2400"/>
              <a:buChar char="•"/>
            </a:pPr>
            <a:r>
              <a:rPr lang="en-IN" sz="2400"/>
              <a:t>Allotment of the Securities</a:t>
            </a:r>
            <a:endParaRPr/>
          </a:p>
          <a:p>
            <a:pPr indent="-228600" lvl="0" marL="228600" rtl="0" algn="l">
              <a:lnSpc>
                <a:spcPct val="90000"/>
              </a:lnSpc>
              <a:spcBef>
                <a:spcPts val="1000"/>
              </a:spcBef>
              <a:spcAft>
                <a:spcPts val="0"/>
              </a:spcAft>
              <a:buClr>
                <a:schemeClr val="dk1"/>
              </a:buClr>
              <a:buSzPts val="2400"/>
              <a:buChar char="•"/>
            </a:pPr>
            <a:r>
              <a:rPr lang="en-IN" sz="2400"/>
              <a:t>Issue of share certificates within 60 days from the date of incorporation</a:t>
            </a:r>
            <a:endParaRPr/>
          </a:p>
          <a:p>
            <a:pPr indent="-228600" lvl="0" marL="228600" rtl="0" algn="l">
              <a:lnSpc>
                <a:spcPct val="90000"/>
              </a:lnSpc>
              <a:spcBef>
                <a:spcPts val="1000"/>
              </a:spcBef>
              <a:spcAft>
                <a:spcPts val="0"/>
              </a:spcAft>
              <a:buClr>
                <a:schemeClr val="dk1"/>
              </a:buClr>
              <a:buSzPts val="2400"/>
              <a:buChar char="•"/>
            </a:pPr>
            <a:r>
              <a:rPr lang="en-IN" sz="2400"/>
              <a:t>Payment of Stamp Duty </a:t>
            </a:r>
            <a:endParaRPr/>
          </a:p>
          <a:p>
            <a:pPr indent="-228600" lvl="0" marL="228600" rtl="0" algn="l">
              <a:lnSpc>
                <a:spcPct val="90000"/>
              </a:lnSpc>
              <a:spcBef>
                <a:spcPts val="1000"/>
              </a:spcBef>
              <a:spcAft>
                <a:spcPts val="0"/>
              </a:spcAft>
              <a:buClr>
                <a:schemeClr val="dk1"/>
              </a:buClr>
              <a:buSzPts val="2400"/>
              <a:buChar char="•"/>
            </a:pPr>
            <a:r>
              <a:rPr lang="en-IN" sz="2400"/>
              <a:t>File declaration for the commencement of business</a:t>
            </a:r>
            <a:endParaRPr/>
          </a:p>
          <a:p>
            <a:pPr indent="-228600" lvl="0" marL="228600" rtl="0" algn="l">
              <a:lnSpc>
                <a:spcPct val="90000"/>
              </a:lnSpc>
              <a:spcBef>
                <a:spcPts val="1000"/>
              </a:spcBef>
              <a:spcAft>
                <a:spcPts val="0"/>
              </a:spcAft>
              <a:buClr>
                <a:schemeClr val="dk1"/>
              </a:buClr>
              <a:buSzPts val="2400"/>
              <a:buChar char="•"/>
            </a:pPr>
            <a:r>
              <a:rPr lang="en-IN" sz="2400"/>
              <a:t>Form DPT-3(Annually), Form INC-20A (One time), MSME-I (half yearly), Form AOC-4 (Annually), Form MGT-7(Annually) should be filed.</a:t>
            </a:r>
            <a:endParaRPr/>
          </a:p>
          <a:p>
            <a:pPr indent="-76200" lvl="0" marL="228600" rtl="0" algn="l">
              <a:lnSpc>
                <a:spcPct val="90000"/>
              </a:lnSpc>
              <a:spcBef>
                <a:spcPts val="1000"/>
              </a:spcBef>
              <a:spcAft>
                <a:spcPts val="0"/>
              </a:spcAft>
              <a:buClr>
                <a:schemeClr val="dk1"/>
              </a:buClr>
              <a:buSzPts val="2400"/>
              <a:buNone/>
            </a:pPr>
            <a:r>
              <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500"/>
                                        <p:tgtEl>
                                          <p:spTgt spid="1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0" st="0"/>
                                            </p:txEl>
                                          </p:spTgt>
                                        </p:tgtEl>
                                        <p:attrNameLst>
                                          <p:attrName>style.visibility</p:attrName>
                                        </p:attrNameLst>
                                      </p:cBhvr>
                                      <p:to>
                                        <p:strVal val="visible"/>
                                      </p:to>
                                    </p:set>
                                    <p:animEffect filter="fade" transition="in">
                                      <p:cBhvr>
                                        <p:cTn dur="500"/>
                                        <p:tgtEl>
                                          <p:spTgt spid="15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1" st="1"/>
                                            </p:txEl>
                                          </p:spTgt>
                                        </p:tgtEl>
                                        <p:attrNameLst>
                                          <p:attrName>style.visibility</p:attrName>
                                        </p:attrNameLst>
                                      </p:cBhvr>
                                      <p:to>
                                        <p:strVal val="visible"/>
                                      </p:to>
                                    </p:set>
                                    <p:animEffect filter="fade" transition="in">
                                      <p:cBhvr>
                                        <p:cTn dur="500"/>
                                        <p:tgtEl>
                                          <p:spTgt spid="15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2" st="2"/>
                                            </p:txEl>
                                          </p:spTgt>
                                        </p:tgtEl>
                                        <p:attrNameLst>
                                          <p:attrName>style.visibility</p:attrName>
                                        </p:attrNameLst>
                                      </p:cBhvr>
                                      <p:to>
                                        <p:strVal val="visible"/>
                                      </p:to>
                                    </p:set>
                                    <p:animEffect filter="fade" transition="in">
                                      <p:cBhvr>
                                        <p:cTn dur="500"/>
                                        <p:tgtEl>
                                          <p:spTgt spid="15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3" st="3"/>
                                            </p:txEl>
                                          </p:spTgt>
                                        </p:tgtEl>
                                        <p:attrNameLst>
                                          <p:attrName>style.visibility</p:attrName>
                                        </p:attrNameLst>
                                      </p:cBhvr>
                                      <p:to>
                                        <p:strVal val="visible"/>
                                      </p:to>
                                    </p:set>
                                    <p:animEffect filter="fade" transition="in">
                                      <p:cBhvr>
                                        <p:cTn dur="500"/>
                                        <p:tgtEl>
                                          <p:spTgt spid="15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4" st="4"/>
                                            </p:txEl>
                                          </p:spTgt>
                                        </p:tgtEl>
                                        <p:attrNameLst>
                                          <p:attrName>style.visibility</p:attrName>
                                        </p:attrNameLst>
                                      </p:cBhvr>
                                      <p:to>
                                        <p:strVal val="visible"/>
                                      </p:to>
                                    </p:set>
                                    <p:animEffect filter="fade" transition="in">
                                      <p:cBhvr>
                                        <p:cTn dur="500"/>
                                        <p:tgtEl>
                                          <p:spTgt spid="15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5" st="5"/>
                                            </p:txEl>
                                          </p:spTgt>
                                        </p:tgtEl>
                                        <p:attrNameLst>
                                          <p:attrName>style.visibility</p:attrName>
                                        </p:attrNameLst>
                                      </p:cBhvr>
                                      <p:to>
                                        <p:strVal val="visible"/>
                                      </p:to>
                                    </p:set>
                                    <p:animEffect filter="fade" transition="in">
                                      <p:cBhvr>
                                        <p:cTn dur="500"/>
                                        <p:tgtEl>
                                          <p:spTgt spid="15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6" st="6"/>
                                            </p:txEl>
                                          </p:spTgt>
                                        </p:tgtEl>
                                        <p:attrNameLst>
                                          <p:attrName>style.visibility</p:attrName>
                                        </p:attrNameLst>
                                      </p:cBhvr>
                                      <p:to>
                                        <p:strVal val="visible"/>
                                      </p:to>
                                    </p:set>
                                    <p:animEffect filter="fade" transition="in">
                                      <p:cBhvr>
                                        <p:cTn dur="500"/>
                                        <p:tgtEl>
                                          <p:spTgt spid="15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7" st="7"/>
                                            </p:txEl>
                                          </p:spTgt>
                                        </p:tgtEl>
                                        <p:attrNameLst>
                                          <p:attrName>style.visibility</p:attrName>
                                        </p:attrNameLst>
                                      </p:cBhvr>
                                      <p:to>
                                        <p:strVal val="visible"/>
                                      </p:to>
                                    </p:set>
                                    <p:animEffect filter="fade" transition="in">
                                      <p:cBhvr>
                                        <p:cTn dur="500"/>
                                        <p:tgtEl>
                                          <p:spTgt spid="15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8" st="8"/>
                                            </p:txEl>
                                          </p:spTgt>
                                        </p:tgtEl>
                                        <p:attrNameLst>
                                          <p:attrName>style.visibility</p:attrName>
                                        </p:attrNameLst>
                                      </p:cBhvr>
                                      <p:to>
                                        <p:strVal val="visible"/>
                                      </p:to>
                                    </p:set>
                                    <p:animEffect filter="fade" transition="in">
                                      <p:cBhvr>
                                        <p:cTn dur="500"/>
                                        <p:tgtEl>
                                          <p:spTgt spid="153">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9" st="9"/>
                                            </p:txEl>
                                          </p:spTgt>
                                        </p:tgtEl>
                                        <p:attrNameLst>
                                          <p:attrName>style.visibility</p:attrName>
                                        </p:attrNameLst>
                                      </p:cBhvr>
                                      <p:to>
                                        <p:strVal val="visible"/>
                                      </p:to>
                                    </p:set>
                                    <p:animEffect filter="fade" transition="in">
                                      <p:cBhvr>
                                        <p:cTn dur="500"/>
                                        <p:tgtEl>
                                          <p:spTgt spid="153">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10" st="10"/>
                                            </p:txEl>
                                          </p:spTgt>
                                        </p:tgtEl>
                                        <p:attrNameLst>
                                          <p:attrName>style.visibility</p:attrName>
                                        </p:attrNameLst>
                                      </p:cBhvr>
                                      <p:to>
                                        <p:strVal val="visible"/>
                                      </p:to>
                                    </p:set>
                                    <p:animEffect filter="fade" transition="in">
                                      <p:cBhvr>
                                        <p:cTn dur="500"/>
                                        <p:tgtEl>
                                          <p:spTgt spid="153">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11" st="11"/>
                                            </p:txEl>
                                          </p:spTgt>
                                        </p:tgtEl>
                                        <p:attrNameLst>
                                          <p:attrName>style.visibility</p:attrName>
                                        </p:attrNameLst>
                                      </p:cBhvr>
                                      <p:to>
                                        <p:strVal val="visible"/>
                                      </p:to>
                                    </p:set>
                                    <p:animEffect filter="fade" transition="in">
                                      <p:cBhvr>
                                        <p:cTn dur="500"/>
                                        <p:tgtEl>
                                          <p:spTgt spid="153">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12" st="12"/>
                                            </p:txEl>
                                          </p:spTgt>
                                        </p:tgtEl>
                                        <p:attrNameLst>
                                          <p:attrName>style.visibility</p:attrName>
                                        </p:attrNameLst>
                                      </p:cBhvr>
                                      <p:to>
                                        <p:strVal val="visible"/>
                                      </p:to>
                                    </p:set>
                                    <p:animEffect filter="fade" transition="in">
                                      <p:cBhvr>
                                        <p:cTn dur="500"/>
                                        <p:tgtEl>
                                          <p:spTgt spid="153">
                                            <p:txEl>
                                              <p:pRg end="12" st="1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3"/>
          <p:cNvSpPr txBox="1"/>
          <p:nvPr>
            <p:ph type="title"/>
          </p:nvPr>
        </p:nvSpPr>
        <p:spPr>
          <a:xfrm>
            <a:off x="1603022" y="647171"/>
            <a:ext cx="9750778" cy="58109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Arial Rounded"/>
              <a:buNone/>
            </a:pPr>
            <a:r>
              <a:rPr b="1" lang="en-IN" sz="3600">
                <a:latin typeface="Arial Rounded"/>
                <a:ea typeface="Arial Rounded"/>
                <a:cs typeface="Arial Rounded"/>
                <a:sym typeface="Arial Rounded"/>
              </a:rPr>
              <a:t>Director’s Duties &amp; Responsibilities</a:t>
            </a:r>
            <a:br>
              <a:rPr b="1" lang="en-IN" sz="3600">
                <a:latin typeface="Arial Rounded"/>
                <a:ea typeface="Arial Rounded"/>
                <a:cs typeface="Arial Rounded"/>
                <a:sym typeface="Arial Rounded"/>
              </a:rPr>
            </a:br>
            <a:endParaRPr b="1" sz="3600">
              <a:latin typeface="Arial Rounded"/>
              <a:ea typeface="Arial Rounded"/>
              <a:cs typeface="Arial Rounded"/>
              <a:sym typeface="Arial Rounded"/>
            </a:endParaRPr>
          </a:p>
        </p:txBody>
      </p:sp>
      <p:sp>
        <p:nvSpPr>
          <p:cNvPr id="159" name="Google Shape;159;p13"/>
          <p:cNvSpPr txBox="1"/>
          <p:nvPr>
            <p:ph idx="1" type="body"/>
          </p:nvPr>
        </p:nvSpPr>
        <p:spPr>
          <a:xfrm>
            <a:off x="838200" y="1262130"/>
            <a:ext cx="10515600" cy="491483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IN" sz="2400"/>
              <a:t>To act in accordance with the articles of the company.</a:t>
            </a:r>
            <a:endParaRPr/>
          </a:p>
          <a:p>
            <a:pPr indent="-228600" lvl="0" marL="228600" rtl="0" algn="l">
              <a:lnSpc>
                <a:spcPct val="90000"/>
              </a:lnSpc>
              <a:spcBef>
                <a:spcPts val="1000"/>
              </a:spcBef>
              <a:spcAft>
                <a:spcPts val="0"/>
              </a:spcAft>
              <a:buClr>
                <a:schemeClr val="dk1"/>
              </a:buClr>
              <a:buSzPts val="2400"/>
              <a:buChar char="•"/>
            </a:pPr>
            <a:r>
              <a:rPr lang="en-IN" sz="2400"/>
              <a:t>To act in good faith in order to promote the objects of the company.</a:t>
            </a:r>
            <a:endParaRPr/>
          </a:p>
          <a:p>
            <a:pPr indent="-228600" lvl="0" marL="228600" rtl="0" algn="l">
              <a:lnSpc>
                <a:spcPct val="90000"/>
              </a:lnSpc>
              <a:spcBef>
                <a:spcPts val="1000"/>
              </a:spcBef>
              <a:spcAft>
                <a:spcPts val="0"/>
              </a:spcAft>
              <a:buClr>
                <a:schemeClr val="dk1"/>
              </a:buClr>
              <a:buSzPts val="2400"/>
              <a:buChar char="•"/>
            </a:pPr>
            <a:r>
              <a:rPr lang="en-IN" sz="2400"/>
              <a:t>To exercise his duties with due and reasonable care, skill, diligence, and independent judgment.</a:t>
            </a:r>
            <a:endParaRPr/>
          </a:p>
          <a:p>
            <a:pPr indent="-228600" lvl="0" marL="228600" rtl="0" algn="l">
              <a:lnSpc>
                <a:spcPct val="90000"/>
              </a:lnSpc>
              <a:spcBef>
                <a:spcPts val="1000"/>
              </a:spcBef>
              <a:spcAft>
                <a:spcPts val="0"/>
              </a:spcAft>
              <a:buClr>
                <a:schemeClr val="dk1"/>
              </a:buClr>
              <a:buSzPts val="2400"/>
              <a:buChar char="•"/>
            </a:pPr>
            <a:r>
              <a:rPr lang="en-IN" sz="2400"/>
              <a:t>Not to involve in a situation in which he may have a direct or indirect interest that conflicts, or possibly may conflict, with the interest of the company.</a:t>
            </a:r>
            <a:endParaRPr/>
          </a:p>
          <a:p>
            <a:pPr indent="-228600" lvl="0" marL="228600" rtl="0" algn="l">
              <a:lnSpc>
                <a:spcPct val="90000"/>
              </a:lnSpc>
              <a:spcBef>
                <a:spcPts val="1000"/>
              </a:spcBef>
              <a:spcAft>
                <a:spcPts val="0"/>
              </a:spcAft>
              <a:buClr>
                <a:schemeClr val="dk1"/>
              </a:buClr>
              <a:buSzPts val="2400"/>
              <a:buChar char="•"/>
            </a:pPr>
            <a:r>
              <a:rPr lang="en-IN" sz="2400"/>
              <a:t>Not to achieve or attempt to achieve any undue gain or advantage either to himself or to his relatives, partners, or associates.</a:t>
            </a:r>
            <a:endParaRPr/>
          </a:p>
          <a:p>
            <a:pPr indent="-228600" lvl="0" marL="228600" rtl="0" algn="l">
              <a:lnSpc>
                <a:spcPct val="90000"/>
              </a:lnSpc>
              <a:spcBef>
                <a:spcPts val="1000"/>
              </a:spcBef>
              <a:spcAft>
                <a:spcPts val="0"/>
              </a:spcAft>
              <a:buClr>
                <a:schemeClr val="dk1"/>
              </a:buClr>
              <a:buSzPts val="2400"/>
              <a:buChar char="•"/>
            </a:pPr>
            <a:r>
              <a:rPr lang="en-IN" sz="2400"/>
              <a:t>Not to assign his office to any other person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500"/>
                                        <p:tgtEl>
                                          <p:spTgt spid="1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0" st="0"/>
                                            </p:txEl>
                                          </p:spTgt>
                                        </p:tgtEl>
                                        <p:attrNameLst>
                                          <p:attrName>style.visibility</p:attrName>
                                        </p:attrNameLst>
                                      </p:cBhvr>
                                      <p:to>
                                        <p:strVal val="visible"/>
                                      </p:to>
                                    </p:set>
                                    <p:animEffect filter="fade" transition="in">
                                      <p:cBhvr>
                                        <p:cTn dur="500"/>
                                        <p:tgtEl>
                                          <p:spTgt spid="15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1" st="1"/>
                                            </p:txEl>
                                          </p:spTgt>
                                        </p:tgtEl>
                                        <p:attrNameLst>
                                          <p:attrName>style.visibility</p:attrName>
                                        </p:attrNameLst>
                                      </p:cBhvr>
                                      <p:to>
                                        <p:strVal val="visible"/>
                                      </p:to>
                                    </p:set>
                                    <p:animEffect filter="fade" transition="in">
                                      <p:cBhvr>
                                        <p:cTn dur="500"/>
                                        <p:tgtEl>
                                          <p:spTgt spid="15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2" st="2"/>
                                            </p:txEl>
                                          </p:spTgt>
                                        </p:tgtEl>
                                        <p:attrNameLst>
                                          <p:attrName>style.visibility</p:attrName>
                                        </p:attrNameLst>
                                      </p:cBhvr>
                                      <p:to>
                                        <p:strVal val="visible"/>
                                      </p:to>
                                    </p:set>
                                    <p:animEffect filter="fade" transition="in">
                                      <p:cBhvr>
                                        <p:cTn dur="500"/>
                                        <p:tgtEl>
                                          <p:spTgt spid="15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3" st="3"/>
                                            </p:txEl>
                                          </p:spTgt>
                                        </p:tgtEl>
                                        <p:attrNameLst>
                                          <p:attrName>style.visibility</p:attrName>
                                        </p:attrNameLst>
                                      </p:cBhvr>
                                      <p:to>
                                        <p:strVal val="visible"/>
                                      </p:to>
                                    </p:set>
                                    <p:animEffect filter="fade" transition="in">
                                      <p:cBhvr>
                                        <p:cTn dur="500"/>
                                        <p:tgtEl>
                                          <p:spTgt spid="15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4" st="4"/>
                                            </p:txEl>
                                          </p:spTgt>
                                        </p:tgtEl>
                                        <p:attrNameLst>
                                          <p:attrName>style.visibility</p:attrName>
                                        </p:attrNameLst>
                                      </p:cBhvr>
                                      <p:to>
                                        <p:strVal val="visible"/>
                                      </p:to>
                                    </p:set>
                                    <p:animEffect filter="fade" transition="in">
                                      <p:cBhvr>
                                        <p:cTn dur="500"/>
                                        <p:tgtEl>
                                          <p:spTgt spid="15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5" st="5"/>
                                            </p:txEl>
                                          </p:spTgt>
                                        </p:tgtEl>
                                        <p:attrNameLst>
                                          <p:attrName>style.visibility</p:attrName>
                                        </p:attrNameLst>
                                      </p:cBhvr>
                                      <p:to>
                                        <p:strVal val="visible"/>
                                      </p:to>
                                    </p:set>
                                    <p:animEffect filter="fade" transition="in">
                                      <p:cBhvr>
                                        <p:cTn dur="500"/>
                                        <p:tgtEl>
                                          <p:spTgt spid="159">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4"/>
          <p:cNvSpPr txBox="1"/>
          <p:nvPr>
            <p:ph type="title"/>
          </p:nvPr>
        </p:nvSpPr>
        <p:spPr>
          <a:xfrm>
            <a:off x="1024128" y="209006"/>
            <a:ext cx="9720072" cy="103196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Rounded"/>
              <a:buNone/>
            </a:pPr>
            <a:r>
              <a:rPr b="1" lang="en-IN" sz="3600">
                <a:latin typeface="Arial Rounded"/>
                <a:ea typeface="Arial Rounded"/>
                <a:cs typeface="Arial Rounded"/>
                <a:sym typeface="Arial Rounded"/>
              </a:rPr>
              <a:t>Shareholder v/s Director</a:t>
            </a:r>
            <a:endParaRPr sz="3600"/>
          </a:p>
        </p:txBody>
      </p:sp>
      <p:sp>
        <p:nvSpPr>
          <p:cNvPr id="165" name="Google Shape;165;p14"/>
          <p:cNvSpPr txBox="1"/>
          <p:nvPr>
            <p:ph idx="1" type="body"/>
          </p:nvPr>
        </p:nvSpPr>
        <p:spPr>
          <a:xfrm>
            <a:off x="1024128" y="1097280"/>
            <a:ext cx="4754880" cy="496389"/>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b="1" lang="en-IN" sz="2400">
                <a:solidFill>
                  <a:schemeClr val="dk1"/>
                </a:solidFill>
                <a:latin typeface="Arial Rounded"/>
                <a:ea typeface="Arial Rounded"/>
                <a:cs typeface="Arial Rounded"/>
                <a:sym typeface="Arial Rounded"/>
              </a:rPr>
              <a:t>Shareholder</a:t>
            </a:r>
            <a:endParaRPr>
              <a:solidFill>
                <a:schemeClr val="dk1"/>
              </a:solidFill>
            </a:endParaRPr>
          </a:p>
        </p:txBody>
      </p:sp>
      <p:sp>
        <p:nvSpPr>
          <p:cNvPr id="166" name="Google Shape;166;p14"/>
          <p:cNvSpPr txBox="1"/>
          <p:nvPr>
            <p:ph idx="2" type="body"/>
          </p:nvPr>
        </p:nvSpPr>
        <p:spPr>
          <a:xfrm>
            <a:off x="1024128" y="1750423"/>
            <a:ext cx="4754880" cy="4898571"/>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90000"/>
              </a:lnSpc>
              <a:spcBef>
                <a:spcPts val="0"/>
              </a:spcBef>
              <a:spcAft>
                <a:spcPts val="0"/>
              </a:spcAft>
              <a:buClr>
                <a:schemeClr val="dk1"/>
              </a:buClr>
              <a:buSzPct val="100000"/>
              <a:buChar char="•"/>
            </a:pPr>
            <a:r>
              <a:rPr lang="en-IN"/>
              <a:t>Also known as members</a:t>
            </a:r>
            <a:endParaRPr/>
          </a:p>
          <a:p>
            <a:pPr indent="-228600" lvl="0" marL="228600" rtl="0" algn="l">
              <a:lnSpc>
                <a:spcPct val="90000"/>
              </a:lnSpc>
              <a:spcBef>
                <a:spcPts val="1000"/>
              </a:spcBef>
              <a:spcAft>
                <a:spcPts val="0"/>
              </a:spcAft>
              <a:buClr>
                <a:schemeClr val="dk1"/>
              </a:buClr>
              <a:buSzPct val="100000"/>
              <a:buChar char="•"/>
            </a:pPr>
            <a:r>
              <a:rPr lang="en-IN"/>
              <a:t>Minimum age requirement of 18</a:t>
            </a:r>
            <a:endParaRPr/>
          </a:p>
          <a:p>
            <a:pPr indent="-228600" lvl="0" marL="228600" rtl="0" algn="l">
              <a:lnSpc>
                <a:spcPct val="90000"/>
              </a:lnSpc>
              <a:spcBef>
                <a:spcPts val="1000"/>
              </a:spcBef>
              <a:spcAft>
                <a:spcPts val="0"/>
              </a:spcAft>
              <a:buClr>
                <a:schemeClr val="dk1"/>
              </a:buClr>
              <a:buSzPct val="100000"/>
              <a:buChar char="•"/>
            </a:pPr>
            <a:r>
              <a:rPr lang="en-IN"/>
              <a:t>Normally have a right to any surplus capital if the company is wound up</a:t>
            </a:r>
            <a:endParaRPr/>
          </a:p>
          <a:p>
            <a:pPr indent="-228600" lvl="0" marL="228600" rtl="0" algn="l">
              <a:lnSpc>
                <a:spcPct val="90000"/>
              </a:lnSpc>
              <a:spcBef>
                <a:spcPts val="1000"/>
              </a:spcBef>
              <a:spcAft>
                <a:spcPts val="0"/>
              </a:spcAft>
              <a:buClr>
                <a:schemeClr val="dk1"/>
              </a:buClr>
              <a:buSzPct val="100000"/>
              <a:buChar char="•"/>
            </a:pPr>
            <a:r>
              <a:rPr lang="en-IN"/>
              <a:t>Proportion of ownership of the company depends on the number, value, and class of shares held</a:t>
            </a:r>
            <a:endParaRPr/>
          </a:p>
          <a:p>
            <a:pPr indent="-228600" lvl="0" marL="228600" rtl="0" algn="l">
              <a:lnSpc>
                <a:spcPct val="90000"/>
              </a:lnSpc>
              <a:spcBef>
                <a:spcPts val="1000"/>
              </a:spcBef>
              <a:spcAft>
                <a:spcPts val="0"/>
              </a:spcAft>
              <a:buClr>
                <a:schemeClr val="dk1"/>
              </a:buClr>
              <a:buSzPct val="100000"/>
              <a:buChar char="•"/>
            </a:pPr>
            <a:r>
              <a:rPr lang="en-IN"/>
              <a:t>Can choose which powers and rights are granted to directors</a:t>
            </a:r>
            <a:endParaRPr/>
          </a:p>
          <a:p>
            <a:pPr indent="-228600" lvl="0" marL="228600" rtl="0" algn="l">
              <a:lnSpc>
                <a:spcPct val="90000"/>
              </a:lnSpc>
              <a:spcBef>
                <a:spcPts val="1000"/>
              </a:spcBef>
              <a:spcAft>
                <a:spcPts val="0"/>
              </a:spcAft>
              <a:buClr>
                <a:schemeClr val="dk1"/>
              </a:buClr>
              <a:buSzPct val="100000"/>
              <a:buChar char="•"/>
            </a:pPr>
            <a:r>
              <a:rPr lang="en-IN"/>
              <a:t>Receive a portion of company profits in relation to their shareholdings</a:t>
            </a:r>
            <a:endParaRPr/>
          </a:p>
          <a:p>
            <a:pPr indent="-228600" lvl="0" marL="228600" rtl="0" algn="l">
              <a:lnSpc>
                <a:spcPct val="90000"/>
              </a:lnSpc>
              <a:spcBef>
                <a:spcPts val="1000"/>
              </a:spcBef>
              <a:spcAft>
                <a:spcPts val="0"/>
              </a:spcAft>
              <a:buClr>
                <a:schemeClr val="dk1"/>
              </a:buClr>
              <a:buSzPct val="100000"/>
              <a:buChar char="•"/>
            </a:pPr>
            <a:r>
              <a:rPr lang="en-IN"/>
              <a:t>Liability is limited to the nominal value of their shares.</a:t>
            </a:r>
            <a:endParaRPr/>
          </a:p>
          <a:p>
            <a:pPr indent="0" lvl="0" marL="0" rtl="0" algn="l">
              <a:lnSpc>
                <a:spcPct val="90000"/>
              </a:lnSpc>
              <a:spcBef>
                <a:spcPts val="1000"/>
              </a:spcBef>
              <a:spcAft>
                <a:spcPts val="0"/>
              </a:spcAft>
              <a:buClr>
                <a:schemeClr val="dk1"/>
              </a:buClr>
              <a:buSzPct val="100000"/>
              <a:buNone/>
            </a:pPr>
            <a:r>
              <a:t/>
            </a:r>
            <a:endParaRPr/>
          </a:p>
        </p:txBody>
      </p:sp>
      <p:sp>
        <p:nvSpPr>
          <p:cNvPr id="167" name="Google Shape;167;p14"/>
          <p:cNvSpPr txBox="1"/>
          <p:nvPr>
            <p:ph idx="3" type="body"/>
          </p:nvPr>
        </p:nvSpPr>
        <p:spPr>
          <a:xfrm>
            <a:off x="5884164" y="1097280"/>
            <a:ext cx="4754880" cy="496389"/>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b="1" lang="en-IN" sz="2400">
                <a:solidFill>
                  <a:schemeClr val="dk1"/>
                </a:solidFill>
                <a:latin typeface="Arial Rounded"/>
                <a:ea typeface="Arial Rounded"/>
                <a:cs typeface="Arial Rounded"/>
                <a:sym typeface="Arial Rounded"/>
              </a:rPr>
              <a:t>Director</a:t>
            </a:r>
            <a:endParaRPr>
              <a:solidFill>
                <a:schemeClr val="dk1"/>
              </a:solidFill>
            </a:endParaRPr>
          </a:p>
        </p:txBody>
      </p:sp>
      <p:sp>
        <p:nvSpPr>
          <p:cNvPr id="168" name="Google Shape;168;p14"/>
          <p:cNvSpPr txBox="1"/>
          <p:nvPr>
            <p:ph idx="4" type="body"/>
          </p:nvPr>
        </p:nvSpPr>
        <p:spPr>
          <a:xfrm>
            <a:off x="5990888" y="1750423"/>
            <a:ext cx="4754880" cy="4558937"/>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90000"/>
              </a:lnSpc>
              <a:spcBef>
                <a:spcPts val="0"/>
              </a:spcBef>
              <a:spcAft>
                <a:spcPts val="0"/>
              </a:spcAft>
              <a:buClr>
                <a:schemeClr val="dk1"/>
              </a:buClr>
              <a:buSzPct val="100000"/>
              <a:buChar char="•"/>
            </a:pPr>
            <a:r>
              <a:rPr lang="en-IN"/>
              <a:t>Also known as officers</a:t>
            </a:r>
            <a:endParaRPr/>
          </a:p>
          <a:p>
            <a:pPr indent="-228600" lvl="0" marL="228600" rtl="0" algn="l">
              <a:lnSpc>
                <a:spcPct val="90000"/>
              </a:lnSpc>
              <a:spcBef>
                <a:spcPts val="1000"/>
              </a:spcBef>
              <a:spcAft>
                <a:spcPts val="0"/>
              </a:spcAft>
              <a:buClr>
                <a:schemeClr val="dk1"/>
              </a:buClr>
              <a:buSzPct val="100000"/>
              <a:buChar char="•"/>
            </a:pPr>
            <a:r>
              <a:rPr lang="en-IN"/>
              <a:t>Director appointments are authorised by shareholders</a:t>
            </a:r>
            <a:endParaRPr/>
          </a:p>
          <a:p>
            <a:pPr indent="-228600" lvl="0" marL="228600" rtl="0" algn="l">
              <a:lnSpc>
                <a:spcPct val="90000"/>
              </a:lnSpc>
              <a:spcBef>
                <a:spcPts val="1000"/>
              </a:spcBef>
              <a:spcAft>
                <a:spcPts val="0"/>
              </a:spcAft>
              <a:buClr>
                <a:schemeClr val="dk1"/>
              </a:buClr>
              <a:buSzPct val="100000"/>
              <a:buChar char="•"/>
            </a:pPr>
            <a:r>
              <a:rPr lang="en-IN"/>
              <a:t>Required to run the business within the scope of powers prescribed by the Articles</a:t>
            </a:r>
            <a:endParaRPr/>
          </a:p>
          <a:p>
            <a:pPr indent="-228600" lvl="0" marL="228600" rtl="0" algn="l">
              <a:lnSpc>
                <a:spcPct val="90000"/>
              </a:lnSpc>
              <a:spcBef>
                <a:spcPts val="1000"/>
              </a:spcBef>
              <a:spcAft>
                <a:spcPts val="0"/>
              </a:spcAft>
              <a:buClr>
                <a:schemeClr val="dk1"/>
              </a:buClr>
              <a:buSzPct val="100000"/>
              <a:buChar char="•"/>
            </a:pPr>
            <a:r>
              <a:rPr lang="en-IN"/>
              <a:t>Legally responsible for delivering annual accounts, Confirmation Statements, and Company Tax Returns by the statutory filing deadlines</a:t>
            </a:r>
            <a:endParaRPr/>
          </a:p>
          <a:p>
            <a:pPr indent="-228600" lvl="0" marL="228600" rtl="0" algn="l">
              <a:lnSpc>
                <a:spcPct val="90000"/>
              </a:lnSpc>
              <a:spcBef>
                <a:spcPts val="1000"/>
              </a:spcBef>
              <a:spcAft>
                <a:spcPts val="0"/>
              </a:spcAft>
              <a:buClr>
                <a:schemeClr val="dk1"/>
              </a:buClr>
              <a:buSzPct val="100000"/>
              <a:buChar char="•"/>
            </a:pPr>
            <a:r>
              <a:rPr lang="en-IN"/>
              <a:t>Can be held personally liable and prosecuted if they fail to uphold their legal responsibilities and duties</a:t>
            </a:r>
            <a:endParaRPr/>
          </a:p>
          <a:p>
            <a:pPr indent="-77470" lvl="0" marL="228600" rtl="0" algn="l">
              <a:lnSpc>
                <a:spcPct val="90000"/>
              </a:lnSpc>
              <a:spcBef>
                <a:spcPts val="1000"/>
              </a:spcBef>
              <a:spcAft>
                <a:spcPts val="0"/>
              </a:spcAft>
              <a:buClr>
                <a:schemeClr val="dk1"/>
              </a:buClr>
              <a:buSzPct val="1000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500"/>
                                        <p:tgtEl>
                                          <p:spTgt spid="1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0" st="0"/>
                                            </p:txEl>
                                          </p:spTgt>
                                        </p:tgtEl>
                                        <p:attrNameLst>
                                          <p:attrName>style.visibility</p:attrName>
                                        </p:attrNameLst>
                                      </p:cBhvr>
                                      <p:to>
                                        <p:strVal val="visible"/>
                                      </p:to>
                                    </p:set>
                                    <p:animEffect filter="fade" transition="in">
                                      <p:cBhvr>
                                        <p:cTn dur="500"/>
                                        <p:tgtEl>
                                          <p:spTgt spid="165">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6">
                                            <p:txEl>
                                              <p:pRg end="0" st="0"/>
                                            </p:txEl>
                                          </p:spTgt>
                                        </p:tgtEl>
                                        <p:attrNameLst>
                                          <p:attrName>style.visibility</p:attrName>
                                        </p:attrNameLst>
                                      </p:cBhvr>
                                      <p:to>
                                        <p:strVal val="visible"/>
                                      </p:to>
                                    </p:set>
                                    <p:animEffect filter="fade" transition="in">
                                      <p:cBhvr>
                                        <p:cTn dur="500"/>
                                        <p:tgtEl>
                                          <p:spTgt spid="166">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6">
                                            <p:txEl>
                                              <p:pRg end="1" st="1"/>
                                            </p:txEl>
                                          </p:spTgt>
                                        </p:tgtEl>
                                        <p:attrNameLst>
                                          <p:attrName>style.visibility</p:attrName>
                                        </p:attrNameLst>
                                      </p:cBhvr>
                                      <p:to>
                                        <p:strVal val="visible"/>
                                      </p:to>
                                    </p:set>
                                    <p:animEffect filter="fade" transition="in">
                                      <p:cBhvr>
                                        <p:cTn dur="500"/>
                                        <p:tgtEl>
                                          <p:spTgt spid="166">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6">
                                            <p:txEl>
                                              <p:pRg end="2" st="2"/>
                                            </p:txEl>
                                          </p:spTgt>
                                        </p:tgtEl>
                                        <p:attrNameLst>
                                          <p:attrName>style.visibility</p:attrName>
                                        </p:attrNameLst>
                                      </p:cBhvr>
                                      <p:to>
                                        <p:strVal val="visible"/>
                                      </p:to>
                                    </p:set>
                                    <p:animEffect filter="fade" transition="in">
                                      <p:cBhvr>
                                        <p:cTn dur="500"/>
                                        <p:tgtEl>
                                          <p:spTgt spid="166">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6">
                                            <p:txEl>
                                              <p:pRg end="3" st="3"/>
                                            </p:txEl>
                                          </p:spTgt>
                                        </p:tgtEl>
                                        <p:attrNameLst>
                                          <p:attrName>style.visibility</p:attrName>
                                        </p:attrNameLst>
                                      </p:cBhvr>
                                      <p:to>
                                        <p:strVal val="visible"/>
                                      </p:to>
                                    </p:set>
                                    <p:animEffect filter="fade" transition="in">
                                      <p:cBhvr>
                                        <p:cTn dur="500"/>
                                        <p:tgtEl>
                                          <p:spTgt spid="166">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6">
                                            <p:txEl>
                                              <p:pRg end="4" st="4"/>
                                            </p:txEl>
                                          </p:spTgt>
                                        </p:tgtEl>
                                        <p:attrNameLst>
                                          <p:attrName>style.visibility</p:attrName>
                                        </p:attrNameLst>
                                      </p:cBhvr>
                                      <p:to>
                                        <p:strVal val="visible"/>
                                      </p:to>
                                    </p:set>
                                    <p:animEffect filter="fade" transition="in">
                                      <p:cBhvr>
                                        <p:cTn dur="500"/>
                                        <p:tgtEl>
                                          <p:spTgt spid="166">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6">
                                            <p:txEl>
                                              <p:pRg end="5" st="5"/>
                                            </p:txEl>
                                          </p:spTgt>
                                        </p:tgtEl>
                                        <p:attrNameLst>
                                          <p:attrName>style.visibility</p:attrName>
                                        </p:attrNameLst>
                                      </p:cBhvr>
                                      <p:to>
                                        <p:strVal val="visible"/>
                                      </p:to>
                                    </p:set>
                                    <p:animEffect filter="fade" transition="in">
                                      <p:cBhvr>
                                        <p:cTn dur="500"/>
                                        <p:tgtEl>
                                          <p:spTgt spid="166">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6">
                                            <p:txEl>
                                              <p:pRg end="6" st="6"/>
                                            </p:txEl>
                                          </p:spTgt>
                                        </p:tgtEl>
                                        <p:attrNameLst>
                                          <p:attrName>style.visibility</p:attrName>
                                        </p:attrNameLst>
                                      </p:cBhvr>
                                      <p:to>
                                        <p:strVal val="visible"/>
                                      </p:to>
                                    </p:set>
                                    <p:animEffect filter="fade" transition="in">
                                      <p:cBhvr>
                                        <p:cTn dur="500"/>
                                        <p:tgtEl>
                                          <p:spTgt spid="166">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6">
                                            <p:txEl>
                                              <p:pRg end="7" st="7"/>
                                            </p:txEl>
                                          </p:spTgt>
                                        </p:tgtEl>
                                        <p:attrNameLst>
                                          <p:attrName>style.visibility</p:attrName>
                                        </p:attrNameLst>
                                      </p:cBhvr>
                                      <p:to>
                                        <p:strVal val="visible"/>
                                      </p:to>
                                    </p:set>
                                    <p:animEffect filter="fade" transition="in">
                                      <p:cBhvr>
                                        <p:cTn dur="500"/>
                                        <p:tgtEl>
                                          <p:spTgt spid="166">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7">
                                            <p:txEl>
                                              <p:pRg end="0" st="0"/>
                                            </p:txEl>
                                          </p:spTgt>
                                        </p:tgtEl>
                                        <p:attrNameLst>
                                          <p:attrName>style.visibility</p:attrName>
                                        </p:attrNameLst>
                                      </p:cBhvr>
                                      <p:to>
                                        <p:strVal val="visible"/>
                                      </p:to>
                                    </p:set>
                                    <p:animEffect filter="fade" transition="in">
                                      <p:cBhvr>
                                        <p:cTn dur="500"/>
                                        <p:tgtEl>
                                          <p:spTgt spid="167">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8">
                                            <p:txEl>
                                              <p:pRg end="0" st="0"/>
                                            </p:txEl>
                                          </p:spTgt>
                                        </p:tgtEl>
                                        <p:attrNameLst>
                                          <p:attrName>style.visibility</p:attrName>
                                        </p:attrNameLst>
                                      </p:cBhvr>
                                      <p:to>
                                        <p:strVal val="visible"/>
                                      </p:to>
                                    </p:set>
                                    <p:animEffect filter="fade" transition="in">
                                      <p:cBhvr>
                                        <p:cTn dur="500"/>
                                        <p:tgtEl>
                                          <p:spTgt spid="168">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8">
                                            <p:txEl>
                                              <p:pRg end="1" st="1"/>
                                            </p:txEl>
                                          </p:spTgt>
                                        </p:tgtEl>
                                        <p:attrNameLst>
                                          <p:attrName>style.visibility</p:attrName>
                                        </p:attrNameLst>
                                      </p:cBhvr>
                                      <p:to>
                                        <p:strVal val="visible"/>
                                      </p:to>
                                    </p:set>
                                    <p:animEffect filter="fade" transition="in">
                                      <p:cBhvr>
                                        <p:cTn dur="500"/>
                                        <p:tgtEl>
                                          <p:spTgt spid="168">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8">
                                            <p:txEl>
                                              <p:pRg end="2" st="2"/>
                                            </p:txEl>
                                          </p:spTgt>
                                        </p:tgtEl>
                                        <p:attrNameLst>
                                          <p:attrName>style.visibility</p:attrName>
                                        </p:attrNameLst>
                                      </p:cBhvr>
                                      <p:to>
                                        <p:strVal val="visible"/>
                                      </p:to>
                                    </p:set>
                                    <p:animEffect filter="fade" transition="in">
                                      <p:cBhvr>
                                        <p:cTn dur="500"/>
                                        <p:tgtEl>
                                          <p:spTgt spid="168">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8">
                                            <p:txEl>
                                              <p:pRg end="3" st="3"/>
                                            </p:txEl>
                                          </p:spTgt>
                                        </p:tgtEl>
                                        <p:attrNameLst>
                                          <p:attrName>style.visibility</p:attrName>
                                        </p:attrNameLst>
                                      </p:cBhvr>
                                      <p:to>
                                        <p:strVal val="visible"/>
                                      </p:to>
                                    </p:set>
                                    <p:animEffect filter="fade" transition="in">
                                      <p:cBhvr>
                                        <p:cTn dur="500"/>
                                        <p:tgtEl>
                                          <p:spTgt spid="168">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8">
                                            <p:txEl>
                                              <p:pRg end="4" st="4"/>
                                            </p:txEl>
                                          </p:spTgt>
                                        </p:tgtEl>
                                        <p:attrNameLst>
                                          <p:attrName>style.visibility</p:attrName>
                                        </p:attrNameLst>
                                      </p:cBhvr>
                                      <p:to>
                                        <p:strVal val="visible"/>
                                      </p:to>
                                    </p:set>
                                    <p:animEffect filter="fade" transition="in">
                                      <p:cBhvr>
                                        <p:cTn dur="500"/>
                                        <p:tgtEl>
                                          <p:spTgt spid="168">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8">
                                            <p:txEl>
                                              <p:pRg end="5" st="5"/>
                                            </p:txEl>
                                          </p:spTgt>
                                        </p:tgtEl>
                                        <p:attrNameLst>
                                          <p:attrName>style.visibility</p:attrName>
                                        </p:attrNameLst>
                                      </p:cBhvr>
                                      <p:to>
                                        <p:strVal val="visible"/>
                                      </p:to>
                                    </p:set>
                                    <p:animEffect filter="fade" transition="in">
                                      <p:cBhvr>
                                        <p:cTn dur="500"/>
                                        <p:tgtEl>
                                          <p:spTgt spid="168">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2" name="Shape 172"/>
        <p:cNvGrpSpPr/>
        <p:nvPr/>
      </p:nvGrpSpPr>
      <p:grpSpPr>
        <a:xfrm>
          <a:off x="0" y="0"/>
          <a:ext cx="0" cy="0"/>
          <a:chOff x="0" y="0"/>
          <a:chExt cx="0" cy="0"/>
        </a:xfrm>
      </p:grpSpPr>
      <p:sp>
        <p:nvSpPr>
          <p:cNvPr id="173" name="Google Shape;173;p15"/>
          <p:cNvSpPr/>
          <p:nvPr/>
        </p:nvSpPr>
        <p:spPr>
          <a:xfrm>
            <a:off x="75" y="0"/>
            <a:ext cx="4059000" cy="6858000"/>
          </a:xfrm>
          <a:prstGeom prst="rect">
            <a:avLst/>
          </a:prstGeom>
          <a:solidFill>
            <a:srgbClr val="40404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4" name="Google Shape;174;p15"/>
          <p:cNvSpPr txBox="1"/>
          <p:nvPr>
            <p:ph idx="1" type="body"/>
          </p:nvPr>
        </p:nvSpPr>
        <p:spPr>
          <a:xfrm>
            <a:off x="4380855" y="1412489"/>
            <a:ext cx="3427283" cy="4363844"/>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900"/>
              <a:buChar char="•"/>
            </a:pPr>
            <a:r>
              <a:rPr b="1" lang="en-IN" sz="1900">
                <a:latin typeface="Arial Rounded"/>
                <a:ea typeface="Arial Rounded"/>
                <a:cs typeface="Arial Rounded"/>
                <a:sym typeface="Arial Rounded"/>
              </a:rPr>
              <a:t>Few Successful Start-ups</a:t>
            </a:r>
            <a:endParaRPr/>
          </a:p>
          <a:p>
            <a:pPr indent="-107950" lvl="0" marL="228600" rtl="0" algn="l">
              <a:lnSpc>
                <a:spcPct val="90000"/>
              </a:lnSpc>
              <a:spcBef>
                <a:spcPts val="1000"/>
              </a:spcBef>
              <a:spcAft>
                <a:spcPts val="0"/>
              </a:spcAft>
              <a:buClr>
                <a:schemeClr val="dk1"/>
              </a:buClr>
              <a:buSzPts val="1900"/>
              <a:buNone/>
            </a:pPr>
            <a:r>
              <a:t/>
            </a:r>
            <a:endParaRPr b="1" sz="1900">
              <a:latin typeface="Arial Rounded"/>
              <a:ea typeface="Arial Rounded"/>
              <a:cs typeface="Arial Rounded"/>
              <a:sym typeface="Arial Rounded"/>
            </a:endParaRPr>
          </a:p>
          <a:p>
            <a:pPr indent="-107950" lvl="0" marL="228600" rtl="0" algn="l">
              <a:lnSpc>
                <a:spcPct val="90000"/>
              </a:lnSpc>
              <a:spcBef>
                <a:spcPts val="1000"/>
              </a:spcBef>
              <a:spcAft>
                <a:spcPts val="0"/>
              </a:spcAft>
              <a:buClr>
                <a:schemeClr val="dk1"/>
              </a:buClr>
              <a:buSzPts val="1900"/>
              <a:buNone/>
            </a:pPr>
            <a:r>
              <a:t/>
            </a:r>
            <a:endParaRPr b="1" sz="1900">
              <a:latin typeface="Arial Rounded"/>
              <a:ea typeface="Arial Rounded"/>
              <a:cs typeface="Arial Rounded"/>
              <a:sym typeface="Arial Rounded"/>
            </a:endParaRPr>
          </a:p>
          <a:p>
            <a:pPr indent="-228600" lvl="0" marL="228600" rtl="0" algn="l">
              <a:lnSpc>
                <a:spcPct val="90000"/>
              </a:lnSpc>
              <a:spcBef>
                <a:spcPts val="1000"/>
              </a:spcBef>
              <a:spcAft>
                <a:spcPts val="0"/>
              </a:spcAft>
              <a:buClr>
                <a:schemeClr val="dk1"/>
              </a:buClr>
              <a:buSzPts val="1900"/>
              <a:buChar char="•"/>
            </a:pPr>
            <a:r>
              <a:rPr lang="en-IN" sz="1900"/>
              <a:t>Paytm</a:t>
            </a:r>
            <a:endParaRPr/>
          </a:p>
          <a:p>
            <a:pPr indent="-228600" lvl="0" marL="228600" rtl="0" algn="l">
              <a:lnSpc>
                <a:spcPct val="90000"/>
              </a:lnSpc>
              <a:spcBef>
                <a:spcPts val="1000"/>
              </a:spcBef>
              <a:spcAft>
                <a:spcPts val="0"/>
              </a:spcAft>
              <a:buClr>
                <a:schemeClr val="dk1"/>
              </a:buClr>
              <a:buSzPts val="1900"/>
              <a:buChar char="•"/>
            </a:pPr>
            <a:r>
              <a:rPr lang="en-IN" sz="1900"/>
              <a:t>Flipkart</a:t>
            </a:r>
            <a:endParaRPr/>
          </a:p>
          <a:p>
            <a:pPr indent="-228600" lvl="0" marL="228600" rtl="0" algn="l">
              <a:lnSpc>
                <a:spcPct val="90000"/>
              </a:lnSpc>
              <a:spcBef>
                <a:spcPts val="1000"/>
              </a:spcBef>
              <a:spcAft>
                <a:spcPts val="0"/>
              </a:spcAft>
              <a:buClr>
                <a:schemeClr val="dk1"/>
              </a:buClr>
              <a:buSzPts val="1900"/>
              <a:buChar char="•"/>
            </a:pPr>
            <a:r>
              <a:rPr lang="en-IN" sz="1900"/>
              <a:t>Ola Cabs </a:t>
            </a:r>
            <a:endParaRPr/>
          </a:p>
          <a:p>
            <a:pPr indent="-228600" lvl="0" marL="228600" rtl="0" algn="l">
              <a:lnSpc>
                <a:spcPct val="90000"/>
              </a:lnSpc>
              <a:spcBef>
                <a:spcPts val="1000"/>
              </a:spcBef>
              <a:spcAft>
                <a:spcPts val="0"/>
              </a:spcAft>
              <a:buClr>
                <a:schemeClr val="dk1"/>
              </a:buClr>
              <a:buSzPts val="1900"/>
              <a:buChar char="•"/>
            </a:pPr>
            <a:r>
              <a:rPr lang="en-IN" sz="1900"/>
              <a:t>Make My Trip </a:t>
            </a:r>
            <a:endParaRPr/>
          </a:p>
          <a:p>
            <a:pPr indent="-228600" lvl="0" marL="228600" rtl="0" algn="l">
              <a:lnSpc>
                <a:spcPct val="90000"/>
              </a:lnSpc>
              <a:spcBef>
                <a:spcPts val="1000"/>
              </a:spcBef>
              <a:spcAft>
                <a:spcPts val="0"/>
              </a:spcAft>
              <a:buClr>
                <a:schemeClr val="dk1"/>
              </a:buClr>
              <a:buSzPts val="1900"/>
              <a:buChar char="•"/>
            </a:pPr>
            <a:r>
              <a:rPr lang="en-IN" sz="1900"/>
              <a:t>Shop Clues </a:t>
            </a:r>
            <a:endParaRPr/>
          </a:p>
          <a:p>
            <a:pPr indent="-228600" lvl="0" marL="228600" rtl="0" algn="l">
              <a:lnSpc>
                <a:spcPct val="90000"/>
              </a:lnSpc>
              <a:spcBef>
                <a:spcPts val="1000"/>
              </a:spcBef>
              <a:spcAft>
                <a:spcPts val="0"/>
              </a:spcAft>
              <a:buClr>
                <a:schemeClr val="dk1"/>
              </a:buClr>
              <a:buSzPts val="1900"/>
              <a:buChar char="•"/>
            </a:pPr>
            <a:r>
              <a:rPr lang="en-IN" sz="1900"/>
              <a:t>OYO Rooms </a:t>
            </a:r>
            <a:endParaRPr/>
          </a:p>
          <a:p>
            <a:pPr indent="-228600" lvl="0" marL="228600" rtl="0" algn="l">
              <a:lnSpc>
                <a:spcPct val="90000"/>
              </a:lnSpc>
              <a:spcBef>
                <a:spcPts val="1000"/>
              </a:spcBef>
              <a:spcAft>
                <a:spcPts val="0"/>
              </a:spcAft>
              <a:buClr>
                <a:schemeClr val="dk1"/>
              </a:buClr>
              <a:buSzPts val="1900"/>
              <a:buChar char="•"/>
            </a:pPr>
            <a:r>
              <a:rPr lang="en-IN" sz="1900"/>
              <a:t>Zomato</a:t>
            </a:r>
            <a:endParaRPr/>
          </a:p>
          <a:p>
            <a:pPr indent="-228600" lvl="0" marL="228600" rtl="0" algn="l">
              <a:lnSpc>
                <a:spcPct val="90000"/>
              </a:lnSpc>
              <a:spcBef>
                <a:spcPts val="1000"/>
              </a:spcBef>
              <a:spcAft>
                <a:spcPts val="0"/>
              </a:spcAft>
              <a:buClr>
                <a:schemeClr val="dk1"/>
              </a:buClr>
              <a:buSzPts val="1900"/>
              <a:buChar char="•"/>
            </a:pPr>
            <a:r>
              <a:rPr lang="en-IN" sz="1900"/>
              <a:t>RedBus</a:t>
            </a:r>
            <a:endParaRPr/>
          </a:p>
          <a:p>
            <a:pPr indent="-107950" lvl="0" marL="228600" rtl="0" algn="l">
              <a:lnSpc>
                <a:spcPct val="90000"/>
              </a:lnSpc>
              <a:spcBef>
                <a:spcPts val="1000"/>
              </a:spcBef>
              <a:spcAft>
                <a:spcPts val="0"/>
              </a:spcAft>
              <a:buClr>
                <a:schemeClr val="dk1"/>
              </a:buClr>
              <a:buSzPts val="1900"/>
              <a:buNone/>
            </a:pPr>
            <a:r>
              <a:t/>
            </a:r>
            <a:endParaRPr sz="1900"/>
          </a:p>
          <a:p>
            <a:pPr indent="-107950" lvl="0" marL="228600" rtl="0" algn="l">
              <a:lnSpc>
                <a:spcPct val="90000"/>
              </a:lnSpc>
              <a:spcBef>
                <a:spcPts val="1000"/>
              </a:spcBef>
              <a:spcAft>
                <a:spcPts val="0"/>
              </a:spcAft>
              <a:buClr>
                <a:schemeClr val="dk1"/>
              </a:buClr>
              <a:buSzPts val="1900"/>
              <a:buNone/>
            </a:pPr>
            <a:r>
              <a:t/>
            </a:r>
            <a:endParaRPr sz="1900"/>
          </a:p>
        </p:txBody>
      </p:sp>
      <p:cxnSp>
        <p:nvCxnSpPr>
          <p:cNvPr id="175" name="Google Shape;175;p15"/>
          <p:cNvCxnSpPr/>
          <p:nvPr/>
        </p:nvCxnSpPr>
        <p:spPr>
          <a:xfrm>
            <a:off x="8129871" y="1412488"/>
            <a:ext cx="0" cy="3657600"/>
          </a:xfrm>
          <a:prstGeom prst="straightConnector1">
            <a:avLst/>
          </a:prstGeom>
          <a:noFill/>
          <a:ln cap="flat" cmpd="sng" w="12700">
            <a:solidFill>
              <a:srgbClr val="7F7F7F"/>
            </a:solidFill>
            <a:prstDash val="solid"/>
            <a:miter lim="800000"/>
            <a:headEnd len="sm" w="sm" type="none"/>
            <a:tailEnd len="sm" w="sm" type="none"/>
          </a:ln>
        </p:spPr>
      </p:cxnSp>
      <p:sp>
        <p:nvSpPr>
          <p:cNvPr id="176" name="Google Shape;176;p15"/>
          <p:cNvSpPr txBox="1"/>
          <p:nvPr>
            <p:ph idx="2" type="body"/>
          </p:nvPr>
        </p:nvSpPr>
        <p:spPr>
          <a:xfrm>
            <a:off x="8451604" y="1412489"/>
            <a:ext cx="3197701" cy="4363844"/>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900"/>
              <a:buChar char="•"/>
            </a:pPr>
            <a:r>
              <a:rPr b="1" lang="en-IN" sz="1900">
                <a:latin typeface="Arial Rounded"/>
                <a:ea typeface="Arial Rounded"/>
                <a:cs typeface="Arial Rounded"/>
                <a:sym typeface="Arial Rounded"/>
              </a:rPr>
              <a:t>Failure of Well Know Start-ups</a:t>
            </a:r>
            <a:endParaRPr/>
          </a:p>
          <a:p>
            <a:pPr indent="-107950" lvl="0" marL="228600" rtl="0" algn="l">
              <a:lnSpc>
                <a:spcPct val="90000"/>
              </a:lnSpc>
              <a:spcBef>
                <a:spcPts val="1000"/>
              </a:spcBef>
              <a:spcAft>
                <a:spcPts val="0"/>
              </a:spcAft>
              <a:buClr>
                <a:schemeClr val="dk1"/>
              </a:buClr>
              <a:buSzPts val="1900"/>
              <a:buNone/>
            </a:pPr>
            <a:r>
              <a:t/>
            </a:r>
            <a:endParaRPr b="1" sz="1900">
              <a:latin typeface="Arial Rounded"/>
              <a:ea typeface="Arial Rounded"/>
              <a:cs typeface="Arial Rounded"/>
              <a:sym typeface="Arial Rounded"/>
            </a:endParaRPr>
          </a:p>
          <a:p>
            <a:pPr indent="-228600" lvl="0" marL="228600" rtl="0" algn="l">
              <a:lnSpc>
                <a:spcPct val="90000"/>
              </a:lnSpc>
              <a:spcBef>
                <a:spcPts val="1000"/>
              </a:spcBef>
              <a:spcAft>
                <a:spcPts val="0"/>
              </a:spcAft>
              <a:buClr>
                <a:schemeClr val="dk1"/>
              </a:buClr>
              <a:buSzPts val="1900"/>
              <a:buChar char="•"/>
            </a:pPr>
            <a:r>
              <a:rPr lang="en-IN" sz="1900"/>
              <a:t>Viu</a:t>
            </a:r>
            <a:endParaRPr/>
          </a:p>
          <a:p>
            <a:pPr indent="-228600" lvl="0" marL="228600" rtl="0" algn="l">
              <a:lnSpc>
                <a:spcPct val="90000"/>
              </a:lnSpc>
              <a:spcBef>
                <a:spcPts val="1000"/>
              </a:spcBef>
              <a:spcAft>
                <a:spcPts val="0"/>
              </a:spcAft>
              <a:buClr>
                <a:schemeClr val="dk1"/>
              </a:buClr>
              <a:buSzPts val="1900"/>
              <a:buChar char="•"/>
            </a:pPr>
            <a:r>
              <a:rPr lang="en-IN" sz="1900"/>
              <a:t>Abibas</a:t>
            </a:r>
            <a:endParaRPr/>
          </a:p>
          <a:p>
            <a:pPr indent="-228600" lvl="0" marL="228600" rtl="0" algn="l">
              <a:lnSpc>
                <a:spcPct val="90000"/>
              </a:lnSpc>
              <a:spcBef>
                <a:spcPts val="1000"/>
              </a:spcBef>
              <a:spcAft>
                <a:spcPts val="0"/>
              </a:spcAft>
              <a:buClr>
                <a:schemeClr val="dk1"/>
              </a:buClr>
              <a:buSzPts val="1900"/>
              <a:buChar char="•"/>
            </a:pPr>
            <a:r>
              <a:rPr lang="en-IN" sz="1900"/>
              <a:t>Kingfisher</a:t>
            </a:r>
            <a:endParaRPr/>
          </a:p>
          <a:p>
            <a:pPr indent="-228600" lvl="0" marL="228600" rtl="0" algn="l">
              <a:lnSpc>
                <a:spcPct val="90000"/>
              </a:lnSpc>
              <a:spcBef>
                <a:spcPts val="1000"/>
              </a:spcBef>
              <a:spcAft>
                <a:spcPts val="0"/>
              </a:spcAft>
              <a:buClr>
                <a:schemeClr val="dk1"/>
              </a:buClr>
              <a:buSzPts val="1900"/>
              <a:buChar char="•"/>
            </a:pPr>
            <a:r>
              <a:rPr lang="en-IN" sz="1900"/>
              <a:t>Aditya Birla Idea Payments Bank </a:t>
            </a:r>
            <a:endParaRPr/>
          </a:p>
          <a:p>
            <a:pPr indent="-228600" lvl="0" marL="228600" rtl="0" algn="l">
              <a:lnSpc>
                <a:spcPct val="90000"/>
              </a:lnSpc>
              <a:spcBef>
                <a:spcPts val="1000"/>
              </a:spcBef>
              <a:spcAft>
                <a:spcPts val="0"/>
              </a:spcAft>
              <a:buClr>
                <a:schemeClr val="dk1"/>
              </a:buClr>
              <a:buSzPts val="1900"/>
              <a:buChar char="•"/>
            </a:pPr>
            <a:r>
              <a:rPr lang="en-IN" sz="1900"/>
              <a:t>Vodafone M- Pesa</a:t>
            </a:r>
            <a:endParaRPr/>
          </a:p>
          <a:p>
            <a:pPr indent="-228600" lvl="0" marL="228600" rtl="0" algn="l">
              <a:lnSpc>
                <a:spcPct val="90000"/>
              </a:lnSpc>
              <a:spcBef>
                <a:spcPts val="1000"/>
              </a:spcBef>
              <a:spcAft>
                <a:spcPts val="0"/>
              </a:spcAft>
              <a:buClr>
                <a:schemeClr val="dk1"/>
              </a:buClr>
              <a:buSzPts val="1900"/>
              <a:buChar char="•"/>
            </a:pPr>
            <a:r>
              <a:rPr lang="en-IN" sz="1900"/>
              <a:t>Bisleri Pop</a:t>
            </a:r>
            <a:endParaRPr/>
          </a:p>
          <a:p>
            <a:pPr indent="-228600" lvl="0" marL="228600" rtl="0" algn="l">
              <a:lnSpc>
                <a:spcPct val="90000"/>
              </a:lnSpc>
              <a:spcBef>
                <a:spcPts val="1000"/>
              </a:spcBef>
              <a:spcAft>
                <a:spcPts val="0"/>
              </a:spcAft>
              <a:buClr>
                <a:schemeClr val="dk1"/>
              </a:buClr>
              <a:buSzPts val="1900"/>
              <a:buChar char="•"/>
            </a:pPr>
            <a:r>
              <a:rPr lang="en-IN" sz="1900"/>
              <a:t>Loanmeet</a:t>
            </a:r>
            <a:endParaRPr/>
          </a:p>
          <a:p>
            <a:pPr indent="-228600" lvl="0" marL="228600" rtl="0" algn="l">
              <a:lnSpc>
                <a:spcPct val="90000"/>
              </a:lnSpc>
              <a:spcBef>
                <a:spcPts val="1000"/>
              </a:spcBef>
              <a:spcAft>
                <a:spcPts val="0"/>
              </a:spcAft>
              <a:buClr>
                <a:schemeClr val="dk1"/>
              </a:buClr>
              <a:buSzPts val="1900"/>
              <a:buChar char="•"/>
            </a:pPr>
            <a:r>
              <a:rPr lang="en-IN" sz="1900"/>
              <a:t>Air India</a:t>
            </a:r>
            <a:endParaRPr/>
          </a:p>
          <a:p>
            <a:pPr indent="-107950" lvl="0" marL="228600" rtl="0" algn="l">
              <a:lnSpc>
                <a:spcPct val="90000"/>
              </a:lnSpc>
              <a:spcBef>
                <a:spcPts val="1000"/>
              </a:spcBef>
              <a:spcAft>
                <a:spcPts val="0"/>
              </a:spcAft>
              <a:buClr>
                <a:schemeClr val="dk1"/>
              </a:buClr>
              <a:buSzPts val="1900"/>
              <a:buNone/>
            </a:pPr>
            <a:r>
              <a:t/>
            </a:r>
            <a:endParaRPr sz="19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74">
                                            <p:txEl>
                                              <p:pRg end="0" st="0"/>
                                            </p:txEl>
                                          </p:spTgt>
                                        </p:tgtEl>
                                        <p:attrNameLst>
                                          <p:attrName>style.visibility</p:attrName>
                                        </p:attrNameLst>
                                      </p:cBhvr>
                                      <p:to>
                                        <p:strVal val="visible"/>
                                      </p:to>
                                    </p:set>
                                    <p:animEffect filter="fade" transition="in">
                                      <p:cBhvr>
                                        <p:cTn dur="500"/>
                                        <p:tgtEl>
                                          <p:spTgt spid="174">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74">
                                            <p:txEl>
                                              <p:pRg end="1" st="1"/>
                                            </p:txEl>
                                          </p:spTgt>
                                        </p:tgtEl>
                                        <p:attrNameLst>
                                          <p:attrName>style.visibility</p:attrName>
                                        </p:attrNameLst>
                                      </p:cBhvr>
                                      <p:to>
                                        <p:strVal val="visible"/>
                                      </p:to>
                                    </p:set>
                                    <p:animEffect filter="fade" transition="in">
                                      <p:cBhvr>
                                        <p:cTn dur="500"/>
                                        <p:tgtEl>
                                          <p:spTgt spid="174">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74">
                                            <p:txEl>
                                              <p:pRg end="2" st="2"/>
                                            </p:txEl>
                                          </p:spTgt>
                                        </p:tgtEl>
                                        <p:attrNameLst>
                                          <p:attrName>style.visibility</p:attrName>
                                        </p:attrNameLst>
                                      </p:cBhvr>
                                      <p:to>
                                        <p:strVal val="visible"/>
                                      </p:to>
                                    </p:set>
                                    <p:animEffect filter="fade" transition="in">
                                      <p:cBhvr>
                                        <p:cTn dur="500"/>
                                        <p:tgtEl>
                                          <p:spTgt spid="174">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74">
                                            <p:txEl>
                                              <p:pRg end="3" st="3"/>
                                            </p:txEl>
                                          </p:spTgt>
                                        </p:tgtEl>
                                        <p:attrNameLst>
                                          <p:attrName>style.visibility</p:attrName>
                                        </p:attrNameLst>
                                      </p:cBhvr>
                                      <p:to>
                                        <p:strVal val="visible"/>
                                      </p:to>
                                    </p:set>
                                    <p:animEffect filter="fade" transition="in">
                                      <p:cBhvr>
                                        <p:cTn dur="500"/>
                                        <p:tgtEl>
                                          <p:spTgt spid="174">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74">
                                            <p:txEl>
                                              <p:pRg end="4" st="4"/>
                                            </p:txEl>
                                          </p:spTgt>
                                        </p:tgtEl>
                                        <p:attrNameLst>
                                          <p:attrName>style.visibility</p:attrName>
                                        </p:attrNameLst>
                                      </p:cBhvr>
                                      <p:to>
                                        <p:strVal val="visible"/>
                                      </p:to>
                                    </p:set>
                                    <p:animEffect filter="fade" transition="in">
                                      <p:cBhvr>
                                        <p:cTn dur="500"/>
                                        <p:tgtEl>
                                          <p:spTgt spid="174">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74">
                                            <p:txEl>
                                              <p:pRg end="5" st="5"/>
                                            </p:txEl>
                                          </p:spTgt>
                                        </p:tgtEl>
                                        <p:attrNameLst>
                                          <p:attrName>style.visibility</p:attrName>
                                        </p:attrNameLst>
                                      </p:cBhvr>
                                      <p:to>
                                        <p:strVal val="visible"/>
                                      </p:to>
                                    </p:set>
                                    <p:animEffect filter="fade" transition="in">
                                      <p:cBhvr>
                                        <p:cTn dur="500"/>
                                        <p:tgtEl>
                                          <p:spTgt spid="174">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174">
                                            <p:txEl>
                                              <p:pRg end="6" st="6"/>
                                            </p:txEl>
                                          </p:spTgt>
                                        </p:tgtEl>
                                        <p:attrNameLst>
                                          <p:attrName>style.visibility</p:attrName>
                                        </p:attrNameLst>
                                      </p:cBhvr>
                                      <p:to>
                                        <p:strVal val="visible"/>
                                      </p:to>
                                    </p:set>
                                    <p:animEffect filter="fade" transition="in">
                                      <p:cBhvr>
                                        <p:cTn dur="500"/>
                                        <p:tgtEl>
                                          <p:spTgt spid="174">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174">
                                            <p:txEl>
                                              <p:pRg end="7" st="7"/>
                                            </p:txEl>
                                          </p:spTgt>
                                        </p:tgtEl>
                                        <p:attrNameLst>
                                          <p:attrName>style.visibility</p:attrName>
                                        </p:attrNameLst>
                                      </p:cBhvr>
                                      <p:to>
                                        <p:strVal val="visible"/>
                                      </p:to>
                                    </p:set>
                                    <p:animEffect filter="fade" transition="in">
                                      <p:cBhvr>
                                        <p:cTn dur="500"/>
                                        <p:tgtEl>
                                          <p:spTgt spid="174">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174">
                                            <p:txEl>
                                              <p:pRg end="8" st="8"/>
                                            </p:txEl>
                                          </p:spTgt>
                                        </p:tgtEl>
                                        <p:attrNameLst>
                                          <p:attrName>style.visibility</p:attrName>
                                        </p:attrNameLst>
                                      </p:cBhvr>
                                      <p:to>
                                        <p:strVal val="visible"/>
                                      </p:to>
                                    </p:set>
                                    <p:animEffect filter="fade" transition="in">
                                      <p:cBhvr>
                                        <p:cTn dur="500"/>
                                        <p:tgtEl>
                                          <p:spTgt spid="174">
                                            <p:txEl>
                                              <p:pRg end="8" st="8"/>
                                            </p:txEl>
                                          </p:spTgt>
                                        </p:tgtEl>
                                      </p:cBhvr>
                                    </p:animEffect>
                                  </p:childTnLst>
                                </p:cTn>
                              </p:par>
                              <p:par>
                                <p:cTn fill="hold" nodeType="withEffect" presetClass="entr" presetID="10" presetSubtype="0">
                                  <p:stCondLst>
                                    <p:cond delay="0"/>
                                  </p:stCondLst>
                                  <p:childTnLst>
                                    <p:set>
                                      <p:cBhvr>
                                        <p:cTn dur="1" fill="hold">
                                          <p:stCondLst>
                                            <p:cond delay="0"/>
                                          </p:stCondLst>
                                        </p:cTn>
                                        <p:tgtEl>
                                          <p:spTgt spid="174">
                                            <p:txEl>
                                              <p:pRg end="9" st="9"/>
                                            </p:txEl>
                                          </p:spTgt>
                                        </p:tgtEl>
                                        <p:attrNameLst>
                                          <p:attrName>style.visibility</p:attrName>
                                        </p:attrNameLst>
                                      </p:cBhvr>
                                      <p:to>
                                        <p:strVal val="visible"/>
                                      </p:to>
                                    </p:set>
                                    <p:animEffect filter="fade" transition="in">
                                      <p:cBhvr>
                                        <p:cTn dur="500"/>
                                        <p:tgtEl>
                                          <p:spTgt spid="174">
                                            <p:txEl>
                                              <p:pRg end="9" st="9"/>
                                            </p:txEl>
                                          </p:spTgt>
                                        </p:tgtEl>
                                      </p:cBhvr>
                                    </p:animEffect>
                                  </p:childTnLst>
                                </p:cTn>
                              </p:par>
                              <p:par>
                                <p:cTn fill="hold" nodeType="withEffect" presetClass="entr" presetID="10" presetSubtype="0">
                                  <p:stCondLst>
                                    <p:cond delay="0"/>
                                  </p:stCondLst>
                                  <p:childTnLst>
                                    <p:set>
                                      <p:cBhvr>
                                        <p:cTn dur="1" fill="hold">
                                          <p:stCondLst>
                                            <p:cond delay="0"/>
                                          </p:stCondLst>
                                        </p:cTn>
                                        <p:tgtEl>
                                          <p:spTgt spid="174">
                                            <p:txEl>
                                              <p:pRg end="10" st="10"/>
                                            </p:txEl>
                                          </p:spTgt>
                                        </p:tgtEl>
                                        <p:attrNameLst>
                                          <p:attrName>style.visibility</p:attrName>
                                        </p:attrNameLst>
                                      </p:cBhvr>
                                      <p:to>
                                        <p:strVal val="visible"/>
                                      </p:to>
                                    </p:set>
                                    <p:animEffect filter="fade" transition="in">
                                      <p:cBhvr>
                                        <p:cTn dur="500"/>
                                        <p:tgtEl>
                                          <p:spTgt spid="174">
                                            <p:txEl>
                                              <p:pRg end="10" st="1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74">
                                            <p:txEl>
                                              <p:pRg end="11" st="11"/>
                                            </p:txEl>
                                          </p:spTgt>
                                        </p:tgtEl>
                                        <p:attrNameLst>
                                          <p:attrName>style.visibility</p:attrName>
                                        </p:attrNameLst>
                                      </p:cBhvr>
                                      <p:to>
                                        <p:strVal val="visible"/>
                                      </p:to>
                                    </p:set>
                                    <p:animEffect filter="fade" transition="in">
                                      <p:cBhvr>
                                        <p:cTn dur="500"/>
                                        <p:tgtEl>
                                          <p:spTgt spid="174">
                                            <p:txEl>
                                              <p:pRg end="11" st="1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74">
                                            <p:txEl>
                                              <p:pRg end="12" st="12"/>
                                            </p:txEl>
                                          </p:spTgt>
                                        </p:tgtEl>
                                        <p:attrNameLst>
                                          <p:attrName>style.visibility</p:attrName>
                                        </p:attrNameLst>
                                      </p:cBhvr>
                                      <p:to>
                                        <p:strVal val="visible"/>
                                      </p:to>
                                    </p:set>
                                    <p:animEffect filter="fade" transition="in">
                                      <p:cBhvr>
                                        <p:cTn dur="500"/>
                                        <p:tgtEl>
                                          <p:spTgt spid="174">
                                            <p:txEl>
                                              <p:pRg end="12" st="1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76">
                                            <p:txEl>
                                              <p:pRg end="0" st="0"/>
                                            </p:txEl>
                                          </p:spTgt>
                                        </p:tgtEl>
                                        <p:attrNameLst>
                                          <p:attrName>style.visibility</p:attrName>
                                        </p:attrNameLst>
                                      </p:cBhvr>
                                      <p:to>
                                        <p:strVal val="visible"/>
                                      </p:to>
                                    </p:set>
                                    <p:animEffect filter="fade" transition="in">
                                      <p:cBhvr>
                                        <p:cTn dur="500"/>
                                        <p:tgtEl>
                                          <p:spTgt spid="176">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76">
                                            <p:txEl>
                                              <p:pRg end="1" st="1"/>
                                            </p:txEl>
                                          </p:spTgt>
                                        </p:tgtEl>
                                        <p:attrNameLst>
                                          <p:attrName>style.visibility</p:attrName>
                                        </p:attrNameLst>
                                      </p:cBhvr>
                                      <p:to>
                                        <p:strVal val="visible"/>
                                      </p:to>
                                    </p:set>
                                    <p:animEffect filter="fade" transition="in">
                                      <p:cBhvr>
                                        <p:cTn dur="500"/>
                                        <p:tgtEl>
                                          <p:spTgt spid="176">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76">
                                            <p:txEl>
                                              <p:pRg end="2" st="2"/>
                                            </p:txEl>
                                          </p:spTgt>
                                        </p:tgtEl>
                                        <p:attrNameLst>
                                          <p:attrName>style.visibility</p:attrName>
                                        </p:attrNameLst>
                                      </p:cBhvr>
                                      <p:to>
                                        <p:strVal val="visible"/>
                                      </p:to>
                                    </p:set>
                                    <p:animEffect filter="fade" transition="in">
                                      <p:cBhvr>
                                        <p:cTn dur="500"/>
                                        <p:tgtEl>
                                          <p:spTgt spid="176">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76">
                                            <p:txEl>
                                              <p:pRg end="3" st="3"/>
                                            </p:txEl>
                                          </p:spTgt>
                                        </p:tgtEl>
                                        <p:attrNameLst>
                                          <p:attrName>style.visibility</p:attrName>
                                        </p:attrNameLst>
                                      </p:cBhvr>
                                      <p:to>
                                        <p:strVal val="visible"/>
                                      </p:to>
                                    </p:set>
                                    <p:animEffect filter="fade" transition="in">
                                      <p:cBhvr>
                                        <p:cTn dur="500"/>
                                        <p:tgtEl>
                                          <p:spTgt spid="176">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76">
                                            <p:txEl>
                                              <p:pRg end="4" st="4"/>
                                            </p:txEl>
                                          </p:spTgt>
                                        </p:tgtEl>
                                        <p:attrNameLst>
                                          <p:attrName>style.visibility</p:attrName>
                                        </p:attrNameLst>
                                      </p:cBhvr>
                                      <p:to>
                                        <p:strVal val="visible"/>
                                      </p:to>
                                    </p:set>
                                    <p:animEffect filter="fade" transition="in">
                                      <p:cBhvr>
                                        <p:cTn dur="500"/>
                                        <p:tgtEl>
                                          <p:spTgt spid="176">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76">
                                            <p:txEl>
                                              <p:pRg end="5" st="5"/>
                                            </p:txEl>
                                          </p:spTgt>
                                        </p:tgtEl>
                                        <p:attrNameLst>
                                          <p:attrName>style.visibility</p:attrName>
                                        </p:attrNameLst>
                                      </p:cBhvr>
                                      <p:to>
                                        <p:strVal val="visible"/>
                                      </p:to>
                                    </p:set>
                                    <p:animEffect filter="fade" transition="in">
                                      <p:cBhvr>
                                        <p:cTn dur="500"/>
                                        <p:tgtEl>
                                          <p:spTgt spid="176">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176">
                                            <p:txEl>
                                              <p:pRg end="6" st="6"/>
                                            </p:txEl>
                                          </p:spTgt>
                                        </p:tgtEl>
                                        <p:attrNameLst>
                                          <p:attrName>style.visibility</p:attrName>
                                        </p:attrNameLst>
                                      </p:cBhvr>
                                      <p:to>
                                        <p:strVal val="visible"/>
                                      </p:to>
                                    </p:set>
                                    <p:animEffect filter="fade" transition="in">
                                      <p:cBhvr>
                                        <p:cTn dur="500"/>
                                        <p:tgtEl>
                                          <p:spTgt spid="176">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176">
                                            <p:txEl>
                                              <p:pRg end="7" st="7"/>
                                            </p:txEl>
                                          </p:spTgt>
                                        </p:tgtEl>
                                        <p:attrNameLst>
                                          <p:attrName>style.visibility</p:attrName>
                                        </p:attrNameLst>
                                      </p:cBhvr>
                                      <p:to>
                                        <p:strVal val="visible"/>
                                      </p:to>
                                    </p:set>
                                    <p:animEffect filter="fade" transition="in">
                                      <p:cBhvr>
                                        <p:cTn dur="500"/>
                                        <p:tgtEl>
                                          <p:spTgt spid="176">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176">
                                            <p:txEl>
                                              <p:pRg end="8" st="8"/>
                                            </p:txEl>
                                          </p:spTgt>
                                        </p:tgtEl>
                                        <p:attrNameLst>
                                          <p:attrName>style.visibility</p:attrName>
                                        </p:attrNameLst>
                                      </p:cBhvr>
                                      <p:to>
                                        <p:strVal val="visible"/>
                                      </p:to>
                                    </p:set>
                                    <p:animEffect filter="fade" transition="in">
                                      <p:cBhvr>
                                        <p:cTn dur="500"/>
                                        <p:tgtEl>
                                          <p:spTgt spid="176">
                                            <p:txEl>
                                              <p:pRg end="8" st="8"/>
                                            </p:txEl>
                                          </p:spTgt>
                                        </p:tgtEl>
                                      </p:cBhvr>
                                    </p:animEffect>
                                  </p:childTnLst>
                                </p:cTn>
                              </p:par>
                              <p:par>
                                <p:cTn fill="hold" nodeType="withEffect" presetClass="entr" presetID="10" presetSubtype="0">
                                  <p:stCondLst>
                                    <p:cond delay="0"/>
                                  </p:stCondLst>
                                  <p:childTnLst>
                                    <p:set>
                                      <p:cBhvr>
                                        <p:cTn dur="1" fill="hold">
                                          <p:stCondLst>
                                            <p:cond delay="0"/>
                                          </p:stCondLst>
                                        </p:cTn>
                                        <p:tgtEl>
                                          <p:spTgt spid="176">
                                            <p:txEl>
                                              <p:pRg end="9" st="9"/>
                                            </p:txEl>
                                          </p:spTgt>
                                        </p:tgtEl>
                                        <p:attrNameLst>
                                          <p:attrName>style.visibility</p:attrName>
                                        </p:attrNameLst>
                                      </p:cBhvr>
                                      <p:to>
                                        <p:strVal val="visible"/>
                                      </p:to>
                                    </p:set>
                                    <p:animEffect filter="fade" transition="in">
                                      <p:cBhvr>
                                        <p:cTn dur="500"/>
                                        <p:tgtEl>
                                          <p:spTgt spid="176">
                                            <p:txEl>
                                              <p:pRg end="9" st="9"/>
                                            </p:txEl>
                                          </p:spTgt>
                                        </p:tgtEl>
                                      </p:cBhvr>
                                    </p:animEffect>
                                  </p:childTnLst>
                                </p:cTn>
                              </p:par>
                              <p:par>
                                <p:cTn fill="hold" nodeType="withEffect" presetClass="entr" presetID="10" presetSubtype="0">
                                  <p:stCondLst>
                                    <p:cond delay="0"/>
                                  </p:stCondLst>
                                  <p:childTnLst>
                                    <p:set>
                                      <p:cBhvr>
                                        <p:cTn dur="1" fill="hold">
                                          <p:stCondLst>
                                            <p:cond delay="0"/>
                                          </p:stCondLst>
                                        </p:cTn>
                                        <p:tgtEl>
                                          <p:spTgt spid="176">
                                            <p:txEl>
                                              <p:pRg end="10" st="10"/>
                                            </p:txEl>
                                          </p:spTgt>
                                        </p:tgtEl>
                                        <p:attrNameLst>
                                          <p:attrName>style.visibility</p:attrName>
                                        </p:attrNameLst>
                                      </p:cBhvr>
                                      <p:to>
                                        <p:strVal val="visible"/>
                                      </p:to>
                                    </p:set>
                                    <p:animEffect filter="fade" transition="in">
                                      <p:cBhvr>
                                        <p:cTn dur="500"/>
                                        <p:tgtEl>
                                          <p:spTgt spid="176">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6"/>
          <p:cNvSpPr txBox="1"/>
          <p:nvPr>
            <p:ph type="title"/>
          </p:nvPr>
        </p:nvSpPr>
        <p:spPr>
          <a:xfrm>
            <a:off x="1024128" y="573110"/>
            <a:ext cx="9720072" cy="146812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Arial Rounded"/>
              <a:buNone/>
            </a:pPr>
            <a:r>
              <a:rPr b="1" lang="en-IN" sz="3600">
                <a:latin typeface="Arial Rounded"/>
                <a:ea typeface="Arial Rounded"/>
                <a:cs typeface="Arial Rounded"/>
                <a:sym typeface="Arial Rounded"/>
              </a:rPr>
              <a:t>Ongoing Support &amp; Compliances- key things to know</a:t>
            </a:r>
            <a:endParaRPr b="1" sz="3600">
              <a:latin typeface="Arial Rounded"/>
              <a:ea typeface="Arial Rounded"/>
              <a:cs typeface="Arial Rounded"/>
              <a:sym typeface="Arial Rounded"/>
            </a:endParaRPr>
          </a:p>
        </p:txBody>
      </p:sp>
      <p:sp>
        <p:nvSpPr>
          <p:cNvPr id="182" name="Google Shape;182;p16"/>
          <p:cNvSpPr txBox="1"/>
          <p:nvPr>
            <p:ph idx="1" type="body"/>
          </p:nvPr>
        </p:nvSpPr>
        <p:spPr>
          <a:xfrm>
            <a:off x="1024128" y="1722782"/>
            <a:ext cx="9720073" cy="4651891"/>
          </a:xfrm>
          <a:prstGeom prst="rect">
            <a:avLst/>
          </a:prstGeom>
          <a:noFill/>
          <a:ln>
            <a:noFill/>
          </a:ln>
        </p:spPr>
        <p:txBody>
          <a:bodyPr anchorCtr="0" anchor="t" bIns="45700" lIns="91425" spcFirstLastPara="1" rIns="91425" wrap="square" tIns="45700">
            <a:normAutofit fontScale="92500"/>
          </a:bodyPr>
          <a:lstStyle/>
          <a:p>
            <a:pPr indent="-64135" lvl="0" marL="228600" rtl="0" algn="just">
              <a:lnSpc>
                <a:spcPct val="90000"/>
              </a:lnSpc>
              <a:spcBef>
                <a:spcPts val="0"/>
              </a:spcBef>
              <a:spcAft>
                <a:spcPts val="0"/>
              </a:spcAft>
              <a:buClr>
                <a:schemeClr val="dk1"/>
              </a:buClr>
              <a:buSzPct val="100000"/>
              <a:buNone/>
            </a:pPr>
            <a:r>
              <a:t/>
            </a:r>
            <a:endParaRPr/>
          </a:p>
          <a:p>
            <a:pPr indent="-228600" lvl="0" marL="228600" rtl="0" algn="just">
              <a:lnSpc>
                <a:spcPct val="90000"/>
              </a:lnSpc>
              <a:spcBef>
                <a:spcPts val="1000"/>
              </a:spcBef>
              <a:spcAft>
                <a:spcPts val="0"/>
              </a:spcAft>
              <a:buClr>
                <a:schemeClr val="dk1"/>
              </a:buClr>
              <a:buSzPct val="100000"/>
              <a:buChar char="•"/>
            </a:pPr>
            <a:r>
              <a:rPr lang="en-IN"/>
              <a:t>Services regarding registration, transactional accounting, audit and assurance, Business Advisory &amp; financial planning, Statutory Compliances, Taxation related matters and corporate compliances.</a:t>
            </a:r>
            <a:endParaRPr/>
          </a:p>
          <a:p>
            <a:pPr indent="-64135" lvl="0" marL="228600" rtl="0" algn="just">
              <a:lnSpc>
                <a:spcPct val="90000"/>
              </a:lnSpc>
              <a:spcBef>
                <a:spcPts val="1000"/>
              </a:spcBef>
              <a:spcAft>
                <a:spcPts val="0"/>
              </a:spcAft>
              <a:buClr>
                <a:schemeClr val="dk1"/>
              </a:buClr>
              <a:buSzPct val="100000"/>
              <a:buNone/>
            </a:pPr>
            <a:r>
              <a:t/>
            </a:r>
            <a:endParaRPr/>
          </a:p>
          <a:p>
            <a:pPr indent="-228600" lvl="0" marL="228600" rtl="0" algn="just">
              <a:lnSpc>
                <a:spcPct val="90000"/>
              </a:lnSpc>
              <a:spcBef>
                <a:spcPts val="1000"/>
              </a:spcBef>
              <a:spcAft>
                <a:spcPts val="0"/>
              </a:spcAft>
              <a:buClr>
                <a:schemeClr val="dk1"/>
              </a:buClr>
              <a:buSzPct val="100000"/>
              <a:buChar char="•"/>
            </a:pPr>
            <a:r>
              <a:rPr lang="en-IN"/>
              <a:t>Thorough checklist to complete all legal and compliance requirements by various Statutory Authorities.</a:t>
            </a:r>
            <a:endParaRPr/>
          </a:p>
          <a:p>
            <a:pPr indent="0" lvl="0" marL="0" rtl="0" algn="just">
              <a:lnSpc>
                <a:spcPct val="90000"/>
              </a:lnSpc>
              <a:spcBef>
                <a:spcPts val="1000"/>
              </a:spcBef>
              <a:spcAft>
                <a:spcPts val="0"/>
              </a:spcAft>
              <a:buClr>
                <a:schemeClr val="dk1"/>
              </a:buClr>
              <a:buSzPct val="100000"/>
              <a:buNone/>
            </a:pPr>
            <a:r>
              <a:t/>
            </a:r>
            <a:endParaRPr/>
          </a:p>
          <a:p>
            <a:pPr indent="-228600" lvl="0" marL="228600" rtl="0" algn="just">
              <a:lnSpc>
                <a:spcPct val="90000"/>
              </a:lnSpc>
              <a:spcBef>
                <a:spcPts val="1000"/>
              </a:spcBef>
              <a:spcAft>
                <a:spcPts val="0"/>
              </a:spcAft>
              <a:buClr>
                <a:schemeClr val="dk1"/>
              </a:buClr>
              <a:buSzPct val="100000"/>
              <a:buChar char="•"/>
            </a:pPr>
            <a:r>
              <a:rPr lang="en-IN"/>
              <a:t>Remedial measures and advisory to fill any gap which may arise due to previous and changed business structure which affects compliance and incorporation.</a:t>
            </a:r>
            <a:endParaRPr/>
          </a:p>
          <a:p>
            <a:pPr indent="-64135" lvl="0" marL="228600" rtl="0" algn="l">
              <a:lnSpc>
                <a:spcPct val="90000"/>
              </a:lnSpc>
              <a:spcBef>
                <a:spcPts val="1000"/>
              </a:spcBef>
              <a:spcAft>
                <a:spcPts val="0"/>
              </a:spcAft>
              <a:buClr>
                <a:schemeClr val="dk1"/>
              </a:buClr>
              <a:buSzPct val="1000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500"/>
                                        <p:tgtEl>
                                          <p:spTgt spid="1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Rounded"/>
              <a:buNone/>
            </a:pPr>
            <a:r>
              <a:rPr b="1" lang="en-IN">
                <a:latin typeface="Arial Rounded"/>
                <a:ea typeface="Arial Rounded"/>
                <a:cs typeface="Arial Rounded"/>
                <a:sym typeface="Arial Rounded"/>
              </a:rPr>
              <a:t>Financial Planning for Start Ups</a:t>
            </a:r>
            <a:br>
              <a:rPr b="1" lang="en-IN">
                <a:latin typeface="Arial Rounded"/>
                <a:ea typeface="Arial Rounded"/>
                <a:cs typeface="Arial Rounded"/>
                <a:sym typeface="Arial Rounded"/>
              </a:rPr>
            </a:br>
            <a:endParaRPr b="1">
              <a:latin typeface="Arial Rounded"/>
              <a:ea typeface="Arial Rounded"/>
              <a:cs typeface="Arial Rounded"/>
              <a:sym typeface="Arial Rounded"/>
            </a:endParaRPr>
          </a:p>
        </p:txBody>
      </p:sp>
      <p:sp>
        <p:nvSpPr>
          <p:cNvPr id="188" name="Google Shape;188;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b="1" lang="en-IN" sz="2800"/>
              <a:t>What is Financial Planning for Startups?</a:t>
            </a:r>
            <a:endParaRPr/>
          </a:p>
          <a:p>
            <a:pPr indent="0" lvl="0" marL="0" rtl="0" algn="just">
              <a:lnSpc>
                <a:spcPct val="90000"/>
              </a:lnSpc>
              <a:spcBef>
                <a:spcPts val="1000"/>
              </a:spcBef>
              <a:spcAft>
                <a:spcPts val="0"/>
              </a:spcAft>
              <a:buClr>
                <a:schemeClr val="dk1"/>
              </a:buClr>
              <a:buSzPts val="2600"/>
              <a:buNone/>
            </a:pPr>
            <a:r>
              <a:t/>
            </a:r>
            <a:endParaRPr b="1" sz="2600">
              <a:highlight>
                <a:srgbClr val="FFFF00"/>
              </a:highlight>
            </a:endParaRPr>
          </a:p>
          <a:p>
            <a:pPr indent="-228600" lvl="0" marL="228600" rtl="0" algn="just">
              <a:lnSpc>
                <a:spcPct val="90000"/>
              </a:lnSpc>
              <a:spcBef>
                <a:spcPts val="1000"/>
              </a:spcBef>
              <a:spcAft>
                <a:spcPts val="0"/>
              </a:spcAft>
              <a:buClr>
                <a:schemeClr val="dk1"/>
              </a:buClr>
              <a:buSzPts val="2800"/>
              <a:buChar char="•"/>
            </a:pPr>
            <a:r>
              <a:rPr lang="en-IN"/>
              <a:t>A financial plan is like a financial game plan for your startup. It outlines your company’s current financial state, your goals for the future, the actions you’ll take to reach those goals, and how much it’s going to cost.</a:t>
            </a:r>
            <a:endParaRPr/>
          </a:p>
          <a:p>
            <a:pPr indent="-228600" lvl="0" marL="228600" rtl="0" algn="just">
              <a:lnSpc>
                <a:spcPct val="90000"/>
              </a:lnSpc>
              <a:spcBef>
                <a:spcPts val="1000"/>
              </a:spcBef>
              <a:spcAft>
                <a:spcPts val="0"/>
              </a:spcAft>
              <a:buClr>
                <a:schemeClr val="dk1"/>
              </a:buClr>
              <a:buSzPts val="2800"/>
              <a:buChar char="•"/>
            </a:pPr>
            <a:r>
              <a:rPr lang="en-IN"/>
              <a:t>Financial planning is the process of putting your “game plan” together and documenting it. Using data, you make assumptions about revenue, expenses, and other financial parts of your business to forecast the financial trajectory of your business.</a:t>
            </a:r>
            <a:endParaRPr/>
          </a:p>
          <a:p>
            <a:pPr indent="-50800" lvl="0" marL="228600" rtl="0" algn="just">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8"/>
          <p:cNvSpPr txBox="1"/>
          <p:nvPr>
            <p:ph type="title"/>
          </p:nvPr>
        </p:nvSpPr>
        <p:spPr>
          <a:xfrm>
            <a:off x="1738489" y="624110"/>
            <a:ext cx="9766123" cy="128089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Arial Rounded"/>
              <a:buNone/>
            </a:pPr>
            <a:r>
              <a:rPr b="1" lang="en-IN">
                <a:latin typeface="Arial Rounded"/>
                <a:ea typeface="Arial Rounded"/>
                <a:cs typeface="Arial Rounded"/>
                <a:sym typeface="Arial Rounded"/>
              </a:rPr>
              <a:t>Why is Financial Planning Important for Startups?</a:t>
            </a:r>
            <a:br>
              <a:rPr b="1" lang="en-IN">
                <a:latin typeface="Arial Rounded"/>
                <a:ea typeface="Arial Rounded"/>
                <a:cs typeface="Arial Rounded"/>
                <a:sym typeface="Arial Rounded"/>
              </a:rPr>
            </a:br>
            <a:endParaRPr b="1">
              <a:latin typeface="Arial Rounded"/>
              <a:ea typeface="Arial Rounded"/>
              <a:cs typeface="Arial Rounded"/>
              <a:sym typeface="Arial Rounded"/>
            </a:endParaRPr>
          </a:p>
        </p:txBody>
      </p:sp>
      <p:sp>
        <p:nvSpPr>
          <p:cNvPr id="194" name="Google Shape;194;p18"/>
          <p:cNvSpPr txBox="1"/>
          <p:nvPr>
            <p:ph idx="1" type="body"/>
          </p:nvPr>
        </p:nvSpPr>
        <p:spPr>
          <a:xfrm>
            <a:off x="1141412" y="2097088"/>
            <a:ext cx="9905999" cy="3934257"/>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IN"/>
              <a:t>It costs money to grow a business, and most people don’t have unlimited resources. If you don’t plan for how you’re going to grow and how much it’s going to cost, you can easily waste your two most precious resources—time and money.</a:t>
            </a:r>
            <a:endParaRPr/>
          </a:p>
          <a:p>
            <a:pPr indent="-228600" lvl="0" marL="228600" rtl="0" algn="just">
              <a:lnSpc>
                <a:spcPct val="90000"/>
              </a:lnSpc>
              <a:spcBef>
                <a:spcPts val="1000"/>
              </a:spcBef>
              <a:spcAft>
                <a:spcPts val="0"/>
              </a:spcAft>
              <a:buClr>
                <a:schemeClr val="dk1"/>
              </a:buClr>
              <a:buSzPts val="2800"/>
              <a:buChar char="•"/>
            </a:pPr>
            <a:r>
              <a:rPr lang="en-IN"/>
              <a:t>On top of that, if you plan on pitching investors, they’re going to expect to see a financial plan. They need to know that once they give you hundreds of thousands or millions of dollars to grow your startup, you have a plan for exactly how you’re going to use the money.</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9"/>
          <p:cNvSpPr txBox="1"/>
          <p:nvPr>
            <p:ph type="title"/>
          </p:nvPr>
        </p:nvSpPr>
        <p:spPr>
          <a:xfrm>
            <a:off x="1141412" y="770917"/>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Font typeface="Arial Rounded"/>
              <a:buNone/>
            </a:pPr>
            <a:r>
              <a:rPr b="1" lang="en-IN" sz="2000">
                <a:latin typeface="Arial Rounded"/>
                <a:ea typeface="Arial Rounded"/>
                <a:cs typeface="Arial Rounded"/>
                <a:sym typeface="Arial Rounded"/>
              </a:rPr>
              <a:t>Essentially, financial planning forces you to think strategically about how to best use your resources and what your expected results are. Throughout the process, you’ll have to answer questions like:</a:t>
            </a:r>
            <a:br>
              <a:rPr b="1" lang="en-IN" sz="2000">
                <a:latin typeface="Arial Rounded"/>
                <a:ea typeface="Arial Rounded"/>
                <a:cs typeface="Arial Rounded"/>
                <a:sym typeface="Arial Rounded"/>
              </a:rPr>
            </a:br>
            <a:endParaRPr b="1" sz="2000">
              <a:latin typeface="Arial Rounded"/>
              <a:ea typeface="Arial Rounded"/>
              <a:cs typeface="Arial Rounded"/>
              <a:sym typeface="Arial Rounded"/>
            </a:endParaRPr>
          </a:p>
        </p:txBody>
      </p:sp>
      <p:sp>
        <p:nvSpPr>
          <p:cNvPr id="200" name="Google Shape;200;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Font typeface="Noto Sans Symbols"/>
              <a:buChar char="∙"/>
            </a:pPr>
            <a:r>
              <a:rPr lang="en-IN"/>
              <a:t>How much revenue will we generate?</a:t>
            </a:r>
            <a:endParaRPr/>
          </a:p>
          <a:p>
            <a:pPr indent="-228600" lvl="0" marL="228600" rtl="0" algn="l">
              <a:lnSpc>
                <a:spcPct val="90000"/>
              </a:lnSpc>
              <a:spcBef>
                <a:spcPts val="1000"/>
              </a:spcBef>
              <a:spcAft>
                <a:spcPts val="0"/>
              </a:spcAft>
              <a:buClr>
                <a:schemeClr val="dk1"/>
              </a:buClr>
              <a:buSzPts val="2800"/>
              <a:buFont typeface="Noto Sans Symbols"/>
              <a:buChar char="∙"/>
            </a:pPr>
            <a:r>
              <a:rPr lang="en-IN"/>
              <a:t>What will our churn rate look like?</a:t>
            </a:r>
            <a:endParaRPr/>
          </a:p>
          <a:p>
            <a:pPr indent="-228600" lvl="0" marL="228600" rtl="0" algn="l">
              <a:lnSpc>
                <a:spcPct val="90000"/>
              </a:lnSpc>
              <a:spcBef>
                <a:spcPts val="1000"/>
              </a:spcBef>
              <a:spcAft>
                <a:spcPts val="0"/>
              </a:spcAft>
              <a:buClr>
                <a:schemeClr val="dk1"/>
              </a:buClr>
              <a:buSzPts val="2800"/>
              <a:buFont typeface="Noto Sans Symbols"/>
              <a:buChar char="∙"/>
            </a:pPr>
            <a:r>
              <a:rPr lang="en-IN"/>
              <a:t>How many months of runway will we have?</a:t>
            </a:r>
            <a:endParaRPr/>
          </a:p>
          <a:p>
            <a:pPr indent="-228600" lvl="0" marL="228600" rtl="0" algn="l">
              <a:lnSpc>
                <a:spcPct val="90000"/>
              </a:lnSpc>
              <a:spcBef>
                <a:spcPts val="1000"/>
              </a:spcBef>
              <a:spcAft>
                <a:spcPts val="0"/>
              </a:spcAft>
              <a:buClr>
                <a:schemeClr val="dk1"/>
              </a:buClr>
              <a:buSzPts val="2800"/>
              <a:buFont typeface="Noto Sans Symbols"/>
              <a:buChar char="∙"/>
            </a:pPr>
            <a:r>
              <a:rPr lang="en-IN"/>
              <a:t>How much do we have to spend on sales and marketing?</a:t>
            </a:r>
            <a:endParaRPr/>
          </a:p>
          <a:p>
            <a:pPr indent="-228600" lvl="0" marL="228600" rtl="0" algn="l">
              <a:lnSpc>
                <a:spcPct val="90000"/>
              </a:lnSpc>
              <a:spcBef>
                <a:spcPts val="1000"/>
              </a:spcBef>
              <a:spcAft>
                <a:spcPts val="0"/>
              </a:spcAft>
              <a:buClr>
                <a:schemeClr val="dk1"/>
              </a:buClr>
              <a:buSzPts val="2800"/>
              <a:buFont typeface="Noto Sans Symbols"/>
              <a:buChar char="∙"/>
            </a:pPr>
            <a:r>
              <a:rPr lang="en-IN"/>
              <a:t>How many people can we afford to hire?</a:t>
            </a:r>
            <a:endParaRPr/>
          </a:p>
          <a:p>
            <a:pPr indent="-228600" lvl="0" marL="228600" rtl="0" algn="just">
              <a:lnSpc>
                <a:spcPct val="90000"/>
              </a:lnSpc>
              <a:spcBef>
                <a:spcPts val="1000"/>
              </a:spcBef>
              <a:spcAft>
                <a:spcPts val="0"/>
              </a:spcAft>
              <a:buClr>
                <a:schemeClr val="dk1"/>
              </a:buClr>
              <a:buSzPts val="2800"/>
              <a:buChar char="•"/>
            </a:pPr>
            <a:r>
              <a:rPr lang="en-IN"/>
              <a:t>By answering these types of questions with data and numbers and turning it into a financial plan, you’ll have a clearer picture of what growth looks like, how much it’ll cost, and how to measure success.</a:t>
            </a:r>
            <a:endParaRPr/>
          </a:p>
          <a:p>
            <a:pPr indent="-50800" lvl="0" marL="228600" rtl="0" algn="l">
              <a:lnSpc>
                <a:spcPct val="90000"/>
              </a:lnSpc>
              <a:spcBef>
                <a:spcPts val="1000"/>
              </a:spcBef>
              <a:spcAft>
                <a:spcPts val="0"/>
              </a:spcAft>
              <a:buClr>
                <a:schemeClr val="dk1"/>
              </a:buClr>
              <a:buSzPts val="2800"/>
              <a:buNone/>
            </a:pPr>
            <a:r>
              <a:t/>
            </a:r>
            <a:endParaRPr b="1">
              <a:latin typeface="Arial Rounded"/>
              <a:ea typeface="Arial Rounded"/>
              <a:cs typeface="Arial Rounded"/>
              <a:sym typeface="Arial Rounde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Arial Rounded"/>
              <a:buNone/>
            </a:pPr>
            <a:r>
              <a:rPr b="1" lang="en-IN">
                <a:latin typeface="Arial Rounded"/>
                <a:ea typeface="Arial Rounded"/>
                <a:cs typeface="Arial Rounded"/>
                <a:sym typeface="Arial Rounded"/>
              </a:rPr>
              <a:t>How to manage Financial Risk when starting and growing a Business?</a:t>
            </a:r>
            <a:br>
              <a:rPr b="1" lang="en-IN">
                <a:latin typeface="Arial Rounded"/>
                <a:ea typeface="Arial Rounded"/>
                <a:cs typeface="Arial Rounded"/>
                <a:sym typeface="Arial Rounded"/>
              </a:rPr>
            </a:br>
            <a:endParaRPr b="1">
              <a:latin typeface="Arial Rounded"/>
              <a:ea typeface="Arial Rounded"/>
              <a:cs typeface="Arial Rounded"/>
              <a:sym typeface="Arial Rounded"/>
            </a:endParaRPr>
          </a:p>
        </p:txBody>
      </p:sp>
      <p:sp>
        <p:nvSpPr>
          <p:cNvPr id="206" name="Google Shape;206;p20"/>
          <p:cNvSpPr txBox="1"/>
          <p:nvPr>
            <p:ph idx="1" type="body"/>
          </p:nvPr>
        </p:nvSpPr>
        <p:spPr>
          <a:xfrm>
            <a:off x="1141412" y="1810327"/>
            <a:ext cx="9905999" cy="3980874"/>
          </a:xfrm>
          <a:prstGeom prst="rect">
            <a:avLst/>
          </a:prstGeom>
          <a:noFill/>
          <a:ln>
            <a:noFill/>
          </a:ln>
        </p:spPr>
        <p:txBody>
          <a:bodyPr anchorCtr="0" anchor="t" bIns="45700" lIns="91425" spcFirstLastPara="1" rIns="91425" wrap="square" tIns="45700">
            <a:normAutofit fontScale="77500" lnSpcReduction="20000"/>
          </a:bodyPr>
          <a:lstStyle/>
          <a:p>
            <a:pPr indent="0" lvl="0" marL="0" rtl="0" algn="just">
              <a:lnSpc>
                <a:spcPct val="90000"/>
              </a:lnSpc>
              <a:spcBef>
                <a:spcPts val="0"/>
              </a:spcBef>
              <a:spcAft>
                <a:spcPts val="0"/>
              </a:spcAft>
              <a:buClr>
                <a:schemeClr val="dk1"/>
              </a:buClr>
              <a:buSzPct val="100000"/>
              <a:buNone/>
            </a:pPr>
            <a:r>
              <a:rPr lang="en-IN">
                <a:latin typeface="Book Antiqua"/>
                <a:ea typeface="Book Antiqua"/>
                <a:cs typeface="Book Antiqua"/>
                <a:sym typeface="Book Antiqua"/>
              </a:rPr>
              <a:t>1</a:t>
            </a:r>
            <a:r>
              <a:rPr b="1" lang="en-IN">
                <a:latin typeface="Arial Rounded"/>
                <a:ea typeface="Arial Rounded"/>
                <a:cs typeface="Arial Rounded"/>
                <a:sym typeface="Arial Rounded"/>
              </a:rPr>
              <a:t>. Develop a capital strategy to reduce financial risk</a:t>
            </a:r>
            <a:endParaRPr b="1">
              <a:latin typeface="Arial Rounded"/>
              <a:ea typeface="Arial Rounded"/>
              <a:cs typeface="Arial Rounded"/>
              <a:sym typeface="Arial Rounded"/>
            </a:endParaRPr>
          </a:p>
          <a:p>
            <a:pPr indent="0" lvl="0" marL="0" rtl="0" algn="l">
              <a:lnSpc>
                <a:spcPct val="90000"/>
              </a:lnSpc>
              <a:spcBef>
                <a:spcPts val="1000"/>
              </a:spcBef>
              <a:spcAft>
                <a:spcPts val="0"/>
              </a:spcAft>
              <a:buClr>
                <a:schemeClr val="dk1"/>
              </a:buClr>
              <a:buSzPct val="100000"/>
              <a:buNone/>
            </a:pPr>
            <a:r>
              <a:rPr b="1" lang="en-IN">
                <a:latin typeface="Arial Rounded"/>
                <a:ea typeface="Arial Rounded"/>
                <a:cs typeface="Arial Rounded"/>
                <a:sym typeface="Arial Rounded"/>
              </a:rPr>
              <a:t>2. Seek diverse funding channels &amp; opportunities</a:t>
            </a:r>
            <a:endParaRPr b="1">
              <a:latin typeface="Arial Rounded"/>
              <a:ea typeface="Arial Rounded"/>
              <a:cs typeface="Arial Rounded"/>
              <a:sym typeface="Arial Rounded"/>
            </a:endParaRPr>
          </a:p>
          <a:p>
            <a:pPr indent="0" lvl="0" marL="0" rtl="0" algn="l">
              <a:lnSpc>
                <a:spcPct val="90000"/>
              </a:lnSpc>
              <a:spcBef>
                <a:spcPts val="1000"/>
              </a:spcBef>
              <a:spcAft>
                <a:spcPts val="0"/>
              </a:spcAft>
              <a:buClr>
                <a:schemeClr val="dk1"/>
              </a:buClr>
              <a:buSzPct val="100000"/>
              <a:buNone/>
            </a:pPr>
            <a:r>
              <a:rPr b="1" lang="en-IN">
                <a:latin typeface="Arial Rounded"/>
                <a:ea typeface="Arial Rounded"/>
                <a:cs typeface="Arial Rounded"/>
                <a:sym typeface="Arial Rounded"/>
              </a:rPr>
              <a:t>3. Do background checks and enter a shareholder agreement to manage financial risk</a:t>
            </a:r>
            <a:endParaRPr b="1">
              <a:latin typeface="Arial Rounded"/>
              <a:ea typeface="Arial Rounded"/>
              <a:cs typeface="Arial Rounded"/>
              <a:sym typeface="Arial Rounded"/>
            </a:endParaRPr>
          </a:p>
          <a:p>
            <a:pPr indent="0" lvl="0" marL="0" rtl="0" algn="l">
              <a:lnSpc>
                <a:spcPct val="90000"/>
              </a:lnSpc>
              <a:spcBef>
                <a:spcPts val="1000"/>
              </a:spcBef>
              <a:spcAft>
                <a:spcPts val="0"/>
              </a:spcAft>
              <a:buClr>
                <a:schemeClr val="dk1"/>
              </a:buClr>
              <a:buSzPct val="100000"/>
              <a:buNone/>
            </a:pPr>
            <a:r>
              <a:rPr b="1" lang="en-IN">
                <a:latin typeface="Arial Rounded"/>
                <a:ea typeface="Arial Rounded"/>
                <a:cs typeface="Arial Rounded"/>
                <a:sym typeface="Arial Rounded"/>
              </a:rPr>
              <a:t>4. Choose the right investor</a:t>
            </a:r>
            <a:endParaRPr b="1">
              <a:latin typeface="Arial Rounded"/>
              <a:ea typeface="Arial Rounded"/>
              <a:cs typeface="Arial Rounded"/>
              <a:sym typeface="Arial Rounded"/>
            </a:endParaRPr>
          </a:p>
          <a:p>
            <a:pPr indent="0" lvl="0" marL="0" rtl="0" algn="l">
              <a:lnSpc>
                <a:spcPct val="90000"/>
              </a:lnSpc>
              <a:spcBef>
                <a:spcPts val="1000"/>
              </a:spcBef>
              <a:spcAft>
                <a:spcPts val="0"/>
              </a:spcAft>
              <a:buClr>
                <a:schemeClr val="dk1"/>
              </a:buClr>
              <a:buSzPct val="100000"/>
              <a:buNone/>
            </a:pPr>
            <a:r>
              <a:rPr b="1" lang="en-IN">
                <a:latin typeface="Arial Rounded"/>
                <a:ea typeface="Arial Rounded"/>
                <a:cs typeface="Arial Rounded"/>
                <a:sym typeface="Arial Rounded"/>
              </a:rPr>
              <a:t>5. Do your market research and develop a solid business plan</a:t>
            </a:r>
            <a:endParaRPr b="1">
              <a:latin typeface="Arial Rounded"/>
              <a:ea typeface="Arial Rounded"/>
              <a:cs typeface="Arial Rounded"/>
              <a:sym typeface="Arial Rounded"/>
            </a:endParaRPr>
          </a:p>
          <a:p>
            <a:pPr indent="0" lvl="0" marL="0" rtl="0" algn="l">
              <a:lnSpc>
                <a:spcPct val="90000"/>
              </a:lnSpc>
              <a:spcBef>
                <a:spcPts val="1000"/>
              </a:spcBef>
              <a:spcAft>
                <a:spcPts val="0"/>
              </a:spcAft>
              <a:buClr>
                <a:schemeClr val="dk1"/>
              </a:buClr>
              <a:buSzPct val="100000"/>
              <a:buNone/>
            </a:pPr>
            <a:r>
              <a:rPr b="1" lang="en-IN">
                <a:latin typeface="Arial Rounded"/>
                <a:ea typeface="Arial Rounded"/>
                <a:cs typeface="Arial Rounded"/>
                <a:sym typeface="Arial Rounded"/>
              </a:rPr>
              <a:t>6. Be ambitious and move fast through the commercialization phase</a:t>
            </a:r>
            <a:endParaRPr b="1">
              <a:latin typeface="Arial Rounded"/>
              <a:ea typeface="Arial Rounded"/>
              <a:cs typeface="Arial Rounded"/>
              <a:sym typeface="Arial Rounded"/>
            </a:endParaRPr>
          </a:p>
          <a:p>
            <a:pPr indent="0" lvl="0" marL="0" rtl="0" algn="l">
              <a:lnSpc>
                <a:spcPct val="90000"/>
              </a:lnSpc>
              <a:spcBef>
                <a:spcPts val="1000"/>
              </a:spcBef>
              <a:spcAft>
                <a:spcPts val="0"/>
              </a:spcAft>
              <a:buClr>
                <a:schemeClr val="dk1"/>
              </a:buClr>
              <a:buSzPct val="100000"/>
              <a:buNone/>
            </a:pPr>
            <a:r>
              <a:rPr b="1" lang="en-IN">
                <a:latin typeface="Arial Rounded"/>
                <a:ea typeface="Arial Rounded"/>
                <a:cs typeface="Arial Rounded"/>
                <a:sym typeface="Arial Rounded"/>
              </a:rPr>
              <a:t>7. Manage your currency risk</a:t>
            </a:r>
            <a:endParaRPr b="1">
              <a:latin typeface="Arial Rounded"/>
              <a:ea typeface="Arial Rounded"/>
              <a:cs typeface="Arial Rounded"/>
              <a:sym typeface="Arial Rounded"/>
            </a:endParaRPr>
          </a:p>
          <a:p>
            <a:pPr indent="0" lvl="0" marL="0" rtl="0" algn="l">
              <a:lnSpc>
                <a:spcPct val="90000"/>
              </a:lnSpc>
              <a:spcBef>
                <a:spcPts val="1000"/>
              </a:spcBef>
              <a:spcAft>
                <a:spcPts val="0"/>
              </a:spcAft>
              <a:buClr>
                <a:schemeClr val="dk1"/>
              </a:buClr>
              <a:buSzPct val="100000"/>
              <a:buNone/>
            </a:pPr>
            <a:r>
              <a:rPr b="1" lang="en-IN">
                <a:latin typeface="Arial Rounded"/>
                <a:ea typeface="Arial Rounded"/>
                <a:cs typeface="Arial Rounded"/>
                <a:sym typeface="Arial Rounded"/>
              </a:rPr>
              <a:t>8. Manage your interest rate risk</a:t>
            </a:r>
            <a:endParaRPr b="1">
              <a:latin typeface="Arial Rounded"/>
              <a:ea typeface="Arial Rounded"/>
              <a:cs typeface="Arial Rounded"/>
              <a:sym typeface="Arial Rounded"/>
            </a:endParaRPr>
          </a:p>
          <a:p>
            <a:pPr indent="0" lvl="0" marL="0" rtl="0" algn="l">
              <a:lnSpc>
                <a:spcPct val="90000"/>
              </a:lnSpc>
              <a:spcBef>
                <a:spcPts val="1000"/>
              </a:spcBef>
              <a:spcAft>
                <a:spcPts val="0"/>
              </a:spcAft>
              <a:buClr>
                <a:schemeClr val="dk1"/>
              </a:buClr>
              <a:buSzPct val="100000"/>
              <a:buNone/>
            </a:pPr>
            <a:r>
              <a:rPr b="1" lang="en-IN">
                <a:latin typeface="Arial Rounded"/>
                <a:ea typeface="Arial Rounded"/>
                <a:cs typeface="Arial Rounded"/>
                <a:sym typeface="Arial Rounded"/>
              </a:rPr>
              <a:t>9. Professionalize the CFO role as early as possible</a:t>
            </a:r>
            <a:endParaRPr/>
          </a:p>
          <a:p>
            <a:pPr indent="0" lvl="0" marL="0" rtl="0" algn="l">
              <a:lnSpc>
                <a:spcPct val="90000"/>
              </a:lnSpc>
              <a:spcBef>
                <a:spcPts val="1000"/>
              </a:spcBef>
              <a:spcAft>
                <a:spcPts val="0"/>
              </a:spcAft>
              <a:buClr>
                <a:schemeClr val="dk1"/>
              </a:buClr>
              <a:buSzPct val="100000"/>
              <a:buNone/>
            </a:pPr>
            <a:r>
              <a:rPr b="1" lang="en-IN">
                <a:latin typeface="Arial Rounded"/>
                <a:ea typeface="Arial Rounded"/>
                <a:cs typeface="Arial Rounded"/>
                <a:sym typeface="Arial Rounded"/>
              </a:rPr>
              <a:t>10. Act in good time to secure sufficient financing</a:t>
            </a:r>
            <a:endParaRPr b="1">
              <a:latin typeface="Arial Rounded"/>
              <a:ea typeface="Arial Rounded"/>
              <a:cs typeface="Arial Rounded"/>
              <a:sym typeface="Arial Rounded"/>
            </a:endParaRPr>
          </a:p>
          <a:p>
            <a:pPr indent="-90804" lvl="0" marL="228600" rtl="0" algn="l">
              <a:lnSpc>
                <a:spcPct val="90000"/>
              </a:lnSpc>
              <a:spcBef>
                <a:spcPts val="1000"/>
              </a:spcBef>
              <a:spcAft>
                <a:spcPts val="0"/>
              </a:spcAft>
              <a:buClr>
                <a:schemeClr val="dk1"/>
              </a:buClr>
              <a:buSzPct val="100000"/>
              <a:buNone/>
            </a:pPr>
            <a:r>
              <a:t/>
            </a:r>
            <a:endParaRPr b="1">
              <a:latin typeface="Arial Rounded"/>
              <a:ea typeface="Arial Rounded"/>
              <a:cs typeface="Arial Rounded"/>
              <a:sym typeface="Arial Rounde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3"/>
          <p:cNvSpPr txBox="1"/>
          <p:nvPr>
            <p:ph type="title"/>
          </p:nvPr>
        </p:nvSpPr>
        <p:spPr>
          <a:xfrm>
            <a:off x="838200" y="128790"/>
            <a:ext cx="10515600" cy="74697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Rounded"/>
              <a:buNone/>
            </a:pPr>
            <a:r>
              <a:rPr b="1" lang="en-IN">
                <a:latin typeface="Arial Rounded"/>
                <a:ea typeface="Arial Rounded"/>
                <a:cs typeface="Arial Rounded"/>
                <a:sym typeface="Arial Rounded"/>
              </a:rPr>
              <a:t>When to start a business</a:t>
            </a:r>
            <a:endParaRPr/>
          </a:p>
        </p:txBody>
      </p:sp>
      <p:sp>
        <p:nvSpPr>
          <p:cNvPr id="90" name="Google Shape;90;p3"/>
          <p:cNvSpPr txBox="1"/>
          <p:nvPr>
            <p:ph idx="1" type="body"/>
          </p:nvPr>
        </p:nvSpPr>
        <p:spPr>
          <a:xfrm>
            <a:off x="838200" y="875763"/>
            <a:ext cx="10515600" cy="5853447"/>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000"/>
              <a:buChar char="•"/>
            </a:pPr>
            <a:r>
              <a:rPr lang="en-IN" sz="2000"/>
              <a:t>You have a passion for your new venture</a:t>
            </a:r>
            <a:endParaRPr/>
          </a:p>
          <a:p>
            <a:pPr indent="-228600" lvl="0" marL="228600" rtl="0" algn="l">
              <a:lnSpc>
                <a:spcPct val="90000"/>
              </a:lnSpc>
              <a:spcBef>
                <a:spcPts val="1000"/>
              </a:spcBef>
              <a:spcAft>
                <a:spcPts val="0"/>
              </a:spcAft>
              <a:buClr>
                <a:schemeClr val="dk1"/>
              </a:buClr>
              <a:buSzPts val="2000"/>
              <a:buChar char="•"/>
            </a:pPr>
            <a:r>
              <a:rPr lang="en-IN" sz="2000"/>
              <a:t>You’re a true believer in your idea</a:t>
            </a:r>
            <a:endParaRPr/>
          </a:p>
          <a:p>
            <a:pPr indent="-228600" lvl="0" marL="228600" rtl="0" algn="l">
              <a:lnSpc>
                <a:spcPct val="90000"/>
              </a:lnSpc>
              <a:spcBef>
                <a:spcPts val="1000"/>
              </a:spcBef>
              <a:spcAft>
                <a:spcPts val="0"/>
              </a:spcAft>
              <a:buClr>
                <a:schemeClr val="dk1"/>
              </a:buClr>
              <a:buSzPts val="2000"/>
              <a:buChar char="•"/>
            </a:pPr>
            <a:r>
              <a:rPr lang="en-IN" sz="2000"/>
              <a:t>You have a product or service with a good market</a:t>
            </a:r>
            <a:endParaRPr/>
          </a:p>
          <a:p>
            <a:pPr indent="-228600" lvl="0" marL="228600" rtl="0" algn="l">
              <a:lnSpc>
                <a:spcPct val="90000"/>
              </a:lnSpc>
              <a:spcBef>
                <a:spcPts val="1000"/>
              </a:spcBef>
              <a:spcAft>
                <a:spcPts val="0"/>
              </a:spcAft>
              <a:buClr>
                <a:schemeClr val="dk1"/>
              </a:buClr>
              <a:buSzPts val="2000"/>
              <a:buChar char="•"/>
            </a:pPr>
            <a:r>
              <a:rPr lang="en-IN" sz="2000"/>
              <a:t>You have a plan</a:t>
            </a:r>
            <a:endParaRPr/>
          </a:p>
          <a:p>
            <a:pPr indent="-228600" lvl="0" marL="228600" rtl="0" algn="l">
              <a:lnSpc>
                <a:spcPct val="90000"/>
              </a:lnSpc>
              <a:spcBef>
                <a:spcPts val="1000"/>
              </a:spcBef>
              <a:spcAft>
                <a:spcPts val="0"/>
              </a:spcAft>
              <a:buClr>
                <a:schemeClr val="dk1"/>
              </a:buClr>
              <a:buSzPts val="2000"/>
              <a:buChar char="•"/>
            </a:pPr>
            <a:r>
              <a:rPr lang="en-IN" sz="2000"/>
              <a:t>You have a good brand idea</a:t>
            </a:r>
            <a:endParaRPr/>
          </a:p>
          <a:p>
            <a:pPr indent="-228600" lvl="0" marL="228600" rtl="0" algn="l">
              <a:lnSpc>
                <a:spcPct val="90000"/>
              </a:lnSpc>
              <a:spcBef>
                <a:spcPts val="1000"/>
              </a:spcBef>
              <a:spcAft>
                <a:spcPts val="0"/>
              </a:spcAft>
              <a:buClr>
                <a:schemeClr val="dk1"/>
              </a:buClr>
              <a:buSzPts val="2000"/>
              <a:buChar char="•"/>
            </a:pPr>
            <a:r>
              <a:rPr lang="en-IN" sz="2000"/>
              <a:t>You’re ready to learn -- a lot! </a:t>
            </a:r>
            <a:endParaRPr/>
          </a:p>
          <a:p>
            <a:pPr indent="-228600" lvl="0" marL="228600" rtl="0" algn="l">
              <a:lnSpc>
                <a:spcPct val="90000"/>
              </a:lnSpc>
              <a:spcBef>
                <a:spcPts val="1000"/>
              </a:spcBef>
              <a:spcAft>
                <a:spcPts val="0"/>
              </a:spcAft>
              <a:buClr>
                <a:schemeClr val="dk1"/>
              </a:buClr>
              <a:buSzPts val="2000"/>
              <a:buChar char="•"/>
            </a:pPr>
            <a:r>
              <a:rPr lang="en-IN" sz="2000"/>
              <a:t>You can face the fear of failure</a:t>
            </a:r>
            <a:endParaRPr/>
          </a:p>
          <a:p>
            <a:pPr indent="-228600" lvl="0" marL="228600" rtl="0" algn="l">
              <a:lnSpc>
                <a:spcPct val="90000"/>
              </a:lnSpc>
              <a:spcBef>
                <a:spcPts val="1000"/>
              </a:spcBef>
              <a:spcAft>
                <a:spcPts val="0"/>
              </a:spcAft>
              <a:buClr>
                <a:schemeClr val="dk1"/>
              </a:buClr>
              <a:buSzPts val="2000"/>
              <a:buChar char="•"/>
            </a:pPr>
            <a:r>
              <a:rPr lang="en-IN" sz="2000"/>
              <a:t>You can face the fear of success</a:t>
            </a:r>
            <a:endParaRPr/>
          </a:p>
          <a:p>
            <a:pPr indent="-228600" lvl="0" marL="228600" rtl="0" algn="l">
              <a:lnSpc>
                <a:spcPct val="90000"/>
              </a:lnSpc>
              <a:spcBef>
                <a:spcPts val="1000"/>
              </a:spcBef>
              <a:spcAft>
                <a:spcPts val="0"/>
              </a:spcAft>
              <a:buClr>
                <a:schemeClr val="dk1"/>
              </a:buClr>
              <a:buSzPts val="2000"/>
              <a:buChar char="•"/>
            </a:pPr>
            <a:r>
              <a:rPr lang="en-IN" sz="2000"/>
              <a:t>You have some cash available</a:t>
            </a:r>
            <a:endParaRPr/>
          </a:p>
          <a:p>
            <a:pPr indent="-228600" lvl="0" marL="228600" rtl="0" algn="l">
              <a:lnSpc>
                <a:spcPct val="90000"/>
              </a:lnSpc>
              <a:spcBef>
                <a:spcPts val="1000"/>
              </a:spcBef>
              <a:spcAft>
                <a:spcPts val="0"/>
              </a:spcAft>
              <a:buClr>
                <a:schemeClr val="dk1"/>
              </a:buClr>
              <a:buSzPts val="2000"/>
              <a:buChar char="•"/>
            </a:pPr>
            <a:r>
              <a:rPr lang="en-IN" sz="2000"/>
              <a:t>You know a lot about business itself</a:t>
            </a:r>
            <a:endParaRPr/>
          </a:p>
          <a:p>
            <a:pPr indent="-228600" lvl="0" marL="228600" rtl="0" algn="l">
              <a:lnSpc>
                <a:spcPct val="90000"/>
              </a:lnSpc>
              <a:spcBef>
                <a:spcPts val="1000"/>
              </a:spcBef>
              <a:spcAft>
                <a:spcPts val="0"/>
              </a:spcAft>
              <a:buClr>
                <a:schemeClr val="dk1"/>
              </a:buClr>
              <a:buSzPts val="2000"/>
              <a:buChar char="•"/>
            </a:pPr>
            <a:r>
              <a:rPr lang="en-IN" sz="2000"/>
              <a:t>You’re good at managing your time	</a:t>
            </a:r>
            <a:endParaRPr/>
          </a:p>
          <a:p>
            <a:pPr indent="-228600" lvl="0" marL="228600" rtl="0" algn="l">
              <a:lnSpc>
                <a:spcPct val="90000"/>
              </a:lnSpc>
              <a:spcBef>
                <a:spcPts val="1000"/>
              </a:spcBef>
              <a:spcAft>
                <a:spcPts val="0"/>
              </a:spcAft>
              <a:buClr>
                <a:schemeClr val="dk1"/>
              </a:buClr>
              <a:buSzPts val="2000"/>
              <a:buChar char="•"/>
            </a:pPr>
            <a:r>
              <a:rPr lang="en-IN" sz="2000"/>
              <a:t>You understand the risks of owning a business</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500"/>
                                        <p:tgtEl>
                                          <p:spTgt spid="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xEl>
                                              <p:pRg end="0" st="0"/>
                                            </p:txEl>
                                          </p:spTgt>
                                        </p:tgtEl>
                                        <p:attrNameLst>
                                          <p:attrName>style.visibility</p:attrName>
                                        </p:attrNameLst>
                                      </p:cBhvr>
                                      <p:to>
                                        <p:strVal val="visible"/>
                                      </p:to>
                                    </p:set>
                                    <p:animEffect filter="fade" transition="in">
                                      <p:cBhvr>
                                        <p:cTn dur="500"/>
                                        <p:tgtEl>
                                          <p:spTgt spid="9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xEl>
                                              <p:pRg end="1" st="1"/>
                                            </p:txEl>
                                          </p:spTgt>
                                        </p:tgtEl>
                                        <p:attrNameLst>
                                          <p:attrName>style.visibility</p:attrName>
                                        </p:attrNameLst>
                                      </p:cBhvr>
                                      <p:to>
                                        <p:strVal val="visible"/>
                                      </p:to>
                                    </p:set>
                                    <p:animEffect filter="fade" transition="in">
                                      <p:cBhvr>
                                        <p:cTn dur="500"/>
                                        <p:tgtEl>
                                          <p:spTgt spid="9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xEl>
                                              <p:pRg end="2" st="2"/>
                                            </p:txEl>
                                          </p:spTgt>
                                        </p:tgtEl>
                                        <p:attrNameLst>
                                          <p:attrName>style.visibility</p:attrName>
                                        </p:attrNameLst>
                                      </p:cBhvr>
                                      <p:to>
                                        <p:strVal val="visible"/>
                                      </p:to>
                                    </p:set>
                                    <p:animEffect filter="fade" transition="in">
                                      <p:cBhvr>
                                        <p:cTn dur="500"/>
                                        <p:tgtEl>
                                          <p:spTgt spid="9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xEl>
                                              <p:pRg end="3" st="3"/>
                                            </p:txEl>
                                          </p:spTgt>
                                        </p:tgtEl>
                                        <p:attrNameLst>
                                          <p:attrName>style.visibility</p:attrName>
                                        </p:attrNameLst>
                                      </p:cBhvr>
                                      <p:to>
                                        <p:strVal val="visible"/>
                                      </p:to>
                                    </p:set>
                                    <p:animEffect filter="fade" transition="in">
                                      <p:cBhvr>
                                        <p:cTn dur="500"/>
                                        <p:tgtEl>
                                          <p:spTgt spid="9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xEl>
                                              <p:pRg end="4" st="4"/>
                                            </p:txEl>
                                          </p:spTgt>
                                        </p:tgtEl>
                                        <p:attrNameLst>
                                          <p:attrName>style.visibility</p:attrName>
                                        </p:attrNameLst>
                                      </p:cBhvr>
                                      <p:to>
                                        <p:strVal val="visible"/>
                                      </p:to>
                                    </p:set>
                                    <p:animEffect filter="fade" transition="in">
                                      <p:cBhvr>
                                        <p:cTn dur="500"/>
                                        <p:tgtEl>
                                          <p:spTgt spid="9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xEl>
                                              <p:pRg end="5" st="5"/>
                                            </p:txEl>
                                          </p:spTgt>
                                        </p:tgtEl>
                                        <p:attrNameLst>
                                          <p:attrName>style.visibility</p:attrName>
                                        </p:attrNameLst>
                                      </p:cBhvr>
                                      <p:to>
                                        <p:strVal val="visible"/>
                                      </p:to>
                                    </p:set>
                                    <p:animEffect filter="fade" transition="in">
                                      <p:cBhvr>
                                        <p:cTn dur="500"/>
                                        <p:tgtEl>
                                          <p:spTgt spid="9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xEl>
                                              <p:pRg end="6" st="6"/>
                                            </p:txEl>
                                          </p:spTgt>
                                        </p:tgtEl>
                                        <p:attrNameLst>
                                          <p:attrName>style.visibility</p:attrName>
                                        </p:attrNameLst>
                                      </p:cBhvr>
                                      <p:to>
                                        <p:strVal val="visible"/>
                                      </p:to>
                                    </p:set>
                                    <p:animEffect filter="fade" transition="in">
                                      <p:cBhvr>
                                        <p:cTn dur="500"/>
                                        <p:tgtEl>
                                          <p:spTgt spid="9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xEl>
                                              <p:pRg end="7" st="7"/>
                                            </p:txEl>
                                          </p:spTgt>
                                        </p:tgtEl>
                                        <p:attrNameLst>
                                          <p:attrName>style.visibility</p:attrName>
                                        </p:attrNameLst>
                                      </p:cBhvr>
                                      <p:to>
                                        <p:strVal val="visible"/>
                                      </p:to>
                                    </p:set>
                                    <p:animEffect filter="fade" transition="in">
                                      <p:cBhvr>
                                        <p:cTn dur="500"/>
                                        <p:tgtEl>
                                          <p:spTgt spid="9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xEl>
                                              <p:pRg end="8" st="8"/>
                                            </p:txEl>
                                          </p:spTgt>
                                        </p:tgtEl>
                                        <p:attrNameLst>
                                          <p:attrName>style.visibility</p:attrName>
                                        </p:attrNameLst>
                                      </p:cBhvr>
                                      <p:to>
                                        <p:strVal val="visible"/>
                                      </p:to>
                                    </p:set>
                                    <p:animEffect filter="fade" transition="in">
                                      <p:cBhvr>
                                        <p:cTn dur="500"/>
                                        <p:tgtEl>
                                          <p:spTgt spid="90">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xEl>
                                              <p:pRg end="9" st="9"/>
                                            </p:txEl>
                                          </p:spTgt>
                                        </p:tgtEl>
                                        <p:attrNameLst>
                                          <p:attrName>style.visibility</p:attrName>
                                        </p:attrNameLst>
                                      </p:cBhvr>
                                      <p:to>
                                        <p:strVal val="visible"/>
                                      </p:to>
                                    </p:set>
                                    <p:animEffect filter="fade" transition="in">
                                      <p:cBhvr>
                                        <p:cTn dur="500"/>
                                        <p:tgtEl>
                                          <p:spTgt spid="90">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xEl>
                                              <p:pRg end="10" st="10"/>
                                            </p:txEl>
                                          </p:spTgt>
                                        </p:tgtEl>
                                        <p:attrNameLst>
                                          <p:attrName>style.visibility</p:attrName>
                                        </p:attrNameLst>
                                      </p:cBhvr>
                                      <p:to>
                                        <p:strVal val="visible"/>
                                      </p:to>
                                    </p:set>
                                    <p:animEffect filter="fade" transition="in">
                                      <p:cBhvr>
                                        <p:cTn dur="500"/>
                                        <p:tgtEl>
                                          <p:spTgt spid="90">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xEl>
                                              <p:pRg end="11" st="11"/>
                                            </p:txEl>
                                          </p:spTgt>
                                        </p:tgtEl>
                                        <p:attrNameLst>
                                          <p:attrName>style.visibility</p:attrName>
                                        </p:attrNameLst>
                                      </p:cBhvr>
                                      <p:to>
                                        <p:strVal val="visible"/>
                                      </p:to>
                                    </p:set>
                                    <p:animEffect filter="fade" transition="in">
                                      <p:cBhvr>
                                        <p:cTn dur="500"/>
                                        <p:tgtEl>
                                          <p:spTgt spid="90">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Arial Rounded"/>
              <a:buNone/>
            </a:pPr>
            <a:r>
              <a:rPr b="1" lang="en-IN" sz="3200">
                <a:latin typeface="Arial Rounded"/>
                <a:ea typeface="Arial Rounded"/>
                <a:cs typeface="Arial Rounded"/>
                <a:sym typeface="Arial Rounded"/>
              </a:rPr>
              <a:t>BASIC EXCEL BASED P &amp; L – HANDS ON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2"/>
          <p:cNvSpPr txBox="1"/>
          <p:nvPr>
            <p:ph type="title"/>
          </p:nvPr>
        </p:nvSpPr>
        <p:spPr>
          <a:xfrm>
            <a:off x="1024128" y="222069"/>
            <a:ext cx="7981327" cy="75764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Arial Rounded"/>
              <a:buNone/>
            </a:pPr>
            <a:r>
              <a:rPr b="1" lang="en-IN" sz="3600">
                <a:latin typeface="Arial Rounded"/>
                <a:ea typeface="Arial Rounded"/>
                <a:cs typeface="Arial Rounded"/>
                <a:sym typeface="Arial Rounded"/>
              </a:rPr>
              <a:t>Books that every start up founder should read</a:t>
            </a:r>
            <a:endParaRPr b="1" sz="3600">
              <a:latin typeface="Arial Rounded"/>
              <a:ea typeface="Arial Rounded"/>
              <a:cs typeface="Arial Rounded"/>
              <a:sym typeface="Arial Rounded"/>
            </a:endParaRPr>
          </a:p>
        </p:txBody>
      </p:sp>
      <p:sp>
        <p:nvSpPr>
          <p:cNvPr id="217" name="Google Shape;217;p22"/>
          <p:cNvSpPr txBox="1"/>
          <p:nvPr>
            <p:ph idx="1" type="body"/>
          </p:nvPr>
        </p:nvSpPr>
        <p:spPr>
          <a:xfrm>
            <a:off x="1024128" y="1126436"/>
            <a:ext cx="9616163" cy="5509495"/>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400"/>
              <a:buChar char="•"/>
            </a:pPr>
            <a:r>
              <a:rPr lang="en-IN" sz="2400"/>
              <a:t>The Start-up Owner’s Manual - by Steve Blank, Bob Village</a:t>
            </a:r>
            <a:endParaRPr/>
          </a:p>
          <a:p>
            <a:pPr indent="-228600" lvl="0" marL="228600" rtl="0" algn="l">
              <a:lnSpc>
                <a:spcPct val="90000"/>
              </a:lnSpc>
              <a:spcBef>
                <a:spcPts val="1000"/>
              </a:spcBef>
              <a:spcAft>
                <a:spcPts val="0"/>
              </a:spcAft>
              <a:buClr>
                <a:schemeClr val="dk1"/>
              </a:buClr>
              <a:buSzPts val="2400"/>
              <a:buChar char="•"/>
            </a:pPr>
            <a:r>
              <a:rPr lang="en-IN" sz="2400"/>
              <a:t>Tools of Titans - by Tim Ferriss</a:t>
            </a:r>
            <a:endParaRPr/>
          </a:p>
          <a:p>
            <a:pPr indent="-228600" lvl="0" marL="228600" rtl="0" algn="l">
              <a:lnSpc>
                <a:spcPct val="90000"/>
              </a:lnSpc>
              <a:spcBef>
                <a:spcPts val="1000"/>
              </a:spcBef>
              <a:spcAft>
                <a:spcPts val="0"/>
              </a:spcAft>
              <a:buClr>
                <a:schemeClr val="dk1"/>
              </a:buClr>
              <a:buSzPts val="2400"/>
              <a:buChar char="•"/>
            </a:pPr>
            <a:r>
              <a:rPr lang="en-IN" sz="2400"/>
              <a:t>The Hard Thing About Hard Things - by Ben Horowitz</a:t>
            </a:r>
            <a:endParaRPr/>
          </a:p>
          <a:p>
            <a:pPr indent="-228600" lvl="0" marL="228600" rtl="0" algn="l">
              <a:lnSpc>
                <a:spcPct val="90000"/>
              </a:lnSpc>
              <a:spcBef>
                <a:spcPts val="1000"/>
              </a:spcBef>
              <a:spcAft>
                <a:spcPts val="0"/>
              </a:spcAft>
              <a:buClr>
                <a:schemeClr val="dk1"/>
              </a:buClr>
              <a:buSzPts val="2400"/>
              <a:buChar char="•"/>
            </a:pPr>
            <a:r>
              <a:rPr lang="en-IN" sz="2400"/>
              <a:t>Zero to One - by Peter Thiel with Blake Masters</a:t>
            </a:r>
            <a:endParaRPr/>
          </a:p>
          <a:p>
            <a:pPr indent="-228600" lvl="0" marL="228600" rtl="0" algn="l">
              <a:lnSpc>
                <a:spcPct val="90000"/>
              </a:lnSpc>
              <a:spcBef>
                <a:spcPts val="1000"/>
              </a:spcBef>
              <a:spcAft>
                <a:spcPts val="0"/>
              </a:spcAft>
              <a:buClr>
                <a:schemeClr val="dk1"/>
              </a:buClr>
              <a:buSzPts val="2400"/>
              <a:buChar char="•"/>
            </a:pPr>
            <a:r>
              <a:rPr lang="en-IN" sz="2400"/>
              <a:t>Who - by Geoff Smart, Randy Street</a:t>
            </a:r>
            <a:endParaRPr/>
          </a:p>
          <a:p>
            <a:pPr indent="-228600" lvl="0" marL="228600" rtl="0" algn="l">
              <a:lnSpc>
                <a:spcPct val="90000"/>
              </a:lnSpc>
              <a:spcBef>
                <a:spcPts val="1000"/>
              </a:spcBef>
              <a:spcAft>
                <a:spcPts val="0"/>
              </a:spcAft>
              <a:buClr>
                <a:schemeClr val="dk1"/>
              </a:buClr>
              <a:buSzPts val="2400"/>
              <a:buChar char="•"/>
            </a:pPr>
            <a:r>
              <a:rPr lang="en-IN" sz="2400"/>
              <a:t>The Lean Start-up - by Eric Ries</a:t>
            </a:r>
            <a:endParaRPr/>
          </a:p>
          <a:p>
            <a:pPr indent="-228600" lvl="0" marL="228600" rtl="0" algn="l">
              <a:lnSpc>
                <a:spcPct val="90000"/>
              </a:lnSpc>
              <a:spcBef>
                <a:spcPts val="1000"/>
              </a:spcBef>
              <a:spcAft>
                <a:spcPts val="0"/>
              </a:spcAft>
              <a:buClr>
                <a:schemeClr val="dk1"/>
              </a:buClr>
              <a:buSzPts val="2400"/>
              <a:buChar char="•"/>
            </a:pPr>
            <a:r>
              <a:rPr lang="en-IN" sz="2400"/>
              <a:t>The Ideal Executive - by Ichak Kalderon Adizes</a:t>
            </a:r>
            <a:endParaRPr/>
          </a:p>
          <a:p>
            <a:pPr indent="-228600" lvl="0" marL="228600" rtl="0" algn="l">
              <a:lnSpc>
                <a:spcPct val="90000"/>
              </a:lnSpc>
              <a:spcBef>
                <a:spcPts val="1000"/>
              </a:spcBef>
              <a:spcAft>
                <a:spcPts val="0"/>
              </a:spcAft>
              <a:buClr>
                <a:schemeClr val="dk1"/>
              </a:buClr>
              <a:buSzPts val="2400"/>
              <a:buChar char="•"/>
            </a:pPr>
            <a:r>
              <a:rPr lang="en-IN" sz="2400"/>
              <a:t>Rework - by Jason Fried, David Heinemeier Hansson</a:t>
            </a:r>
            <a:endParaRPr/>
          </a:p>
          <a:p>
            <a:pPr indent="-228600" lvl="0" marL="228600" rtl="0" algn="l">
              <a:lnSpc>
                <a:spcPct val="90000"/>
              </a:lnSpc>
              <a:spcBef>
                <a:spcPts val="1000"/>
              </a:spcBef>
              <a:spcAft>
                <a:spcPts val="0"/>
              </a:spcAft>
              <a:buClr>
                <a:schemeClr val="dk1"/>
              </a:buClr>
              <a:buSzPts val="2400"/>
              <a:buChar char="•"/>
            </a:pPr>
            <a:r>
              <a:rPr lang="en-IN" sz="2400"/>
              <a:t>The 7 Habits of Highly Effective People - by Stephen Covey</a:t>
            </a:r>
            <a:endParaRPr/>
          </a:p>
          <a:p>
            <a:pPr indent="-228600" lvl="0" marL="228600" rtl="0" algn="l">
              <a:lnSpc>
                <a:spcPct val="90000"/>
              </a:lnSpc>
              <a:spcBef>
                <a:spcPts val="1000"/>
              </a:spcBef>
              <a:spcAft>
                <a:spcPts val="0"/>
              </a:spcAft>
              <a:buClr>
                <a:schemeClr val="dk1"/>
              </a:buClr>
              <a:buSzPts val="2400"/>
              <a:buChar char="•"/>
            </a:pPr>
            <a:r>
              <a:rPr lang="en-IN" sz="2400"/>
              <a:t>Leading at the Speed of Growth - by Katherine Catlin and Jana Matthews</a:t>
            </a:r>
            <a:endParaRPr/>
          </a:p>
          <a:p>
            <a:pPr indent="-76200" lvl="0" marL="228600" rtl="0" algn="l">
              <a:lnSpc>
                <a:spcPct val="90000"/>
              </a:lnSpc>
              <a:spcBef>
                <a:spcPts val="1000"/>
              </a:spcBef>
              <a:spcAft>
                <a:spcPts val="0"/>
              </a:spcAft>
              <a:buClr>
                <a:schemeClr val="dk1"/>
              </a:buClr>
              <a:buSzPts val="2400"/>
              <a:buNone/>
            </a:pPr>
            <a:r>
              <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500"/>
                                        <p:tgtEl>
                                          <p:spTgt spid="2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xEl>
                                              <p:pRg end="0" st="0"/>
                                            </p:txEl>
                                          </p:spTgt>
                                        </p:tgtEl>
                                        <p:attrNameLst>
                                          <p:attrName>style.visibility</p:attrName>
                                        </p:attrNameLst>
                                      </p:cBhvr>
                                      <p:to>
                                        <p:strVal val="visible"/>
                                      </p:to>
                                    </p:set>
                                    <p:animEffect filter="fade" transition="in">
                                      <p:cBhvr>
                                        <p:cTn dur="500"/>
                                        <p:tgtEl>
                                          <p:spTgt spid="21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xEl>
                                              <p:pRg end="1" st="1"/>
                                            </p:txEl>
                                          </p:spTgt>
                                        </p:tgtEl>
                                        <p:attrNameLst>
                                          <p:attrName>style.visibility</p:attrName>
                                        </p:attrNameLst>
                                      </p:cBhvr>
                                      <p:to>
                                        <p:strVal val="visible"/>
                                      </p:to>
                                    </p:set>
                                    <p:animEffect filter="fade" transition="in">
                                      <p:cBhvr>
                                        <p:cTn dur="500"/>
                                        <p:tgtEl>
                                          <p:spTgt spid="21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xEl>
                                              <p:pRg end="2" st="2"/>
                                            </p:txEl>
                                          </p:spTgt>
                                        </p:tgtEl>
                                        <p:attrNameLst>
                                          <p:attrName>style.visibility</p:attrName>
                                        </p:attrNameLst>
                                      </p:cBhvr>
                                      <p:to>
                                        <p:strVal val="visible"/>
                                      </p:to>
                                    </p:set>
                                    <p:animEffect filter="fade" transition="in">
                                      <p:cBhvr>
                                        <p:cTn dur="500"/>
                                        <p:tgtEl>
                                          <p:spTgt spid="21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xEl>
                                              <p:pRg end="3" st="3"/>
                                            </p:txEl>
                                          </p:spTgt>
                                        </p:tgtEl>
                                        <p:attrNameLst>
                                          <p:attrName>style.visibility</p:attrName>
                                        </p:attrNameLst>
                                      </p:cBhvr>
                                      <p:to>
                                        <p:strVal val="visible"/>
                                      </p:to>
                                    </p:set>
                                    <p:animEffect filter="fade" transition="in">
                                      <p:cBhvr>
                                        <p:cTn dur="500"/>
                                        <p:tgtEl>
                                          <p:spTgt spid="21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xEl>
                                              <p:pRg end="4" st="4"/>
                                            </p:txEl>
                                          </p:spTgt>
                                        </p:tgtEl>
                                        <p:attrNameLst>
                                          <p:attrName>style.visibility</p:attrName>
                                        </p:attrNameLst>
                                      </p:cBhvr>
                                      <p:to>
                                        <p:strVal val="visible"/>
                                      </p:to>
                                    </p:set>
                                    <p:animEffect filter="fade" transition="in">
                                      <p:cBhvr>
                                        <p:cTn dur="500"/>
                                        <p:tgtEl>
                                          <p:spTgt spid="21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xEl>
                                              <p:pRg end="5" st="5"/>
                                            </p:txEl>
                                          </p:spTgt>
                                        </p:tgtEl>
                                        <p:attrNameLst>
                                          <p:attrName>style.visibility</p:attrName>
                                        </p:attrNameLst>
                                      </p:cBhvr>
                                      <p:to>
                                        <p:strVal val="visible"/>
                                      </p:to>
                                    </p:set>
                                    <p:animEffect filter="fade" transition="in">
                                      <p:cBhvr>
                                        <p:cTn dur="500"/>
                                        <p:tgtEl>
                                          <p:spTgt spid="21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xEl>
                                              <p:pRg end="6" st="6"/>
                                            </p:txEl>
                                          </p:spTgt>
                                        </p:tgtEl>
                                        <p:attrNameLst>
                                          <p:attrName>style.visibility</p:attrName>
                                        </p:attrNameLst>
                                      </p:cBhvr>
                                      <p:to>
                                        <p:strVal val="visible"/>
                                      </p:to>
                                    </p:set>
                                    <p:animEffect filter="fade" transition="in">
                                      <p:cBhvr>
                                        <p:cTn dur="500"/>
                                        <p:tgtEl>
                                          <p:spTgt spid="21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xEl>
                                              <p:pRg end="7" st="7"/>
                                            </p:txEl>
                                          </p:spTgt>
                                        </p:tgtEl>
                                        <p:attrNameLst>
                                          <p:attrName>style.visibility</p:attrName>
                                        </p:attrNameLst>
                                      </p:cBhvr>
                                      <p:to>
                                        <p:strVal val="visible"/>
                                      </p:to>
                                    </p:set>
                                    <p:animEffect filter="fade" transition="in">
                                      <p:cBhvr>
                                        <p:cTn dur="500"/>
                                        <p:tgtEl>
                                          <p:spTgt spid="21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xEl>
                                              <p:pRg end="8" st="8"/>
                                            </p:txEl>
                                          </p:spTgt>
                                        </p:tgtEl>
                                        <p:attrNameLst>
                                          <p:attrName>style.visibility</p:attrName>
                                        </p:attrNameLst>
                                      </p:cBhvr>
                                      <p:to>
                                        <p:strVal val="visible"/>
                                      </p:to>
                                    </p:set>
                                    <p:animEffect filter="fade" transition="in">
                                      <p:cBhvr>
                                        <p:cTn dur="500"/>
                                        <p:tgtEl>
                                          <p:spTgt spid="217">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xEl>
                                              <p:pRg end="9" st="9"/>
                                            </p:txEl>
                                          </p:spTgt>
                                        </p:tgtEl>
                                        <p:attrNameLst>
                                          <p:attrName>style.visibility</p:attrName>
                                        </p:attrNameLst>
                                      </p:cBhvr>
                                      <p:to>
                                        <p:strVal val="visible"/>
                                      </p:to>
                                    </p:set>
                                    <p:animEffect filter="fade" transition="in">
                                      <p:cBhvr>
                                        <p:cTn dur="500"/>
                                        <p:tgtEl>
                                          <p:spTgt spid="217">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xEl>
                                              <p:pRg end="10" st="10"/>
                                            </p:txEl>
                                          </p:spTgt>
                                        </p:tgtEl>
                                        <p:attrNameLst>
                                          <p:attrName>style.visibility</p:attrName>
                                        </p:attrNameLst>
                                      </p:cBhvr>
                                      <p:to>
                                        <p:strVal val="visible"/>
                                      </p:to>
                                    </p:set>
                                    <p:animEffect filter="fade" transition="in">
                                      <p:cBhvr>
                                        <p:cTn dur="500"/>
                                        <p:tgtEl>
                                          <p:spTgt spid="217">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3"/>
          <p:cNvSpPr txBox="1"/>
          <p:nvPr>
            <p:ph type="title"/>
          </p:nvPr>
        </p:nvSpPr>
        <p:spPr>
          <a:xfrm>
            <a:off x="912813" y="1450109"/>
            <a:ext cx="9906000" cy="3897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                  </a:t>
            </a:r>
            <a:r>
              <a:rPr lang="en-IN" sz="8000"/>
              <a:t>THANK YOU</a:t>
            </a:r>
            <a:br>
              <a:rPr lang="en-IN"/>
            </a:b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4"/>
          <p:cNvSpPr txBox="1"/>
          <p:nvPr>
            <p:ph type="title"/>
          </p:nvPr>
        </p:nvSpPr>
        <p:spPr>
          <a:xfrm>
            <a:off x="960583" y="198784"/>
            <a:ext cx="6918035" cy="117944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Rounded"/>
              <a:buNone/>
            </a:pPr>
            <a:r>
              <a:rPr b="1" lang="en-IN">
                <a:latin typeface="Arial Rounded"/>
                <a:ea typeface="Arial Rounded"/>
                <a:cs typeface="Arial Rounded"/>
                <a:sym typeface="Arial Rounded"/>
              </a:rPr>
              <a:t>How to start a business</a:t>
            </a:r>
            <a:endParaRPr/>
          </a:p>
        </p:txBody>
      </p:sp>
      <p:sp>
        <p:nvSpPr>
          <p:cNvPr id="96" name="Google Shape;96;p4"/>
          <p:cNvSpPr txBox="1"/>
          <p:nvPr>
            <p:ph idx="1" type="body"/>
          </p:nvPr>
        </p:nvSpPr>
        <p:spPr>
          <a:xfrm>
            <a:off x="641896" y="1659127"/>
            <a:ext cx="10311900" cy="4678800"/>
          </a:xfrm>
          <a:prstGeom prst="rect">
            <a:avLst/>
          </a:prstGeom>
          <a:noFill/>
          <a:ln>
            <a:noFill/>
          </a:ln>
        </p:spPr>
        <p:txBody>
          <a:bodyPr anchorCtr="0" anchor="t" bIns="45700" lIns="91425" spcFirstLastPara="1" rIns="91425" wrap="square" tIns="45700">
            <a:normAutofit fontScale="92500" lnSpcReduction="20000"/>
          </a:bodyPr>
          <a:lstStyle/>
          <a:p>
            <a:pPr indent="-219075" lvl="0" marL="228600" rtl="0" algn="l">
              <a:lnSpc>
                <a:spcPct val="90000"/>
              </a:lnSpc>
              <a:spcBef>
                <a:spcPts val="0"/>
              </a:spcBef>
              <a:spcAft>
                <a:spcPts val="0"/>
              </a:spcAft>
              <a:buClr>
                <a:schemeClr val="dk1"/>
              </a:buClr>
              <a:buSzPct val="100000"/>
              <a:buFont typeface="Calibri"/>
              <a:buAutoNum type="arabicPeriod"/>
            </a:pPr>
            <a:r>
              <a:rPr lang="en-IN" sz="2000"/>
              <a:t>Write your business plan</a:t>
            </a:r>
            <a:endParaRPr/>
          </a:p>
          <a:p>
            <a:pPr indent="-219075" lvl="0" marL="228600" rtl="0" algn="l">
              <a:lnSpc>
                <a:spcPct val="90000"/>
              </a:lnSpc>
              <a:spcBef>
                <a:spcPts val="1000"/>
              </a:spcBef>
              <a:spcAft>
                <a:spcPts val="0"/>
              </a:spcAft>
              <a:buClr>
                <a:schemeClr val="dk1"/>
              </a:buClr>
              <a:buSzPct val="100000"/>
              <a:buFont typeface="Calibri"/>
              <a:buAutoNum type="arabicPeriod"/>
            </a:pPr>
            <a:r>
              <a:rPr lang="en-IN" sz="2000"/>
              <a:t>Conduct Market research</a:t>
            </a:r>
            <a:endParaRPr/>
          </a:p>
          <a:p>
            <a:pPr indent="-219075" lvl="0" marL="228600" rtl="0" algn="l">
              <a:lnSpc>
                <a:spcPct val="90000"/>
              </a:lnSpc>
              <a:spcBef>
                <a:spcPts val="1000"/>
              </a:spcBef>
              <a:spcAft>
                <a:spcPts val="0"/>
              </a:spcAft>
              <a:buClr>
                <a:schemeClr val="dk1"/>
              </a:buClr>
              <a:buSzPct val="100000"/>
              <a:buFont typeface="Calibri"/>
              <a:buAutoNum type="arabicPeriod"/>
            </a:pPr>
            <a:r>
              <a:rPr lang="en-IN" sz="2000"/>
              <a:t>Pick your business location</a:t>
            </a:r>
            <a:endParaRPr/>
          </a:p>
          <a:p>
            <a:pPr indent="-219075" lvl="0" marL="228600" rtl="0" algn="l">
              <a:lnSpc>
                <a:spcPct val="90000"/>
              </a:lnSpc>
              <a:spcBef>
                <a:spcPts val="1000"/>
              </a:spcBef>
              <a:spcAft>
                <a:spcPts val="0"/>
              </a:spcAft>
              <a:buClr>
                <a:schemeClr val="dk1"/>
              </a:buClr>
              <a:buSzPct val="100000"/>
              <a:buFont typeface="Calibri"/>
              <a:buAutoNum type="arabicPeriod"/>
            </a:pPr>
            <a:r>
              <a:rPr lang="en-IN" sz="2000"/>
              <a:t>Choose your business name</a:t>
            </a:r>
            <a:endParaRPr/>
          </a:p>
          <a:p>
            <a:pPr indent="-219075" lvl="0" marL="228600" rtl="0" algn="l">
              <a:lnSpc>
                <a:spcPct val="90000"/>
              </a:lnSpc>
              <a:spcBef>
                <a:spcPts val="1000"/>
              </a:spcBef>
              <a:spcAft>
                <a:spcPts val="0"/>
              </a:spcAft>
              <a:buClr>
                <a:schemeClr val="dk1"/>
              </a:buClr>
              <a:buSzPct val="100000"/>
              <a:buFont typeface="Calibri"/>
              <a:buAutoNum type="arabicPeriod"/>
            </a:pPr>
            <a:r>
              <a:rPr b="1" lang="en-IN" sz="2000"/>
              <a:t>Choose a business structure</a:t>
            </a:r>
            <a:endParaRPr/>
          </a:p>
          <a:p>
            <a:pPr indent="-219075" lvl="0" marL="228600" rtl="0" algn="l">
              <a:lnSpc>
                <a:spcPct val="90000"/>
              </a:lnSpc>
              <a:spcBef>
                <a:spcPts val="1000"/>
              </a:spcBef>
              <a:spcAft>
                <a:spcPts val="0"/>
              </a:spcAft>
              <a:buClr>
                <a:schemeClr val="dk1"/>
              </a:buClr>
              <a:buSzPct val="100000"/>
              <a:buFont typeface="Calibri"/>
              <a:buAutoNum type="arabicPeriod"/>
            </a:pPr>
            <a:r>
              <a:rPr b="1" lang="en-IN" sz="2000"/>
              <a:t>Register your business</a:t>
            </a:r>
            <a:endParaRPr/>
          </a:p>
          <a:p>
            <a:pPr indent="-219075" lvl="0" marL="228600" rtl="0" algn="l">
              <a:lnSpc>
                <a:spcPct val="90000"/>
              </a:lnSpc>
              <a:spcBef>
                <a:spcPts val="1000"/>
              </a:spcBef>
              <a:spcAft>
                <a:spcPts val="0"/>
              </a:spcAft>
              <a:buClr>
                <a:schemeClr val="dk1"/>
              </a:buClr>
              <a:buSzPct val="100000"/>
              <a:buFont typeface="Calibri"/>
              <a:buAutoNum type="arabicPeriod"/>
            </a:pPr>
            <a:r>
              <a:rPr b="1" lang="en-IN" sz="2000"/>
              <a:t>Fund your business</a:t>
            </a:r>
            <a:endParaRPr/>
          </a:p>
          <a:p>
            <a:pPr indent="-219075" lvl="0" marL="228600" rtl="0" algn="l">
              <a:lnSpc>
                <a:spcPct val="90000"/>
              </a:lnSpc>
              <a:spcBef>
                <a:spcPts val="1000"/>
              </a:spcBef>
              <a:spcAft>
                <a:spcPts val="0"/>
              </a:spcAft>
              <a:buClr>
                <a:schemeClr val="dk1"/>
              </a:buClr>
              <a:buSzPct val="100000"/>
              <a:buFont typeface="Calibri"/>
              <a:buAutoNum type="arabicPeriod"/>
            </a:pPr>
            <a:r>
              <a:rPr b="1" lang="en-IN" sz="2000"/>
              <a:t>Apply for licenses &amp; permits</a:t>
            </a:r>
            <a:endParaRPr/>
          </a:p>
          <a:p>
            <a:pPr indent="-219075" lvl="0" marL="228600" rtl="0" algn="l">
              <a:lnSpc>
                <a:spcPct val="90000"/>
              </a:lnSpc>
              <a:spcBef>
                <a:spcPts val="1000"/>
              </a:spcBef>
              <a:spcAft>
                <a:spcPts val="0"/>
              </a:spcAft>
              <a:buClr>
                <a:schemeClr val="dk1"/>
              </a:buClr>
              <a:buSzPct val="100000"/>
              <a:buFont typeface="Calibri"/>
              <a:buAutoNum type="arabicPeriod"/>
            </a:pPr>
            <a:r>
              <a:rPr lang="en-IN" sz="2000"/>
              <a:t>Open a business bank</a:t>
            </a:r>
            <a:endParaRPr/>
          </a:p>
          <a:p>
            <a:pPr indent="-219075" lvl="0" marL="228600" rtl="0" algn="l">
              <a:lnSpc>
                <a:spcPct val="90000"/>
              </a:lnSpc>
              <a:spcBef>
                <a:spcPts val="1000"/>
              </a:spcBef>
              <a:spcAft>
                <a:spcPts val="0"/>
              </a:spcAft>
              <a:buClr>
                <a:schemeClr val="dk1"/>
              </a:buClr>
              <a:buSzPct val="100000"/>
              <a:buFont typeface="Calibri"/>
              <a:buAutoNum type="arabicPeriod"/>
            </a:pPr>
            <a:r>
              <a:rPr lang="en-IN" sz="2000"/>
              <a:t>Grow your business</a:t>
            </a:r>
            <a:endParaRPr/>
          </a:p>
          <a:p>
            <a:pPr indent="-50800" lvl="0" marL="228600" rtl="0" algn="l">
              <a:lnSpc>
                <a:spcPct val="90000"/>
              </a:lnSpc>
              <a:spcBef>
                <a:spcPts val="1000"/>
              </a:spcBef>
              <a:spcAft>
                <a:spcPts val="0"/>
              </a:spcAft>
              <a:buClr>
                <a:schemeClr val="dk1"/>
              </a:buClr>
              <a:buSzPct val="100000"/>
              <a:buFont typeface="Calibri"/>
              <a:buNone/>
            </a:pPr>
            <a:r>
              <a:t/>
            </a:r>
            <a:endParaRPr/>
          </a:p>
          <a:p>
            <a:pPr indent="-50800" lvl="0" marL="228600" rtl="0" algn="l">
              <a:lnSpc>
                <a:spcPct val="90000"/>
              </a:lnSpc>
              <a:spcBef>
                <a:spcPts val="1000"/>
              </a:spcBef>
              <a:spcAft>
                <a:spcPts val="0"/>
              </a:spcAft>
              <a:buClr>
                <a:schemeClr val="dk1"/>
              </a:buClr>
              <a:buSzPct val="100000"/>
              <a:buFont typeface="Calibri"/>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500"/>
                                        <p:tgtEl>
                                          <p:spTgt spid="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xEl>
                                              <p:pRg end="11" st="1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0" name="Shape 100"/>
        <p:cNvGrpSpPr/>
        <p:nvPr/>
      </p:nvGrpSpPr>
      <p:grpSpPr>
        <a:xfrm>
          <a:off x="0" y="0"/>
          <a:ext cx="0" cy="0"/>
          <a:chOff x="0" y="0"/>
          <a:chExt cx="0" cy="0"/>
        </a:xfrm>
      </p:grpSpPr>
      <p:sp>
        <p:nvSpPr>
          <p:cNvPr id="101" name="Google Shape;101;p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2" name="Google Shape;102;p6"/>
          <p:cNvSpPr/>
          <p:nvPr/>
        </p:nvSpPr>
        <p:spPr>
          <a:xfrm flipH="1" rot="-5400000">
            <a:off x="2666617" y="-2666188"/>
            <a:ext cx="6858000" cy="12191233"/>
          </a:xfrm>
          <a:prstGeom prst="rect">
            <a:avLst/>
          </a:prstGeom>
          <a:gradFill>
            <a:gsLst>
              <a:gs pos="0">
                <a:schemeClr val="accent1"/>
              </a:gs>
              <a:gs pos="8000">
                <a:schemeClr val="accent1"/>
              </a:gs>
              <a:gs pos="100000">
                <a:srgbClr val="1F3864"/>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3" name="Google Shape;103;p6"/>
          <p:cNvSpPr/>
          <p:nvPr/>
        </p:nvSpPr>
        <p:spPr>
          <a:xfrm flipH="1" rot="10800000">
            <a:off x="-2311" y="0"/>
            <a:ext cx="9070846" cy="6857572"/>
          </a:xfrm>
          <a:prstGeom prst="rect">
            <a:avLst/>
          </a:prstGeom>
          <a:gradFill>
            <a:gsLst>
              <a:gs pos="0">
                <a:srgbClr val="000000">
                  <a:alpha val="51764"/>
                </a:srgbClr>
              </a:gs>
              <a:gs pos="8000">
                <a:srgbClr val="000000">
                  <a:alpha val="51764"/>
                </a:srgbClr>
              </a:gs>
              <a:gs pos="100000">
                <a:schemeClr val="accent1"/>
              </a:gs>
            </a:gsLst>
            <a:lin ang="4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4" name="Google Shape;104;p6"/>
          <p:cNvSpPr/>
          <p:nvPr/>
        </p:nvSpPr>
        <p:spPr>
          <a:xfrm flipH="1" rot="-5400000">
            <a:off x="3649491" y="-1685840"/>
            <a:ext cx="4894564" cy="12193546"/>
          </a:xfrm>
          <a:prstGeom prst="rect">
            <a:avLst/>
          </a:prstGeom>
          <a:gradFill>
            <a:gsLst>
              <a:gs pos="0">
                <a:srgbClr val="9CC2E5">
                  <a:alpha val="0"/>
                </a:srgbClr>
              </a:gs>
              <a:gs pos="100000">
                <a:srgbClr val="000000">
                  <a:alpha val="45882"/>
                </a:srgbClr>
              </a:gs>
            </a:gsLst>
            <a:lin ang="1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aphicFrame>
        <p:nvGraphicFramePr>
          <p:cNvPr id="105" name="Google Shape;105;p6"/>
          <p:cNvGraphicFramePr/>
          <p:nvPr/>
        </p:nvGraphicFramePr>
        <p:xfrm>
          <a:off x="457200" y="987446"/>
          <a:ext cx="3000000" cy="3000000"/>
        </p:xfrm>
        <a:graphic>
          <a:graphicData uri="http://schemas.openxmlformats.org/drawingml/2006/table">
            <a:tbl>
              <a:tblPr bandRow="1" firstCol="1" firstRow="1">
                <a:solidFill>
                  <a:srgbClr val="F2F2F2"/>
                </a:solidFill>
                <a:tableStyleId>{57855BCF-85A2-4143-ABE2-834BA0C2CF9D}</a:tableStyleId>
              </a:tblPr>
              <a:tblGrid>
                <a:gridCol w="1786500"/>
                <a:gridCol w="1511075"/>
                <a:gridCol w="2198650"/>
                <a:gridCol w="2528750"/>
                <a:gridCol w="1626325"/>
                <a:gridCol w="1626325"/>
              </a:tblGrid>
              <a:tr h="783350">
                <a:tc>
                  <a:txBody>
                    <a:bodyPr/>
                    <a:lstStyle/>
                    <a:p>
                      <a:pPr indent="0" lvl="0" marL="0" marR="0" rtl="0" algn="ctr">
                        <a:lnSpc>
                          <a:spcPct val="107000"/>
                        </a:lnSpc>
                        <a:spcBef>
                          <a:spcPts val="0"/>
                        </a:spcBef>
                        <a:spcAft>
                          <a:spcPts val="0"/>
                        </a:spcAft>
                        <a:buNone/>
                      </a:pPr>
                      <a:r>
                        <a:rPr b="0" lang="en-IN" sz="2000" u="none" cap="none" strike="noStrike">
                          <a:solidFill>
                            <a:schemeClr val="lt1"/>
                          </a:solidFill>
                        </a:rPr>
                        <a:t>Basis of comparison</a:t>
                      </a:r>
                      <a:endParaRPr b="0" sz="2000" u="none" cap="none" strike="noStrike">
                        <a:solidFill>
                          <a:schemeClr val="lt1"/>
                        </a:solidFill>
                        <a:latin typeface="Calibri"/>
                        <a:ea typeface="Calibri"/>
                        <a:cs typeface="Calibri"/>
                        <a:sym typeface="Calibri"/>
                      </a:endParaRPr>
                    </a:p>
                  </a:txBody>
                  <a:tcPr marT="112500" marB="0" marR="84375" marL="843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c>
                  <a:txBody>
                    <a:bodyPr/>
                    <a:lstStyle/>
                    <a:p>
                      <a:pPr indent="0" lvl="0" marL="0" marR="0" rtl="0" algn="ctr">
                        <a:lnSpc>
                          <a:spcPct val="107000"/>
                        </a:lnSpc>
                        <a:spcBef>
                          <a:spcPts val="0"/>
                        </a:spcBef>
                        <a:spcAft>
                          <a:spcPts val="0"/>
                        </a:spcAft>
                        <a:buNone/>
                      </a:pPr>
                      <a:r>
                        <a:rPr b="0" lang="en-IN" sz="2000" u="none" cap="none" strike="noStrike">
                          <a:solidFill>
                            <a:schemeClr val="lt1"/>
                          </a:solidFill>
                        </a:rPr>
                        <a:t>Sole Proprietor</a:t>
                      </a:r>
                      <a:endParaRPr b="0" sz="2000" u="none" cap="none" strike="noStrike">
                        <a:solidFill>
                          <a:schemeClr val="lt1"/>
                        </a:solidFill>
                        <a:latin typeface="Calibri"/>
                        <a:ea typeface="Calibri"/>
                        <a:cs typeface="Calibri"/>
                        <a:sym typeface="Calibri"/>
                      </a:endParaRPr>
                    </a:p>
                  </a:txBody>
                  <a:tcPr marT="112500" marB="0" marR="84375" marL="843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c>
                  <a:txBody>
                    <a:bodyPr/>
                    <a:lstStyle/>
                    <a:p>
                      <a:pPr indent="0" lvl="0" marL="0" marR="0" rtl="0" algn="ctr">
                        <a:lnSpc>
                          <a:spcPct val="107000"/>
                        </a:lnSpc>
                        <a:spcBef>
                          <a:spcPts val="0"/>
                        </a:spcBef>
                        <a:spcAft>
                          <a:spcPts val="0"/>
                        </a:spcAft>
                        <a:buNone/>
                      </a:pPr>
                      <a:r>
                        <a:rPr b="0" lang="en-IN" sz="2000" u="none" cap="none" strike="noStrike">
                          <a:solidFill>
                            <a:schemeClr val="lt1"/>
                          </a:solidFill>
                        </a:rPr>
                        <a:t>Partnership firm</a:t>
                      </a:r>
                      <a:endParaRPr b="0" sz="2000" u="none" cap="none" strike="noStrike">
                        <a:solidFill>
                          <a:schemeClr val="lt1"/>
                        </a:solidFill>
                        <a:latin typeface="Calibri"/>
                        <a:ea typeface="Calibri"/>
                        <a:cs typeface="Calibri"/>
                        <a:sym typeface="Calibri"/>
                      </a:endParaRPr>
                    </a:p>
                  </a:txBody>
                  <a:tcPr marT="112500" marB="0" marR="84375" marL="843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c>
                  <a:txBody>
                    <a:bodyPr/>
                    <a:lstStyle/>
                    <a:p>
                      <a:pPr indent="0" lvl="0" marL="0" marR="0" rtl="0" algn="ctr">
                        <a:lnSpc>
                          <a:spcPct val="107000"/>
                        </a:lnSpc>
                        <a:spcBef>
                          <a:spcPts val="0"/>
                        </a:spcBef>
                        <a:spcAft>
                          <a:spcPts val="0"/>
                        </a:spcAft>
                        <a:buNone/>
                      </a:pPr>
                      <a:r>
                        <a:rPr b="0" lang="en-IN" sz="2000" u="none" cap="none" strike="noStrike">
                          <a:solidFill>
                            <a:schemeClr val="lt1"/>
                          </a:solidFill>
                        </a:rPr>
                        <a:t>HUF</a:t>
                      </a:r>
                      <a:endParaRPr b="0" sz="2000" u="none" cap="none" strike="noStrike">
                        <a:solidFill>
                          <a:schemeClr val="lt1"/>
                        </a:solidFill>
                        <a:latin typeface="Calibri"/>
                        <a:ea typeface="Calibri"/>
                        <a:cs typeface="Calibri"/>
                        <a:sym typeface="Calibri"/>
                      </a:endParaRPr>
                    </a:p>
                  </a:txBody>
                  <a:tcPr marT="112500" marB="0" marR="84375" marL="843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c>
                  <a:txBody>
                    <a:bodyPr/>
                    <a:lstStyle/>
                    <a:p>
                      <a:pPr indent="0" lvl="0" marL="0" marR="0" rtl="0" algn="ctr">
                        <a:lnSpc>
                          <a:spcPct val="107000"/>
                        </a:lnSpc>
                        <a:spcBef>
                          <a:spcPts val="0"/>
                        </a:spcBef>
                        <a:spcAft>
                          <a:spcPts val="0"/>
                        </a:spcAft>
                        <a:buNone/>
                      </a:pPr>
                      <a:r>
                        <a:rPr b="0" lang="en-IN" sz="2000" u="none" cap="none" strike="noStrike">
                          <a:solidFill>
                            <a:schemeClr val="lt1"/>
                          </a:solidFill>
                        </a:rPr>
                        <a:t>Private ltd Co.</a:t>
                      </a:r>
                      <a:endParaRPr b="0" sz="2000" u="none" cap="none" strike="noStrike">
                        <a:solidFill>
                          <a:schemeClr val="lt1"/>
                        </a:solidFill>
                        <a:latin typeface="Calibri"/>
                        <a:ea typeface="Calibri"/>
                        <a:cs typeface="Calibri"/>
                        <a:sym typeface="Calibri"/>
                      </a:endParaRPr>
                    </a:p>
                  </a:txBody>
                  <a:tcPr marT="112500" marB="0" marR="84375" marL="843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c>
                  <a:txBody>
                    <a:bodyPr/>
                    <a:lstStyle/>
                    <a:p>
                      <a:pPr indent="0" lvl="0" marL="0" marR="0" rtl="0" algn="ctr">
                        <a:lnSpc>
                          <a:spcPct val="107000"/>
                        </a:lnSpc>
                        <a:spcBef>
                          <a:spcPts val="0"/>
                        </a:spcBef>
                        <a:spcAft>
                          <a:spcPts val="0"/>
                        </a:spcAft>
                        <a:buNone/>
                      </a:pPr>
                      <a:r>
                        <a:rPr b="0" lang="en-IN" sz="2000" u="none" cap="none" strike="noStrike">
                          <a:solidFill>
                            <a:schemeClr val="lt1"/>
                          </a:solidFill>
                        </a:rPr>
                        <a:t>Public ltd Co.</a:t>
                      </a:r>
                      <a:endParaRPr b="0" sz="2000" u="none" cap="none" strike="noStrike">
                        <a:solidFill>
                          <a:schemeClr val="lt1"/>
                        </a:solidFill>
                        <a:latin typeface="Calibri"/>
                        <a:ea typeface="Calibri"/>
                        <a:cs typeface="Calibri"/>
                        <a:sym typeface="Calibri"/>
                      </a:endParaRPr>
                    </a:p>
                  </a:txBody>
                  <a:tcPr marT="112500" marB="0" marR="84375" marL="843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r>
              <a:tr h="627000">
                <a:tc>
                  <a:txBody>
                    <a:bodyPr/>
                    <a:lstStyle/>
                    <a:p>
                      <a:pPr indent="0" lvl="0" marL="0" marR="0" rtl="0" algn="ctr">
                        <a:lnSpc>
                          <a:spcPct val="107000"/>
                        </a:lnSpc>
                        <a:spcBef>
                          <a:spcPts val="0"/>
                        </a:spcBef>
                        <a:spcAft>
                          <a:spcPts val="0"/>
                        </a:spcAft>
                        <a:buNone/>
                      </a:pPr>
                      <a:r>
                        <a:rPr b="1" lang="en-IN" sz="1500" u="none" cap="none" strike="noStrike">
                          <a:solidFill>
                            <a:schemeClr val="dk1"/>
                          </a:solidFill>
                        </a:rPr>
                        <a:t>Document Governing</a:t>
                      </a:r>
                      <a:endParaRPr b="1" sz="1500" u="none" cap="none" strike="noStrike">
                        <a:solidFill>
                          <a:schemeClr val="dk1"/>
                        </a:solidFill>
                        <a:latin typeface="Calibri"/>
                        <a:ea typeface="Calibri"/>
                        <a:cs typeface="Calibri"/>
                        <a:sym typeface="Calibri"/>
                      </a:endParaRPr>
                    </a:p>
                  </a:txBody>
                  <a:tcPr marT="112500" marB="0" marR="84375" marL="843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solidFill>
                      <a:srgbClr val="F2F2F2"/>
                    </a:solidFill>
                  </a:tcPr>
                </a:tc>
                <a:tc>
                  <a:txBody>
                    <a:bodyPr/>
                    <a:lstStyle/>
                    <a:p>
                      <a:pPr indent="0" lvl="0" marL="0" marR="0" rtl="0" algn="ctr">
                        <a:lnSpc>
                          <a:spcPct val="107000"/>
                        </a:lnSpc>
                        <a:spcBef>
                          <a:spcPts val="0"/>
                        </a:spcBef>
                        <a:spcAft>
                          <a:spcPts val="0"/>
                        </a:spcAft>
                        <a:buNone/>
                      </a:pPr>
                      <a:r>
                        <a:rPr lang="en-IN" sz="1500" u="none" cap="none" strike="noStrike">
                          <a:solidFill>
                            <a:schemeClr val="dk1"/>
                          </a:solidFill>
                        </a:rPr>
                        <a:t>NA</a:t>
                      </a:r>
                      <a:endParaRPr sz="1500" u="none" cap="none" strike="noStrike">
                        <a:solidFill>
                          <a:schemeClr val="dk1"/>
                        </a:solidFill>
                        <a:latin typeface="Calibri"/>
                        <a:ea typeface="Calibri"/>
                        <a:cs typeface="Calibri"/>
                        <a:sym typeface="Calibri"/>
                      </a:endParaRPr>
                    </a:p>
                  </a:txBody>
                  <a:tcPr marT="112500" marB="0" marR="84375" marL="843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solidFill>
                      <a:srgbClr val="F2F2F2"/>
                    </a:solidFill>
                  </a:tcPr>
                </a:tc>
                <a:tc>
                  <a:txBody>
                    <a:bodyPr/>
                    <a:lstStyle/>
                    <a:p>
                      <a:pPr indent="0" lvl="0" marL="0" marR="0" rtl="0" algn="ctr">
                        <a:lnSpc>
                          <a:spcPct val="107000"/>
                        </a:lnSpc>
                        <a:spcBef>
                          <a:spcPts val="0"/>
                        </a:spcBef>
                        <a:spcAft>
                          <a:spcPts val="0"/>
                        </a:spcAft>
                        <a:buNone/>
                      </a:pPr>
                      <a:r>
                        <a:rPr lang="en-IN" sz="1500" u="none" cap="none" strike="noStrike">
                          <a:solidFill>
                            <a:schemeClr val="dk1"/>
                          </a:solidFill>
                        </a:rPr>
                        <a:t>Partnership deed</a:t>
                      </a:r>
                      <a:endParaRPr sz="1500" u="none" cap="none" strike="noStrike">
                        <a:solidFill>
                          <a:schemeClr val="dk1"/>
                        </a:solidFill>
                        <a:latin typeface="Calibri"/>
                        <a:ea typeface="Calibri"/>
                        <a:cs typeface="Calibri"/>
                        <a:sym typeface="Calibri"/>
                      </a:endParaRPr>
                    </a:p>
                  </a:txBody>
                  <a:tcPr marT="112500" marB="0" marR="84375" marL="843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solidFill>
                      <a:srgbClr val="F2F2F2"/>
                    </a:solidFill>
                  </a:tcPr>
                </a:tc>
                <a:tc>
                  <a:txBody>
                    <a:bodyPr/>
                    <a:lstStyle/>
                    <a:p>
                      <a:pPr indent="0" lvl="0" marL="0" marR="0" rtl="0" algn="ctr">
                        <a:lnSpc>
                          <a:spcPct val="107000"/>
                        </a:lnSpc>
                        <a:spcBef>
                          <a:spcPts val="0"/>
                        </a:spcBef>
                        <a:spcAft>
                          <a:spcPts val="0"/>
                        </a:spcAft>
                        <a:buNone/>
                      </a:pPr>
                      <a:r>
                        <a:rPr lang="en-IN" sz="1500" u="none" cap="none" strike="noStrike">
                          <a:solidFill>
                            <a:schemeClr val="dk1"/>
                          </a:solidFill>
                        </a:rPr>
                        <a:t>NA</a:t>
                      </a:r>
                      <a:endParaRPr sz="1500" u="none" cap="none" strike="noStrike">
                        <a:solidFill>
                          <a:schemeClr val="dk1"/>
                        </a:solidFill>
                        <a:latin typeface="Calibri"/>
                        <a:ea typeface="Calibri"/>
                        <a:cs typeface="Calibri"/>
                        <a:sym typeface="Calibri"/>
                      </a:endParaRPr>
                    </a:p>
                  </a:txBody>
                  <a:tcPr marT="112500" marB="0" marR="84375" marL="843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solidFill>
                      <a:srgbClr val="F2F2F2"/>
                    </a:solidFill>
                  </a:tcPr>
                </a:tc>
                <a:tc>
                  <a:txBody>
                    <a:bodyPr/>
                    <a:lstStyle/>
                    <a:p>
                      <a:pPr indent="0" lvl="0" marL="0" marR="0" rtl="0" algn="ctr">
                        <a:lnSpc>
                          <a:spcPct val="107000"/>
                        </a:lnSpc>
                        <a:spcBef>
                          <a:spcPts val="0"/>
                        </a:spcBef>
                        <a:spcAft>
                          <a:spcPts val="0"/>
                        </a:spcAft>
                        <a:buNone/>
                      </a:pPr>
                      <a:r>
                        <a:rPr lang="en-IN" sz="1500" u="none" cap="none" strike="noStrike">
                          <a:solidFill>
                            <a:schemeClr val="dk1"/>
                          </a:solidFill>
                        </a:rPr>
                        <a:t>MOA &amp; AOA</a:t>
                      </a:r>
                      <a:endParaRPr sz="1500" u="none" cap="none" strike="noStrike">
                        <a:solidFill>
                          <a:schemeClr val="dk1"/>
                        </a:solidFill>
                        <a:latin typeface="Calibri"/>
                        <a:ea typeface="Calibri"/>
                        <a:cs typeface="Calibri"/>
                        <a:sym typeface="Calibri"/>
                      </a:endParaRPr>
                    </a:p>
                  </a:txBody>
                  <a:tcPr marT="112500" marB="0" marR="84375" marL="843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solidFill>
                      <a:srgbClr val="F2F2F2"/>
                    </a:solidFill>
                  </a:tcPr>
                </a:tc>
                <a:tc>
                  <a:txBody>
                    <a:bodyPr/>
                    <a:lstStyle/>
                    <a:p>
                      <a:pPr indent="0" lvl="0" marL="0" marR="0" rtl="0" algn="ctr">
                        <a:lnSpc>
                          <a:spcPct val="107000"/>
                        </a:lnSpc>
                        <a:spcBef>
                          <a:spcPts val="0"/>
                        </a:spcBef>
                        <a:spcAft>
                          <a:spcPts val="0"/>
                        </a:spcAft>
                        <a:buNone/>
                      </a:pPr>
                      <a:r>
                        <a:rPr lang="en-IN" sz="1500" u="none" cap="none" strike="noStrike">
                          <a:solidFill>
                            <a:schemeClr val="dk1"/>
                          </a:solidFill>
                        </a:rPr>
                        <a:t>MOA &amp; AOA</a:t>
                      </a:r>
                      <a:endParaRPr sz="1500" u="none" cap="none" strike="noStrike">
                        <a:solidFill>
                          <a:schemeClr val="dk1"/>
                        </a:solidFill>
                        <a:latin typeface="Calibri"/>
                        <a:ea typeface="Calibri"/>
                        <a:cs typeface="Calibri"/>
                        <a:sym typeface="Calibri"/>
                      </a:endParaRPr>
                    </a:p>
                  </a:txBody>
                  <a:tcPr marT="112500" marB="0" marR="84375" marL="843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solidFill>
                      <a:srgbClr val="F2F2F2"/>
                    </a:solidFill>
                  </a:tcPr>
                </a:tc>
              </a:tr>
              <a:tr h="867825">
                <a:tc>
                  <a:txBody>
                    <a:bodyPr/>
                    <a:lstStyle/>
                    <a:p>
                      <a:pPr indent="0" lvl="0" marL="0" marR="0" rtl="0" algn="ctr">
                        <a:lnSpc>
                          <a:spcPct val="107000"/>
                        </a:lnSpc>
                        <a:spcBef>
                          <a:spcPts val="0"/>
                        </a:spcBef>
                        <a:spcAft>
                          <a:spcPts val="0"/>
                        </a:spcAft>
                        <a:buNone/>
                      </a:pPr>
                      <a:r>
                        <a:rPr b="1" lang="en-IN" sz="1500" u="none" cap="none" strike="noStrike">
                          <a:solidFill>
                            <a:schemeClr val="dk1"/>
                          </a:solidFill>
                        </a:rPr>
                        <a:t>Relevant Act governing the format </a:t>
                      </a:r>
                      <a:endParaRPr b="1" sz="1500" u="none" cap="none" strike="noStrike">
                        <a:solidFill>
                          <a:schemeClr val="dk1"/>
                        </a:solidFill>
                        <a:latin typeface="Calibri"/>
                        <a:ea typeface="Calibri"/>
                        <a:cs typeface="Calibri"/>
                        <a:sym typeface="Calibri"/>
                      </a:endParaRPr>
                    </a:p>
                  </a:txBody>
                  <a:tcPr marT="112500" marB="0" marR="84375" marL="843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F2F2F2"/>
                    </a:solidFill>
                  </a:tcPr>
                </a:tc>
                <a:tc>
                  <a:txBody>
                    <a:bodyPr/>
                    <a:lstStyle/>
                    <a:p>
                      <a:pPr indent="0" lvl="0" marL="0" marR="0" rtl="0" algn="ctr">
                        <a:lnSpc>
                          <a:spcPct val="107000"/>
                        </a:lnSpc>
                        <a:spcBef>
                          <a:spcPts val="0"/>
                        </a:spcBef>
                        <a:spcAft>
                          <a:spcPts val="0"/>
                        </a:spcAft>
                        <a:buNone/>
                      </a:pPr>
                      <a:r>
                        <a:rPr lang="en-IN" sz="1500" u="none" cap="none" strike="noStrike">
                          <a:solidFill>
                            <a:schemeClr val="dk1"/>
                          </a:solidFill>
                        </a:rPr>
                        <a:t>NA</a:t>
                      </a:r>
                      <a:endParaRPr sz="1500" u="none" cap="none" strike="noStrike">
                        <a:solidFill>
                          <a:schemeClr val="dk1"/>
                        </a:solidFill>
                        <a:latin typeface="Calibri"/>
                        <a:ea typeface="Calibri"/>
                        <a:cs typeface="Calibri"/>
                        <a:sym typeface="Calibri"/>
                      </a:endParaRPr>
                    </a:p>
                  </a:txBody>
                  <a:tcPr marT="112500" marB="0" marR="84375" marL="843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F2F2F2"/>
                    </a:solidFill>
                  </a:tcPr>
                </a:tc>
                <a:tc>
                  <a:txBody>
                    <a:bodyPr/>
                    <a:lstStyle/>
                    <a:p>
                      <a:pPr indent="0" lvl="0" marL="0" marR="0" rtl="0" algn="ctr">
                        <a:lnSpc>
                          <a:spcPct val="107000"/>
                        </a:lnSpc>
                        <a:spcBef>
                          <a:spcPts val="0"/>
                        </a:spcBef>
                        <a:spcAft>
                          <a:spcPts val="0"/>
                        </a:spcAft>
                        <a:buNone/>
                      </a:pPr>
                      <a:r>
                        <a:rPr lang="en-IN" sz="1500" u="none" cap="none" strike="noStrike">
                          <a:solidFill>
                            <a:schemeClr val="dk1"/>
                          </a:solidFill>
                        </a:rPr>
                        <a:t>Indian Partnership Act, 1932</a:t>
                      </a:r>
                      <a:endParaRPr sz="1500" u="none" cap="none" strike="noStrike">
                        <a:solidFill>
                          <a:schemeClr val="dk1"/>
                        </a:solidFill>
                        <a:latin typeface="Calibri"/>
                        <a:ea typeface="Calibri"/>
                        <a:cs typeface="Calibri"/>
                        <a:sym typeface="Calibri"/>
                      </a:endParaRPr>
                    </a:p>
                  </a:txBody>
                  <a:tcPr marT="112500" marB="0" marR="84375" marL="843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F2F2F2"/>
                    </a:solidFill>
                  </a:tcPr>
                </a:tc>
                <a:tc>
                  <a:txBody>
                    <a:bodyPr/>
                    <a:lstStyle/>
                    <a:p>
                      <a:pPr indent="0" lvl="0" marL="0" marR="0" rtl="0" algn="ctr">
                        <a:lnSpc>
                          <a:spcPct val="107000"/>
                        </a:lnSpc>
                        <a:spcBef>
                          <a:spcPts val="0"/>
                        </a:spcBef>
                        <a:spcAft>
                          <a:spcPts val="0"/>
                        </a:spcAft>
                        <a:buNone/>
                      </a:pPr>
                      <a:r>
                        <a:rPr lang="en-IN" sz="1500" u="none" cap="none" strike="noStrike">
                          <a:solidFill>
                            <a:schemeClr val="dk1"/>
                          </a:solidFill>
                        </a:rPr>
                        <a:t>NA</a:t>
                      </a:r>
                      <a:endParaRPr sz="1500" u="none" cap="none" strike="noStrike">
                        <a:solidFill>
                          <a:schemeClr val="dk1"/>
                        </a:solidFill>
                        <a:latin typeface="Calibri"/>
                        <a:ea typeface="Calibri"/>
                        <a:cs typeface="Calibri"/>
                        <a:sym typeface="Calibri"/>
                      </a:endParaRPr>
                    </a:p>
                  </a:txBody>
                  <a:tcPr marT="112500" marB="0" marR="84375" marL="843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F2F2F2"/>
                    </a:solidFill>
                  </a:tcPr>
                </a:tc>
                <a:tc>
                  <a:txBody>
                    <a:bodyPr/>
                    <a:lstStyle/>
                    <a:p>
                      <a:pPr indent="0" lvl="0" marL="0" marR="0" rtl="0" algn="ctr">
                        <a:lnSpc>
                          <a:spcPct val="107000"/>
                        </a:lnSpc>
                        <a:spcBef>
                          <a:spcPts val="0"/>
                        </a:spcBef>
                        <a:spcAft>
                          <a:spcPts val="0"/>
                        </a:spcAft>
                        <a:buNone/>
                      </a:pPr>
                      <a:r>
                        <a:rPr lang="en-IN" sz="1500" u="none" cap="none" strike="noStrike">
                          <a:solidFill>
                            <a:schemeClr val="dk1"/>
                          </a:solidFill>
                        </a:rPr>
                        <a:t>Companies Act, 2013</a:t>
                      </a:r>
                      <a:endParaRPr sz="1500" u="none" cap="none" strike="noStrike">
                        <a:solidFill>
                          <a:schemeClr val="dk1"/>
                        </a:solidFill>
                        <a:latin typeface="Calibri"/>
                        <a:ea typeface="Calibri"/>
                        <a:cs typeface="Calibri"/>
                        <a:sym typeface="Calibri"/>
                      </a:endParaRPr>
                    </a:p>
                  </a:txBody>
                  <a:tcPr marT="112500" marB="0" marR="84375" marL="843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F2F2F2"/>
                    </a:solidFill>
                  </a:tcPr>
                </a:tc>
                <a:tc>
                  <a:txBody>
                    <a:bodyPr/>
                    <a:lstStyle/>
                    <a:p>
                      <a:pPr indent="0" lvl="0" marL="0" marR="0" rtl="0" algn="ctr">
                        <a:lnSpc>
                          <a:spcPct val="107000"/>
                        </a:lnSpc>
                        <a:spcBef>
                          <a:spcPts val="0"/>
                        </a:spcBef>
                        <a:spcAft>
                          <a:spcPts val="0"/>
                        </a:spcAft>
                        <a:buNone/>
                      </a:pPr>
                      <a:r>
                        <a:rPr lang="en-IN" sz="1500" u="none" cap="none" strike="noStrike">
                          <a:solidFill>
                            <a:schemeClr val="dk1"/>
                          </a:solidFill>
                        </a:rPr>
                        <a:t>Companies Act, 2013</a:t>
                      </a:r>
                      <a:endParaRPr sz="1500" u="none" cap="none" strike="noStrike">
                        <a:solidFill>
                          <a:schemeClr val="dk1"/>
                        </a:solidFill>
                        <a:latin typeface="Calibri"/>
                        <a:ea typeface="Calibri"/>
                        <a:cs typeface="Calibri"/>
                        <a:sym typeface="Calibri"/>
                      </a:endParaRPr>
                    </a:p>
                  </a:txBody>
                  <a:tcPr marT="112500" marB="0" marR="84375" marL="843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F2F2F2"/>
                    </a:solidFill>
                  </a:tcPr>
                </a:tc>
              </a:tr>
              <a:tr h="627000">
                <a:tc>
                  <a:txBody>
                    <a:bodyPr/>
                    <a:lstStyle/>
                    <a:p>
                      <a:pPr indent="0" lvl="0" marL="0" marR="0" rtl="0" algn="ctr">
                        <a:lnSpc>
                          <a:spcPct val="107000"/>
                        </a:lnSpc>
                        <a:spcBef>
                          <a:spcPts val="0"/>
                        </a:spcBef>
                        <a:spcAft>
                          <a:spcPts val="0"/>
                        </a:spcAft>
                        <a:buNone/>
                      </a:pPr>
                      <a:r>
                        <a:rPr b="1" lang="en-IN" sz="1500" u="none" cap="none" strike="noStrike">
                          <a:solidFill>
                            <a:schemeClr val="dk1"/>
                          </a:solidFill>
                        </a:rPr>
                        <a:t>Liability</a:t>
                      </a:r>
                      <a:endParaRPr b="1" sz="1500" u="none" cap="none" strike="noStrike">
                        <a:solidFill>
                          <a:schemeClr val="dk1"/>
                        </a:solidFill>
                        <a:latin typeface="Calibri"/>
                        <a:ea typeface="Calibri"/>
                        <a:cs typeface="Calibri"/>
                        <a:sym typeface="Calibri"/>
                      </a:endParaRPr>
                    </a:p>
                  </a:txBody>
                  <a:tcPr marT="112500" marB="0" marR="84375" marL="843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F2F2F2"/>
                    </a:solidFill>
                  </a:tcPr>
                </a:tc>
                <a:tc>
                  <a:txBody>
                    <a:bodyPr/>
                    <a:lstStyle/>
                    <a:p>
                      <a:pPr indent="0" lvl="0" marL="0" marR="0" rtl="0" algn="ctr">
                        <a:lnSpc>
                          <a:spcPct val="107000"/>
                        </a:lnSpc>
                        <a:spcBef>
                          <a:spcPts val="0"/>
                        </a:spcBef>
                        <a:spcAft>
                          <a:spcPts val="0"/>
                        </a:spcAft>
                        <a:buNone/>
                      </a:pPr>
                      <a:r>
                        <a:rPr lang="en-IN" sz="1500" u="none" cap="none" strike="noStrike">
                          <a:solidFill>
                            <a:schemeClr val="dk1"/>
                          </a:solidFill>
                        </a:rPr>
                        <a:t>Unlimited</a:t>
                      </a:r>
                      <a:endParaRPr sz="1500" u="none" cap="none" strike="noStrike">
                        <a:solidFill>
                          <a:schemeClr val="dk1"/>
                        </a:solidFill>
                        <a:latin typeface="Calibri"/>
                        <a:ea typeface="Calibri"/>
                        <a:cs typeface="Calibri"/>
                        <a:sym typeface="Calibri"/>
                      </a:endParaRPr>
                    </a:p>
                  </a:txBody>
                  <a:tcPr marT="112500" marB="0" marR="84375" marL="843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F2F2F2"/>
                    </a:solidFill>
                  </a:tcPr>
                </a:tc>
                <a:tc>
                  <a:txBody>
                    <a:bodyPr/>
                    <a:lstStyle/>
                    <a:p>
                      <a:pPr indent="0" lvl="0" marL="0" marR="0" rtl="0" algn="ctr">
                        <a:lnSpc>
                          <a:spcPct val="107000"/>
                        </a:lnSpc>
                        <a:spcBef>
                          <a:spcPts val="0"/>
                        </a:spcBef>
                        <a:spcAft>
                          <a:spcPts val="0"/>
                        </a:spcAft>
                        <a:buNone/>
                      </a:pPr>
                      <a:r>
                        <a:rPr lang="en-IN" sz="1500" u="none" cap="none" strike="noStrike">
                          <a:solidFill>
                            <a:schemeClr val="dk1"/>
                          </a:solidFill>
                        </a:rPr>
                        <a:t>Unlimited Jointly &amp; severally liable</a:t>
                      </a:r>
                      <a:endParaRPr sz="1500" u="none" cap="none" strike="noStrike">
                        <a:solidFill>
                          <a:schemeClr val="dk1"/>
                        </a:solidFill>
                        <a:latin typeface="Calibri"/>
                        <a:ea typeface="Calibri"/>
                        <a:cs typeface="Calibri"/>
                        <a:sym typeface="Calibri"/>
                      </a:endParaRPr>
                    </a:p>
                  </a:txBody>
                  <a:tcPr marT="112500" marB="0" marR="84375" marL="843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F2F2F2"/>
                    </a:solidFill>
                  </a:tcPr>
                </a:tc>
                <a:tc>
                  <a:txBody>
                    <a:bodyPr/>
                    <a:lstStyle/>
                    <a:p>
                      <a:pPr indent="0" lvl="0" marL="0" marR="0" rtl="0" algn="ctr">
                        <a:lnSpc>
                          <a:spcPct val="107000"/>
                        </a:lnSpc>
                        <a:spcBef>
                          <a:spcPts val="0"/>
                        </a:spcBef>
                        <a:spcAft>
                          <a:spcPts val="0"/>
                        </a:spcAft>
                        <a:buNone/>
                      </a:pPr>
                      <a:r>
                        <a:rPr lang="en-IN" sz="1500" u="none" cap="none" strike="noStrike">
                          <a:solidFill>
                            <a:schemeClr val="dk1"/>
                          </a:solidFill>
                        </a:rPr>
                        <a:t>Karta = Unlimited Members =Limited</a:t>
                      </a:r>
                      <a:endParaRPr sz="1500" u="none" cap="none" strike="noStrike">
                        <a:solidFill>
                          <a:schemeClr val="dk1"/>
                        </a:solidFill>
                        <a:latin typeface="Calibri"/>
                        <a:ea typeface="Calibri"/>
                        <a:cs typeface="Calibri"/>
                        <a:sym typeface="Calibri"/>
                      </a:endParaRPr>
                    </a:p>
                  </a:txBody>
                  <a:tcPr marT="112500" marB="0" marR="84375" marL="843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F2F2F2"/>
                    </a:solidFill>
                  </a:tcPr>
                </a:tc>
                <a:tc>
                  <a:txBody>
                    <a:bodyPr/>
                    <a:lstStyle/>
                    <a:p>
                      <a:pPr indent="0" lvl="0" marL="0" marR="0" rtl="0" algn="ctr">
                        <a:lnSpc>
                          <a:spcPct val="107000"/>
                        </a:lnSpc>
                        <a:spcBef>
                          <a:spcPts val="0"/>
                        </a:spcBef>
                        <a:spcAft>
                          <a:spcPts val="0"/>
                        </a:spcAft>
                        <a:buNone/>
                      </a:pPr>
                      <a:r>
                        <a:rPr lang="en-IN" sz="1500" u="none" cap="none" strike="noStrike">
                          <a:solidFill>
                            <a:schemeClr val="dk1"/>
                          </a:solidFill>
                        </a:rPr>
                        <a:t>Limited</a:t>
                      </a:r>
                      <a:endParaRPr sz="1500" u="none" cap="none" strike="noStrike">
                        <a:solidFill>
                          <a:schemeClr val="dk1"/>
                        </a:solidFill>
                        <a:latin typeface="Calibri"/>
                        <a:ea typeface="Calibri"/>
                        <a:cs typeface="Calibri"/>
                        <a:sym typeface="Calibri"/>
                      </a:endParaRPr>
                    </a:p>
                  </a:txBody>
                  <a:tcPr marT="112500" marB="0" marR="84375" marL="843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F2F2F2"/>
                    </a:solidFill>
                  </a:tcPr>
                </a:tc>
                <a:tc>
                  <a:txBody>
                    <a:bodyPr/>
                    <a:lstStyle/>
                    <a:p>
                      <a:pPr indent="0" lvl="0" marL="0" marR="0" rtl="0" algn="ctr">
                        <a:lnSpc>
                          <a:spcPct val="107000"/>
                        </a:lnSpc>
                        <a:spcBef>
                          <a:spcPts val="0"/>
                        </a:spcBef>
                        <a:spcAft>
                          <a:spcPts val="0"/>
                        </a:spcAft>
                        <a:buNone/>
                      </a:pPr>
                      <a:r>
                        <a:rPr lang="en-IN" sz="1500" u="none" cap="none" strike="noStrike">
                          <a:solidFill>
                            <a:schemeClr val="dk1"/>
                          </a:solidFill>
                        </a:rPr>
                        <a:t>Limited</a:t>
                      </a:r>
                      <a:endParaRPr sz="1500" u="none" cap="none" strike="noStrike">
                        <a:solidFill>
                          <a:schemeClr val="dk1"/>
                        </a:solidFill>
                        <a:latin typeface="Calibri"/>
                        <a:ea typeface="Calibri"/>
                        <a:cs typeface="Calibri"/>
                        <a:sym typeface="Calibri"/>
                      </a:endParaRPr>
                    </a:p>
                  </a:txBody>
                  <a:tcPr marT="112500" marB="0" marR="84375" marL="843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F2F2F2"/>
                    </a:solidFill>
                  </a:tcPr>
                </a:tc>
              </a:tr>
              <a:tr h="1108625">
                <a:tc>
                  <a:txBody>
                    <a:bodyPr/>
                    <a:lstStyle/>
                    <a:p>
                      <a:pPr indent="0" lvl="0" marL="0" marR="0" rtl="0" algn="ctr">
                        <a:lnSpc>
                          <a:spcPct val="107000"/>
                        </a:lnSpc>
                        <a:spcBef>
                          <a:spcPts val="0"/>
                        </a:spcBef>
                        <a:spcAft>
                          <a:spcPts val="0"/>
                        </a:spcAft>
                        <a:buNone/>
                      </a:pPr>
                      <a:r>
                        <a:rPr b="1" lang="en-IN" sz="1500" u="none" cap="none" strike="noStrike">
                          <a:solidFill>
                            <a:schemeClr val="dk1"/>
                          </a:solidFill>
                        </a:rPr>
                        <a:t>Continuity</a:t>
                      </a:r>
                      <a:endParaRPr b="1" sz="1500" u="none" cap="none" strike="noStrike">
                        <a:solidFill>
                          <a:schemeClr val="dk1"/>
                        </a:solidFill>
                        <a:latin typeface="Calibri"/>
                        <a:ea typeface="Calibri"/>
                        <a:cs typeface="Calibri"/>
                        <a:sym typeface="Calibri"/>
                      </a:endParaRPr>
                    </a:p>
                  </a:txBody>
                  <a:tcPr marT="112500" marB="0" marR="84375" marL="843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F2F2F2"/>
                    </a:solidFill>
                  </a:tcPr>
                </a:tc>
                <a:tc>
                  <a:txBody>
                    <a:bodyPr/>
                    <a:lstStyle/>
                    <a:p>
                      <a:pPr indent="0" lvl="0" marL="0" marR="0" rtl="0" algn="ctr">
                        <a:lnSpc>
                          <a:spcPct val="107000"/>
                        </a:lnSpc>
                        <a:spcBef>
                          <a:spcPts val="0"/>
                        </a:spcBef>
                        <a:spcAft>
                          <a:spcPts val="0"/>
                        </a:spcAft>
                        <a:buNone/>
                      </a:pPr>
                      <a:r>
                        <a:rPr lang="en-IN" sz="1500" u="none" cap="none" strike="noStrike">
                          <a:solidFill>
                            <a:schemeClr val="dk1"/>
                          </a:solidFill>
                        </a:rPr>
                        <a:t>Unstable, Owner’s death = Business death</a:t>
                      </a:r>
                      <a:endParaRPr sz="1500" u="none" cap="none" strike="noStrike">
                        <a:solidFill>
                          <a:schemeClr val="dk1"/>
                        </a:solidFill>
                        <a:latin typeface="Calibri"/>
                        <a:ea typeface="Calibri"/>
                        <a:cs typeface="Calibri"/>
                        <a:sym typeface="Calibri"/>
                      </a:endParaRPr>
                    </a:p>
                  </a:txBody>
                  <a:tcPr marT="112500" marB="0" marR="84375" marL="843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F2F2F2"/>
                    </a:solidFill>
                  </a:tcPr>
                </a:tc>
                <a:tc>
                  <a:txBody>
                    <a:bodyPr/>
                    <a:lstStyle/>
                    <a:p>
                      <a:pPr indent="0" lvl="0" marL="0" marR="0" rtl="0" algn="ctr">
                        <a:lnSpc>
                          <a:spcPct val="107000"/>
                        </a:lnSpc>
                        <a:spcBef>
                          <a:spcPts val="0"/>
                        </a:spcBef>
                        <a:spcAft>
                          <a:spcPts val="0"/>
                        </a:spcAft>
                        <a:buNone/>
                      </a:pPr>
                      <a:r>
                        <a:rPr lang="en-IN" sz="1500" u="none" cap="none" strike="noStrike">
                          <a:solidFill>
                            <a:schemeClr val="dk1"/>
                          </a:solidFill>
                        </a:rPr>
                        <a:t>Relatively stable but affected by status of partners</a:t>
                      </a:r>
                      <a:endParaRPr sz="1500" u="none" cap="none" strike="noStrike">
                        <a:solidFill>
                          <a:schemeClr val="dk1"/>
                        </a:solidFill>
                        <a:latin typeface="Calibri"/>
                        <a:ea typeface="Calibri"/>
                        <a:cs typeface="Calibri"/>
                        <a:sym typeface="Calibri"/>
                      </a:endParaRPr>
                    </a:p>
                  </a:txBody>
                  <a:tcPr marT="112500" marB="0" marR="84375" marL="843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F2F2F2"/>
                    </a:solidFill>
                  </a:tcPr>
                </a:tc>
                <a:tc>
                  <a:txBody>
                    <a:bodyPr/>
                    <a:lstStyle/>
                    <a:p>
                      <a:pPr indent="0" lvl="0" marL="0" marR="0" rtl="0" algn="ctr">
                        <a:lnSpc>
                          <a:spcPct val="107000"/>
                        </a:lnSpc>
                        <a:spcBef>
                          <a:spcPts val="0"/>
                        </a:spcBef>
                        <a:spcAft>
                          <a:spcPts val="0"/>
                        </a:spcAft>
                        <a:buNone/>
                      </a:pPr>
                      <a:r>
                        <a:rPr lang="en-IN" sz="1500" u="none" cap="none" strike="noStrike">
                          <a:solidFill>
                            <a:schemeClr val="dk1"/>
                          </a:solidFill>
                        </a:rPr>
                        <a:t>Stable, business continues even after the death of Karta</a:t>
                      </a:r>
                      <a:endParaRPr sz="1500" u="none" cap="none" strike="noStrike">
                        <a:solidFill>
                          <a:schemeClr val="dk1"/>
                        </a:solidFill>
                        <a:latin typeface="Calibri"/>
                        <a:ea typeface="Calibri"/>
                        <a:cs typeface="Calibri"/>
                        <a:sym typeface="Calibri"/>
                      </a:endParaRPr>
                    </a:p>
                  </a:txBody>
                  <a:tcPr marT="112500" marB="0" marR="84375" marL="843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F2F2F2"/>
                    </a:solidFill>
                  </a:tcPr>
                </a:tc>
                <a:tc>
                  <a:txBody>
                    <a:bodyPr/>
                    <a:lstStyle/>
                    <a:p>
                      <a:pPr indent="0" lvl="0" marL="0" marR="0" rtl="0" algn="ctr">
                        <a:lnSpc>
                          <a:spcPct val="107000"/>
                        </a:lnSpc>
                        <a:spcBef>
                          <a:spcPts val="0"/>
                        </a:spcBef>
                        <a:spcAft>
                          <a:spcPts val="0"/>
                        </a:spcAft>
                        <a:buNone/>
                      </a:pPr>
                      <a:r>
                        <a:rPr lang="en-IN" sz="1500" u="none" cap="none" strike="noStrike">
                          <a:solidFill>
                            <a:schemeClr val="dk1"/>
                          </a:solidFill>
                        </a:rPr>
                        <a:t>Stable, has perpetual succession</a:t>
                      </a:r>
                      <a:endParaRPr sz="1500" u="none" cap="none" strike="noStrike">
                        <a:solidFill>
                          <a:schemeClr val="dk1"/>
                        </a:solidFill>
                        <a:latin typeface="Calibri"/>
                        <a:ea typeface="Calibri"/>
                        <a:cs typeface="Calibri"/>
                        <a:sym typeface="Calibri"/>
                      </a:endParaRPr>
                    </a:p>
                  </a:txBody>
                  <a:tcPr marT="112500" marB="0" marR="84375" marL="843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F2F2F2"/>
                    </a:solidFill>
                  </a:tcPr>
                </a:tc>
                <a:tc>
                  <a:txBody>
                    <a:bodyPr/>
                    <a:lstStyle/>
                    <a:p>
                      <a:pPr indent="0" lvl="0" marL="0" marR="0" rtl="0" algn="ctr">
                        <a:lnSpc>
                          <a:spcPct val="107000"/>
                        </a:lnSpc>
                        <a:spcBef>
                          <a:spcPts val="0"/>
                        </a:spcBef>
                        <a:spcAft>
                          <a:spcPts val="0"/>
                        </a:spcAft>
                        <a:buNone/>
                      </a:pPr>
                      <a:r>
                        <a:rPr lang="en-IN" sz="1500" u="none" cap="none" strike="noStrike">
                          <a:solidFill>
                            <a:schemeClr val="dk1"/>
                          </a:solidFill>
                        </a:rPr>
                        <a:t>Stable, has perpetual succession</a:t>
                      </a:r>
                      <a:endParaRPr sz="1500" u="none" cap="none" strike="noStrike">
                        <a:solidFill>
                          <a:schemeClr val="dk1"/>
                        </a:solidFill>
                        <a:latin typeface="Calibri"/>
                        <a:ea typeface="Calibri"/>
                        <a:cs typeface="Calibri"/>
                        <a:sym typeface="Calibri"/>
                      </a:endParaRPr>
                    </a:p>
                  </a:txBody>
                  <a:tcPr marT="112500" marB="0" marR="84375" marL="843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F2F2F2"/>
                    </a:solidFill>
                  </a:tcPr>
                </a:tc>
              </a:tr>
              <a:tr h="869300">
                <a:tc>
                  <a:txBody>
                    <a:bodyPr/>
                    <a:lstStyle/>
                    <a:p>
                      <a:pPr indent="0" lvl="0" marL="0" marR="0" rtl="0" algn="ctr">
                        <a:lnSpc>
                          <a:spcPct val="107000"/>
                        </a:lnSpc>
                        <a:spcBef>
                          <a:spcPts val="0"/>
                        </a:spcBef>
                        <a:spcAft>
                          <a:spcPts val="0"/>
                        </a:spcAft>
                        <a:buNone/>
                      </a:pPr>
                      <a:r>
                        <a:rPr b="1" lang="en-IN" sz="1500" u="none" cap="none" strike="noStrike">
                          <a:solidFill>
                            <a:schemeClr val="dk1"/>
                          </a:solidFill>
                        </a:rPr>
                        <a:t>Decision making</a:t>
                      </a:r>
                      <a:endParaRPr b="1" sz="1500" u="none" cap="none" strike="noStrike">
                        <a:solidFill>
                          <a:schemeClr val="dk1"/>
                        </a:solidFill>
                        <a:latin typeface="Calibri"/>
                        <a:ea typeface="Calibri"/>
                        <a:cs typeface="Calibri"/>
                        <a:sym typeface="Calibri"/>
                      </a:endParaRPr>
                    </a:p>
                  </a:txBody>
                  <a:tcPr marT="112500" marB="0" marR="84375" marL="843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F2F2F2"/>
                    </a:solidFill>
                  </a:tcPr>
                </a:tc>
                <a:tc>
                  <a:txBody>
                    <a:bodyPr/>
                    <a:lstStyle/>
                    <a:p>
                      <a:pPr indent="0" lvl="0" marL="0" marR="0" rtl="0" algn="ctr">
                        <a:lnSpc>
                          <a:spcPct val="107000"/>
                        </a:lnSpc>
                        <a:spcBef>
                          <a:spcPts val="0"/>
                        </a:spcBef>
                        <a:spcAft>
                          <a:spcPts val="0"/>
                        </a:spcAft>
                        <a:buNone/>
                      </a:pPr>
                      <a:r>
                        <a:rPr lang="en-IN" sz="1500" u="none" cap="none" strike="noStrike">
                          <a:solidFill>
                            <a:schemeClr val="dk1"/>
                          </a:solidFill>
                        </a:rPr>
                        <a:t>By proprietor</a:t>
                      </a:r>
                      <a:endParaRPr sz="1500" u="none" cap="none" strike="noStrike">
                        <a:solidFill>
                          <a:schemeClr val="dk1"/>
                        </a:solidFill>
                        <a:latin typeface="Calibri"/>
                        <a:ea typeface="Calibri"/>
                        <a:cs typeface="Calibri"/>
                        <a:sym typeface="Calibri"/>
                      </a:endParaRPr>
                    </a:p>
                  </a:txBody>
                  <a:tcPr marT="112500" marB="0" marR="84375" marL="843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F2F2F2"/>
                    </a:solidFill>
                  </a:tcPr>
                </a:tc>
                <a:tc>
                  <a:txBody>
                    <a:bodyPr/>
                    <a:lstStyle/>
                    <a:p>
                      <a:pPr indent="0" lvl="0" marL="0" marR="0" rtl="0" algn="ctr">
                        <a:lnSpc>
                          <a:spcPct val="107000"/>
                        </a:lnSpc>
                        <a:spcBef>
                          <a:spcPts val="0"/>
                        </a:spcBef>
                        <a:spcAft>
                          <a:spcPts val="0"/>
                        </a:spcAft>
                        <a:buNone/>
                      </a:pPr>
                      <a:r>
                        <a:rPr lang="en-IN" sz="1500" u="none" cap="none" strike="noStrike">
                          <a:solidFill>
                            <a:schemeClr val="dk1"/>
                          </a:solidFill>
                        </a:rPr>
                        <a:t>With the consent of all partners </a:t>
                      </a:r>
                      <a:endParaRPr sz="1500" u="none" cap="none" strike="noStrike">
                        <a:solidFill>
                          <a:schemeClr val="dk1"/>
                        </a:solidFill>
                        <a:latin typeface="Calibri"/>
                        <a:ea typeface="Calibri"/>
                        <a:cs typeface="Calibri"/>
                        <a:sym typeface="Calibri"/>
                      </a:endParaRPr>
                    </a:p>
                  </a:txBody>
                  <a:tcPr marT="112500" marB="0" marR="84375" marL="843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F2F2F2"/>
                    </a:solidFill>
                  </a:tcPr>
                </a:tc>
                <a:tc>
                  <a:txBody>
                    <a:bodyPr/>
                    <a:lstStyle/>
                    <a:p>
                      <a:pPr indent="0" lvl="0" marL="0" marR="0" rtl="0" algn="ctr">
                        <a:lnSpc>
                          <a:spcPct val="107000"/>
                        </a:lnSpc>
                        <a:spcBef>
                          <a:spcPts val="0"/>
                        </a:spcBef>
                        <a:spcAft>
                          <a:spcPts val="0"/>
                        </a:spcAft>
                        <a:buNone/>
                      </a:pPr>
                      <a:r>
                        <a:rPr lang="en-IN" sz="1500" u="none" cap="none" strike="noStrike">
                          <a:solidFill>
                            <a:schemeClr val="dk1"/>
                          </a:solidFill>
                        </a:rPr>
                        <a:t>By Karta</a:t>
                      </a:r>
                      <a:endParaRPr sz="1500" u="none" cap="none" strike="noStrike">
                        <a:solidFill>
                          <a:schemeClr val="dk1"/>
                        </a:solidFill>
                        <a:latin typeface="Calibri"/>
                        <a:ea typeface="Calibri"/>
                        <a:cs typeface="Calibri"/>
                        <a:sym typeface="Calibri"/>
                      </a:endParaRPr>
                    </a:p>
                  </a:txBody>
                  <a:tcPr marT="112500" marB="0" marR="84375" marL="843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F2F2F2"/>
                    </a:solidFill>
                  </a:tcPr>
                </a:tc>
                <a:tc>
                  <a:txBody>
                    <a:bodyPr/>
                    <a:lstStyle/>
                    <a:p>
                      <a:pPr indent="0" lvl="0" marL="0" marR="0" rtl="0" algn="ctr">
                        <a:lnSpc>
                          <a:spcPct val="107000"/>
                        </a:lnSpc>
                        <a:spcBef>
                          <a:spcPts val="0"/>
                        </a:spcBef>
                        <a:spcAft>
                          <a:spcPts val="0"/>
                        </a:spcAft>
                        <a:buNone/>
                      </a:pPr>
                      <a:r>
                        <a:t/>
                      </a:r>
                      <a:endParaRPr sz="1500" u="none" cap="none" strike="noStrike">
                        <a:solidFill>
                          <a:schemeClr val="dk1"/>
                        </a:solidFill>
                      </a:endParaRPr>
                    </a:p>
                    <a:p>
                      <a:pPr indent="0" lvl="0" marL="0" marR="0" rtl="0" algn="ctr">
                        <a:lnSpc>
                          <a:spcPct val="107000"/>
                        </a:lnSpc>
                        <a:spcBef>
                          <a:spcPts val="0"/>
                        </a:spcBef>
                        <a:spcAft>
                          <a:spcPts val="0"/>
                        </a:spcAft>
                        <a:buNone/>
                      </a:pPr>
                      <a:r>
                        <a:rPr lang="en-IN" sz="1500" u="none" cap="none" strike="noStrike">
                          <a:solidFill>
                            <a:schemeClr val="dk1"/>
                          </a:solidFill>
                        </a:rPr>
                        <a:t>By BOD</a:t>
                      </a:r>
                      <a:endParaRPr/>
                    </a:p>
                    <a:p>
                      <a:pPr indent="0" lvl="0" marL="0" marR="0" rtl="0" algn="ctr">
                        <a:lnSpc>
                          <a:spcPct val="107000"/>
                        </a:lnSpc>
                        <a:spcBef>
                          <a:spcPts val="0"/>
                        </a:spcBef>
                        <a:spcAft>
                          <a:spcPts val="0"/>
                        </a:spcAft>
                        <a:buNone/>
                      </a:pPr>
                      <a:r>
                        <a:t/>
                      </a:r>
                      <a:endParaRPr sz="1500" u="none" cap="none" strike="noStrike">
                        <a:solidFill>
                          <a:schemeClr val="dk1"/>
                        </a:solidFill>
                        <a:latin typeface="Calibri"/>
                        <a:ea typeface="Calibri"/>
                        <a:cs typeface="Calibri"/>
                        <a:sym typeface="Calibri"/>
                      </a:endParaRPr>
                    </a:p>
                  </a:txBody>
                  <a:tcPr marT="112500" marB="0" marR="84375" marL="843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F2F2F2"/>
                    </a:solidFill>
                  </a:tcPr>
                </a:tc>
                <a:tc>
                  <a:txBody>
                    <a:bodyPr/>
                    <a:lstStyle/>
                    <a:p>
                      <a:pPr indent="0" lvl="0" marL="0" marR="0" rtl="0" algn="ctr">
                        <a:lnSpc>
                          <a:spcPct val="107000"/>
                        </a:lnSpc>
                        <a:spcBef>
                          <a:spcPts val="0"/>
                        </a:spcBef>
                        <a:spcAft>
                          <a:spcPts val="0"/>
                        </a:spcAft>
                        <a:buNone/>
                      </a:pPr>
                      <a:r>
                        <a:rPr lang="en-IN" sz="1500" u="none" cap="none" strike="noStrike">
                          <a:solidFill>
                            <a:schemeClr val="dk1"/>
                          </a:solidFill>
                        </a:rPr>
                        <a:t>By BOD</a:t>
                      </a:r>
                      <a:endParaRPr sz="1500" u="none" cap="none" strike="noStrike">
                        <a:solidFill>
                          <a:schemeClr val="dk1"/>
                        </a:solidFill>
                        <a:latin typeface="Calibri"/>
                        <a:ea typeface="Calibri"/>
                        <a:cs typeface="Calibri"/>
                        <a:sym typeface="Calibri"/>
                      </a:endParaRPr>
                    </a:p>
                  </a:txBody>
                  <a:tcPr marT="112500" marB="0" marR="84375" marL="843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F2F2F2"/>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9" name="Shape 109"/>
        <p:cNvGrpSpPr/>
        <p:nvPr/>
      </p:nvGrpSpPr>
      <p:grpSpPr>
        <a:xfrm>
          <a:off x="0" y="0"/>
          <a:ext cx="0" cy="0"/>
          <a:chOff x="0" y="0"/>
          <a:chExt cx="0" cy="0"/>
        </a:xfrm>
      </p:grpSpPr>
      <p:sp>
        <p:nvSpPr>
          <p:cNvPr id="110" name="Google Shape;110;p5"/>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1" name="Google Shape;111;p5"/>
          <p:cNvSpPr/>
          <p:nvPr/>
        </p:nvSpPr>
        <p:spPr>
          <a:xfrm>
            <a:off x="0" y="0"/>
            <a:ext cx="12188952"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2" name="Google Shape;112;p5"/>
          <p:cNvSpPr/>
          <p:nvPr/>
        </p:nvSpPr>
        <p:spPr>
          <a:xfrm>
            <a:off x="0" y="0"/>
            <a:ext cx="12192000" cy="6219825"/>
          </a:xfrm>
          <a:custGeom>
            <a:rect b="b" l="l" r="r" t="t"/>
            <a:pathLst>
              <a:path extrusionOk="0" h="6219825" w="12192000">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3" name="Google Shape;113;p5"/>
          <p:cNvSpPr txBox="1"/>
          <p:nvPr/>
        </p:nvSpPr>
        <p:spPr>
          <a:xfrm>
            <a:off x="1018903" y="287383"/>
            <a:ext cx="979714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2400">
              <a:solidFill>
                <a:schemeClr val="dk1"/>
              </a:solidFill>
              <a:latin typeface="Arial Rounded"/>
              <a:ea typeface="Arial Rounded"/>
              <a:cs typeface="Arial Rounded"/>
              <a:sym typeface="Arial Rounded"/>
            </a:endParaRPr>
          </a:p>
        </p:txBody>
      </p:sp>
      <p:graphicFrame>
        <p:nvGraphicFramePr>
          <p:cNvPr id="114" name="Google Shape;114;p5"/>
          <p:cNvGraphicFramePr/>
          <p:nvPr/>
        </p:nvGraphicFramePr>
        <p:xfrm>
          <a:off x="228600" y="607330"/>
          <a:ext cx="3000000" cy="3000000"/>
        </p:xfrm>
        <a:graphic>
          <a:graphicData uri="http://schemas.openxmlformats.org/drawingml/2006/table">
            <a:tbl>
              <a:tblPr bandRow="1" firstCol="1" firstRow="1">
                <a:noFill/>
                <a:tableStyleId>{9E7FA505-AFEB-4244-8DB1-3D7CE8E83527}</a:tableStyleId>
              </a:tblPr>
              <a:tblGrid>
                <a:gridCol w="1457150"/>
                <a:gridCol w="1827075"/>
                <a:gridCol w="2038475"/>
                <a:gridCol w="1692225"/>
                <a:gridCol w="2412050"/>
                <a:gridCol w="2231625"/>
              </a:tblGrid>
              <a:tr h="610850">
                <a:tc gridSpan="6">
                  <a:txBody>
                    <a:bodyPr/>
                    <a:lstStyle/>
                    <a:p>
                      <a:pPr indent="0" lvl="0" marL="0" marR="0" rtl="0" algn="ctr">
                        <a:lnSpc>
                          <a:spcPct val="107000"/>
                        </a:lnSpc>
                        <a:spcBef>
                          <a:spcPts val="0"/>
                        </a:spcBef>
                        <a:spcAft>
                          <a:spcPts val="0"/>
                        </a:spcAft>
                        <a:buNone/>
                      </a:pPr>
                      <a:r>
                        <a:rPr lang="en-IN" sz="3700" u="none" cap="none" strike="noStrike"/>
                        <a:t>COMPARISON TABLE</a:t>
                      </a:r>
                      <a:endParaRPr sz="3700" u="none" cap="none" strike="noStrike">
                        <a:latin typeface="Calibri"/>
                        <a:ea typeface="Calibri"/>
                        <a:cs typeface="Calibri"/>
                        <a:sym typeface="Calibri"/>
                      </a:endParaRPr>
                    </a:p>
                  </a:txBody>
                  <a:tcPr marT="0" marB="0" marR="78725" marL="78725" anchor="ctr"/>
                </a:tc>
                <a:tc hMerge="1"/>
                <a:tc hMerge="1"/>
                <a:tc hMerge="1"/>
                <a:tc hMerge="1"/>
                <a:tc hMerge="1"/>
              </a:tr>
              <a:tr h="480000">
                <a:tc>
                  <a:txBody>
                    <a:bodyPr/>
                    <a:lstStyle/>
                    <a:p>
                      <a:pPr indent="0" lvl="0" marL="0" marR="0" rtl="0" algn="ctr">
                        <a:lnSpc>
                          <a:spcPct val="107000"/>
                        </a:lnSpc>
                        <a:spcBef>
                          <a:spcPts val="0"/>
                        </a:spcBef>
                        <a:spcAft>
                          <a:spcPts val="0"/>
                        </a:spcAft>
                        <a:buNone/>
                      </a:pPr>
                      <a:r>
                        <a:rPr lang="en-IN" sz="1400" u="none" cap="none" strike="noStrike"/>
                        <a:t>Basis of comparison</a:t>
                      </a:r>
                      <a:endParaRPr sz="1300" u="none" cap="none" strike="noStrike">
                        <a:latin typeface="Calibri"/>
                        <a:ea typeface="Calibri"/>
                        <a:cs typeface="Calibri"/>
                        <a:sym typeface="Calibri"/>
                      </a:endParaRPr>
                    </a:p>
                  </a:txBody>
                  <a:tcPr marT="0" marB="0" marR="78725" marL="78725" anchor="ctr"/>
                </a:tc>
                <a:tc>
                  <a:txBody>
                    <a:bodyPr/>
                    <a:lstStyle/>
                    <a:p>
                      <a:pPr indent="0" lvl="0" marL="0" marR="0" rtl="0" algn="ctr">
                        <a:lnSpc>
                          <a:spcPct val="107000"/>
                        </a:lnSpc>
                        <a:spcBef>
                          <a:spcPts val="0"/>
                        </a:spcBef>
                        <a:spcAft>
                          <a:spcPts val="0"/>
                        </a:spcAft>
                        <a:buNone/>
                      </a:pPr>
                      <a:r>
                        <a:rPr lang="en-IN" sz="1400" u="none" cap="none" strike="noStrike"/>
                        <a:t>Sole Proprietor</a:t>
                      </a:r>
                      <a:endParaRPr sz="1300" u="none" cap="none" strike="noStrike">
                        <a:latin typeface="Calibri"/>
                        <a:ea typeface="Calibri"/>
                        <a:cs typeface="Calibri"/>
                        <a:sym typeface="Calibri"/>
                      </a:endParaRPr>
                    </a:p>
                  </a:txBody>
                  <a:tcPr marT="0" marB="0" marR="78725" marL="78725" anchor="ctr"/>
                </a:tc>
                <a:tc>
                  <a:txBody>
                    <a:bodyPr/>
                    <a:lstStyle/>
                    <a:p>
                      <a:pPr indent="0" lvl="0" marL="0" marR="0" rtl="0" algn="ctr">
                        <a:lnSpc>
                          <a:spcPct val="107000"/>
                        </a:lnSpc>
                        <a:spcBef>
                          <a:spcPts val="0"/>
                        </a:spcBef>
                        <a:spcAft>
                          <a:spcPts val="0"/>
                        </a:spcAft>
                        <a:buNone/>
                      </a:pPr>
                      <a:r>
                        <a:rPr lang="en-IN" sz="1400" u="none" cap="none" strike="noStrike"/>
                        <a:t>Partnership firm</a:t>
                      </a:r>
                      <a:endParaRPr sz="1300" u="none" cap="none" strike="noStrike">
                        <a:latin typeface="Calibri"/>
                        <a:ea typeface="Calibri"/>
                        <a:cs typeface="Calibri"/>
                        <a:sym typeface="Calibri"/>
                      </a:endParaRPr>
                    </a:p>
                  </a:txBody>
                  <a:tcPr marT="0" marB="0" marR="78725" marL="78725" anchor="ctr"/>
                </a:tc>
                <a:tc>
                  <a:txBody>
                    <a:bodyPr/>
                    <a:lstStyle/>
                    <a:p>
                      <a:pPr indent="0" lvl="0" marL="0" marR="0" rtl="0" algn="ctr">
                        <a:lnSpc>
                          <a:spcPct val="107000"/>
                        </a:lnSpc>
                        <a:spcBef>
                          <a:spcPts val="0"/>
                        </a:spcBef>
                        <a:spcAft>
                          <a:spcPts val="0"/>
                        </a:spcAft>
                        <a:buNone/>
                      </a:pPr>
                      <a:r>
                        <a:rPr lang="en-IN" sz="1400" u="none" cap="none" strike="noStrike"/>
                        <a:t>HUF</a:t>
                      </a:r>
                      <a:endParaRPr sz="1300" u="none" cap="none" strike="noStrike">
                        <a:latin typeface="Calibri"/>
                        <a:ea typeface="Calibri"/>
                        <a:cs typeface="Calibri"/>
                        <a:sym typeface="Calibri"/>
                      </a:endParaRPr>
                    </a:p>
                  </a:txBody>
                  <a:tcPr marT="0" marB="0" marR="78725" marL="78725" anchor="ctr"/>
                </a:tc>
                <a:tc>
                  <a:txBody>
                    <a:bodyPr/>
                    <a:lstStyle/>
                    <a:p>
                      <a:pPr indent="0" lvl="0" marL="0" marR="0" rtl="0" algn="ctr">
                        <a:lnSpc>
                          <a:spcPct val="107000"/>
                        </a:lnSpc>
                        <a:spcBef>
                          <a:spcPts val="0"/>
                        </a:spcBef>
                        <a:spcAft>
                          <a:spcPts val="0"/>
                        </a:spcAft>
                        <a:buNone/>
                      </a:pPr>
                      <a:r>
                        <a:rPr lang="en-IN" sz="1400" u="none" cap="none" strike="noStrike"/>
                        <a:t>Private ltd Co.</a:t>
                      </a:r>
                      <a:endParaRPr sz="1300" u="none" cap="none" strike="noStrike">
                        <a:latin typeface="Calibri"/>
                        <a:ea typeface="Calibri"/>
                        <a:cs typeface="Calibri"/>
                        <a:sym typeface="Calibri"/>
                      </a:endParaRPr>
                    </a:p>
                  </a:txBody>
                  <a:tcPr marT="0" marB="0" marR="78725" marL="78725" anchor="ctr"/>
                </a:tc>
                <a:tc>
                  <a:txBody>
                    <a:bodyPr/>
                    <a:lstStyle/>
                    <a:p>
                      <a:pPr indent="0" lvl="0" marL="0" marR="0" rtl="0" algn="ctr">
                        <a:lnSpc>
                          <a:spcPct val="107000"/>
                        </a:lnSpc>
                        <a:spcBef>
                          <a:spcPts val="0"/>
                        </a:spcBef>
                        <a:spcAft>
                          <a:spcPts val="0"/>
                        </a:spcAft>
                        <a:buNone/>
                      </a:pPr>
                      <a:r>
                        <a:rPr lang="en-IN" sz="1400" u="none" cap="none" strike="noStrike"/>
                        <a:t>Public ltd Co.</a:t>
                      </a:r>
                      <a:endParaRPr sz="1300" u="none" cap="none" strike="noStrike">
                        <a:latin typeface="Calibri"/>
                        <a:ea typeface="Calibri"/>
                        <a:cs typeface="Calibri"/>
                        <a:sym typeface="Calibri"/>
                      </a:endParaRPr>
                    </a:p>
                  </a:txBody>
                  <a:tcPr marT="0" marB="0" marR="78725" marL="78725" anchor="ctr"/>
                </a:tc>
              </a:tr>
              <a:tr h="480000">
                <a:tc>
                  <a:txBody>
                    <a:bodyPr/>
                    <a:lstStyle/>
                    <a:p>
                      <a:pPr indent="0" lvl="0" marL="0" marR="0" rtl="0" algn="ctr">
                        <a:lnSpc>
                          <a:spcPct val="107000"/>
                        </a:lnSpc>
                        <a:spcBef>
                          <a:spcPts val="0"/>
                        </a:spcBef>
                        <a:spcAft>
                          <a:spcPts val="0"/>
                        </a:spcAft>
                        <a:buNone/>
                      </a:pPr>
                      <a:r>
                        <a:rPr lang="en-IN" sz="1400" u="none" cap="none" strike="noStrike"/>
                        <a:t>Formation</a:t>
                      </a:r>
                      <a:endParaRPr sz="1300" u="none" cap="none" strike="noStrike">
                        <a:latin typeface="Calibri"/>
                        <a:ea typeface="Calibri"/>
                        <a:cs typeface="Calibri"/>
                        <a:sym typeface="Calibri"/>
                      </a:endParaRPr>
                    </a:p>
                  </a:txBody>
                  <a:tcPr marT="0" marB="0" marR="78725" marL="78725" anchor="ctr"/>
                </a:tc>
                <a:tc>
                  <a:txBody>
                    <a:bodyPr/>
                    <a:lstStyle/>
                    <a:p>
                      <a:pPr indent="0" lvl="0" marL="0" marR="0" rtl="0" algn="ctr">
                        <a:lnSpc>
                          <a:spcPct val="107000"/>
                        </a:lnSpc>
                        <a:spcBef>
                          <a:spcPts val="0"/>
                        </a:spcBef>
                        <a:spcAft>
                          <a:spcPts val="0"/>
                        </a:spcAft>
                        <a:buNone/>
                      </a:pPr>
                      <a:r>
                        <a:rPr lang="en-IN" sz="1400" u="none" cap="none" strike="noStrike"/>
                        <a:t>Minimal legal formalities</a:t>
                      </a:r>
                      <a:endParaRPr sz="1300" u="none" cap="none" strike="noStrike">
                        <a:latin typeface="Calibri"/>
                        <a:ea typeface="Calibri"/>
                        <a:cs typeface="Calibri"/>
                        <a:sym typeface="Calibri"/>
                      </a:endParaRPr>
                    </a:p>
                  </a:txBody>
                  <a:tcPr marT="0" marB="0" marR="78725" marL="78725" anchor="ctr"/>
                </a:tc>
                <a:tc>
                  <a:txBody>
                    <a:bodyPr/>
                    <a:lstStyle/>
                    <a:p>
                      <a:pPr indent="0" lvl="0" marL="0" marR="0" rtl="0" algn="ctr">
                        <a:lnSpc>
                          <a:spcPct val="107000"/>
                        </a:lnSpc>
                        <a:spcBef>
                          <a:spcPts val="0"/>
                        </a:spcBef>
                        <a:spcAft>
                          <a:spcPts val="0"/>
                        </a:spcAft>
                        <a:buNone/>
                      </a:pPr>
                      <a:r>
                        <a:rPr lang="en-IN" sz="1400" u="none" cap="none" strike="noStrike"/>
                        <a:t>Easy formation</a:t>
                      </a:r>
                      <a:endParaRPr sz="1300" u="none" cap="none" strike="noStrike">
                        <a:latin typeface="Calibri"/>
                        <a:ea typeface="Calibri"/>
                        <a:cs typeface="Calibri"/>
                        <a:sym typeface="Calibri"/>
                      </a:endParaRPr>
                    </a:p>
                  </a:txBody>
                  <a:tcPr marT="0" marB="0" marR="78725" marL="78725" anchor="ctr"/>
                </a:tc>
                <a:tc>
                  <a:txBody>
                    <a:bodyPr/>
                    <a:lstStyle/>
                    <a:p>
                      <a:pPr indent="0" lvl="0" marL="0" marR="0" rtl="0" algn="ctr">
                        <a:lnSpc>
                          <a:spcPct val="107000"/>
                        </a:lnSpc>
                        <a:spcBef>
                          <a:spcPts val="0"/>
                        </a:spcBef>
                        <a:spcAft>
                          <a:spcPts val="0"/>
                        </a:spcAft>
                        <a:buNone/>
                      </a:pPr>
                      <a:r>
                        <a:rPr lang="en-IN" sz="1400" u="none" cap="none" strike="noStrike"/>
                        <a:t>Easy formation</a:t>
                      </a:r>
                      <a:endParaRPr sz="1300" u="none" cap="none" strike="noStrike">
                        <a:latin typeface="Calibri"/>
                        <a:ea typeface="Calibri"/>
                        <a:cs typeface="Calibri"/>
                        <a:sym typeface="Calibri"/>
                      </a:endParaRPr>
                    </a:p>
                  </a:txBody>
                  <a:tcPr marT="0" marB="0" marR="78725" marL="78725" anchor="ctr"/>
                </a:tc>
                <a:tc>
                  <a:txBody>
                    <a:bodyPr/>
                    <a:lstStyle/>
                    <a:p>
                      <a:pPr indent="0" lvl="0" marL="0" marR="0" rtl="0" algn="ctr">
                        <a:lnSpc>
                          <a:spcPct val="107000"/>
                        </a:lnSpc>
                        <a:spcBef>
                          <a:spcPts val="0"/>
                        </a:spcBef>
                        <a:spcAft>
                          <a:spcPts val="0"/>
                        </a:spcAft>
                        <a:buNone/>
                      </a:pPr>
                      <a:r>
                        <a:rPr lang="en-IN" sz="1400" u="none" cap="none" strike="noStrike"/>
                        <a:t>Lengthy &amp; expensive formation process</a:t>
                      </a:r>
                      <a:endParaRPr sz="1300" u="none" cap="none" strike="noStrike">
                        <a:latin typeface="Calibri"/>
                        <a:ea typeface="Calibri"/>
                        <a:cs typeface="Calibri"/>
                        <a:sym typeface="Calibri"/>
                      </a:endParaRPr>
                    </a:p>
                  </a:txBody>
                  <a:tcPr marT="0" marB="0" marR="78725" marL="78725" anchor="ctr"/>
                </a:tc>
                <a:tc>
                  <a:txBody>
                    <a:bodyPr/>
                    <a:lstStyle/>
                    <a:p>
                      <a:pPr indent="0" lvl="0" marL="0" marR="0" rtl="0" algn="ctr">
                        <a:lnSpc>
                          <a:spcPct val="107000"/>
                        </a:lnSpc>
                        <a:spcBef>
                          <a:spcPts val="0"/>
                        </a:spcBef>
                        <a:spcAft>
                          <a:spcPts val="0"/>
                        </a:spcAft>
                        <a:buNone/>
                      </a:pPr>
                      <a:r>
                        <a:rPr lang="en-IN" sz="1400" u="none" cap="none" strike="noStrike"/>
                        <a:t>Lengthy &amp; expensive formation process</a:t>
                      </a:r>
                      <a:endParaRPr sz="1300" u="none" cap="none" strike="noStrike">
                        <a:latin typeface="Calibri"/>
                        <a:ea typeface="Calibri"/>
                        <a:cs typeface="Calibri"/>
                        <a:sym typeface="Calibri"/>
                      </a:endParaRPr>
                    </a:p>
                  </a:txBody>
                  <a:tcPr marT="0" marB="0" marR="78725" marL="78725" anchor="ctr"/>
                </a:tc>
              </a:tr>
              <a:tr h="480000">
                <a:tc>
                  <a:txBody>
                    <a:bodyPr/>
                    <a:lstStyle/>
                    <a:p>
                      <a:pPr indent="0" lvl="0" marL="0" marR="0" rtl="0" algn="ctr">
                        <a:lnSpc>
                          <a:spcPct val="107000"/>
                        </a:lnSpc>
                        <a:spcBef>
                          <a:spcPts val="0"/>
                        </a:spcBef>
                        <a:spcAft>
                          <a:spcPts val="0"/>
                        </a:spcAft>
                        <a:buNone/>
                      </a:pPr>
                      <a:r>
                        <a:rPr lang="en-IN" sz="1400" u="none" cap="none" strike="noStrike"/>
                        <a:t>Registration</a:t>
                      </a:r>
                      <a:endParaRPr sz="1300" u="none" cap="none" strike="noStrike"/>
                    </a:p>
                    <a:p>
                      <a:pPr indent="0" lvl="0" marL="0" marR="0" rtl="0" algn="ctr">
                        <a:lnSpc>
                          <a:spcPct val="107000"/>
                        </a:lnSpc>
                        <a:spcBef>
                          <a:spcPts val="0"/>
                        </a:spcBef>
                        <a:spcAft>
                          <a:spcPts val="0"/>
                        </a:spcAft>
                        <a:buNone/>
                      </a:pPr>
                      <a:r>
                        <a:rPr lang="en-IN" sz="1400" u="none" cap="none" strike="noStrike"/>
                        <a:t> </a:t>
                      </a:r>
                      <a:endParaRPr sz="1300" u="none" cap="none" strike="noStrike">
                        <a:latin typeface="Calibri"/>
                        <a:ea typeface="Calibri"/>
                        <a:cs typeface="Calibri"/>
                        <a:sym typeface="Calibri"/>
                      </a:endParaRPr>
                    </a:p>
                  </a:txBody>
                  <a:tcPr marT="0" marB="0" marR="78725" marL="78725" anchor="ctr"/>
                </a:tc>
                <a:tc>
                  <a:txBody>
                    <a:bodyPr/>
                    <a:lstStyle/>
                    <a:p>
                      <a:pPr indent="0" lvl="0" marL="0" marR="0" rtl="0" algn="ctr">
                        <a:lnSpc>
                          <a:spcPct val="107000"/>
                        </a:lnSpc>
                        <a:spcBef>
                          <a:spcPts val="0"/>
                        </a:spcBef>
                        <a:spcAft>
                          <a:spcPts val="0"/>
                        </a:spcAft>
                        <a:buNone/>
                      </a:pPr>
                      <a:r>
                        <a:rPr lang="en-IN" sz="1400" u="none" cap="none" strike="noStrike"/>
                        <a:t>NA</a:t>
                      </a:r>
                      <a:endParaRPr sz="1300" u="none" cap="none" strike="noStrike">
                        <a:latin typeface="Calibri"/>
                        <a:ea typeface="Calibri"/>
                        <a:cs typeface="Calibri"/>
                        <a:sym typeface="Calibri"/>
                      </a:endParaRPr>
                    </a:p>
                  </a:txBody>
                  <a:tcPr marT="0" marB="0" marR="78725" marL="78725" anchor="ctr"/>
                </a:tc>
                <a:tc>
                  <a:txBody>
                    <a:bodyPr/>
                    <a:lstStyle/>
                    <a:p>
                      <a:pPr indent="0" lvl="0" marL="0" marR="0" rtl="0" algn="ctr">
                        <a:lnSpc>
                          <a:spcPct val="107000"/>
                        </a:lnSpc>
                        <a:spcBef>
                          <a:spcPts val="0"/>
                        </a:spcBef>
                        <a:spcAft>
                          <a:spcPts val="0"/>
                        </a:spcAft>
                        <a:buNone/>
                      </a:pPr>
                      <a:r>
                        <a:rPr lang="en-IN" sz="1400" u="none" cap="none" strike="noStrike"/>
                        <a:t>Optional</a:t>
                      </a:r>
                      <a:endParaRPr sz="1300" u="none" cap="none" strike="noStrike">
                        <a:latin typeface="Calibri"/>
                        <a:ea typeface="Calibri"/>
                        <a:cs typeface="Calibri"/>
                        <a:sym typeface="Calibri"/>
                      </a:endParaRPr>
                    </a:p>
                  </a:txBody>
                  <a:tcPr marT="0" marB="0" marR="78725" marL="78725" anchor="ctr"/>
                </a:tc>
                <a:tc>
                  <a:txBody>
                    <a:bodyPr/>
                    <a:lstStyle/>
                    <a:p>
                      <a:pPr indent="0" lvl="0" marL="0" marR="0" rtl="0" algn="ctr">
                        <a:lnSpc>
                          <a:spcPct val="107000"/>
                        </a:lnSpc>
                        <a:spcBef>
                          <a:spcPts val="0"/>
                        </a:spcBef>
                        <a:spcAft>
                          <a:spcPts val="0"/>
                        </a:spcAft>
                        <a:buNone/>
                      </a:pPr>
                      <a:r>
                        <a:rPr lang="en-IN" sz="1400" u="none" cap="none" strike="noStrike"/>
                        <a:t>Exempted</a:t>
                      </a:r>
                      <a:endParaRPr sz="1300" u="none" cap="none" strike="noStrike">
                        <a:latin typeface="Calibri"/>
                        <a:ea typeface="Calibri"/>
                        <a:cs typeface="Calibri"/>
                        <a:sym typeface="Calibri"/>
                      </a:endParaRPr>
                    </a:p>
                  </a:txBody>
                  <a:tcPr marT="0" marB="0" marR="78725" marL="78725" anchor="ctr"/>
                </a:tc>
                <a:tc>
                  <a:txBody>
                    <a:bodyPr/>
                    <a:lstStyle/>
                    <a:p>
                      <a:pPr indent="0" lvl="0" marL="0" marR="0" rtl="0" algn="ctr">
                        <a:lnSpc>
                          <a:spcPct val="107000"/>
                        </a:lnSpc>
                        <a:spcBef>
                          <a:spcPts val="0"/>
                        </a:spcBef>
                        <a:spcAft>
                          <a:spcPts val="0"/>
                        </a:spcAft>
                        <a:buNone/>
                      </a:pPr>
                      <a:r>
                        <a:rPr lang="en-IN" sz="1400" u="none" cap="none" strike="noStrike"/>
                        <a:t>Mandatory</a:t>
                      </a:r>
                      <a:endParaRPr sz="1300" u="none" cap="none" strike="noStrike">
                        <a:latin typeface="Calibri"/>
                        <a:ea typeface="Calibri"/>
                        <a:cs typeface="Calibri"/>
                        <a:sym typeface="Calibri"/>
                      </a:endParaRPr>
                    </a:p>
                  </a:txBody>
                  <a:tcPr marT="0" marB="0" marR="78725" marL="78725" anchor="ctr"/>
                </a:tc>
                <a:tc>
                  <a:txBody>
                    <a:bodyPr/>
                    <a:lstStyle/>
                    <a:p>
                      <a:pPr indent="0" lvl="0" marL="0" marR="0" rtl="0" algn="ctr">
                        <a:lnSpc>
                          <a:spcPct val="107000"/>
                        </a:lnSpc>
                        <a:spcBef>
                          <a:spcPts val="0"/>
                        </a:spcBef>
                        <a:spcAft>
                          <a:spcPts val="0"/>
                        </a:spcAft>
                        <a:buNone/>
                      </a:pPr>
                      <a:r>
                        <a:rPr lang="en-IN" sz="1400" u="none" cap="none" strike="noStrike"/>
                        <a:t>Mandatory</a:t>
                      </a:r>
                      <a:endParaRPr sz="1300" u="none" cap="none" strike="noStrike">
                        <a:latin typeface="Calibri"/>
                        <a:ea typeface="Calibri"/>
                        <a:cs typeface="Calibri"/>
                        <a:sym typeface="Calibri"/>
                      </a:endParaRPr>
                    </a:p>
                  </a:txBody>
                  <a:tcPr marT="0" marB="0" marR="78725" marL="78725" anchor="ctr"/>
                </a:tc>
              </a:tr>
              <a:tr h="704675">
                <a:tc>
                  <a:txBody>
                    <a:bodyPr/>
                    <a:lstStyle/>
                    <a:p>
                      <a:pPr indent="0" lvl="0" marL="0" marR="0" rtl="0" algn="ctr">
                        <a:lnSpc>
                          <a:spcPct val="107000"/>
                        </a:lnSpc>
                        <a:spcBef>
                          <a:spcPts val="0"/>
                        </a:spcBef>
                        <a:spcAft>
                          <a:spcPts val="0"/>
                        </a:spcAft>
                        <a:buNone/>
                      </a:pPr>
                      <a:r>
                        <a:rPr lang="en-IN" sz="1400" u="none" cap="none" strike="noStrike"/>
                        <a:t>Name approval</a:t>
                      </a:r>
                      <a:endParaRPr sz="1300" u="none" cap="none" strike="noStrike">
                        <a:latin typeface="Calibri"/>
                        <a:ea typeface="Calibri"/>
                        <a:cs typeface="Calibri"/>
                        <a:sym typeface="Calibri"/>
                      </a:endParaRPr>
                    </a:p>
                  </a:txBody>
                  <a:tcPr marT="0" marB="0" marR="78725" marL="78725" anchor="ctr"/>
                </a:tc>
                <a:tc>
                  <a:txBody>
                    <a:bodyPr/>
                    <a:lstStyle/>
                    <a:p>
                      <a:pPr indent="0" lvl="0" marL="0" marR="0" rtl="0" algn="ctr">
                        <a:lnSpc>
                          <a:spcPct val="107000"/>
                        </a:lnSpc>
                        <a:spcBef>
                          <a:spcPts val="0"/>
                        </a:spcBef>
                        <a:spcAft>
                          <a:spcPts val="0"/>
                        </a:spcAft>
                        <a:buNone/>
                      </a:pPr>
                      <a:r>
                        <a:rPr lang="en-IN" sz="1400" u="none" cap="none" strike="noStrike"/>
                        <a:t>Approval is not needed, avoid trademarked names</a:t>
                      </a:r>
                      <a:endParaRPr sz="1300" u="none" cap="none" strike="noStrike">
                        <a:latin typeface="Calibri"/>
                        <a:ea typeface="Calibri"/>
                        <a:cs typeface="Calibri"/>
                        <a:sym typeface="Calibri"/>
                      </a:endParaRPr>
                    </a:p>
                  </a:txBody>
                  <a:tcPr marT="0" marB="0" marR="78725" marL="78725" anchor="ctr"/>
                </a:tc>
                <a:tc>
                  <a:txBody>
                    <a:bodyPr/>
                    <a:lstStyle/>
                    <a:p>
                      <a:pPr indent="0" lvl="0" marL="0" marR="0" rtl="0" algn="ctr">
                        <a:lnSpc>
                          <a:spcPct val="107000"/>
                        </a:lnSpc>
                        <a:spcBef>
                          <a:spcPts val="0"/>
                        </a:spcBef>
                        <a:spcAft>
                          <a:spcPts val="0"/>
                        </a:spcAft>
                        <a:buNone/>
                      </a:pPr>
                      <a:r>
                        <a:rPr lang="en-IN" sz="1400" u="none" cap="none" strike="noStrike"/>
                        <a:t>Approval is not needed, avoid trademarked names</a:t>
                      </a:r>
                      <a:endParaRPr sz="1300" u="none" cap="none" strike="noStrike">
                        <a:latin typeface="Calibri"/>
                        <a:ea typeface="Calibri"/>
                        <a:cs typeface="Calibri"/>
                        <a:sym typeface="Calibri"/>
                      </a:endParaRPr>
                    </a:p>
                  </a:txBody>
                  <a:tcPr marT="0" marB="0" marR="78725" marL="78725" anchor="ctr"/>
                </a:tc>
                <a:tc>
                  <a:txBody>
                    <a:bodyPr/>
                    <a:lstStyle/>
                    <a:p>
                      <a:pPr indent="0" lvl="0" marL="0" marR="0" rtl="0" algn="ctr">
                        <a:lnSpc>
                          <a:spcPct val="107000"/>
                        </a:lnSpc>
                        <a:spcBef>
                          <a:spcPts val="0"/>
                        </a:spcBef>
                        <a:spcAft>
                          <a:spcPts val="0"/>
                        </a:spcAft>
                        <a:buNone/>
                      </a:pPr>
                      <a:r>
                        <a:rPr lang="en-IN" sz="1400" u="none" cap="none" strike="noStrike"/>
                        <a:t>Approval is not necessary</a:t>
                      </a:r>
                      <a:endParaRPr sz="1300" u="none" cap="none" strike="noStrike">
                        <a:latin typeface="Calibri"/>
                        <a:ea typeface="Calibri"/>
                        <a:cs typeface="Calibri"/>
                        <a:sym typeface="Calibri"/>
                      </a:endParaRPr>
                    </a:p>
                  </a:txBody>
                  <a:tcPr marT="0" marB="0" marR="78725" marL="78725" anchor="ctr"/>
                </a:tc>
                <a:tc>
                  <a:txBody>
                    <a:bodyPr/>
                    <a:lstStyle/>
                    <a:p>
                      <a:pPr indent="0" lvl="0" marL="0" marR="0" rtl="0" algn="ctr">
                        <a:lnSpc>
                          <a:spcPct val="107000"/>
                        </a:lnSpc>
                        <a:spcBef>
                          <a:spcPts val="0"/>
                        </a:spcBef>
                        <a:spcAft>
                          <a:spcPts val="0"/>
                        </a:spcAft>
                        <a:buNone/>
                      </a:pPr>
                      <a:r>
                        <a:rPr lang="en-IN" sz="1400" u="none" cap="none" strike="noStrike"/>
                        <a:t>Must be approved by the ROC &amp; end with words “Pvt Ltd”</a:t>
                      </a:r>
                      <a:endParaRPr sz="1300" u="none" cap="none" strike="noStrike">
                        <a:latin typeface="Calibri"/>
                        <a:ea typeface="Calibri"/>
                        <a:cs typeface="Calibri"/>
                        <a:sym typeface="Calibri"/>
                      </a:endParaRPr>
                    </a:p>
                  </a:txBody>
                  <a:tcPr marT="0" marB="0" marR="78725" marL="78725" anchor="ctr"/>
                </a:tc>
                <a:tc>
                  <a:txBody>
                    <a:bodyPr/>
                    <a:lstStyle/>
                    <a:p>
                      <a:pPr indent="0" lvl="0" marL="0" marR="0" rtl="0" algn="ctr">
                        <a:lnSpc>
                          <a:spcPct val="107000"/>
                        </a:lnSpc>
                        <a:spcBef>
                          <a:spcPts val="0"/>
                        </a:spcBef>
                        <a:spcAft>
                          <a:spcPts val="0"/>
                        </a:spcAft>
                        <a:buNone/>
                      </a:pPr>
                      <a:r>
                        <a:rPr lang="en-IN" sz="1400" u="none" cap="none" strike="noStrike"/>
                        <a:t>Must be approved by the ROC &amp; end with words “Ltd”</a:t>
                      </a:r>
                      <a:endParaRPr sz="1300" u="none" cap="none" strike="noStrike">
                        <a:latin typeface="Calibri"/>
                        <a:ea typeface="Calibri"/>
                        <a:cs typeface="Calibri"/>
                        <a:sym typeface="Calibri"/>
                      </a:endParaRPr>
                    </a:p>
                  </a:txBody>
                  <a:tcPr marT="0" marB="0" marR="78725" marL="78725" anchor="ctr"/>
                </a:tc>
              </a:tr>
              <a:tr h="480000">
                <a:tc>
                  <a:txBody>
                    <a:bodyPr/>
                    <a:lstStyle/>
                    <a:p>
                      <a:pPr indent="0" lvl="0" marL="0" marR="0" rtl="0" algn="ctr">
                        <a:lnSpc>
                          <a:spcPct val="107000"/>
                        </a:lnSpc>
                        <a:spcBef>
                          <a:spcPts val="0"/>
                        </a:spcBef>
                        <a:spcAft>
                          <a:spcPts val="0"/>
                        </a:spcAft>
                        <a:buNone/>
                      </a:pPr>
                      <a:r>
                        <a:rPr lang="en-IN" sz="1400" u="none" cap="none" strike="noStrike"/>
                        <a:t>Members</a:t>
                      </a:r>
                      <a:endParaRPr sz="1300" u="none" cap="none" strike="noStrike">
                        <a:latin typeface="Calibri"/>
                        <a:ea typeface="Calibri"/>
                        <a:cs typeface="Calibri"/>
                        <a:sym typeface="Calibri"/>
                      </a:endParaRPr>
                    </a:p>
                  </a:txBody>
                  <a:tcPr marT="0" marB="0" marR="78725" marL="78725" anchor="ctr"/>
                </a:tc>
                <a:tc>
                  <a:txBody>
                    <a:bodyPr/>
                    <a:lstStyle/>
                    <a:p>
                      <a:pPr indent="0" lvl="0" marL="0" marR="0" rtl="0" algn="ctr">
                        <a:lnSpc>
                          <a:spcPct val="107000"/>
                        </a:lnSpc>
                        <a:spcBef>
                          <a:spcPts val="0"/>
                        </a:spcBef>
                        <a:spcAft>
                          <a:spcPts val="0"/>
                        </a:spcAft>
                        <a:buNone/>
                      </a:pPr>
                      <a:r>
                        <a:rPr lang="en-IN" sz="1400" u="none" cap="none" strike="noStrike"/>
                        <a:t>Only proprietor</a:t>
                      </a:r>
                      <a:endParaRPr sz="1300" u="none" cap="none" strike="noStrike">
                        <a:latin typeface="Calibri"/>
                        <a:ea typeface="Calibri"/>
                        <a:cs typeface="Calibri"/>
                        <a:sym typeface="Calibri"/>
                      </a:endParaRPr>
                    </a:p>
                  </a:txBody>
                  <a:tcPr marT="0" marB="0" marR="78725" marL="78725" anchor="ctr"/>
                </a:tc>
                <a:tc>
                  <a:txBody>
                    <a:bodyPr/>
                    <a:lstStyle/>
                    <a:p>
                      <a:pPr indent="0" lvl="0" marL="0" marR="0" rtl="0" algn="ctr">
                        <a:lnSpc>
                          <a:spcPct val="107000"/>
                        </a:lnSpc>
                        <a:spcBef>
                          <a:spcPts val="0"/>
                        </a:spcBef>
                        <a:spcAft>
                          <a:spcPts val="0"/>
                        </a:spcAft>
                        <a:buNone/>
                      </a:pPr>
                      <a:r>
                        <a:rPr lang="en-IN" sz="1400" u="none" cap="none" strike="noStrike"/>
                        <a:t>Min = 2</a:t>
                      </a:r>
                      <a:endParaRPr sz="1300" u="none" cap="none" strike="noStrike"/>
                    </a:p>
                    <a:p>
                      <a:pPr indent="0" lvl="0" marL="0" marR="0" rtl="0" algn="ctr">
                        <a:lnSpc>
                          <a:spcPct val="107000"/>
                        </a:lnSpc>
                        <a:spcBef>
                          <a:spcPts val="0"/>
                        </a:spcBef>
                        <a:spcAft>
                          <a:spcPts val="0"/>
                        </a:spcAft>
                        <a:buNone/>
                      </a:pPr>
                      <a:r>
                        <a:rPr lang="en-IN" sz="1400" u="none" cap="none" strike="noStrike"/>
                        <a:t>Max = 50</a:t>
                      </a:r>
                      <a:endParaRPr sz="1300" u="none" cap="none" strike="noStrike">
                        <a:latin typeface="Calibri"/>
                        <a:ea typeface="Calibri"/>
                        <a:cs typeface="Calibri"/>
                        <a:sym typeface="Calibri"/>
                      </a:endParaRPr>
                    </a:p>
                  </a:txBody>
                  <a:tcPr marT="0" marB="0" marR="78725" marL="78725" anchor="ctr"/>
                </a:tc>
                <a:tc>
                  <a:txBody>
                    <a:bodyPr/>
                    <a:lstStyle/>
                    <a:p>
                      <a:pPr indent="0" lvl="0" marL="0" marR="0" rtl="0" algn="ctr">
                        <a:lnSpc>
                          <a:spcPct val="107000"/>
                        </a:lnSpc>
                        <a:spcBef>
                          <a:spcPts val="0"/>
                        </a:spcBef>
                        <a:spcAft>
                          <a:spcPts val="0"/>
                        </a:spcAft>
                        <a:buNone/>
                      </a:pPr>
                      <a:r>
                        <a:rPr lang="en-IN" sz="1400" u="none" cap="none" strike="noStrike"/>
                        <a:t>Min = 2</a:t>
                      </a:r>
                      <a:endParaRPr sz="1300" u="none" cap="none" strike="noStrike"/>
                    </a:p>
                    <a:p>
                      <a:pPr indent="0" lvl="0" marL="0" marR="0" rtl="0" algn="ctr">
                        <a:lnSpc>
                          <a:spcPct val="107000"/>
                        </a:lnSpc>
                        <a:spcBef>
                          <a:spcPts val="0"/>
                        </a:spcBef>
                        <a:spcAft>
                          <a:spcPts val="0"/>
                        </a:spcAft>
                        <a:buNone/>
                      </a:pPr>
                      <a:r>
                        <a:rPr lang="en-IN" sz="1400" u="none" cap="none" strike="noStrike"/>
                        <a:t>Max = No limit</a:t>
                      </a:r>
                      <a:endParaRPr sz="1300" u="none" cap="none" strike="noStrike">
                        <a:latin typeface="Calibri"/>
                        <a:ea typeface="Calibri"/>
                        <a:cs typeface="Calibri"/>
                        <a:sym typeface="Calibri"/>
                      </a:endParaRPr>
                    </a:p>
                  </a:txBody>
                  <a:tcPr marT="0" marB="0" marR="78725" marL="78725" anchor="ctr"/>
                </a:tc>
                <a:tc>
                  <a:txBody>
                    <a:bodyPr/>
                    <a:lstStyle/>
                    <a:p>
                      <a:pPr indent="0" lvl="0" marL="0" marR="0" rtl="0" algn="ctr">
                        <a:lnSpc>
                          <a:spcPct val="107000"/>
                        </a:lnSpc>
                        <a:spcBef>
                          <a:spcPts val="0"/>
                        </a:spcBef>
                        <a:spcAft>
                          <a:spcPts val="0"/>
                        </a:spcAft>
                        <a:buNone/>
                      </a:pPr>
                      <a:r>
                        <a:rPr lang="en-IN" sz="1400" u="none" cap="none" strike="noStrike"/>
                        <a:t>Min = 2</a:t>
                      </a:r>
                      <a:endParaRPr sz="1300" u="none" cap="none" strike="noStrike"/>
                    </a:p>
                    <a:p>
                      <a:pPr indent="0" lvl="0" marL="0" marR="0" rtl="0" algn="ctr">
                        <a:lnSpc>
                          <a:spcPct val="107000"/>
                        </a:lnSpc>
                        <a:spcBef>
                          <a:spcPts val="0"/>
                        </a:spcBef>
                        <a:spcAft>
                          <a:spcPts val="0"/>
                        </a:spcAft>
                        <a:buNone/>
                      </a:pPr>
                      <a:r>
                        <a:rPr lang="en-IN" sz="1400" u="none" cap="none" strike="noStrike"/>
                        <a:t>Max = 200</a:t>
                      </a:r>
                      <a:endParaRPr sz="1300" u="none" cap="none" strike="noStrike">
                        <a:latin typeface="Calibri"/>
                        <a:ea typeface="Calibri"/>
                        <a:cs typeface="Calibri"/>
                        <a:sym typeface="Calibri"/>
                      </a:endParaRPr>
                    </a:p>
                  </a:txBody>
                  <a:tcPr marT="0" marB="0" marR="78725" marL="78725" anchor="ctr"/>
                </a:tc>
                <a:tc>
                  <a:txBody>
                    <a:bodyPr/>
                    <a:lstStyle/>
                    <a:p>
                      <a:pPr indent="0" lvl="0" marL="0" marR="0" rtl="0" algn="ctr">
                        <a:lnSpc>
                          <a:spcPct val="107000"/>
                        </a:lnSpc>
                        <a:spcBef>
                          <a:spcPts val="0"/>
                        </a:spcBef>
                        <a:spcAft>
                          <a:spcPts val="0"/>
                        </a:spcAft>
                        <a:buNone/>
                      </a:pPr>
                      <a:r>
                        <a:rPr lang="en-IN" sz="1400" u="none" cap="none" strike="noStrike"/>
                        <a:t>Min = 7</a:t>
                      </a:r>
                      <a:endParaRPr sz="1300" u="none" cap="none" strike="noStrike"/>
                    </a:p>
                    <a:p>
                      <a:pPr indent="0" lvl="0" marL="0" marR="0" rtl="0" algn="ctr">
                        <a:lnSpc>
                          <a:spcPct val="107000"/>
                        </a:lnSpc>
                        <a:spcBef>
                          <a:spcPts val="0"/>
                        </a:spcBef>
                        <a:spcAft>
                          <a:spcPts val="0"/>
                        </a:spcAft>
                        <a:buNone/>
                      </a:pPr>
                      <a:r>
                        <a:rPr lang="en-IN" sz="1400" u="none" cap="none" strike="noStrike"/>
                        <a:t>Max = Unlimited</a:t>
                      </a:r>
                      <a:endParaRPr sz="1300" u="none" cap="none" strike="noStrike">
                        <a:latin typeface="Calibri"/>
                        <a:ea typeface="Calibri"/>
                        <a:cs typeface="Calibri"/>
                        <a:sym typeface="Calibri"/>
                      </a:endParaRPr>
                    </a:p>
                  </a:txBody>
                  <a:tcPr marT="0" marB="0" marR="78725" marL="78725" anchor="ctr"/>
                </a:tc>
              </a:tr>
              <a:tr h="480000">
                <a:tc>
                  <a:txBody>
                    <a:bodyPr/>
                    <a:lstStyle/>
                    <a:p>
                      <a:pPr indent="0" lvl="0" marL="0" marR="0" rtl="0" algn="ctr">
                        <a:lnSpc>
                          <a:spcPct val="107000"/>
                        </a:lnSpc>
                        <a:spcBef>
                          <a:spcPts val="0"/>
                        </a:spcBef>
                        <a:spcAft>
                          <a:spcPts val="0"/>
                        </a:spcAft>
                        <a:buNone/>
                      </a:pPr>
                      <a:r>
                        <a:rPr lang="en-IN" sz="1400" u="none" cap="none" strike="noStrike"/>
                        <a:t>Separate legal entity</a:t>
                      </a:r>
                      <a:endParaRPr sz="1300" u="none" cap="none" strike="noStrike">
                        <a:latin typeface="Calibri"/>
                        <a:ea typeface="Calibri"/>
                        <a:cs typeface="Calibri"/>
                        <a:sym typeface="Calibri"/>
                      </a:endParaRPr>
                    </a:p>
                  </a:txBody>
                  <a:tcPr marT="0" marB="0" marR="78725" marL="78725" anchor="ctr"/>
                </a:tc>
                <a:tc>
                  <a:txBody>
                    <a:bodyPr/>
                    <a:lstStyle/>
                    <a:p>
                      <a:pPr indent="0" lvl="0" marL="0" marR="0" rtl="0" algn="ctr">
                        <a:lnSpc>
                          <a:spcPct val="107000"/>
                        </a:lnSpc>
                        <a:spcBef>
                          <a:spcPts val="0"/>
                        </a:spcBef>
                        <a:spcAft>
                          <a:spcPts val="0"/>
                        </a:spcAft>
                        <a:buNone/>
                      </a:pPr>
                      <a:r>
                        <a:rPr lang="en-IN" sz="1400" u="none" cap="none" strike="noStrike"/>
                        <a:t>No</a:t>
                      </a:r>
                      <a:endParaRPr sz="1300" u="none" cap="none" strike="noStrike">
                        <a:latin typeface="Calibri"/>
                        <a:ea typeface="Calibri"/>
                        <a:cs typeface="Calibri"/>
                        <a:sym typeface="Calibri"/>
                      </a:endParaRPr>
                    </a:p>
                  </a:txBody>
                  <a:tcPr marT="0" marB="0" marR="78725" marL="78725" anchor="ctr"/>
                </a:tc>
                <a:tc>
                  <a:txBody>
                    <a:bodyPr/>
                    <a:lstStyle/>
                    <a:p>
                      <a:pPr indent="0" lvl="0" marL="0" marR="0" rtl="0" algn="ctr">
                        <a:lnSpc>
                          <a:spcPct val="107000"/>
                        </a:lnSpc>
                        <a:spcBef>
                          <a:spcPts val="0"/>
                        </a:spcBef>
                        <a:spcAft>
                          <a:spcPts val="0"/>
                        </a:spcAft>
                        <a:buNone/>
                      </a:pPr>
                      <a:r>
                        <a:rPr lang="en-IN" sz="1400" u="none" cap="none" strike="noStrike"/>
                        <a:t>No</a:t>
                      </a:r>
                      <a:endParaRPr sz="1300" u="none" cap="none" strike="noStrike">
                        <a:latin typeface="Calibri"/>
                        <a:ea typeface="Calibri"/>
                        <a:cs typeface="Calibri"/>
                        <a:sym typeface="Calibri"/>
                      </a:endParaRPr>
                    </a:p>
                  </a:txBody>
                  <a:tcPr marT="0" marB="0" marR="78725" marL="78725" anchor="ctr"/>
                </a:tc>
                <a:tc>
                  <a:txBody>
                    <a:bodyPr/>
                    <a:lstStyle/>
                    <a:p>
                      <a:pPr indent="0" lvl="0" marL="0" marR="0" rtl="0" algn="ctr">
                        <a:lnSpc>
                          <a:spcPct val="107000"/>
                        </a:lnSpc>
                        <a:spcBef>
                          <a:spcPts val="0"/>
                        </a:spcBef>
                        <a:spcAft>
                          <a:spcPts val="0"/>
                        </a:spcAft>
                        <a:buNone/>
                      </a:pPr>
                      <a:r>
                        <a:rPr lang="en-IN" sz="1400" u="none" cap="none" strike="noStrike"/>
                        <a:t>No</a:t>
                      </a:r>
                      <a:endParaRPr sz="1300" u="none" cap="none" strike="noStrike">
                        <a:latin typeface="Calibri"/>
                        <a:ea typeface="Calibri"/>
                        <a:cs typeface="Calibri"/>
                        <a:sym typeface="Calibri"/>
                      </a:endParaRPr>
                    </a:p>
                  </a:txBody>
                  <a:tcPr marT="0" marB="0" marR="78725" marL="78725" anchor="ctr"/>
                </a:tc>
                <a:tc>
                  <a:txBody>
                    <a:bodyPr/>
                    <a:lstStyle/>
                    <a:p>
                      <a:pPr indent="0" lvl="0" marL="0" marR="0" rtl="0" algn="ctr">
                        <a:lnSpc>
                          <a:spcPct val="107000"/>
                        </a:lnSpc>
                        <a:spcBef>
                          <a:spcPts val="0"/>
                        </a:spcBef>
                        <a:spcAft>
                          <a:spcPts val="0"/>
                        </a:spcAft>
                        <a:buNone/>
                      </a:pPr>
                      <a:r>
                        <a:rPr lang="en-IN" sz="1400" u="none" cap="none" strike="noStrike"/>
                        <a:t>Yes</a:t>
                      </a:r>
                      <a:endParaRPr sz="1300" u="none" cap="none" strike="noStrike">
                        <a:latin typeface="Calibri"/>
                        <a:ea typeface="Calibri"/>
                        <a:cs typeface="Calibri"/>
                        <a:sym typeface="Calibri"/>
                      </a:endParaRPr>
                    </a:p>
                  </a:txBody>
                  <a:tcPr marT="0" marB="0" marR="78725" marL="78725" anchor="ctr"/>
                </a:tc>
                <a:tc>
                  <a:txBody>
                    <a:bodyPr/>
                    <a:lstStyle/>
                    <a:p>
                      <a:pPr indent="0" lvl="0" marL="0" marR="0" rtl="0" algn="ctr">
                        <a:lnSpc>
                          <a:spcPct val="107000"/>
                        </a:lnSpc>
                        <a:spcBef>
                          <a:spcPts val="0"/>
                        </a:spcBef>
                        <a:spcAft>
                          <a:spcPts val="0"/>
                        </a:spcAft>
                        <a:buNone/>
                      </a:pPr>
                      <a:r>
                        <a:rPr lang="en-IN" sz="1400" u="none" cap="none" strike="noStrike"/>
                        <a:t>Yes</a:t>
                      </a:r>
                      <a:endParaRPr sz="1300" u="none" cap="none" strike="noStrike">
                        <a:latin typeface="Calibri"/>
                        <a:ea typeface="Calibri"/>
                        <a:cs typeface="Calibri"/>
                        <a:sym typeface="Calibri"/>
                      </a:endParaRPr>
                    </a:p>
                  </a:txBody>
                  <a:tcPr marT="0" marB="0" marR="78725" marL="78725" anchor="ctr"/>
                </a:tc>
              </a:tr>
              <a:tr h="480000">
                <a:tc>
                  <a:txBody>
                    <a:bodyPr/>
                    <a:lstStyle/>
                    <a:p>
                      <a:pPr indent="0" lvl="0" marL="0" marR="0" rtl="0" algn="ctr">
                        <a:lnSpc>
                          <a:spcPct val="107000"/>
                        </a:lnSpc>
                        <a:spcBef>
                          <a:spcPts val="0"/>
                        </a:spcBef>
                        <a:spcAft>
                          <a:spcPts val="0"/>
                        </a:spcAft>
                        <a:buNone/>
                      </a:pPr>
                      <a:r>
                        <a:rPr lang="en-IN" sz="1400" u="none" cap="none" strike="noStrike"/>
                        <a:t>Capital requirement</a:t>
                      </a:r>
                      <a:endParaRPr sz="1300" u="none" cap="none" strike="noStrike">
                        <a:latin typeface="Calibri"/>
                        <a:ea typeface="Calibri"/>
                        <a:cs typeface="Calibri"/>
                        <a:sym typeface="Calibri"/>
                      </a:endParaRPr>
                    </a:p>
                  </a:txBody>
                  <a:tcPr marT="0" marB="0" marR="78725" marL="78725" anchor="ctr"/>
                </a:tc>
                <a:tc>
                  <a:txBody>
                    <a:bodyPr/>
                    <a:lstStyle/>
                    <a:p>
                      <a:pPr indent="0" lvl="0" marL="0" marR="0" rtl="0" algn="ctr">
                        <a:lnSpc>
                          <a:spcPct val="107000"/>
                        </a:lnSpc>
                        <a:spcBef>
                          <a:spcPts val="0"/>
                        </a:spcBef>
                        <a:spcAft>
                          <a:spcPts val="0"/>
                        </a:spcAft>
                        <a:buNone/>
                      </a:pPr>
                      <a:r>
                        <a:rPr lang="en-IN" sz="1400" u="none" cap="none" strike="noStrike"/>
                        <a:t>Less capital is required to start</a:t>
                      </a:r>
                      <a:endParaRPr sz="1300" u="none" cap="none" strike="noStrike">
                        <a:latin typeface="Calibri"/>
                        <a:ea typeface="Calibri"/>
                        <a:cs typeface="Calibri"/>
                        <a:sym typeface="Calibri"/>
                      </a:endParaRPr>
                    </a:p>
                  </a:txBody>
                  <a:tcPr marT="0" marB="0" marR="78725" marL="78725" anchor="ctr"/>
                </a:tc>
                <a:tc>
                  <a:txBody>
                    <a:bodyPr/>
                    <a:lstStyle/>
                    <a:p>
                      <a:pPr indent="0" lvl="0" marL="0" marR="0" rtl="0" algn="ctr">
                        <a:lnSpc>
                          <a:spcPct val="107000"/>
                        </a:lnSpc>
                        <a:spcBef>
                          <a:spcPts val="0"/>
                        </a:spcBef>
                        <a:spcAft>
                          <a:spcPts val="0"/>
                        </a:spcAft>
                        <a:buNone/>
                      </a:pPr>
                      <a:r>
                        <a:rPr lang="en-IN" sz="1400" u="none" cap="none" strike="noStrike"/>
                        <a:t>Relatively more capital is required</a:t>
                      </a:r>
                      <a:endParaRPr sz="1300" u="none" cap="none" strike="noStrike">
                        <a:latin typeface="Calibri"/>
                        <a:ea typeface="Calibri"/>
                        <a:cs typeface="Calibri"/>
                        <a:sym typeface="Calibri"/>
                      </a:endParaRPr>
                    </a:p>
                  </a:txBody>
                  <a:tcPr marT="0" marB="0" marR="78725" marL="78725" anchor="ctr"/>
                </a:tc>
                <a:tc>
                  <a:txBody>
                    <a:bodyPr/>
                    <a:lstStyle/>
                    <a:p>
                      <a:pPr indent="0" lvl="0" marL="0" marR="0" rtl="0" algn="ctr">
                        <a:lnSpc>
                          <a:spcPct val="107000"/>
                        </a:lnSpc>
                        <a:spcBef>
                          <a:spcPts val="0"/>
                        </a:spcBef>
                        <a:spcAft>
                          <a:spcPts val="0"/>
                        </a:spcAft>
                        <a:buNone/>
                      </a:pPr>
                      <a:r>
                        <a:rPr lang="en-IN" sz="1400" u="none" cap="none" strike="noStrike"/>
                        <a:t>Ancestral property</a:t>
                      </a:r>
                      <a:endParaRPr sz="1300" u="none" cap="none" strike="noStrike">
                        <a:latin typeface="Calibri"/>
                        <a:ea typeface="Calibri"/>
                        <a:cs typeface="Calibri"/>
                        <a:sym typeface="Calibri"/>
                      </a:endParaRPr>
                    </a:p>
                  </a:txBody>
                  <a:tcPr marT="0" marB="0" marR="78725" marL="78725" anchor="ctr"/>
                </a:tc>
                <a:tc>
                  <a:txBody>
                    <a:bodyPr/>
                    <a:lstStyle/>
                    <a:p>
                      <a:pPr indent="0" lvl="0" marL="0" marR="0" rtl="0" algn="ctr">
                        <a:lnSpc>
                          <a:spcPct val="107000"/>
                        </a:lnSpc>
                        <a:spcBef>
                          <a:spcPts val="0"/>
                        </a:spcBef>
                        <a:spcAft>
                          <a:spcPts val="0"/>
                        </a:spcAft>
                        <a:buNone/>
                      </a:pPr>
                      <a:r>
                        <a:rPr lang="en-IN" sz="1400" u="none" cap="none" strike="noStrike"/>
                        <a:t>Large financial resources are required</a:t>
                      </a:r>
                      <a:endParaRPr sz="1300" u="none" cap="none" strike="noStrike">
                        <a:latin typeface="Calibri"/>
                        <a:ea typeface="Calibri"/>
                        <a:cs typeface="Calibri"/>
                        <a:sym typeface="Calibri"/>
                      </a:endParaRPr>
                    </a:p>
                  </a:txBody>
                  <a:tcPr marT="0" marB="0" marR="78725" marL="78725" anchor="ctr"/>
                </a:tc>
                <a:tc>
                  <a:txBody>
                    <a:bodyPr/>
                    <a:lstStyle/>
                    <a:p>
                      <a:pPr indent="0" lvl="0" marL="0" marR="0" rtl="0" algn="ctr">
                        <a:lnSpc>
                          <a:spcPct val="107000"/>
                        </a:lnSpc>
                        <a:spcBef>
                          <a:spcPts val="0"/>
                        </a:spcBef>
                        <a:spcAft>
                          <a:spcPts val="0"/>
                        </a:spcAft>
                        <a:buNone/>
                      </a:pPr>
                      <a:r>
                        <a:rPr lang="en-IN" sz="1400" u="none" cap="none" strike="noStrike"/>
                        <a:t>Large financial resources are required</a:t>
                      </a:r>
                      <a:endParaRPr sz="1300" u="none" cap="none" strike="noStrike">
                        <a:latin typeface="Calibri"/>
                        <a:ea typeface="Calibri"/>
                        <a:cs typeface="Calibri"/>
                        <a:sym typeface="Calibri"/>
                      </a:endParaRPr>
                    </a:p>
                  </a:txBody>
                  <a:tcPr marT="0" marB="0" marR="78725" marL="78725" anchor="ct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7"/>
          <p:cNvSpPr txBox="1"/>
          <p:nvPr>
            <p:ph type="title"/>
          </p:nvPr>
        </p:nvSpPr>
        <p:spPr>
          <a:xfrm>
            <a:off x="914400" y="1"/>
            <a:ext cx="10515600" cy="1236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Rounded"/>
              <a:buNone/>
            </a:pPr>
            <a:r>
              <a:rPr b="1" lang="en-IN" sz="4000">
                <a:latin typeface="Arial Rounded"/>
                <a:ea typeface="Arial Rounded"/>
                <a:cs typeface="Arial Rounded"/>
                <a:sym typeface="Arial Rounded"/>
              </a:rPr>
              <a:t>Types of Investors</a:t>
            </a:r>
            <a:endParaRPr/>
          </a:p>
        </p:txBody>
      </p:sp>
      <p:sp>
        <p:nvSpPr>
          <p:cNvPr id="120" name="Google Shape;120;p7"/>
          <p:cNvSpPr txBox="1"/>
          <p:nvPr>
            <p:ph idx="1" type="body"/>
          </p:nvPr>
        </p:nvSpPr>
        <p:spPr>
          <a:xfrm>
            <a:off x="838200" y="1671034"/>
            <a:ext cx="10515600" cy="47346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IN" sz="2400"/>
              <a:t>Friends &amp; Family</a:t>
            </a:r>
            <a:endParaRPr/>
          </a:p>
          <a:p>
            <a:pPr indent="-228600" lvl="0" marL="228600" rtl="0" algn="l">
              <a:lnSpc>
                <a:spcPct val="90000"/>
              </a:lnSpc>
              <a:spcBef>
                <a:spcPts val="1000"/>
              </a:spcBef>
              <a:spcAft>
                <a:spcPts val="0"/>
              </a:spcAft>
              <a:buClr>
                <a:schemeClr val="dk1"/>
              </a:buClr>
              <a:buSzPts val="2400"/>
              <a:buChar char="•"/>
            </a:pPr>
            <a:r>
              <a:rPr lang="en-IN" sz="2400"/>
              <a:t>Banks &amp; Government Agencies</a:t>
            </a:r>
            <a:endParaRPr/>
          </a:p>
          <a:p>
            <a:pPr indent="-228600" lvl="0" marL="228600" rtl="0" algn="l">
              <a:lnSpc>
                <a:spcPct val="90000"/>
              </a:lnSpc>
              <a:spcBef>
                <a:spcPts val="1000"/>
              </a:spcBef>
              <a:spcAft>
                <a:spcPts val="0"/>
              </a:spcAft>
              <a:buClr>
                <a:schemeClr val="dk1"/>
              </a:buClr>
              <a:buSzPts val="2400"/>
              <a:buChar char="•"/>
            </a:pPr>
            <a:r>
              <a:rPr lang="en-IN" sz="2400"/>
              <a:t>Angel Investors</a:t>
            </a:r>
            <a:endParaRPr/>
          </a:p>
          <a:p>
            <a:pPr indent="-228600" lvl="0" marL="228600" rtl="0" algn="l">
              <a:lnSpc>
                <a:spcPct val="90000"/>
              </a:lnSpc>
              <a:spcBef>
                <a:spcPts val="1000"/>
              </a:spcBef>
              <a:spcAft>
                <a:spcPts val="0"/>
              </a:spcAft>
              <a:buClr>
                <a:schemeClr val="dk1"/>
              </a:buClr>
              <a:buSzPts val="2400"/>
              <a:buChar char="•"/>
            </a:pPr>
            <a:r>
              <a:rPr lang="en-IN" sz="2400"/>
              <a:t>Angel Groups</a:t>
            </a:r>
            <a:endParaRPr/>
          </a:p>
          <a:p>
            <a:pPr indent="-228600" lvl="0" marL="228600" rtl="0" algn="l">
              <a:lnSpc>
                <a:spcPct val="90000"/>
              </a:lnSpc>
              <a:spcBef>
                <a:spcPts val="1000"/>
              </a:spcBef>
              <a:spcAft>
                <a:spcPts val="0"/>
              </a:spcAft>
              <a:buClr>
                <a:schemeClr val="dk1"/>
              </a:buClr>
              <a:buSzPts val="2400"/>
              <a:buChar char="•"/>
            </a:pPr>
            <a:r>
              <a:rPr lang="en-IN" sz="2400"/>
              <a:t>Family Offices</a:t>
            </a:r>
            <a:endParaRPr/>
          </a:p>
          <a:p>
            <a:pPr indent="-228600" lvl="0" marL="228600" rtl="0" algn="l">
              <a:lnSpc>
                <a:spcPct val="90000"/>
              </a:lnSpc>
              <a:spcBef>
                <a:spcPts val="1000"/>
              </a:spcBef>
              <a:spcAft>
                <a:spcPts val="0"/>
              </a:spcAft>
              <a:buClr>
                <a:schemeClr val="dk1"/>
              </a:buClr>
              <a:buSzPts val="2400"/>
              <a:buChar char="•"/>
            </a:pPr>
            <a:r>
              <a:rPr lang="en-IN" sz="2400"/>
              <a:t>Venture Capital Firms</a:t>
            </a:r>
            <a:endParaRPr/>
          </a:p>
          <a:p>
            <a:pPr indent="-228600" lvl="0" marL="228600" rtl="0" algn="l">
              <a:lnSpc>
                <a:spcPct val="90000"/>
              </a:lnSpc>
              <a:spcBef>
                <a:spcPts val="1000"/>
              </a:spcBef>
              <a:spcAft>
                <a:spcPts val="0"/>
              </a:spcAft>
              <a:buClr>
                <a:schemeClr val="dk1"/>
              </a:buClr>
              <a:buSzPts val="2400"/>
              <a:buChar char="•"/>
            </a:pPr>
            <a:r>
              <a:rPr lang="en-IN" sz="2400"/>
              <a:t>Corporate Investors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500"/>
                                        <p:tgtEl>
                                          <p:spTgt spid="1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8"/>
          <p:cNvSpPr txBox="1"/>
          <p:nvPr>
            <p:ph type="title"/>
          </p:nvPr>
        </p:nvSpPr>
        <p:spPr>
          <a:xfrm>
            <a:off x="489527" y="397164"/>
            <a:ext cx="10864273" cy="73891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Arial Rounded"/>
              <a:buNone/>
            </a:pPr>
            <a:r>
              <a:rPr b="1" lang="en-IN" sz="2800">
                <a:latin typeface="Arial Rounded"/>
                <a:ea typeface="Arial Rounded"/>
                <a:cs typeface="Arial Rounded"/>
                <a:sym typeface="Arial Rounded"/>
              </a:rPr>
              <a:t>Valuation Methodology and Approach – Quick Overview</a:t>
            </a:r>
            <a:br>
              <a:rPr b="1" lang="en-IN" sz="2800">
                <a:latin typeface="Arial Rounded"/>
                <a:ea typeface="Arial Rounded"/>
                <a:cs typeface="Arial Rounded"/>
                <a:sym typeface="Arial Rounded"/>
              </a:rPr>
            </a:br>
            <a:endParaRPr b="1" sz="2800">
              <a:latin typeface="Arial Rounded"/>
              <a:ea typeface="Arial Rounded"/>
              <a:cs typeface="Arial Rounded"/>
              <a:sym typeface="Arial Rounded"/>
            </a:endParaRPr>
          </a:p>
        </p:txBody>
      </p:sp>
      <p:sp>
        <p:nvSpPr>
          <p:cNvPr id="126" name="Google Shape;126;p8"/>
          <p:cNvSpPr txBox="1"/>
          <p:nvPr>
            <p:ph idx="1" type="body"/>
          </p:nvPr>
        </p:nvSpPr>
        <p:spPr>
          <a:xfrm>
            <a:off x="838200" y="1606485"/>
            <a:ext cx="9720073" cy="4415623"/>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400"/>
              <a:buChar char="•"/>
            </a:pPr>
            <a:r>
              <a:rPr lang="en-IN" sz="2400"/>
              <a:t>Asset Approach </a:t>
            </a:r>
            <a:endParaRPr/>
          </a:p>
          <a:p>
            <a:pPr indent="0" lvl="0" marL="0" rtl="0" algn="just">
              <a:lnSpc>
                <a:spcPct val="90000"/>
              </a:lnSpc>
              <a:spcBef>
                <a:spcPts val="1000"/>
              </a:spcBef>
              <a:spcAft>
                <a:spcPts val="0"/>
              </a:spcAft>
              <a:buClr>
                <a:schemeClr val="dk1"/>
              </a:buClr>
              <a:buSzPts val="2400"/>
              <a:buNone/>
            </a:pPr>
            <a:r>
              <a:rPr lang="en-IN" sz="2400"/>
              <a:t> -Net Asset Value Method (NAV)</a:t>
            </a:r>
            <a:endParaRPr/>
          </a:p>
          <a:p>
            <a:pPr indent="0" lvl="0" marL="0" rtl="0" algn="just">
              <a:lnSpc>
                <a:spcPct val="90000"/>
              </a:lnSpc>
              <a:spcBef>
                <a:spcPts val="1000"/>
              </a:spcBef>
              <a:spcAft>
                <a:spcPts val="0"/>
              </a:spcAft>
              <a:buClr>
                <a:schemeClr val="dk1"/>
              </a:buClr>
              <a:buSzPts val="2400"/>
              <a:buNone/>
            </a:pPr>
            <a:r>
              <a:t/>
            </a:r>
            <a:endParaRPr sz="2400"/>
          </a:p>
          <a:p>
            <a:pPr indent="-228600" lvl="0" marL="228600" rtl="0" algn="just">
              <a:lnSpc>
                <a:spcPct val="90000"/>
              </a:lnSpc>
              <a:spcBef>
                <a:spcPts val="1000"/>
              </a:spcBef>
              <a:spcAft>
                <a:spcPts val="0"/>
              </a:spcAft>
              <a:buClr>
                <a:schemeClr val="dk1"/>
              </a:buClr>
              <a:buSzPts val="2400"/>
              <a:buChar char="•"/>
            </a:pPr>
            <a:r>
              <a:rPr lang="en-IN" sz="2400"/>
              <a:t>Market Approach</a:t>
            </a:r>
            <a:endParaRPr/>
          </a:p>
          <a:p>
            <a:pPr indent="0" lvl="0" marL="0" rtl="0" algn="just">
              <a:lnSpc>
                <a:spcPct val="90000"/>
              </a:lnSpc>
              <a:spcBef>
                <a:spcPts val="1000"/>
              </a:spcBef>
              <a:spcAft>
                <a:spcPts val="0"/>
              </a:spcAft>
              <a:buClr>
                <a:schemeClr val="dk1"/>
              </a:buClr>
              <a:buSzPts val="2400"/>
              <a:buNone/>
            </a:pPr>
            <a:r>
              <a:rPr lang="en-IN" sz="2400"/>
              <a:t> -Comparable Company Market Multiple Method</a:t>
            </a:r>
            <a:endParaRPr/>
          </a:p>
          <a:p>
            <a:pPr indent="0" lvl="0" marL="0" rtl="0" algn="just">
              <a:lnSpc>
                <a:spcPct val="90000"/>
              </a:lnSpc>
              <a:spcBef>
                <a:spcPts val="1000"/>
              </a:spcBef>
              <a:spcAft>
                <a:spcPts val="0"/>
              </a:spcAft>
              <a:buClr>
                <a:schemeClr val="dk1"/>
              </a:buClr>
              <a:buSzPts val="2400"/>
              <a:buNone/>
            </a:pPr>
            <a:r>
              <a:rPr lang="en-IN" sz="2400"/>
              <a:t> -Comparable Transactions Multiple Method</a:t>
            </a:r>
            <a:endParaRPr/>
          </a:p>
          <a:p>
            <a:pPr indent="0" lvl="0" marL="0" rtl="0" algn="just">
              <a:lnSpc>
                <a:spcPct val="90000"/>
              </a:lnSpc>
              <a:spcBef>
                <a:spcPts val="1000"/>
              </a:spcBef>
              <a:spcAft>
                <a:spcPts val="0"/>
              </a:spcAft>
              <a:buClr>
                <a:schemeClr val="dk1"/>
              </a:buClr>
              <a:buSzPts val="2400"/>
              <a:buNone/>
            </a:pPr>
            <a:r>
              <a:t/>
            </a:r>
            <a:endParaRPr sz="2400"/>
          </a:p>
          <a:p>
            <a:pPr indent="-228600" lvl="0" marL="228600" rtl="0" algn="just">
              <a:lnSpc>
                <a:spcPct val="90000"/>
              </a:lnSpc>
              <a:spcBef>
                <a:spcPts val="1000"/>
              </a:spcBef>
              <a:spcAft>
                <a:spcPts val="0"/>
              </a:spcAft>
              <a:buClr>
                <a:schemeClr val="dk1"/>
              </a:buClr>
              <a:buSzPts val="2400"/>
              <a:buChar char="•"/>
            </a:pPr>
            <a:r>
              <a:rPr lang="en-IN" sz="2400"/>
              <a:t>Income Approach</a:t>
            </a:r>
            <a:endParaRPr/>
          </a:p>
          <a:p>
            <a:pPr indent="0" lvl="0" marL="0" rtl="0" algn="just">
              <a:lnSpc>
                <a:spcPct val="90000"/>
              </a:lnSpc>
              <a:spcBef>
                <a:spcPts val="1000"/>
              </a:spcBef>
              <a:spcAft>
                <a:spcPts val="0"/>
              </a:spcAft>
              <a:buClr>
                <a:schemeClr val="dk1"/>
              </a:buClr>
              <a:buSzPts val="2400"/>
              <a:buNone/>
            </a:pPr>
            <a:r>
              <a:rPr lang="en-IN" sz="2400"/>
              <a:t>  -Discounted Cash Flows -"DCF"</a:t>
            </a:r>
            <a:endParaRPr/>
          </a:p>
          <a:p>
            <a:pPr indent="0" lvl="0" marL="0" rtl="0" algn="l">
              <a:lnSpc>
                <a:spcPct val="90000"/>
              </a:lnSpc>
              <a:spcBef>
                <a:spcPts val="1000"/>
              </a:spcBef>
              <a:spcAft>
                <a:spcPts val="0"/>
              </a:spcAft>
              <a:buClr>
                <a:schemeClr val="dk1"/>
              </a:buClr>
              <a:buSzPts val="2400"/>
              <a:buNone/>
            </a:pPr>
            <a:r>
              <a:t/>
            </a:r>
            <a:endParaRPr sz="2400"/>
          </a:p>
        </p:txBody>
      </p:sp>
      <p:cxnSp>
        <p:nvCxnSpPr>
          <p:cNvPr id="127" name="Google Shape;127;p8"/>
          <p:cNvCxnSpPr>
            <a:stCxn id="126" idx="0"/>
            <a:endCxn id="126" idx="0"/>
          </p:cNvCxnSpPr>
          <p:nvPr/>
        </p:nvCxnSpPr>
        <p:spPr>
          <a:xfrm>
            <a:off x="5698237" y="1606485"/>
            <a:ext cx="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500"/>
                                        <p:tgtEl>
                                          <p:spTgt spid="1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9"/>
          <p:cNvSpPr txBox="1"/>
          <p:nvPr>
            <p:ph type="title"/>
          </p:nvPr>
        </p:nvSpPr>
        <p:spPr>
          <a:xfrm>
            <a:off x="838200" y="52589"/>
            <a:ext cx="10515600" cy="1120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Rounded"/>
              <a:buNone/>
            </a:pPr>
            <a:r>
              <a:rPr b="1" lang="en-IN" sz="3600">
                <a:latin typeface="Arial Rounded"/>
                <a:ea typeface="Arial Rounded"/>
                <a:cs typeface="Arial Rounded"/>
                <a:sym typeface="Arial Rounded"/>
              </a:rPr>
              <a:t>Employee Stock Option Plan </a:t>
            </a:r>
            <a:endParaRPr/>
          </a:p>
        </p:txBody>
      </p:sp>
      <p:sp>
        <p:nvSpPr>
          <p:cNvPr id="133" name="Google Shape;133;p9"/>
          <p:cNvSpPr txBox="1"/>
          <p:nvPr>
            <p:ph idx="1" type="body"/>
          </p:nvPr>
        </p:nvSpPr>
        <p:spPr>
          <a:xfrm>
            <a:off x="1024128" y="1764406"/>
            <a:ext cx="9720000" cy="4545000"/>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400"/>
              <a:buNone/>
            </a:pPr>
            <a:r>
              <a:rPr lang="en-IN" sz="2400"/>
              <a:t>An employee stock option plan (ESOP) is a type of employee benefit plan which is intended to encourage employees to acquire stocks or ownership in the company. </a:t>
            </a:r>
            <a:endParaRPr/>
          </a:p>
          <a:p>
            <a:pPr indent="0" lvl="0" marL="0" rtl="0" algn="just">
              <a:lnSpc>
                <a:spcPct val="90000"/>
              </a:lnSpc>
              <a:spcBef>
                <a:spcPts val="1000"/>
              </a:spcBef>
              <a:spcAft>
                <a:spcPts val="0"/>
              </a:spcAft>
              <a:buClr>
                <a:schemeClr val="dk1"/>
              </a:buClr>
              <a:buSzPts val="2400"/>
              <a:buNone/>
            </a:pPr>
            <a:r>
              <a:rPr lang="en-IN" sz="2400"/>
              <a:t>Under these plans, the employer gives certain stocks of the company to the employee for negligible or less costs which remain in the ESOP trust fund, until the options vests and the employee exercises them or the employee leaves/retires from the company or institution.</a:t>
            </a:r>
            <a:endParaRPr/>
          </a:p>
          <a:p>
            <a:pPr indent="0" lvl="0" marL="0" rtl="0" algn="l">
              <a:lnSpc>
                <a:spcPct val="90000"/>
              </a:lnSpc>
              <a:spcBef>
                <a:spcPts val="1000"/>
              </a:spcBef>
              <a:spcAft>
                <a:spcPts val="0"/>
              </a:spcAft>
              <a:buClr>
                <a:schemeClr val="dk1"/>
              </a:buClr>
              <a:buSzPts val="2400"/>
              <a:buNone/>
            </a:pPr>
            <a:r>
              <a:rPr lang="en-IN" sz="2400"/>
              <a:t>These plans are aimed at improving the performance of the company and increasing the value of the shares by involving stock holders, who are also the employees, in the working of the company. The ESOPs help in minimizing problems related to incentives.</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500"/>
                                        <p:tgtEl>
                                          <p:spTgt spid="1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0" st="0"/>
                                            </p:txEl>
                                          </p:spTgt>
                                        </p:tgtEl>
                                        <p:attrNameLst>
                                          <p:attrName>style.visibility</p:attrName>
                                        </p:attrNameLst>
                                      </p:cBhvr>
                                      <p:to>
                                        <p:strVal val="visible"/>
                                      </p:to>
                                    </p:set>
                                    <p:animEffect filter="fade" transition="in">
                                      <p:cBhvr>
                                        <p:cTn dur="500"/>
                                        <p:tgtEl>
                                          <p:spTgt spid="13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1" st="1"/>
                                            </p:txEl>
                                          </p:spTgt>
                                        </p:tgtEl>
                                        <p:attrNameLst>
                                          <p:attrName>style.visibility</p:attrName>
                                        </p:attrNameLst>
                                      </p:cBhvr>
                                      <p:to>
                                        <p:strVal val="visible"/>
                                      </p:to>
                                    </p:set>
                                    <p:animEffect filter="fade" transition="in">
                                      <p:cBhvr>
                                        <p:cTn dur="500"/>
                                        <p:tgtEl>
                                          <p:spTgt spid="13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2" st="2"/>
                                            </p:txEl>
                                          </p:spTgt>
                                        </p:tgtEl>
                                        <p:attrNameLst>
                                          <p:attrName>style.visibility</p:attrName>
                                        </p:attrNameLst>
                                      </p:cBhvr>
                                      <p:to>
                                        <p:strVal val="visible"/>
                                      </p:to>
                                    </p:set>
                                    <p:animEffect filter="fade" transition="in">
                                      <p:cBhvr>
                                        <p:cTn dur="500"/>
                                        <p:tgtEl>
                                          <p:spTgt spid="13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3" st="3"/>
                                            </p:txEl>
                                          </p:spTgt>
                                        </p:tgtEl>
                                        <p:attrNameLst>
                                          <p:attrName>style.visibility</p:attrName>
                                        </p:attrNameLst>
                                      </p:cBhvr>
                                      <p:to>
                                        <p:strVal val="visible"/>
                                      </p:to>
                                    </p:set>
                                    <p:animEffect filter="fade" transition="in">
                                      <p:cBhvr>
                                        <p:cTn dur="500"/>
                                        <p:tgtEl>
                                          <p:spTgt spid="133">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0"/>
          <p:cNvSpPr txBox="1"/>
          <p:nvPr>
            <p:ph type="title"/>
          </p:nvPr>
        </p:nvSpPr>
        <p:spPr>
          <a:xfrm>
            <a:off x="838200" y="384550"/>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Arial Rounded"/>
              <a:buNone/>
            </a:pPr>
            <a:r>
              <a:rPr b="1" lang="en-IN" sz="3600">
                <a:latin typeface="Arial Rounded"/>
                <a:ea typeface="Arial Rounded"/>
                <a:cs typeface="Arial Rounded"/>
                <a:sym typeface="Arial Rounded"/>
              </a:rPr>
              <a:t>Advantages &amp; Disadvantages of an ESOP</a:t>
            </a:r>
            <a:endParaRPr sz="3600"/>
          </a:p>
        </p:txBody>
      </p:sp>
      <p:sp>
        <p:nvSpPr>
          <p:cNvPr id="139" name="Google Shape;139;p10"/>
          <p:cNvSpPr txBox="1"/>
          <p:nvPr>
            <p:ph idx="1" type="body"/>
          </p:nvPr>
        </p:nvSpPr>
        <p:spPr>
          <a:xfrm>
            <a:off x="1712900" y="2153025"/>
            <a:ext cx="3906000" cy="4095300"/>
          </a:xfrm>
          <a:prstGeom prst="rect">
            <a:avLst/>
          </a:prstGeom>
          <a:noFill/>
          <a:ln>
            <a:noFill/>
          </a:ln>
        </p:spPr>
        <p:txBody>
          <a:bodyPr anchorCtr="0" anchor="t" bIns="45700" lIns="91425" spcFirstLastPara="1" rIns="91425" wrap="square" tIns="45700">
            <a:normAutofit lnSpcReduction="20000"/>
          </a:bodyPr>
          <a:lstStyle/>
          <a:p>
            <a:pPr indent="-228600" lvl="0" marL="228600" rtl="0" algn="ctr">
              <a:lnSpc>
                <a:spcPct val="90000"/>
              </a:lnSpc>
              <a:spcBef>
                <a:spcPts val="0"/>
              </a:spcBef>
              <a:spcAft>
                <a:spcPts val="0"/>
              </a:spcAft>
              <a:buClr>
                <a:schemeClr val="dk1"/>
              </a:buClr>
              <a:buSzPts val="3200"/>
              <a:buChar char="•"/>
            </a:pPr>
            <a:r>
              <a:rPr b="1" lang="en-IN" sz="3200"/>
              <a:t>Advantages</a:t>
            </a:r>
            <a:endParaRPr/>
          </a:p>
          <a:p>
            <a:pPr indent="-228600" lvl="0" marL="228600" rtl="0" algn="l">
              <a:lnSpc>
                <a:spcPct val="90000"/>
              </a:lnSpc>
              <a:spcBef>
                <a:spcPts val="1000"/>
              </a:spcBef>
              <a:spcAft>
                <a:spcPts val="0"/>
              </a:spcAft>
              <a:buClr>
                <a:schemeClr val="dk1"/>
              </a:buClr>
              <a:buSzPts val="2000"/>
              <a:buChar char="•"/>
            </a:pPr>
            <a:r>
              <a:rPr lang="en-IN" sz="2000"/>
              <a:t>Ready market and buyer</a:t>
            </a:r>
            <a:endParaRPr/>
          </a:p>
          <a:p>
            <a:pPr indent="-228600" lvl="0" marL="228600" rtl="0" algn="l">
              <a:lnSpc>
                <a:spcPct val="90000"/>
              </a:lnSpc>
              <a:spcBef>
                <a:spcPts val="1000"/>
              </a:spcBef>
              <a:spcAft>
                <a:spcPts val="0"/>
              </a:spcAft>
              <a:buClr>
                <a:schemeClr val="dk1"/>
              </a:buClr>
              <a:buSzPts val="2000"/>
              <a:buChar char="•"/>
            </a:pPr>
            <a:r>
              <a:rPr lang="en-IN" sz="2000"/>
              <a:t>Lower marketability discount </a:t>
            </a:r>
            <a:endParaRPr/>
          </a:p>
          <a:p>
            <a:pPr indent="-228600" lvl="0" marL="228600" rtl="0" algn="l">
              <a:lnSpc>
                <a:spcPct val="90000"/>
              </a:lnSpc>
              <a:spcBef>
                <a:spcPts val="1000"/>
              </a:spcBef>
              <a:spcAft>
                <a:spcPts val="0"/>
              </a:spcAft>
              <a:buClr>
                <a:schemeClr val="dk1"/>
              </a:buClr>
              <a:buSzPts val="2000"/>
              <a:buChar char="•"/>
            </a:pPr>
            <a:r>
              <a:rPr lang="en-IN" sz="2000"/>
              <a:t>Retirement benefits</a:t>
            </a:r>
            <a:endParaRPr/>
          </a:p>
          <a:p>
            <a:pPr indent="-228600" lvl="0" marL="228600" rtl="0" algn="l">
              <a:lnSpc>
                <a:spcPct val="90000"/>
              </a:lnSpc>
              <a:spcBef>
                <a:spcPts val="1000"/>
              </a:spcBef>
              <a:spcAft>
                <a:spcPts val="0"/>
              </a:spcAft>
              <a:buClr>
                <a:schemeClr val="dk1"/>
              </a:buClr>
              <a:buSzPts val="2000"/>
              <a:buChar char="•"/>
            </a:pPr>
            <a:r>
              <a:rPr lang="en-IN" sz="2000"/>
              <a:t>Avoidance of integration plans </a:t>
            </a:r>
            <a:endParaRPr/>
          </a:p>
          <a:p>
            <a:pPr indent="-228600" lvl="0" marL="228600" rtl="0" algn="l">
              <a:lnSpc>
                <a:spcPct val="90000"/>
              </a:lnSpc>
              <a:spcBef>
                <a:spcPts val="1000"/>
              </a:spcBef>
              <a:spcAft>
                <a:spcPts val="0"/>
              </a:spcAft>
              <a:buClr>
                <a:schemeClr val="dk1"/>
              </a:buClr>
              <a:buSzPts val="2000"/>
              <a:buChar char="•"/>
            </a:pPr>
            <a:r>
              <a:rPr lang="en-IN" sz="2000"/>
              <a:t>Avoidance of giving out confidential information to a competitor</a:t>
            </a:r>
            <a:endParaRPr/>
          </a:p>
          <a:p>
            <a:pPr indent="-228600" lvl="0" marL="228600" rtl="0" algn="l">
              <a:lnSpc>
                <a:spcPct val="90000"/>
              </a:lnSpc>
              <a:spcBef>
                <a:spcPts val="1000"/>
              </a:spcBef>
              <a:spcAft>
                <a:spcPts val="0"/>
              </a:spcAft>
              <a:buClr>
                <a:schemeClr val="dk1"/>
              </a:buClr>
              <a:buSzPts val="2000"/>
              <a:buChar char="•"/>
            </a:pPr>
            <a:r>
              <a:rPr lang="en-IN" sz="2000"/>
              <a:t>Long-term financial investor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40" name="Google Shape;140;p10"/>
          <p:cNvSpPr txBox="1"/>
          <p:nvPr>
            <p:ph idx="2" type="body"/>
          </p:nvPr>
        </p:nvSpPr>
        <p:spPr>
          <a:xfrm>
            <a:off x="6825803" y="2145647"/>
            <a:ext cx="4263000" cy="3777600"/>
          </a:xfrm>
          <a:prstGeom prst="rect">
            <a:avLst/>
          </a:prstGeom>
          <a:noFill/>
          <a:ln>
            <a:noFill/>
          </a:ln>
        </p:spPr>
        <p:txBody>
          <a:bodyPr anchorCtr="0" anchor="t" bIns="45700" lIns="91425" spcFirstLastPara="1" rIns="91425" wrap="square" tIns="45700">
            <a:normAutofit fontScale="92500" lnSpcReduction="20000"/>
          </a:bodyPr>
          <a:lstStyle/>
          <a:p>
            <a:pPr indent="-213359" lvl="0" marL="228600" rtl="0" algn="ctr">
              <a:lnSpc>
                <a:spcPct val="90000"/>
              </a:lnSpc>
              <a:spcBef>
                <a:spcPts val="0"/>
              </a:spcBef>
              <a:spcAft>
                <a:spcPts val="0"/>
              </a:spcAft>
              <a:buClr>
                <a:schemeClr val="dk1"/>
              </a:buClr>
              <a:buSzPct val="100000"/>
              <a:buChar char="•"/>
            </a:pPr>
            <a:r>
              <a:rPr b="1" lang="en-IN" sz="3200"/>
              <a:t>Disadvantages</a:t>
            </a:r>
            <a:endParaRPr/>
          </a:p>
          <a:p>
            <a:pPr indent="-219075" lvl="0" marL="228600" rtl="0" algn="l">
              <a:lnSpc>
                <a:spcPct val="90000"/>
              </a:lnSpc>
              <a:spcBef>
                <a:spcPts val="1000"/>
              </a:spcBef>
              <a:spcAft>
                <a:spcPts val="0"/>
              </a:spcAft>
              <a:buClr>
                <a:schemeClr val="dk1"/>
              </a:buClr>
              <a:buSzPct val="100000"/>
              <a:buChar char="•"/>
            </a:pPr>
            <a:r>
              <a:rPr lang="en-IN" sz="2000"/>
              <a:t>Retaining an independent trustee, financial advisor </a:t>
            </a:r>
            <a:endParaRPr/>
          </a:p>
          <a:p>
            <a:pPr indent="-219075" lvl="0" marL="228600" rtl="0" algn="l">
              <a:lnSpc>
                <a:spcPct val="90000"/>
              </a:lnSpc>
              <a:spcBef>
                <a:spcPts val="1000"/>
              </a:spcBef>
              <a:spcAft>
                <a:spcPts val="0"/>
              </a:spcAft>
              <a:buClr>
                <a:schemeClr val="dk1"/>
              </a:buClr>
              <a:buSzPct val="100000"/>
              <a:buChar char="•"/>
            </a:pPr>
            <a:r>
              <a:rPr lang="en-IN" sz="2000"/>
              <a:t>Engaging qualified ESOP counsel </a:t>
            </a:r>
            <a:endParaRPr/>
          </a:p>
          <a:p>
            <a:pPr indent="-219075" lvl="0" marL="228600" rtl="0" algn="l">
              <a:lnSpc>
                <a:spcPct val="90000"/>
              </a:lnSpc>
              <a:spcBef>
                <a:spcPts val="1000"/>
              </a:spcBef>
              <a:spcAft>
                <a:spcPts val="0"/>
              </a:spcAft>
              <a:buClr>
                <a:schemeClr val="dk1"/>
              </a:buClr>
              <a:buSzPct val="100000"/>
              <a:buChar char="•"/>
            </a:pPr>
            <a:r>
              <a:rPr lang="en-IN" sz="2000"/>
              <a:t>Increase in administrative, fiduciary and legal expenses </a:t>
            </a:r>
            <a:endParaRPr/>
          </a:p>
          <a:p>
            <a:pPr indent="-219075" lvl="0" marL="228600" rtl="0" algn="l">
              <a:lnSpc>
                <a:spcPct val="90000"/>
              </a:lnSpc>
              <a:spcBef>
                <a:spcPts val="1000"/>
              </a:spcBef>
              <a:spcAft>
                <a:spcPts val="0"/>
              </a:spcAft>
              <a:buClr>
                <a:schemeClr val="dk1"/>
              </a:buClr>
              <a:buSzPct val="100000"/>
              <a:buChar char="•"/>
            </a:pPr>
            <a:r>
              <a:rPr lang="en-IN" sz="2000"/>
              <a:t>Highly technical and complex</a:t>
            </a:r>
            <a:endParaRPr/>
          </a:p>
          <a:p>
            <a:pPr indent="-219075" lvl="0" marL="228600" rtl="0" algn="l">
              <a:lnSpc>
                <a:spcPct val="90000"/>
              </a:lnSpc>
              <a:spcBef>
                <a:spcPts val="1000"/>
              </a:spcBef>
              <a:spcAft>
                <a:spcPts val="0"/>
              </a:spcAft>
              <a:buClr>
                <a:schemeClr val="dk1"/>
              </a:buClr>
              <a:buSzPct val="100000"/>
              <a:buChar char="•"/>
            </a:pPr>
            <a:r>
              <a:rPr lang="en-IN" sz="2000"/>
              <a:t>Implementing the anti-abuse provision</a:t>
            </a:r>
            <a:endParaRPr/>
          </a:p>
          <a:p>
            <a:pPr indent="-219075" lvl="0" marL="228600" rtl="0" algn="l">
              <a:lnSpc>
                <a:spcPct val="90000"/>
              </a:lnSpc>
              <a:spcBef>
                <a:spcPts val="1000"/>
              </a:spcBef>
              <a:spcAft>
                <a:spcPts val="0"/>
              </a:spcAft>
              <a:buClr>
                <a:schemeClr val="dk1"/>
              </a:buClr>
              <a:buSzPct val="100000"/>
              <a:buChar char="•"/>
            </a:pPr>
            <a:r>
              <a:rPr lang="en-IN" sz="2000"/>
              <a:t>Monitoring who can participate in the ESOP </a:t>
            </a:r>
            <a:endParaRPr/>
          </a:p>
          <a:p>
            <a:pPr indent="-50800" lvl="0" marL="228600" rtl="0" algn="l">
              <a:lnSpc>
                <a:spcPct val="90000"/>
              </a:lnSpc>
              <a:spcBef>
                <a:spcPts val="1000"/>
              </a:spcBef>
              <a:spcAft>
                <a:spcPts val="0"/>
              </a:spcAft>
              <a:buClr>
                <a:schemeClr val="dk1"/>
              </a:buClr>
              <a:buSzPct val="1000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500"/>
                                        <p:tgtEl>
                                          <p:spTgt spid="1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0" st="0"/>
                                            </p:txEl>
                                          </p:spTgt>
                                        </p:tgtEl>
                                        <p:attrNameLst>
                                          <p:attrName>style.visibility</p:attrName>
                                        </p:attrNameLst>
                                      </p:cBhvr>
                                      <p:to>
                                        <p:strVal val="visible"/>
                                      </p:to>
                                    </p:set>
                                    <p:animEffect filter="fade" transition="in">
                                      <p:cBhvr>
                                        <p:cTn dur="500"/>
                                        <p:tgtEl>
                                          <p:spTgt spid="13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1" st="1"/>
                                            </p:txEl>
                                          </p:spTgt>
                                        </p:tgtEl>
                                        <p:attrNameLst>
                                          <p:attrName>style.visibility</p:attrName>
                                        </p:attrNameLst>
                                      </p:cBhvr>
                                      <p:to>
                                        <p:strVal val="visible"/>
                                      </p:to>
                                    </p:set>
                                    <p:animEffect filter="fade" transition="in">
                                      <p:cBhvr>
                                        <p:cTn dur="500"/>
                                        <p:tgtEl>
                                          <p:spTgt spid="13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2" st="2"/>
                                            </p:txEl>
                                          </p:spTgt>
                                        </p:tgtEl>
                                        <p:attrNameLst>
                                          <p:attrName>style.visibility</p:attrName>
                                        </p:attrNameLst>
                                      </p:cBhvr>
                                      <p:to>
                                        <p:strVal val="visible"/>
                                      </p:to>
                                    </p:set>
                                    <p:animEffect filter="fade" transition="in">
                                      <p:cBhvr>
                                        <p:cTn dur="500"/>
                                        <p:tgtEl>
                                          <p:spTgt spid="13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3" st="3"/>
                                            </p:txEl>
                                          </p:spTgt>
                                        </p:tgtEl>
                                        <p:attrNameLst>
                                          <p:attrName>style.visibility</p:attrName>
                                        </p:attrNameLst>
                                      </p:cBhvr>
                                      <p:to>
                                        <p:strVal val="visible"/>
                                      </p:to>
                                    </p:set>
                                    <p:animEffect filter="fade" transition="in">
                                      <p:cBhvr>
                                        <p:cTn dur="500"/>
                                        <p:tgtEl>
                                          <p:spTgt spid="13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4" st="4"/>
                                            </p:txEl>
                                          </p:spTgt>
                                        </p:tgtEl>
                                        <p:attrNameLst>
                                          <p:attrName>style.visibility</p:attrName>
                                        </p:attrNameLst>
                                      </p:cBhvr>
                                      <p:to>
                                        <p:strVal val="visible"/>
                                      </p:to>
                                    </p:set>
                                    <p:animEffect filter="fade" transition="in">
                                      <p:cBhvr>
                                        <p:cTn dur="500"/>
                                        <p:tgtEl>
                                          <p:spTgt spid="13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5" st="5"/>
                                            </p:txEl>
                                          </p:spTgt>
                                        </p:tgtEl>
                                        <p:attrNameLst>
                                          <p:attrName>style.visibility</p:attrName>
                                        </p:attrNameLst>
                                      </p:cBhvr>
                                      <p:to>
                                        <p:strVal val="visible"/>
                                      </p:to>
                                    </p:set>
                                    <p:animEffect filter="fade" transition="in">
                                      <p:cBhvr>
                                        <p:cTn dur="500"/>
                                        <p:tgtEl>
                                          <p:spTgt spid="13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6" st="6"/>
                                            </p:txEl>
                                          </p:spTgt>
                                        </p:tgtEl>
                                        <p:attrNameLst>
                                          <p:attrName>style.visibility</p:attrName>
                                        </p:attrNameLst>
                                      </p:cBhvr>
                                      <p:to>
                                        <p:strVal val="visible"/>
                                      </p:to>
                                    </p:set>
                                    <p:animEffect filter="fade" transition="in">
                                      <p:cBhvr>
                                        <p:cTn dur="500"/>
                                        <p:tgtEl>
                                          <p:spTgt spid="13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7" st="7"/>
                                            </p:txEl>
                                          </p:spTgt>
                                        </p:tgtEl>
                                        <p:attrNameLst>
                                          <p:attrName>style.visibility</p:attrName>
                                        </p:attrNameLst>
                                      </p:cBhvr>
                                      <p:to>
                                        <p:strVal val="visible"/>
                                      </p:to>
                                    </p:set>
                                    <p:animEffect filter="fade" transition="in">
                                      <p:cBhvr>
                                        <p:cTn dur="500"/>
                                        <p:tgtEl>
                                          <p:spTgt spid="13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8" st="8"/>
                                            </p:txEl>
                                          </p:spTgt>
                                        </p:tgtEl>
                                        <p:attrNameLst>
                                          <p:attrName>style.visibility</p:attrName>
                                        </p:attrNameLst>
                                      </p:cBhvr>
                                      <p:to>
                                        <p:strVal val="visible"/>
                                      </p:to>
                                    </p:set>
                                    <p:animEffect filter="fade" transition="in">
                                      <p:cBhvr>
                                        <p:cTn dur="500"/>
                                        <p:tgtEl>
                                          <p:spTgt spid="139">
                                            <p:txEl>
                                              <p:pRg end="8" st="8"/>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0">
                                            <p:txEl>
                                              <p:pRg end="0" st="0"/>
                                            </p:txEl>
                                          </p:spTgt>
                                        </p:tgtEl>
                                        <p:attrNameLst>
                                          <p:attrName>style.visibility</p:attrName>
                                        </p:attrNameLst>
                                      </p:cBhvr>
                                      <p:to>
                                        <p:strVal val="visible"/>
                                      </p:to>
                                    </p:set>
                                    <p:animEffect filter="fade" transition="in">
                                      <p:cBhvr>
                                        <p:cTn dur="500"/>
                                        <p:tgtEl>
                                          <p:spTgt spid="140">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0">
                                            <p:txEl>
                                              <p:pRg end="1" st="1"/>
                                            </p:txEl>
                                          </p:spTgt>
                                        </p:tgtEl>
                                        <p:attrNameLst>
                                          <p:attrName>style.visibility</p:attrName>
                                        </p:attrNameLst>
                                      </p:cBhvr>
                                      <p:to>
                                        <p:strVal val="visible"/>
                                      </p:to>
                                    </p:set>
                                    <p:animEffect filter="fade" transition="in">
                                      <p:cBhvr>
                                        <p:cTn dur="500"/>
                                        <p:tgtEl>
                                          <p:spTgt spid="140">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0">
                                            <p:txEl>
                                              <p:pRg end="2" st="2"/>
                                            </p:txEl>
                                          </p:spTgt>
                                        </p:tgtEl>
                                        <p:attrNameLst>
                                          <p:attrName>style.visibility</p:attrName>
                                        </p:attrNameLst>
                                      </p:cBhvr>
                                      <p:to>
                                        <p:strVal val="visible"/>
                                      </p:to>
                                    </p:set>
                                    <p:animEffect filter="fade" transition="in">
                                      <p:cBhvr>
                                        <p:cTn dur="500"/>
                                        <p:tgtEl>
                                          <p:spTgt spid="140">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0">
                                            <p:txEl>
                                              <p:pRg end="3" st="3"/>
                                            </p:txEl>
                                          </p:spTgt>
                                        </p:tgtEl>
                                        <p:attrNameLst>
                                          <p:attrName>style.visibility</p:attrName>
                                        </p:attrNameLst>
                                      </p:cBhvr>
                                      <p:to>
                                        <p:strVal val="visible"/>
                                      </p:to>
                                    </p:set>
                                    <p:animEffect filter="fade" transition="in">
                                      <p:cBhvr>
                                        <p:cTn dur="500"/>
                                        <p:tgtEl>
                                          <p:spTgt spid="140">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0">
                                            <p:txEl>
                                              <p:pRg end="4" st="4"/>
                                            </p:txEl>
                                          </p:spTgt>
                                        </p:tgtEl>
                                        <p:attrNameLst>
                                          <p:attrName>style.visibility</p:attrName>
                                        </p:attrNameLst>
                                      </p:cBhvr>
                                      <p:to>
                                        <p:strVal val="visible"/>
                                      </p:to>
                                    </p:set>
                                    <p:animEffect filter="fade" transition="in">
                                      <p:cBhvr>
                                        <p:cTn dur="500"/>
                                        <p:tgtEl>
                                          <p:spTgt spid="140">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0">
                                            <p:txEl>
                                              <p:pRg end="5" st="5"/>
                                            </p:txEl>
                                          </p:spTgt>
                                        </p:tgtEl>
                                        <p:attrNameLst>
                                          <p:attrName>style.visibility</p:attrName>
                                        </p:attrNameLst>
                                      </p:cBhvr>
                                      <p:to>
                                        <p:strVal val="visible"/>
                                      </p:to>
                                    </p:set>
                                    <p:animEffect filter="fade" transition="in">
                                      <p:cBhvr>
                                        <p:cTn dur="500"/>
                                        <p:tgtEl>
                                          <p:spTgt spid="140">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0">
                                            <p:txEl>
                                              <p:pRg end="6" st="6"/>
                                            </p:txEl>
                                          </p:spTgt>
                                        </p:tgtEl>
                                        <p:attrNameLst>
                                          <p:attrName>style.visibility</p:attrName>
                                        </p:attrNameLst>
                                      </p:cBhvr>
                                      <p:to>
                                        <p:strVal val="visible"/>
                                      </p:to>
                                    </p:set>
                                    <p:animEffect filter="fade" transition="in">
                                      <p:cBhvr>
                                        <p:cTn dur="500"/>
                                        <p:tgtEl>
                                          <p:spTgt spid="140">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0">
                                            <p:txEl>
                                              <p:pRg end="7" st="7"/>
                                            </p:txEl>
                                          </p:spTgt>
                                        </p:tgtEl>
                                        <p:attrNameLst>
                                          <p:attrName>style.visibility</p:attrName>
                                        </p:attrNameLst>
                                      </p:cBhvr>
                                      <p:to>
                                        <p:strVal val="visible"/>
                                      </p:to>
                                    </p:set>
                                    <p:animEffect filter="fade" transition="in">
                                      <p:cBhvr>
                                        <p:cTn dur="500"/>
                                        <p:tgtEl>
                                          <p:spTgt spid="140">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2020-11-20T10:06:22Z</dcterms:created>
  <dc:creator>S a  i</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197af31-c7ff-4d95-afcb-b7c37274d93f_Enabled">
    <vt:lpwstr>true</vt:lpwstr>
  </property>
  <property fmtid="{D5CDD505-2E9C-101B-9397-08002B2CF9AE}" pid="3" name="MSIP_Label_0197af31-c7ff-4d95-afcb-b7c37274d93f_SetDate">
    <vt:lpwstr>2022-11-25T02:35:04Z</vt:lpwstr>
  </property>
  <property fmtid="{D5CDD505-2E9C-101B-9397-08002B2CF9AE}" pid="4" name="MSIP_Label_0197af31-c7ff-4d95-afcb-b7c37274d93f_Method">
    <vt:lpwstr>Standard</vt:lpwstr>
  </property>
  <property fmtid="{D5CDD505-2E9C-101B-9397-08002B2CF9AE}" pid="5" name="MSIP_Label_0197af31-c7ff-4d95-afcb-b7c37274d93f_Name">
    <vt:lpwstr>Movius-Work In Progress</vt:lpwstr>
  </property>
  <property fmtid="{D5CDD505-2E9C-101B-9397-08002B2CF9AE}" pid="6" name="MSIP_Label_0197af31-c7ff-4d95-afcb-b7c37274d93f_SiteId">
    <vt:lpwstr>ff09bbb8-e54e-4d2c-a3bd-0c807e716431</vt:lpwstr>
  </property>
  <property fmtid="{D5CDD505-2E9C-101B-9397-08002B2CF9AE}" pid="7" name="MSIP_Label_0197af31-c7ff-4d95-afcb-b7c37274d93f_ActionId">
    <vt:lpwstr>f6e68969-8181-4246-bddd-ee0bad30c861</vt:lpwstr>
  </property>
  <property fmtid="{D5CDD505-2E9C-101B-9397-08002B2CF9AE}" pid="8" name="MSIP_Label_0197af31-c7ff-4d95-afcb-b7c37274d93f_ContentBits">
    <vt:lpwstr>0</vt:lpwstr>
  </property>
</Properties>
</file>