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Comfortaa-bold.fntdata"/><Relationship Id="rId14" Type="http://schemas.openxmlformats.org/officeDocument/2006/relationships/slide" Target="slides/slide9.xml"/><Relationship Id="rId36" Type="http://schemas.openxmlformats.org/officeDocument/2006/relationships/font" Target="fonts/Comforta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gnitionframework.com/the-four-types-of-innovation-and-the-strategic-choices-each-one-represents/" TargetMode="External"/><Relationship Id="rId3" Type="http://schemas.openxmlformats.org/officeDocument/2006/relationships/hyperlink" Target="https://openviewpartners.com/blog/11-disruptive-innovation-examples-and-why-uber-and-tesla-dont-make-the-cut/#lightbulb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397f1414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397f1414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97f1414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97f1414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d33e1e0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d33e1e0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d33e1e0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d33e1e0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d33e1e09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d33e1e09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d33e1e09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d33e1e09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397f1414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397f1414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d33e1e09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d33e1e0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d33e1e09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d33e1e09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d33e1e0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d33e1e0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397f1414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397f1414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d33e1e09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d33e1e09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d33e1e09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d33e1e09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d33e1e09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d33e1e09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397f1414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397f1414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97f1414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397f1414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https://www.visualcapitalist.com/10-types-of-innovation-the-art-of-discovering-a-breakthrough-product/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397f1414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397f1414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97f1414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97f1414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8fd1741db_10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8fd1741db_10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397f1414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397f1414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397f1414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397f1414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https://www.ignitionframework.com/the-four-types-of-innovation-and-the-strategic-choices-each-one-represents/</a:t>
            </a:r>
            <a:endParaRPr/>
          </a:p>
          <a:p>
            <a:pPr indent="0" lvl="0" marL="0" rtl="0" algn="l">
              <a:spcBef>
                <a:spcPts val="0"/>
              </a:spcBef>
              <a:spcAft>
                <a:spcPts val="0"/>
              </a:spcAft>
              <a:buNone/>
            </a:pPr>
            <a:r>
              <a:rPr lang="en" u="sng">
                <a:solidFill>
                  <a:schemeClr val="hlink"/>
                </a:solidFill>
                <a:hlinkClick r:id="rId3"/>
              </a:rPr>
              <a:t>https://openviewpartners.com/blog/11-disruptive-innovation-examples-and-why-uber-and-tesla-dont-make-the-cut/#lightbulbs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Innovation &amp; Entrepreneurship </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Sessions 4 &amp; 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Satish Medapati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355225" y="205060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Technology </a:t>
            </a:r>
            <a:r>
              <a:rPr lang="en" sz="2600"/>
              <a:t> Assessment of Innovation </a:t>
            </a:r>
            <a:endParaRPr sz="26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2279975" y="51325"/>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A64D79"/>
                </a:solidFill>
              </a:rPr>
              <a:t>S-Curve -</a:t>
            </a:r>
            <a:r>
              <a:rPr lang="en" sz="2600"/>
              <a:t> </a:t>
            </a:r>
            <a:r>
              <a:rPr lang="en" sz="2600">
                <a:solidFill>
                  <a:srgbClr val="4A86E8"/>
                </a:solidFill>
              </a:rPr>
              <a:t>What is it ?</a:t>
            </a:r>
            <a:endParaRPr sz="2600">
              <a:solidFill>
                <a:srgbClr val="4A86E8"/>
              </a:solidFill>
              <a:latin typeface="Comfortaa"/>
              <a:ea typeface="Comfortaa"/>
              <a:cs typeface="Comfortaa"/>
              <a:sym typeface="Comfortaa"/>
            </a:endParaRPr>
          </a:p>
        </p:txBody>
      </p:sp>
      <p:sp>
        <p:nvSpPr>
          <p:cNvPr id="137" name="Google Shape;137;p23"/>
          <p:cNvSpPr txBox="1"/>
          <p:nvPr/>
        </p:nvSpPr>
        <p:spPr>
          <a:xfrm>
            <a:off x="249250" y="744625"/>
            <a:ext cx="2832300" cy="3693300"/>
          </a:xfrm>
          <a:prstGeom prst="rect">
            <a:avLst/>
          </a:prstGeom>
          <a:noFill/>
          <a:ln>
            <a:noFill/>
          </a:ln>
        </p:spPr>
        <p:txBody>
          <a:bodyPr anchorCtr="0" anchor="t" bIns="91425" lIns="91425" spcFirstLastPara="1" rIns="91425" wrap="square" tIns="91425">
            <a:noAutofit/>
          </a:bodyPr>
          <a:lstStyle/>
          <a:p>
            <a:pPr indent="-298450" lvl="0" marL="285750" marR="139700" rtl="0" algn="l">
              <a:lnSpc>
                <a:spcPct val="115000"/>
              </a:lnSpc>
              <a:spcBef>
                <a:spcPts val="180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S-Curve is a measure of the speed of adoption of an innovation</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First used in 1903 by Gabriel Tarde who first plotted the S-shaped diffusion curve </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Diffusion of innovations is a theory that seeks to explain how, why, and at what rate new ideas and technology spread (Everett Rogers, 1962, Communication Studies Prof.)</a:t>
            </a:r>
            <a:endParaRPr sz="1100">
              <a:solidFill>
                <a:srgbClr val="333333"/>
              </a:solidFill>
              <a:highlight>
                <a:srgbClr val="FFFFFF"/>
              </a:highlight>
              <a:latin typeface="Comfortaa"/>
              <a:ea typeface="Comfortaa"/>
              <a:cs typeface="Comfortaa"/>
              <a:sym typeface="Comfortaa"/>
            </a:endParaRPr>
          </a:p>
        </p:txBody>
      </p:sp>
      <p:pic>
        <p:nvPicPr>
          <p:cNvPr id="138" name="Google Shape;138;p23"/>
          <p:cNvPicPr preferRelativeResize="0"/>
          <p:nvPr/>
        </p:nvPicPr>
        <p:blipFill>
          <a:blip r:embed="rId3">
            <a:alphaModFix/>
          </a:blip>
          <a:stretch>
            <a:fillRect/>
          </a:stretch>
        </p:blipFill>
        <p:spPr>
          <a:xfrm>
            <a:off x="3081550" y="421800"/>
            <a:ext cx="5757650" cy="432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445850" y="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A64D79"/>
                </a:solidFill>
              </a:rPr>
              <a:t>S-Curve -</a:t>
            </a:r>
            <a:r>
              <a:rPr lang="en" sz="2600"/>
              <a:t> Four (4) </a:t>
            </a:r>
            <a:r>
              <a:rPr lang="en" sz="2600">
                <a:solidFill>
                  <a:srgbClr val="4A86E8"/>
                </a:solidFill>
              </a:rPr>
              <a:t>Components </a:t>
            </a:r>
            <a:endParaRPr sz="2600">
              <a:solidFill>
                <a:srgbClr val="4A86E8"/>
              </a:solidFill>
              <a:latin typeface="Comfortaa"/>
              <a:ea typeface="Comfortaa"/>
              <a:cs typeface="Comfortaa"/>
              <a:sym typeface="Comfortaa"/>
            </a:endParaRPr>
          </a:p>
        </p:txBody>
      </p:sp>
      <p:sp>
        <p:nvSpPr>
          <p:cNvPr id="144" name="Google Shape;144;p24"/>
          <p:cNvSpPr txBox="1"/>
          <p:nvPr/>
        </p:nvSpPr>
        <p:spPr>
          <a:xfrm>
            <a:off x="516000" y="658659"/>
            <a:ext cx="4056000" cy="23313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15000"/>
              </a:lnSpc>
              <a:spcBef>
                <a:spcPts val="1800"/>
              </a:spcBef>
              <a:spcAft>
                <a:spcPts val="2800"/>
              </a:spcAft>
              <a:buNone/>
            </a:pPr>
            <a:r>
              <a:rPr b="1" lang="en" sz="1100">
                <a:solidFill>
                  <a:srgbClr val="2D434D"/>
                </a:solidFill>
                <a:highlight>
                  <a:srgbClr val="FFFFFF"/>
                </a:highlight>
              </a:rPr>
              <a:t>Incubate</a:t>
            </a:r>
            <a:r>
              <a:rPr lang="en" sz="1000">
                <a:solidFill>
                  <a:srgbClr val="2D434D"/>
                </a:solidFill>
                <a:highlight>
                  <a:srgbClr val="FFFFFF"/>
                </a:highlight>
              </a:rPr>
              <a:t>. </a:t>
            </a:r>
            <a:r>
              <a:rPr lang="en" sz="1000">
                <a:solidFill>
                  <a:srgbClr val="333333"/>
                </a:solidFill>
                <a:highlight>
                  <a:srgbClr val="FFFFFF"/>
                </a:highlight>
                <a:latin typeface="Comfortaa"/>
                <a:ea typeface="Comfortaa"/>
                <a:cs typeface="Comfortaa"/>
                <a:sym typeface="Comfortaa"/>
              </a:rPr>
              <a:t>This phase describes products or an industry that is completely new and innovative. Organizations in this phase are in fierce competition to establish a dominant position in the market before the market becomes too established. In order to assure top-billing, organizations spend a lot of their time and effort researching and developing their products so that they are the best offered. This stage is located at the bottom of the S-shape as there is only a small amount of growth</a:t>
            </a:r>
            <a:endParaRPr sz="1000">
              <a:solidFill>
                <a:srgbClr val="333333"/>
              </a:solidFill>
              <a:highlight>
                <a:srgbClr val="FFFFFF"/>
              </a:highlight>
              <a:latin typeface="Comfortaa"/>
              <a:ea typeface="Comfortaa"/>
              <a:cs typeface="Comfortaa"/>
              <a:sym typeface="Comfortaa"/>
            </a:endParaRPr>
          </a:p>
        </p:txBody>
      </p:sp>
      <p:sp>
        <p:nvSpPr>
          <p:cNvPr id="145" name="Google Shape;145;p24"/>
          <p:cNvSpPr txBox="1"/>
          <p:nvPr/>
        </p:nvSpPr>
        <p:spPr>
          <a:xfrm>
            <a:off x="4768150" y="480100"/>
            <a:ext cx="3999300" cy="22662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139700" rtl="0" algn="l">
              <a:lnSpc>
                <a:spcPct val="115000"/>
              </a:lnSpc>
              <a:spcBef>
                <a:spcPts val="1800"/>
              </a:spcBef>
              <a:spcAft>
                <a:spcPts val="2800"/>
              </a:spcAft>
              <a:buNone/>
            </a:pPr>
            <a:r>
              <a:rPr b="1" lang="en" sz="1100">
                <a:solidFill>
                  <a:srgbClr val="2D434D"/>
                </a:solidFill>
                <a:highlight>
                  <a:srgbClr val="FFFFFF"/>
                </a:highlight>
              </a:rPr>
              <a:t>Scale</a:t>
            </a:r>
            <a:r>
              <a:rPr lang="en" sz="1000">
                <a:solidFill>
                  <a:srgbClr val="2D434D"/>
                </a:solidFill>
                <a:highlight>
                  <a:srgbClr val="FFFFFF"/>
                </a:highlight>
                <a:latin typeface="Comfortaa"/>
                <a:ea typeface="Comfortaa"/>
                <a:cs typeface="Comfortaa"/>
                <a:sym typeface="Comfortaa"/>
              </a:rPr>
              <a:t>.</a:t>
            </a:r>
            <a:r>
              <a:rPr lang="en" sz="1000">
                <a:solidFill>
                  <a:srgbClr val="333333"/>
                </a:solidFill>
                <a:highlight>
                  <a:srgbClr val="FFFFFF"/>
                </a:highlight>
                <a:latin typeface="Comfortaa"/>
                <a:ea typeface="Comfortaa"/>
                <a:cs typeface="Comfortaa"/>
                <a:sym typeface="Comfortaa"/>
              </a:rPr>
              <a:t> In this phase, the product or industry has established its design or business model. In addition, the product or industry has proven to fulfill the needs of the market and is now gaining customer adoption. This phase is placed in the middle of the S-shape because it is characterized by hypergrowth, mass production and increasing market demand.</a:t>
            </a:r>
            <a:endParaRPr sz="1000">
              <a:solidFill>
                <a:srgbClr val="333333"/>
              </a:solidFill>
              <a:highlight>
                <a:srgbClr val="FFFFFF"/>
              </a:highlight>
              <a:latin typeface="Comfortaa"/>
              <a:ea typeface="Comfortaa"/>
              <a:cs typeface="Comfortaa"/>
              <a:sym typeface="Comfortaa"/>
            </a:endParaRPr>
          </a:p>
        </p:txBody>
      </p:sp>
      <p:sp>
        <p:nvSpPr>
          <p:cNvPr id="146" name="Google Shape;146;p24"/>
          <p:cNvSpPr txBox="1"/>
          <p:nvPr/>
        </p:nvSpPr>
        <p:spPr>
          <a:xfrm>
            <a:off x="186082" y="2989952"/>
            <a:ext cx="4180500" cy="20847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1800"/>
              </a:spcBef>
              <a:spcAft>
                <a:spcPts val="0"/>
              </a:spcAft>
              <a:buNone/>
            </a:pPr>
            <a:r>
              <a:rPr b="1" lang="en" sz="1100">
                <a:solidFill>
                  <a:srgbClr val="2D434D"/>
                </a:solidFill>
                <a:highlight>
                  <a:srgbClr val="FFFFFF"/>
                </a:highlight>
                <a:latin typeface="Comfortaa"/>
                <a:ea typeface="Comfortaa"/>
                <a:cs typeface="Comfortaa"/>
                <a:sym typeface="Comfortaa"/>
              </a:rPr>
              <a:t>Maturity</a:t>
            </a:r>
            <a:r>
              <a:rPr lang="en" sz="1000">
                <a:solidFill>
                  <a:srgbClr val="2D434D"/>
                </a:solidFill>
                <a:highlight>
                  <a:srgbClr val="FFFFFF"/>
                </a:highlight>
                <a:latin typeface="Comfortaa"/>
                <a:ea typeface="Comfortaa"/>
                <a:cs typeface="Comfortaa"/>
                <a:sym typeface="Comfortaa"/>
              </a:rPr>
              <a:t>. </a:t>
            </a:r>
            <a:r>
              <a:rPr lang="en" sz="1000">
                <a:solidFill>
                  <a:srgbClr val="333333"/>
                </a:solidFill>
                <a:highlight>
                  <a:srgbClr val="FFFFFF"/>
                </a:highlight>
                <a:latin typeface="Comfortaa"/>
                <a:ea typeface="Comfortaa"/>
                <a:cs typeface="Comfortaa"/>
                <a:sym typeface="Comfortaa"/>
              </a:rPr>
              <a:t>A product or industry in this phase has reached the plateau of market acceptance. The product is well-established and widely used. Because of industry growth and the number of competitors, organizations usually spend time and money on improving their products or reducing their cost. Very incremental changes are made when it comes to innovation. As such, this stage is located in the peak of the S-curve as there is very little growth during this time.</a:t>
            </a:r>
            <a:endParaRPr sz="1000">
              <a:solidFill>
                <a:srgbClr val="333333"/>
              </a:solidFill>
              <a:highlight>
                <a:srgbClr val="FFFFFF"/>
              </a:highlight>
              <a:latin typeface="Comfortaa"/>
              <a:ea typeface="Comfortaa"/>
              <a:cs typeface="Comfortaa"/>
              <a:sym typeface="Comfortaa"/>
            </a:endParaRPr>
          </a:p>
          <a:p>
            <a:pPr indent="0" lvl="0" marL="0" marR="139700" rtl="0" algn="l">
              <a:lnSpc>
                <a:spcPct val="115000"/>
              </a:lnSpc>
              <a:spcBef>
                <a:spcPts val="2800"/>
              </a:spcBef>
              <a:spcAft>
                <a:spcPts val="2800"/>
              </a:spcAft>
              <a:buNone/>
            </a:pPr>
            <a:r>
              <a:t/>
            </a:r>
            <a:endParaRPr sz="1000">
              <a:solidFill>
                <a:srgbClr val="333333"/>
              </a:solidFill>
              <a:highlight>
                <a:srgbClr val="FFFFFF"/>
              </a:highlight>
              <a:latin typeface="Comfortaa"/>
              <a:ea typeface="Comfortaa"/>
              <a:cs typeface="Comfortaa"/>
              <a:sym typeface="Comfortaa"/>
            </a:endParaRPr>
          </a:p>
        </p:txBody>
      </p:sp>
      <p:sp>
        <p:nvSpPr>
          <p:cNvPr id="147" name="Google Shape;147;p24"/>
          <p:cNvSpPr txBox="1"/>
          <p:nvPr/>
        </p:nvSpPr>
        <p:spPr>
          <a:xfrm>
            <a:off x="4768150" y="2638650"/>
            <a:ext cx="4113900" cy="2084700"/>
          </a:xfrm>
          <a:prstGeom prst="rect">
            <a:avLst/>
          </a:prstGeom>
          <a:noFill/>
          <a:ln>
            <a:noFill/>
          </a:ln>
        </p:spPr>
        <p:txBody>
          <a:bodyPr anchorCtr="0" anchor="t" bIns="91425" lIns="91425" spcFirstLastPara="1" rIns="91425" wrap="square" tIns="91425">
            <a:noAutofit/>
          </a:bodyPr>
          <a:lstStyle/>
          <a:p>
            <a:pPr indent="0" lvl="0" marL="0" marR="139700" rtl="0" algn="l">
              <a:lnSpc>
                <a:spcPct val="115000"/>
              </a:lnSpc>
              <a:spcBef>
                <a:spcPts val="1800"/>
              </a:spcBef>
              <a:spcAft>
                <a:spcPts val="2800"/>
              </a:spcAft>
              <a:buNone/>
            </a:pPr>
            <a:r>
              <a:rPr b="1" lang="en" sz="1100">
                <a:solidFill>
                  <a:srgbClr val="2D434D"/>
                </a:solidFill>
                <a:highlight>
                  <a:srgbClr val="FFFFFF"/>
                </a:highlight>
                <a:latin typeface="Comfortaa"/>
                <a:ea typeface="Comfortaa"/>
                <a:cs typeface="Comfortaa"/>
                <a:sym typeface="Comfortaa"/>
              </a:rPr>
              <a:t>Discontinuity</a:t>
            </a:r>
            <a:r>
              <a:rPr lang="en" sz="1000">
                <a:solidFill>
                  <a:srgbClr val="2D434D"/>
                </a:solidFill>
                <a:highlight>
                  <a:srgbClr val="FFFFFF"/>
                </a:highlight>
                <a:latin typeface="Comfortaa"/>
                <a:ea typeface="Comfortaa"/>
                <a:cs typeface="Comfortaa"/>
                <a:sym typeface="Comfortaa"/>
              </a:rPr>
              <a:t>. As prior products or older industries reach their peak, there is opportunity for new ideas to take shape, which is where innovation occurs. This stage is considered to be “disruptive” as opportunities arise for new product appeal, new market segments or new technologies to work with. This stage is located at the bottom of the second S (which is higher than the first S to reflect upward growth), and essentially restarts the four steps. </a:t>
            </a:r>
            <a:endParaRPr sz="1000">
              <a:solidFill>
                <a:srgbClr val="333333"/>
              </a:solidFill>
              <a:highlight>
                <a:srgbClr val="FFFFFF"/>
              </a:highlight>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1036225" y="0"/>
            <a:ext cx="70074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A64D79"/>
                </a:solidFill>
              </a:rPr>
              <a:t>          </a:t>
            </a:r>
            <a:r>
              <a:rPr lang="en" sz="2600">
                <a:solidFill>
                  <a:srgbClr val="A64D79"/>
                </a:solidFill>
              </a:rPr>
              <a:t>S-Curve</a:t>
            </a:r>
            <a:r>
              <a:rPr lang="en" sz="2600">
                <a:solidFill>
                  <a:srgbClr val="A64D79"/>
                </a:solidFill>
              </a:rPr>
              <a:t> -</a:t>
            </a:r>
            <a:r>
              <a:rPr lang="en" sz="2600"/>
              <a:t> </a:t>
            </a:r>
            <a:r>
              <a:rPr lang="en" sz="2600">
                <a:solidFill>
                  <a:srgbClr val="4A86E8"/>
                </a:solidFill>
              </a:rPr>
              <a:t>Growing the Curve</a:t>
            </a:r>
            <a:endParaRPr sz="2600">
              <a:solidFill>
                <a:srgbClr val="4A86E8"/>
              </a:solidFill>
              <a:latin typeface="Comfortaa"/>
              <a:ea typeface="Comfortaa"/>
              <a:cs typeface="Comfortaa"/>
              <a:sym typeface="Comfortaa"/>
            </a:endParaRPr>
          </a:p>
        </p:txBody>
      </p:sp>
      <p:sp>
        <p:nvSpPr>
          <p:cNvPr id="153" name="Google Shape;153;p25"/>
          <p:cNvSpPr txBox="1"/>
          <p:nvPr/>
        </p:nvSpPr>
        <p:spPr>
          <a:xfrm>
            <a:off x="249250" y="668425"/>
            <a:ext cx="2832300" cy="1257600"/>
          </a:xfrm>
          <a:prstGeom prst="rect">
            <a:avLst/>
          </a:prstGeom>
          <a:noFill/>
          <a:ln>
            <a:noFill/>
          </a:ln>
        </p:spPr>
        <p:txBody>
          <a:bodyPr anchorCtr="0" anchor="t" bIns="91425" lIns="91425" spcFirstLastPara="1" rIns="91425" wrap="square" tIns="91425">
            <a:noAutofit/>
          </a:bodyPr>
          <a:lstStyle/>
          <a:p>
            <a:pPr indent="-298450" lvl="0" marL="285750" marR="139700" rtl="0" algn="l">
              <a:lnSpc>
                <a:spcPct val="115000"/>
              </a:lnSpc>
              <a:spcBef>
                <a:spcPts val="180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How do we move the S curve </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Double </a:t>
            </a:r>
            <a:r>
              <a:rPr lang="en" sz="1100">
                <a:solidFill>
                  <a:srgbClr val="333333"/>
                </a:solidFill>
                <a:highlight>
                  <a:srgbClr val="FFFFFF"/>
                </a:highlight>
                <a:latin typeface="Comfortaa"/>
                <a:ea typeface="Comfortaa"/>
                <a:cs typeface="Comfortaa"/>
                <a:sym typeface="Comfortaa"/>
              </a:rPr>
              <a:t>S-Curve concept are more perception of high performing innovating companies </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b="1" lang="en" sz="1050">
                <a:solidFill>
                  <a:srgbClr val="FFFFFF"/>
                </a:solidFill>
              </a:rPr>
              <a:t>101014649058</a:t>
            </a:r>
            <a:endParaRPr sz="1100">
              <a:solidFill>
                <a:srgbClr val="333333"/>
              </a:solidFill>
              <a:highlight>
                <a:srgbClr val="FFFFFF"/>
              </a:highlight>
              <a:latin typeface="Comfortaa"/>
              <a:ea typeface="Comfortaa"/>
              <a:cs typeface="Comfortaa"/>
              <a:sym typeface="Comfortaa"/>
            </a:endParaRPr>
          </a:p>
          <a:p>
            <a:pPr indent="0" lvl="0" marL="0" marR="139700" rtl="0" algn="l">
              <a:lnSpc>
                <a:spcPct val="115000"/>
              </a:lnSpc>
              <a:spcBef>
                <a:spcPts val="2800"/>
              </a:spcBef>
              <a:spcAft>
                <a:spcPts val="2800"/>
              </a:spcAft>
              <a:buNone/>
            </a:pPr>
            <a:r>
              <a:t/>
            </a:r>
            <a:endParaRPr sz="1100">
              <a:solidFill>
                <a:srgbClr val="333333"/>
              </a:solidFill>
              <a:highlight>
                <a:srgbClr val="FFFFFF"/>
              </a:highlight>
              <a:latin typeface="Comfortaa"/>
              <a:ea typeface="Comfortaa"/>
              <a:cs typeface="Comfortaa"/>
              <a:sym typeface="Comfortaa"/>
            </a:endParaRPr>
          </a:p>
        </p:txBody>
      </p:sp>
      <p:pic>
        <p:nvPicPr>
          <p:cNvPr id="154" name="Google Shape;154;p25"/>
          <p:cNvPicPr preferRelativeResize="0"/>
          <p:nvPr/>
        </p:nvPicPr>
        <p:blipFill>
          <a:blip r:embed="rId3">
            <a:alphaModFix/>
          </a:blip>
          <a:stretch>
            <a:fillRect/>
          </a:stretch>
        </p:blipFill>
        <p:spPr>
          <a:xfrm>
            <a:off x="2806626" y="574200"/>
            <a:ext cx="6321600" cy="4062114"/>
          </a:xfrm>
          <a:prstGeom prst="rect">
            <a:avLst/>
          </a:prstGeom>
          <a:noFill/>
          <a:ln>
            <a:noFill/>
          </a:ln>
        </p:spPr>
      </p:pic>
      <p:pic>
        <p:nvPicPr>
          <p:cNvPr id="155" name="Google Shape;155;p25"/>
          <p:cNvPicPr preferRelativeResize="0"/>
          <p:nvPr/>
        </p:nvPicPr>
        <p:blipFill>
          <a:blip r:embed="rId4">
            <a:alphaModFix/>
          </a:blip>
          <a:stretch>
            <a:fillRect/>
          </a:stretch>
        </p:blipFill>
        <p:spPr>
          <a:xfrm>
            <a:off x="80900" y="2172650"/>
            <a:ext cx="2941225" cy="2500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283225" y="555125"/>
            <a:ext cx="8448300" cy="4043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200">
                <a:solidFill>
                  <a:srgbClr val="333333"/>
                </a:solidFill>
                <a:highlight>
                  <a:srgbClr val="FFFFFF"/>
                </a:highlight>
                <a:latin typeface="Comfortaa"/>
                <a:ea typeface="Comfortaa"/>
                <a:cs typeface="Comfortaa"/>
                <a:sym typeface="Comfortaa"/>
              </a:rPr>
              <a:t>4 Types of S-Curves</a:t>
            </a:r>
            <a:endParaRPr b="1" sz="1200">
              <a:solidFill>
                <a:srgbClr val="333333"/>
              </a:solidFill>
              <a:highlight>
                <a:srgbClr val="FFFFFF"/>
              </a:highlight>
              <a:latin typeface="Comfortaa"/>
              <a:ea typeface="Comfortaa"/>
              <a:cs typeface="Comfortaa"/>
              <a:sym typeface="Comfortaa"/>
            </a:endParaRPr>
          </a:p>
          <a:p>
            <a:pPr indent="0" lvl="0" marL="0" rtl="0" algn="l">
              <a:spcBef>
                <a:spcPts val="0"/>
              </a:spcBef>
              <a:spcAft>
                <a:spcPts val="0"/>
              </a:spcAft>
              <a:buClr>
                <a:schemeClr val="dk2"/>
              </a:buClr>
              <a:buSzPts val="1100"/>
              <a:buFont typeface="Arial"/>
              <a:buNone/>
            </a:pPr>
            <a:r>
              <a:rPr lang="en" sz="1200">
                <a:solidFill>
                  <a:srgbClr val="666666"/>
                </a:solidFill>
                <a:highlight>
                  <a:srgbClr val="FFFFFF"/>
                </a:highlight>
                <a:latin typeface="Comfortaa"/>
                <a:ea typeface="Comfortaa"/>
                <a:cs typeface="Comfortaa"/>
                <a:sym typeface="Comfortaa"/>
              </a:rPr>
              <a:t>It is helpful to consider the numerous S-curves that can explain how a product or industry is changing over time:</a:t>
            </a:r>
            <a:endParaRPr sz="1200">
              <a:solidFill>
                <a:srgbClr val="666666"/>
              </a:solidFill>
              <a:highlight>
                <a:srgbClr val="FFFFFF"/>
              </a:highlight>
              <a:latin typeface="Comfortaa"/>
              <a:ea typeface="Comfortaa"/>
              <a:cs typeface="Comfortaa"/>
              <a:sym typeface="Comfortaa"/>
            </a:endParaRPr>
          </a:p>
          <a:p>
            <a:pPr indent="-304800" lvl="0" marL="457200" rtl="0" algn="l">
              <a:lnSpc>
                <a:spcPct val="185714"/>
              </a:lnSpc>
              <a:spcBef>
                <a:spcPts val="0"/>
              </a:spcBef>
              <a:spcAft>
                <a:spcPts val="0"/>
              </a:spcAft>
              <a:buClr>
                <a:srgbClr val="666666"/>
              </a:buClr>
              <a:buSzPts val="1200"/>
              <a:buFont typeface="Arial"/>
              <a:buChar char="●"/>
            </a:pPr>
            <a:r>
              <a:rPr b="1" lang="en" sz="1200">
                <a:solidFill>
                  <a:srgbClr val="666666"/>
                </a:solidFill>
                <a:highlight>
                  <a:srgbClr val="FFFFFF"/>
                </a:highlight>
                <a:latin typeface="Comfortaa"/>
                <a:ea typeface="Comfortaa"/>
                <a:cs typeface="Comfortaa"/>
                <a:sym typeface="Comfortaa"/>
              </a:rPr>
              <a:t>Level of Invention – </a:t>
            </a:r>
            <a:r>
              <a:rPr lang="en" sz="1200">
                <a:solidFill>
                  <a:srgbClr val="666666"/>
                </a:solidFill>
                <a:highlight>
                  <a:srgbClr val="FFFFFF"/>
                </a:highlight>
                <a:latin typeface="Comfortaa"/>
                <a:ea typeface="Comfortaa"/>
                <a:cs typeface="Comfortaa"/>
                <a:sym typeface="Comfortaa"/>
              </a:rPr>
              <a:t>Breakthrough inventions lead to the appearance of new industries. Typically, a high-level solution solves a contradiction which delivers a new or potentially more ideal way of delivering an existing function. For example, the solid state transistor led to the semiconductor industry and manufacture of integrated circuits.</a:t>
            </a:r>
            <a:endParaRPr sz="1200">
              <a:solidFill>
                <a:srgbClr val="666666"/>
              </a:solidFill>
              <a:highlight>
                <a:srgbClr val="FFFFFF"/>
              </a:highlight>
              <a:latin typeface="Comfortaa"/>
              <a:ea typeface="Comfortaa"/>
              <a:cs typeface="Comfortaa"/>
              <a:sym typeface="Comfortaa"/>
            </a:endParaRPr>
          </a:p>
          <a:p>
            <a:pPr indent="-304800" lvl="0" marL="457200" rtl="0" algn="l">
              <a:lnSpc>
                <a:spcPct val="185714"/>
              </a:lnSpc>
              <a:spcBef>
                <a:spcPts val="0"/>
              </a:spcBef>
              <a:spcAft>
                <a:spcPts val="0"/>
              </a:spcAft>
              <a:buClr>
                <a:srgbClr val="666666"/>
              </a:buClr>
              <a:buSzPts val="1200"/>
              <a:buFont typeface="Arial"/>
              <a:buChar char="●"/>
            </a:pPr>
            <a:r>
              <a:rPr b="1" lang="en" sz="1200">
                <a:solidFill>
                  <a:srgbClr val="666666"/>
                </a:solidFill>
                <a:highlight>
                  <a:srgbClr val="FFFFFF"/>
                </a:highlight>
                <a:latin typeface="Comfortaa"/>
                <a:ea typeface="Comfortaa"/>
                <a:cs typeface="Comfortaa"/>
                <a:sym typeface="Comfortaa"/>
              </a:rPr>
              <a:t>Number of Inventions</a:t>
            </a:r>
            <a:r>
              <a:rPr lang="en" sz="1200">
                <a:solidFill>
                  <a:srgbClr val="666666"/>
                </a:solidFill>
                <a:highlight>
                  <a:srgbClr val="FFFFFF"/>
                </a:highlight>
                <a:latin typeface="Comfortaa"/>
                <a:ea typeface="Comfortaa"/>
                <a:cs typeface="Comfortaa"/>
                <a:sym typeface="Comfortaa"/>
              </a:rPr>
              <a:t> – As an industry evolves over time, the number of inventions within it gradually rises until the decline stage.</a:t>
            </a:r>
            <a:endParaRPr sz="1200">
              <a:solidFill>
                <a:srgbClr val="666666"/>
              </a:solidFill>
              <a:highlight>
                <a:srgbClr val="FFFFFF"/>
              </a:highlight>
              <a:latin typeface="Comfortaa"/>
              <a:ea typeface="Comfortaa"/>
              <a:cs typeface="Comfortaa"/>
              <a:sym typeface="Comfortaa"/>
            </a:endParaRPr>
          </a:p>
          <a:p>
            <a:pPr indent="-304800" lvl="0" marL="457200" rtl="0" algn="l">
              <a:lnSpc>
                <a:spcPct val="185714"/>
              </a:lnSpc>
              <a:spcBef>
                <a:spcPts val="0"/>
              </a:spcBef>
              <a:spcAft>
                <a:spcPts val="0"/>
              </a:spcAft>
              <a:buClr>
                <a:srgbClr val="666666"/>
              </a:buClr>
              <a:buSzPts val="1200"/>
              <a:buFont typeface="Arial"/>
              <a:buChar char="●"/>
            </a:pPr>
            <a:r>
              <a:rPr b="1" lang="en" sz="1200">
                <a:solidFill>
                  <a:srgbClr val="666666"/>
                </a:solidFill>
                <a:highlight>
                  <a:srgbClr val="FFFFFF"/>
                </a:highlight>
                <a:latin typeface="Comfortaa"/>
                <a:ea typeface="Comfortaa"/>
                <a:cs typeface="Comfortaa"/>
                <a:sym typeface="Comfortaa"/>
              </a:rPr>
              <a:t>Performance</a:t>
            </a:r>
            <a:r>
              <a:rPr lang="en" sz="1200">
                <a:solidFill>
                  <a:srgbClr val="666666"/>
                </a:solidFill>
                <a:highlight>
                  <a:srgbClr val="FFFFFF"/>
                </a:highlight>
                <a:latin typeface="Comfortaa"/>
                <a:ea typeface="Comfortaa"/>
                <a:cs typeface="Comfortaa"/>
                <a:sym typeface="Comfortaa"/>
              </a:rPr>
              <a:t> – As an industry evolves over time, the perceived performance of the products within it gradually rises. In the decline stage, the perceived performance declines relative to competing offerings.</a:t>
            </a:r>
            <a:endParaRPr sz="1200">
              <a:solidFill>
                <a:srgbClr val="666666"/>
              </a:solidFill>
              <a:highlight>
                <a:srgbClr val="FFFFFF"/>
              </a:highlight>
              <a:latin typeface="Comfortaa"/>
              <a:ea typeface="Comfortaa"/>
              <a:cs typeface="Comfortaa"/>
              <a:sym typeface="Comfortaa"/>
            </a:endParaRPr>
          </a:p>
          <a:p>
            <a:pPr indent="-304800" lvl="0" marL="457200" rtl="0" algn="l">
              <a:lnSpc>
                <a:spcPct val="185714"/>
              </a:lnSpc>
              <a:spcBef>
                <a:spcPts val="0"/>
              </a:spcBef>
              <a:spcAft>
                <a:spcPts val="0"/>
              </a:spcAft>
              <a:buClr>
                <a:srgbClr val="666666"/>
              </a:buClr>
              <a:buSzPts val="1200"/>
              <a:buFont typeface="Arial"/>
              <a:buChar char="●"/>
            </a:pPr>
            <a:r>
              <a:rPr b="1" lang="en" sz="1200">
                <a:solidFill>
                  <a:srgbClr val="666666"/>
                </a:solidFill>
                <a:highlight>
                  <a:srgbClr val="FFFFFF"/>
                </a:highlight>
                <a:latin typeface="Comfortaa"/>
                <a:ea typeface="Comfortaa"/>
                <a:cs typeface="Comfortaa"/>
                <a:sym typeface="Comfortaa"/>
              </a:rPr>
              <a:t>Profit</a:t>
            </a:r>
            <a:r>
              <a:rPr lang="en" sz="1200">
                <a:solidFill>
                  <a:srgbClr val="666666"/>
                </a:solidFill>
                <a:highlight>
                  <a:srgbClr val="FFFFFF"/>
                </a:highlight>
                <a:latin typeface="Comfortaa"/>
                <a:ea typeface="Comfortaa"/>
                <a:cs typeface="Comfortaa"/>
                <a:sym typeface="Comfortaa"/>
              </a:rPr>
              <a:t> – As an industry evolves over time, the profits generated by it gradually rise until the decline stage.</a:t>
            </a:r>
            <a:endParaRPr sz="1200">
              <a:solidFill>
                <a:srgbClr val="666666"/>
              </a:solidFill>
              <a:highlight>
                <a:srgbClr val="FFFFFF"/>
              </a:highlight>
              <a:latin typeface="Comfortaa"/>
              <a:ea typeface="Comfortaa"/>
              <a:cs typeface="Comfortaa"/>
              <a:sym typeface="Comfortaa"/>
            </a:endParaRPr>
          </a:p>
          <a:p>
            <a:pPr indent="0" lvl="0" marL="0" rtl="0" algn="l">
              <a:spcBef>
                <a:spcPts val="0"/>
              </a:spcBef>
              <a:spcAft>
                <a:spcPts val="1600"/>
              </a:spcAft>
              <a:buNone/>
            </a:pPr>
            <a:r>
              <a:t/>
            </a:r>
            <a:endParaRPr sz="1200">
              <a:latin typeface="Comfortaa"/>
              <a:ea typeface="Comfortaa"/>
              <a:cs typeface="Comfortaa"/>
              <a:sym typeface="Comfortaa"/>
            </a:endParaRPr>
          </a:p>
        </p:txBody>
      </p:sp>
      <p:sp>
        <p:nvSpPr>
          <p:cNvPr id="161" name="Google Shape;161;p26"/>
          <p:cNvSpPr txBox="1"/>
          <p:nvPr>
            <p:ph type="title"/>
          </p:nvPr>
        </p:nvSpPr>
        <p:spPr>
          <a:xfrm>
            <a:off x="2445850" y="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A64D79"/>
                </a:solidFill>
              </a:rPr>
              <a:t>S-Curve -</a:t>
            </a:r>
            <a:r>
              <a:rPr lang="en" sz="2600"/>
              <a:t> </a:t>
            </a:r>
            <a:r>
              <a:rPr lang="en" sz="2600">
                <a:solidFill>
                  <a:srgbClr val="4A86E8"/>
                </a:solidFill>
              </a:rPr>
              <a:t>Growth Trajectory</a:t>
            </a:r>
            <a:endParaRPr sz="2600">
              <a:solidFill>
                <a:srgbClr val="4A86E8"/>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445850" y="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A64D79"/>
                </a:solidFill>
              </a:rPr>
              <a:t>Metrics</a:t>
            </a:r>
            <a:r>
              <a:rPr lang="en" sz="2600">
                <a:solidFill>
                  <a:srgbClr val="A64D79"/>
                </a:solidFill>
              </a:rPr>
              <a:t> -</a:t>
            </a:r>
            <a:r>
              <a:rPr lang="en" sz="2600"/>
              <a:t> </a:t>
            </a:r>
            <a:r>
              <a:rPr lang="en" sz="2600">
                <a:solidFill>
                  <a:srgbClr val="4A86E8"/>
                </a:solidFill>
              </a:rPr>
              <a:t>Across</a:t>
            </a:r>
            <a:r>
              <a:rPr lang="en" sz="2600">
                <a:solidFill>
                  <a:srgbClr val="4A86E8"/>
                </a:solidFill>
              </a:rPr>
              <a:t> the Curve</a:t>
            </a:r>
            <a:endParaRPr sz="2600">
              <a:solidFill>
                <a:srgbClr val="4A86E8"/>
              </a:solidFill>
              <a:latin typeface="Comfortaa"/>
              <a:ea typeface="Comfortaa"/>
              <a:cs typeface="Comfortaa"/>
              <a:sym typeface="Comfortaa"/>
            </a:endParaRPr>
          </a:p>
        </p:txBody>
      </p:sp>
      <p:sp>
        <p:nvSpPr>
          <p:cNvPr id="167" name="Google Shape;167;p27"/>
          <p:cNvSpPr txBox="1"/>
          <p:nvPr/>
        </p:nvSpPr>
        <p:spPr>
          <a:xfrm>
            <a:off x="249250" y="668425"/>
            <a:ext cx="2435700" cy="3976500"/>
          </a:xfrm>
          <a:prstGeom prst="rect">
            <a:avLst/>
          </a:prstGeom>
          <a:noFill/>
          <a:ln>
            <a:noFill/>
          </a:ln>
        </p:spPr>
        <p:txBody>
          <a:bodyPr anchorCtr="0" anchor="t" bIns="91425" lIns="91425" spcFirstLastPara="1" rIns="91425" wrap="square" tIns="91425">
            <a:noAutofit/>
          </a:bodyPr>
          <a:lstStyle/>
          <a:p>
            <a:pPr indent="-298450" lvl="0" marL="285750" marR="139700" rtl="0" algn="l">
              <a:lnSpc>
                <a:spcPct val="115000"/>
              </a:lnSpc>
              <a:spcBef>
                <a:spcPts val="180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Which metrics to track across which stages of life cycle are evident here </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Pick up triggers of growth or decline at each bend and track metrics to understand how and where to move the next innovation forward.</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Which stage are you in?</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How many innovation projects ?</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Team, Skills,  Culture, Planning etc.</a:t>
            </a:r>
            <a:endParaRPr sz="1100">
              <a:solidFill>
                <a:srgbClr val="333333"/>
              </a:solidFill>
              <a:highlight>
                <a:srgbClr val="FFFFFF"/>
              </a:highlight>
              <a:latin typeface="Comfortaa"/>
              <a:ea typeface="Comfortaa"/>
              <a:cs typeface="Comfortaa"/>
              <a:sym typeface="Comfortaa"/>
            </a:endParaRPr>
          </a:p>
          <a:p>
            <a:pPr indent="0" lvl="0" marL="457200" marR="139700" rtl="0" algn="l">
              <a:lnSpc>
                <a:spcPct val="115000"/>
              </a:lnSpc>
              <a:spcBef>
                <a:spcPts val="2800"/>
              </a:spcBef>
              <a:spcAft>
                <a:spcPts val="0"/>
              </a:spcAft>
              <a:buNone/>
            </a:pPr>
            <a:r>
              <a:rPr b="1" lang="en" sz="1050">
                <a:solidFill>
                  <a:srgbClr val="FFFFFF"/>
                </a:solidFill>
              </a:rPr>
              <a:t>10146405</a:t>
            </a:r>
            <a:endParaRPr sz="1100">
              <a:solidFill>
                <a:srgbClr val="333333"/>
              </a:solidFill>
              <a:highlight>
                <a:srgbClr val="FFFFFF"/>
              </a:highlight>
              <a:latin typeface="Comfortaa"/>
              <a:ea typeface="Comfortaa"/>
              <a:cs typeface="Comfortaa"/>
              <a:sym typeface="Comfortaa"/>
            </a:endParaRPr>
          </a:p>
          <a:p>
            <a:pPr indent="0" lvl="0" marL="0" marR="139700" rtl="0" algn="l">
              <a:lnSpc>
                <a:spcPct val="115000"/>
              </a:lnSpc>
              <a:spcBef>
                <a:spcPts val="2800"/>
              </a:spcBef>
              <a:spcAft>
                <a:spcPts val="2800"/>
              </a:spcAft>
              <a:buNone/>
            </a:pPr>
            <a:r>
              <a:t/>
            </a:r>
            <a:endParaRPr sz="1100">
              <a:solidFill>
                <a:srgbClr val="333333"/>
              </a:solidFill>
              <a:highlight>
                <a:srgbClr val="FFFFFF"/>
              </a:highlight>
              <a:latin typeface="Comfortaa"/>
              <a:ea typeface="Comfortaa"/>
              <a:cs typeface="Comfortaa"/>
              <a:sym typeface="Comfortaa"/>
            </a:endParaRPr>
          </a:p>
        </p:txBody>
      </p:sp>
      <p:pic>
        <p:nvPicPr>
          <p:cNvPr id="168" name="Google Shape;168;p27"/>
          <p:cNvPicPr preferRelativeResize="0"/>
          <p:nvPr/>
        </p:nvPicPr>
        <p:blipFill>
          <a:blip r:embed="rId3">
            <a:alphaModFix/>
          </a:blip>
          <a:stretch>
            <a:fillRect/>
          </a:stretch>
        </p:blipFill>
        <p:spPr>
          <a:xfrm>
            <a:off x="2685050" y="538700"/>
            <a:ext cx="6321599" cy="410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2355225" y="205060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Market Assessment of Innovation </a:t>
            </a:r>
            <a:endParaRPr sz="2600">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nvSpPr>
        <p:spPr>
          <a:xfrm>
            <a:off x="2424475" y="0"/>
            <a:ext cx="6570900" cy="44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900"/>
              </a:spcAft>
              <a:buNone/>
            </a:pPr>
            <a:r>
              <a:rPr lang="en" sz="1500">
                <a:solidFill>
                  <a:srgbClr val="FF0000"/>
                </a:solidFill>
                <a:highlight>
                  <a:srgbClr val="FFFFFF"/>
                </a:highlight>
              </a:rPr>
              <a:t>DISRUPTIVE</a:t>
            </a:r>
            <a:r>
              <a:rPr lang="en" sz="1500">
                <a:solidFill>
                  <a:srgbClr val="4A86E8"/>
                </a:solidFill>
                <a:highlight>
                  <a:srgbClr val="FFFFFF"/>
                </a:highlight>
              </a:rPr>
              <a:t> INNOVATION THEORY: WHAT IT IS &amp; 4 KEY CONCEPTS</a:t>
            </a:r>
            <a:endParaRPr sz="1500">
              <a:solidFill>
                <a:srgbClr val="4A86E8"/>
              </a:solidFill>
              <a:highlight>
                <a:srgbClr val="FFFFFF"/>
              </a:highlight>
            </a:endParaRPr>
          </a:p>
        </p:txBody>
      </p:sp>
      <p:sp>
        <p:nvSpPr>
          <p:cNvPr id="179" name="Google Shape;179;p29"/>
          <p:cNvSpPr txBox="1"/>
          <p:nvPr/>
        </p:nvSpPr>
        <p:spPr>
          <a:xfrm>
            <a:off x="2322500" y="849700"/>
            <a:ext cx="6333000" cy="3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What is disruptive innovation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Uber, Lyft , Tesla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sz="1300">
                <a:solidFill>
                  <a:srgbClr val="181818"/>
                </a:solidFill>
                <a:highlight>
                  <a:srgbClr val="FFFFFF"/>
                </a:highlight>
              </a:rPr>
              <a:t>What does “disruptive innovation” actually mean, and how can today’s businesses—both the disruptors and the disrupted—form an understanding that will allow them to spot potential opportunities and threats?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nvSpPr>
        <p:spPr>
          <a:xfrm>
            <a:off x="2424475" y="0"/>
            <a:ext cx="6570900" cy="44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900"/>
              </a:spcAft>
              <a:buNone/>
            </a:pPr>
            <a:r>
              <a:rPr lang="en" sz="1500">
                <a:solidFill>
                  <a:srgbClr val="FF0000"/>
                </a:solidFill>
                <a:highlight>
                  <a:srgbClr val="FFFFFF"/>
                </a:highlight>
              </a:rPr>
              <a:t>DISRUPTIVE</a:t>
            </a:r>
            <a:r>
              <a:rPr lang="en" sz="1500">
                <a:solidFill>
                  <a:srgbClr val="4A86E8"/>
                </a:solidFill>
                <a:highlight>
                  <a:srgbClr val="FFFFFF"/>
                </a:highlight>
              </a:rPr>
              <a:t> INNOVATION THEORY: WHAT IT IS &amp; 4 KEY CONCEPTS</a:t>
            </a:r>
            <a:endParaRPr sz="1500">
              <a:solidFill>
                <a:srgbClr val="4A86E8"/>
              </a:solidFill>
              <a:highlight>
                <a:srgbClr val="FFFFFF"/>
              </a:highlight>
            </a:endParaRPr>
          </a:p>
        </p:txBody>
      </p:sp>
      <p:sp>
        <p:nvSpPr>
          <p:cNvPr id="185" name="Google Shape;185;p30"/>
          <p:cNvSpPr txBox="1"/>
          <p:nvPr/>
        </p:nvSpPr>
        <p:spPr>
          <a:xfrm>
            <a:off x="555125" y="498500"/>
            <a:ext cx="8100300" cy="39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300">
                <a:solidFill>
                  <a:srgbClr val="181818"/>
                </a:solidFill>
                <a:highlight>
                  <a:srgbClr val="FFFFFF"/>
                </a:highlight>
              </a:rPr>
              <a:t>According to Christensen(who coined the term in 1990s), disruptive innovation is the process in which a smaller company, usually with fewer resources, is able to challenge an established business (often called an “incumbent”) by entering at the bottom of the market and continuing to move up-market. This process usually happens over a number of steps:</a:t>
            </a:r>
            <a:endParaRPr sz="1300">
              <a:solidFill>
                <a:srgbClr val="181818"/>
              </a:solidFill>
              <a:highlight>
                <a:srgbClr val="FFFFFF"/>
              </a:highlight>
            </a:endParaRPr>
          </a:p>
          <a:p>
            <a:pPr indent="-311150" lvl="0" marL="622300" rtl="0" algn="l">
              <a:lnSpc>
                <a:spcPct val="115000"/>
              </a:lnSpc>
              <a:spcBef>
                <a:spcPts val="2100"/>
              </a:spcBef>
              <a:spcAft>
                <a:spcPts val="0"/>
              </a:spcAft>
              <a:buClr>
                <a:srgbClr val="181818"/>
              </a:buClr>
              <a:buSzPts val="1300"/>
              <a:buAutoNum type="arabicPeriod"/>
            </a:pPr>
            <a:r>
              <a:rPr lang="en" sz="1300">
                <a:solidFill>
                  <a:srgbClr val="181818"/>
                </a:solidFill>
                <a:highlight>
                  <a:srgbClr val="FFFFFF"/>
                </a:highlight>
              </a:rPr>
              <a:t>Incumbent businesses innovate and develop their products or services in order to appeal to their most demanding and/or profitable customers, ignoring the needs of those downmarket.</a:t>
            </a:r>
            <a:endParaRPr sz="1300">
              <a:solidFill>
                <a:srgbClr val="181818"/>
              </a:solidFill>
              <a:highlight>
                <a:srgbClr val="FFFFFF"/>
              </a:highlight>
            </a:endParaRPr>
          </a:p>
          <a:p>
            <a:pPr indent="-311150" lvl="0" marL="622300" rtl="0" algn="l">
              <a:lnSpc>
                <a:spcPct val="115000"/>
              </a:lnSpc>
              <a:spcBef>
                <a:spcPts val="0"/>
              </a:spcBef>
              <a:spcAft>
                <a:spcPts val="0"/>
              </a:spcAft>
              <a:buClr>
                <a:srgbClr val="181818"/>
              </a:buClr>
              <a:buSzPts val="1300"/>
              <a:buAutoNum type="arabicPeriod"/>
            </a:pPr>
            <a:r>
              <a:rPr lang="en" sz="1300">
                <a:solidFill>
                  <a:srgbClr val="181818"/>
                </a:solidFill>
                <a:highlight>
                  <a:srgbClr val="FFFFFF"/>
                </a:highlight>
              </a:rPr>
              <a:t>Entrants target this ignored market segment and gain traction by meeting their needs at a reduced cost compared to what is offered by the incumbent.</a:t>
            </a:r>
            <a:endParaRPr sz="1300">
              <a:solidFill>
                <a:srgbClr val="181818"/>
              </a:solidFill>
              <a:highlight>
                <a:srgbClr val="FFFFFF"/>
              </a:highlight>
            </a:endParaRPr>
          </a:p>
          <a:p>
            <a:pPr indent="-311150" lvl="0" marL="622300" rtl="0" algn="l">
              <a:lnSpc>
                <a:spcPct val="115000"/>
              </a:lnSpc>
              <a:spcBef>
                <a:spcPts val="0"/>
              </a:spcBef>
              <a:spcAft>
                <a:spcPts val="0"/>
              </a:spcAft>
              <a:buClr>
                <a:srgbClr val="181818"/>
              </a:buClr>
              <a:buSzPts val="1300"/>
              <a:buAutoNum type="arabicPeriod"/>
            </a:pPr>
            <a:r>
              <a:rPr lang="en" sz="1300">
                <a:solidFill>
                  <a:srgbClr val="181818"/>
                </a:solidFill>
                <a:highlight>
                  <a:srgbClr val="FFFFFF"/>
                </a:highlight>
              </a:rPr>
              <a:t>Incumbents don’t respond to the new entrant, continuing to focus on their more profitable segments.</a:t>
            </a:r>
            <a:endParaRPr sz="1300">
              <a:solidFill>
                <a:srgbClr val="181818"/>
              </a:solidFill>
              <a:highlight>
                <a:srgbClr val="FFFFFF"/>
              </a:highlight>
            </a:endParaRPr>
          </a:p>
          <a:p>
            <a:pPr indent="-311150" lvl="0" marL="622300" rtl="0" algn="l">
              <a:lnSpc>
                <a:spcPct val="115000"/>
              </a:lnSpc>
              <a:spcBef>
                <a:spcPts val="0"/>
              </a:spcBef>
              <a:spcAft>
                <a:spcPts val="0"/>
              </a:spcAft>
              <a:buClr>
                <a:srgbClr val="181818"/>
              </a:buClr>
              <a:buSzPts val="1300"/>
              <a:buAutoNum type="arabicPeriod"/>
            </a:pPr>
            <a:r>
              <a:rPr lang="en" sz="1300">
                <a:solidFill>
                  <a:srgbClr val="181818"/>
                </a:solidFill>
                <a:highlight>
                  <a:srgbClr val="FFFFFF"/>
                </a:highlight>
              </a:rPr>
              <a:t>Entrants eventually move upmarket by offering solutions that appeal to the incumbent’s “mainstream” customers.</a:t>
            </a:r>
            <a:endParaRPr sz="1300">
              <a:solidFill>
                <a:srgbClr val="181818"/>
              </a:solidFill>
              <a:highlight>
                <a:srgbClr val="FFFFFF"/>
              </a:highlight>
            </a:endParaRPr>
          </a:p>
          <a:p>
            <a:pPr indent="-311150" lvl="0" marL="622300" rtl="0" algn="l">
              <a:lnSpc>
                <a:spcPct val="115000"/>
              </a:lnSpc>
              <a:spcBef>
                <a:spcPts val="0"/>
              </a:spcBef>
              <a:spcAft>
                <a:spcPts val="0"/>
              </a:spcAft>
              <a:buClr>
                <a:srgbClr val="181818"/>
              </a:buClr>
              <a:buSzPts val="1300"/>
              <a:buAutoNum type="arabicPeriod"/>
            </a:pPr>
            <a:r>
              <a:rPr lang="en" sz="1300">
                <a:solidFill>
                  <a:srgbClr val="181818"/>
                </a:solidFill>
                <a:highlight>
                  <a:srgbClr val="FFFFFF"/>
                </a:highlight>
              </a:rPr>
              <a:t>Once the new entrant has begun to attract the incumbent business’s mainstream customers en masse, disruption has occurred.</a:t>
            </a:r>
            <a:endParaRPr sz="1300">
              <a:solidFill>
                <a:srgbClr val="181818"/>
              </a:solidFill>
              <a:highlight>
                <a:srgbClr val="FFFFFF"/>
              </a:highlight>
            </a:endParaRPr>
          </a:p>
          <a:p>
            <a:pPr indent="0" lvl="0" marL="0" rtl="0" algn="l">
              <a:spcBef>
                <a:spcPts val="540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nvSpPr>
        <p:spPr>
          <a:xfrm>
            <a:off x="2424475" y="0"/>
            <a:ext cx="6570900" cy="44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900"/>
              </a:spcAft>
              <a:buNone/>
            </a:pPr>
            <a:r>
              <a:rPr lang="en" sz="1500">
                <a:solidFill>
                  <a:srgbClr val="FF0000"/>
                </a:solidFill>
                <a:highlight>
                  <a:srgbClr val="FFFFFF"/>
                </a:highlight>
              </a:rPr>
              <a:t>HOW TO UNDERSTAND </a:t>
            </a:r>
            <a:r>
              <a:rPr lang="en" sz="1500">
                <a:solidFill>
                  <a:srgbClr val="FF0000"/>
                </a:solidFill>
                <a:highlight>
                  <a:srgbClr val="FFFFFF"/>
                </a:highlight>
              </a:rPr>
              <a:t>DISRUPTIVE</a:t>
            </a:r>
            <a:r>
              <a:rPr lang="en" sz="1500">
                <a:solidFill>
                  <a:srgbClr val="4A86E8"/>
                </a:solidFill>
                <a:highlight>
                  <a:srgbClr val="FFFFFF"/>
                </a:highlight>
              </a:rPr>
              <a:t> INNOVATION THEORY</a:t>
            </a:r>
            <a:endParaRPr sz="1500">
              <a:solidFill>
                <a:srgbClr val="4A86E8"/>
              </a:solidFill>
              <a:highlight>
                <a:srgbClr val="FFFFFF"/>
              </a:highlight>
            </a:endParaRPr>
          </a:p>
        </p:txBody>
      </p:sp>
      <p:sp>
        <p:nvSpPr>
          <p:cNvPr id="191" name="Google Shape;191;p31"/>
          <p:cNvSpPr txBox="1"/>
          <p:nvPr/>
        </p:nvSpPr>
        <p:spPr>
          <a:xfrm>
            <a:off x="555125" y="498500"/>
            <a:ext cx="8100300" cy="3954000"/>
          </a:xfrm>
          <a:prstGeom prst="rect">
            <a:avLst/>
          </a:prstGeom>
          <a:noFill/>
          <a:ln>
            <a:noFill/>
          </a:ln>
        </p:spPr>
        <p:txBody>
          <a:bodyPr anchorCtr="0" anchor="t" bIns="91425" lIns="91425" spcFirstLastPara="1" rIns="91425" wrap="square" tIns="91425">
            <a:noAutofit/>
          </a:bodyPr>
          <a:lstStyle/>
          <a:p>
            <a:pPr indent="0" lvl="0" marL="0" rtl="0" algn="l">
              <a:lnSpc>
                <a:spcPct val="138461"/>
              </a:lnSpc>
              <a:spcBef>
                <a:spcPts val="0"/>
              </a:spcBef>
              <a:spcAft>
                <a:spcPts val="0"/>
              </a:spcAft>
              <a:buNone/>
            </a:pPr>
            <a:r>
              <a:rPr lang="en" sz="1300">
                <a:solidFill>
                  <a:srgbClr val="181818"/>
                </a:solidFill>
                <a:highlight>
                  <a:srgbClr val="FFFFFF"/>
                </a:highlight>
              </a:rPr>
              <a:t>1. Not All Innovation Is Disruption:   It is "what happens when the incumbents are so focused on pleasing their most profitable customers that they neglect or misjudge the needs of their other segments."</a:t>
            </a:r>
            <a:endParaRPr sz="1300">
              <a:solidFill>
                <a:srgbClr val="181818"/>
              </a:solidFill>
              <a:highlight>
                <a:srgbClr val="FFFFFF"/>
              </a:highlight>
            </a:endParaRPr>
          </a:p>
          <a:p>
            <a:pPr indent="0" lvl="0" marL="0" rtl="0" algn="l">
              <a:spcBef>
                <a:spcPts val="0"/>
              </a:spcBef>
              <a:spcAft>
                <a:spcPts val="0"/>
              </a:spcAft>
              <a:buNone/>
            </a:pPr>
            <a:r>
              <a:t/>
            </a:r>
            <a:endParaRPr>
              <a:latin typeface="Lato"/>
              <a:ea typeface="Lato"/>
              <a:cs typeface="Lato"/>
              <a:sym typeface="Lato"/>
            </a:endParaRPr>
          </a:p>
          <a:p>
            <a:pPr indent="0" lvl="0" marL="0" rtl="0" algn="l">
              <a:lnSpc>
                <a:spcPct val="138461"/>
              </a:lnSpc>
              <a:spcBef>
                <a:spcPts val="0"/>
              </a:spcBef>
              <a:spcAft>
                <a:spcPts val="0"/>
              </a:spcAft>
              <a:buClr>
                <a:schemeClr val="dk2"/>
              </a:buClr>
              <a:buSzPts val="1100"/>
              <a:buFont typeface="Arial"/>
              <a:buNone/>
            </a:pPr>
            <a:r>
              <a:rPr lang="en" sz="1300">
                <a:solidFill>
                  <a:srgbClr val="181818"/>
                </a:solidFill>
                <a:highlight>
                  <a:srgbClr val="FFFFFF"/>
                </a:highlight>
              </a:rPr>
              <a:t>2. Disruption Can Be Low-End or New-Market</a:t>
            </a:r>
            <a:endParaRPr sz="1300">
              <a:solidFill>
                <a:srgbClr val="181818"/>
              </a:solidFill>
              <a:highlight>
                <a:srgbClr val="FFFFFF"/>
              </a:highlight>
            </a:endParaRPr>
          </a:p>
          <a:p>
            <a:pPr indent="-311150" lvl="0" marL="622300" rtl="0" algn="l">
              <a:lnSpc>
                <a:spcPct val="115000"/>
              </a:lnSpc>
              <a:spcBef>
                <a:spcPts val="0"/>
              </a:spcBef>
              <a:spcAft>
                <a:spcPts val="0"/>
              </a:spcAft>
              <a:buClr>
                <a:srgbClr val="181818"/>
              </a:buClr>
              <a:buSzPts val="1300"/>
              <a:buChar char="●"/>
            </a:pPr>
            <a:r>
              <a:rPr lang="en" sz="1300">
                <a:solidFill>
                  <a:srgbClr val="181818"/>
                </a:solidFill>
                <a:highlight>
                  <a:srgbClr val="FFFFFF"/>
                </a:highlight>
              </a:rPr>
              <a:t>Low-end disruption refers to businesses that come in at the bottom of the market and serve customers in a way that is "good enough." These are generally the lower profit markets for the incumbent and thus, when these new businesses enter, the incumbents move further "upstream." In other words, they put their focus on where the greater profit margins are.</a:t>
            </a:r>
            <a:endParaRPr sz="1300">
              <a:solidFill>
                <a:srgbClr val="181818"/>
              </a:solidFill>
              <a:highlight>
                <a:srgbClr val="FFFFFF"/>
              </a:highlight>
            </a:endParaRPr>
          </a:p>
          <a:p>
            <a:pPr indent="-311150" lvl="0" marL="622300" rtl="0" algn="l">
              <a:lnSpc>
                <a:spcPct val="115000"/>
              </a:lnSpc>
              <a:spcBef>
                <a:spcPts val="0"/>
              </a:spcBef>
              <a:spcAft>
                <a:spcPts val="0"/>
              </a:spcAft>
              <a:buClr>
                <a:srgbClr val="181818"/>
              </a:buClr>
              <a:buSzPts val="1300"/>
              <a:buChar char="●"/>
            </a:pPr>
            <a:r>
              <a:rPr lang="en" sz="1300">
                <a:solidFill>
                  <a:srgbClr val="181818"/>
                </a:solidFill>
                <a:highlight>
                  <a:srgbClr val="FFFFFF"/>
                </a:highlight>
              </a:rPr>
              <a:t>New-market disruption refers to businesses that compete against non-consumption in lower margin sectors of an industry. Similar to low-end disruption, the products offered are generally seen as "good enough," and the emerging business is profitable at these lower prices.</a:t>
            </a:r>
            <a:endParaRPr sz="1300">
              <a:solidFill>
                <a:srgbClr val="181818"/>
              </a:solidFill>
              <a:highlight>
                <a:srgbClr val="FFFFFF"/>
              </a:highlight>
            </a:endParaRPr>
          </a:p>
          <a:p>
            <a:pPr indent="0" lvl="0" marL="0" rtl="0" algn="l">
              <a:lnSpc>
                <a:spcPct val="115000"/>
              </a:lnSpc>
              <a:spcBef>
                <a:spcPts val="3600"/>
              </a:spcBef>
              <a:spcAft>
                <a:spcPts val="0"/>
              </a:spcAft>
              <a:buNone/>
            </a:pPr>
            <a:r>
              <a:rPr lang="en" sz="1300">
                <a:solidFill>
                  <a:srgbClr val="181818"/>
                </a:solidFill>
                <a:highlight>
                  <a:srgbClr val="FFFFFF"/>
                </a:highlight>
              </a:rPr>
              <a:t>3. Disruptive Innovation Is a Process, Rather Than a Product or Service</a:t>
            </a:r>
            <a:endParaRPr sz="1300">
              <a:solidFill>
                <a:srgbClr val="181818"/>
              </a:solidFill>
              <a:highlight>
                <a:srgbClr val="FFFFFF"/>
              </a:highlight>
            </a:endParaRPr>
          </a:p>
          <a:p>
            <a:pPr indent="0" lvl="0" marL="0" rtl="0" algn="l">
              <a:lnSpc>
                <a:spcPct val="115000"/>
              </a:lnSpc>
              <a:spcBef>
                <a:spcPts val="3600"/>
              </a:spcBef>
              <a:spcAft>
                <a:spcPts val="0"/>
              </a:spcAft>
              <a:buNone/>
            </a:pPr>
            <a:r>
              <a:rPr lang="en" sz="1300">
                <a:solidFill>
                  <a:srgbClr val="181818"/>
                </a:solidFill>
                <a:highlight>
                  <a:srgbClr val="FFFFFF"/>
                </a:highlight>
              </a:rPr>
              <a:t>Source: HBR article</a:t>
            </a:r>
            <a:endParaRPr sz="1300">
              <a:solidFill>
                <a:srgbClr val="181818"/>
              </a:solidFill>
              <a:highlight>
                <a:srgbClr val="FFFFFF"/>
              </a:highlight>
            </a:endParaRPr>
          </a:p>
          <a:p>
            <a:pPr indent="0" lvl="0" marL="457200" rtl="0" algn="l">
              <a:lnSpc>
                <a:spcPct val="115000"/>
              </a:lnSpc>
              <a:spcBef>
                <a:spcPts val="3600"/>
              </a:spcBef>
              <a:spcAft>
                <a:spcPts val="0"/>
              </a:spcAft>
              <a:buNone/>
            </a:pPr>
            <a:r>
              <a:t/>
            </a:r>
            <a:endParaRPr sz="1300">
              <a:solidFill>
                <a:srgbClr val="181818"/>
              </a:solidFill>
              <a:highlight>
                <a:srgbClr val="FFFFFF"/>
              </a:highlight>
            </a:endParaRPr>
          </a:p>
          <a:p>
            <a:pPr indent="0" lvl="0" marL="0" rtl="0" algn="l">
              <a:spcBef>
                <a:spcPts val="360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45850" y="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A64D79"/>
                </a:solidFill>
              </a:rPr>
              <a:t>Innovation</a:t>
            </a:r>
            <a:r>
              <a:rPr lang="en" sz="2600"/>
              <a:t> </a:t>
            </a:r>
            <a:r>
              <a:rPr lang="en" sz="2600">
                <a:solidFill>
                  <a:srgbClr val="4A86E8"/>
                </a:solidFill>
              </a:rPr>
              <a:t>Examples</a:t>
            </a:r>
            <a:endParaRPr sz="2600">
              <a:solidFill>
                <a:srgbClr val="4A86E8"/>
              </a:solidFill>
              <a:latin typeface="Comfortaa"/>
              <a:ea typeface="Comfortaa"/>
              <a:cs typeface="Comfortaa"/>
              <a:sym typeface="Comfortaa"/>
            </a:endParaRPr>
          </a:p>
        </p:txBody>
      </p:sp>
      <p:sp>
        <p:nvSpPr>
          <p:cNvPr id="79" name="Google Shape;79;p14"/>
          <p:cNvSpPr txBox="1"/>
          <p:nvPr/>
        </p:nvSpPr>
        <p:spPr>
          <a:xfrm>
            <a:off x="2492450" y="770400"/>
            <a:ext cx="6163200" cy="3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Tech	:  Internet, Mobile etc.</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Product	:  Electric cars, Planes</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Process	: Lean, Kaizen, CICD </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Finance	:, Sub prime, VC</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Cultural	: Live -in, Entrepreneurship </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Legal	: Class Action Lawsuits, Patents</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Eco System: Silicon Valley, Bangalore</a:t>
            </a:r>
            <a:endParaRPr sz="2000">
              <a:latin typeface="Lato"/>
              <a:ea typeface="Lato"/>
              <a:cs typeface="Lato"/>
              <a:sym typeface="Lato"/>
            </a:endParaRPr>
          </a:p>
          <a:p>
            <a:pPr indent="0" lvl="0" marL="0" rtl="0" algn="l">
              <a:spcBef>
                <a:spcPts val="0"/>
              </a:spcBef>
              <a:spcAft>
                <a:spcPts val="0"/>
              </a:spcAft>
              <a:buNone/>
            </a:pPr>
            <a:r>
              <a:rPr lang="en" sz="2000">
                <a:latin typeface="Lato"/>
                <a:ea typeface="Lato"/>
                <a:cs typeface="Lato"/>
                <a:sym typeface="Lato"/>
              </a:rPr>
              <a:t>Sports:</a:t>
            </a:r>
            <a:endParaRPr sz="2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911600" y="575950"/>
            <a:ext cx="6049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How to identify Target Segment?</a:t>
            </a:r>
            <a:endParaRPr sz="2700"/>
          </a:p>
        </p:txBody>
      </p:sp>
      <p:pic>
        <p:nvPicPr>
          <p:cNvPr id="197" name="Google Shape;197;p32"/>
          <p:cNvPicPr preferRelativeResize="0"/>
          <p:nvPr/>
        </p:nvPicPr>
        <p:blipFill>
          <a:blip r:embed="rId3">
            <a:alphaModFix/>
          </a:blip>
          <a:stretch>
            <a:fillRect/>
          </a:stretch>
        </p:blipFill>
        <p:spPr>
          <a:xfrm>
            <a:off x="2712825" y="1375075"/>
            <a:ext cx="5810250" cy="3343275"/>
          </a:xfrm>
          <a:prstGeom prst="rect">
            <a:avLst/>
          </a:prstGeom>
          <a:noFill/>
          <a:ln>
            <a:noFill/>
          </a:ln>
        </p:spPr>
      </p:pic>
      <p:sp>
        <p:nvSpPr>
          <p:cNvPr id="198" name="Google Shape;198;p32"/>
          <p:cNvSpPr txBox="1"/>
          <p:nvPr/>
        </p:nvSpPr>
        <p:spPr>
          <a:xfrm>
            <a:off x="249250" y="668425"/>
            <a:ext cx="2435700" cy="3976500"/>
          </a:xfrm>
          <a:prstGeom prst="rect">
            <a:avLst/>
          </a:prstGeom>
          <a:noFill/>
          <a:ln>
            <a:noFill/>
          </a:ln>
        </p:spPr>
        <p:txBody>
          <a:bodyPr anchorCtr="0" anchor="t" bIns="91425" lIns="91425" spcFirstLastPara="1" rIns="91425" wrap="square" tIns="91425">
            <a:noAutofit/>
          </a:bodyPr>
          <a:lstStyle/>
          <a:p>
            <a:pPr indent="-298450" lvl="0" marL="285750" marR="139700" rtl="0" algn="l">
              <a:lnSpc>
                <a:spcPct val="115000"/>
              </a:lnSpc>
              <a:spcBef>
                <a:spcPts val="180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Demographics</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Research Customer, Product, Service, Competition</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Understand your customers - interview, focus groups, survey</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Competition Analysis (to be continued in next slide)</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Product Value Analysis </a:t>
            </a:r>
            <a:endParaRPr sz="1100">
              <a:solidFill>
                <a:srgbClr val="333333"/>
              </a:solidFill>
              <a:highlight>
                <a:srgbClr val="FFFFFF"/>
              </a:highlight>
              <a:latin typeface="Comfortaa"/>
              <a:ea typeface="Comfortaa"/>
              <a:cs typeface="Comfortaa"/>
              <a:sym typeface="Comfortaa"/>
            </a:endParaRPr>
          </a:p>
          <a:p>
            <a:pPr indent="0" lvl="0" marL="457200" marR="139700" rtl="0" algn="l">
              <a:lnSpc>
                <a:spcPct val="115000"/>
              </a:lnSpc>
              <a:spcBef>
                <a:spcPts val="2800"/>
              </a:spcBef>
              <a:spcAft>
                <a:spcPts val="0"/>
              </a:spcAft>
              <a:buNone/>
            </a:pPr>
            <a:r>
              <a:rPr b="1" lang="en" sz="1050">
                <a:solidFill>
                  <a:srgbClr val="FFFFFF"/>
                </a:solidFill>
              </a:rPr>
              <a:t>10146405</a:t>
            </a:r>
            <a:endParaRPr sz="1100">
              <a:solidFill>
                <a:srgbClr val="333333"/>
              </a:solidFill>
              <a:highlight>
                <a:srgbClr val="FFFFFF"/>
              </a:highlight>
              <a:latin typeface="Comfortaa"/>
              <a:ea typeface="Comfortaa"/>
              <a:cs typeface="Comfortaa"/>
              <a:sym typeface="Comfortaa"/>
            </a:endParaRPr>
          </a:p>
          <a:p>
            <a:pPr indent="0" lvl="0" marL="0" marR="139700" rtl="0" algn="l">
              <a:lnSpc>
                <a:spcPct val="115000"/>
              </a:lnSpc>
              <a:spcBef>
                <a:spcPts val="2800"/>
              </a:spcBef>
              <a:spcAft>
                <a:spcPts val="2800"/>
              </a:spcAft>
              <a:buNone/>
            </a:pPr>
            <a:r>
              <a:t/>
            </a:r>
            <a:endParaRPr sz="1100">
              <a:solidFill>
                <a:srgbClr val="333333"/>
              </a:solidFill>
              <a:highlight>
                <a:srgbClr val="FFFFFF"/>
              </a:highlight>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3"/>
          <p:cNvPicPr preferRelativeResize="0"/>
          <p:nvPr/>
        </p:nvPicPr>
        <p:blipFill>
          <a:blip r:embed="rId3">
            <a:alphaModFix/>
          </a:blip>
          <a:stretch>
            <a:fillRect/>
          </a:stretch>
        </p:blipFill>
        <p:spPr>
          <a:xfrm>
            <a:off x="152400" y="152400"/>
            <a:ext cx="8608458"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1856450" y="21620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74E13"/>
                </a:solidFill>
              </a:rPr>
              <a:t>Now go Innovate !</a:t>
            </a:r>
            <a:endParaRPr>
              <a:solidFill>
                <a:srgbClr val="274E1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795688" y="751475"/>
            <a:ext cx="8086725" cy="3797800"/>
          </a:xfrm>
          <a:prstGeom prst="rect">
            <a:avLst/>
          </a:prstGeom>
          <a:noFill/>
          <a:ln>
            <a:noFill/>
          </a:ln>
        </p:spPr>
      </p:pic>
      <p:sp>
        <p:nvSpPr>
          <p:cNvPr id="85" name="Google Shape;85;p15"/>
          <p:cNvSpPr txBox="1"/>
          <p:nvPr>
            <p:ph type="title"/>
          </p:nvPr>
        </p:nvSpPr>
        <p:spPr>
          <a:xfrm>
            <a:off x="2445850" y="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A64D79"/>
                </a:solidFill>
              </a:rPr>
              <a:t>Ten</a:t>
            </a:r>
            <a:r>
              <a:rPr lang="en" sz="2500"/>
              <a:t> </a:t>
            </a:r>
            <a:r>
              <a:rPr lang="en" sz="2500">
                <a:solidFill>
                  <a:srgbClr val="4A86E8"/>
                </a:solidFill>
              </a:rPr>
              <a:t>Types of Innovation </a:t>
            </a:r>
            <a:r>
              <a:rPr lang="en" sz="1400">
                <a:solidFill>
                  <a:srgbClr val="4A86E8"/>
                </a:solidFill>
              </a:rPr>
              <a:t>(Doblin/Deloitte)</a:t>
            </a:r>
            <a:endParaRPr sz="1400">
              <a:solidFill>
                <a:srgbClr val="4A86E8"/>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45850" y="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A64D79"/>
                </a:solidFill>
              </a:rPr>
              <a:t>First Four (4) - </a:t>
            </a:r>
            <a:r>
              <a:rPr lang="en" sz="2500">
                <a:solidFill>
                  <a:srgbClr val="4A86E8"/>
                </a:solidFill>
              </a:rPr>
              <a:t>Configuration</a:t>
            </a:r>
            <a:endParaRPr sz="2100">
              <a:solidFill>
                <a:srgbClr val="4A86E8"/>
              </a:solidFill>
              <a:latin typeface="Comfortaa"/>
              <a:ea typeface="Comfortaa"/>
              <a:cs typeface="Comfortaa"/>
              <a:sym typeface="Comfortaa"/>
            </a:endParaRPr>
          </a:p>
        </p:txBody>
      </p:sp>
      <p:pic>
        <p:nvPicPr>
          <p:cNvPr id="91" name="Google Shape;91;p16"/>
          <p:cNvPicPr preferRelativeResize="0"/>
          <p:nvPr/>
        </p:nvPicPr>
        <p:blipFill>
          <a:blip r:embed="rId3">
            <a:alphaModFix/>
          </a:blip>
          <a:stretch>
            <a:fillRect/>
          </a:stretch>
        </p:blipFill>
        <p:spPr>
          <a:xfrm>
            <a:off x="2445850" y="551200"/>
            <a:ext cx="5522850" cy="4041101"/>
          </a:xfrm>
          <a:prstGeom prst="rect">
            <a:avLst/>
          </a:prstGeom>
          <a:noFill/>
          <a:ln>
            <a:noFill/>
          </a:ln>
        </p:spPr>
      </p:pic>
      <p:sp>
        <p:nvSpPr>
          <p:cNvPr id="92" name="Google Shape;92;p16"/>
          <p:cNvSpPr txBox="1"/>
          <p:nvPr/>
        </p:nvSpPr>
        <p:spPr>
          <a:xfrm>
            <a:off x="249250" y="668425"/>
            <a:ext cx="2196600" cy="3693300"/>
          </a:xfrm>
          <a:prstGeom prst="rect">
            <a:avLst/>
          </a:prstGeom>
          <a:noFill/>
          <a:ln>
            <a:noFill/>
          </a:ln>
        </p:spPr>
        <p:txBody>
          <a:bodyPr anchorCtr="0" anchor="t" bIns="91425" lIns="91425" spcFirstLastPara="1" rIns="91425" wrap="square" tIns="91425">
            <a:noAutofit/>
          </a:bodyPr>
          <a:lstStyle/>
          <a:p>
            <a:pPr indent="-298450" lvl="0" marL="457200" rtl="0" algn="l">
              <a:lnSpc>
                <a:spcPct val="15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According to Doblin, the first four types of innovation center around the configuration of the company, and all the work that happens “behind the scenes”.</a:t>
            </a:r>
            <a:endParaRPr b="1" sz="1100">
              <a:solidFill>
                <a:schemeClr val="dk2"/>
              </a:solidFill>
              <a:highlight>
                <a:srgbClr val="FFFFFF"/>
              </a:highlight>
            </a:endParaRPr>
          </a:p>
          <a:p>
            <a:pPr indent="0" lvl="0" marL="457200" rtl="0" algn="l">
              <a:lnSpc>
                <a:spcPct val="115000"/>
              </a:lnSpc>
              <a:spcBef>
                <a:spcPts val="1500"/>
              </a:spcBef>
              <a:spcAft>
                <a:spcPts val="0"/>
              </a:spcAft>
              <a:buNone/>
            </a:pPr>
            <a:r>
              <a:t/>
            </a:r>
            <a:endParaRPr sz="1100">
              <a:solidFill>
                <a:srgbClr val="333333"/>
              </a:solidFill>
              <a:highlight>
                <a:srgbClr val="FFFFFF"/>
              </a:highlight>
              <a:latin typeface="Comfortaa"/>
              <a:ea typeface="Comfortaa"/>
              <a:cs typeface="Comfortaa"/>
              <a:sym typeface="Comfortaa"/>
            </a:endParaRPr>
          </a:p>
          <a:p>
            <a:pPr indent="-298450" lvl="0" marL="4572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Non -Customer - Facing </a:t>
            </a:r>
            <a:r>
              <a:rPr b="1" lang="en" sz="1100">
                <a:solidFill>
                  <a:srgbClr val="333333"/>
                </a:solidFill>
                <a:highlight>
                  <a:srgbClr val="FFFFFF"/>
                </a:highlight>
                <a:latin typeface="Comfortaa"/>
                <a:ea typeface="Comfortaa"/>
                <a:cs typeface="Comfortaa"/>
                <a:sym typeface="Comfortaa"/>
              </a:rPr>
              <a:t>?</a:t>
            </a:r>
            <a:endParaRPr b="1" sz="1100">
              <a:solidFill>
                <a:schemeClr val="dk2"/>
              </a:solidFill>
            </a:endParaRPr>
          </a:p>
          <a:p>
            <a:pPr indent="-298450" lvl="0" marL="45720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Downstream Effect</a:t>
            </a:r>
            <a:endParaRPr sz="1100">
              <a:solidFill>
                <a:srgbClr val="333333"/>
              </a:solidFill>
              <a:highlight>
                <a:srgbClr val="FFFFFF"/>
              </a:highlight>
              <a:latin typeface="Comfortaa"/>
              <a:ea typeface="Comfortaa"/>
              <a:cs typeface="Comfortaa"/>
              <a:sym typeface="Comfortaa"/>
            </a:endParaRPr>
          </a:p>
          <a:p>
            <a:pPr indent="0" lvl="0" marL="457200" marR="139700" rtl="0" algn="l">
              <a:lnSpc>
                <a:spcPct val="115000"/>
              </a:lnSpc>
              <a:spcBef>
                <a:spcPts val="2800"/>
              </a:spcBef>
              <a:spcAft>
                <a:spcPts val="2800"/>
              </a:spcAft>
              <a:buNone/>
            </a:pPr>
            <a:r>
              <a:t/>
            </a:r>
            <a:endParaRPr sz="11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45850" y="0"/>
            <a:ext cx="6321600" cy="509700"/>
          </a:xfrm>
          <a:prstGeom prst="rect">
            <a:avLst/>
          </a:prstGeom>
        </p:spPr>
        <p:txBody>
          <a:bodyPr anchorCtr="0" anchor="ctr" bIns="91425" lIns="91425" spcFirstLastPara="1" rIns="91425" wrap="square" tIns="91425">
            <a:noAutofit/>
          </a:bodyPr>
          <a:lstStyle/>
          <a:p>
            <a:pPr indent="0" lvl="0" marL="0" rtl="0" algn="l">
              <a:lnSpc>
                <a:spcPct val="140000"/>
              </a:lnSpc>
              <a:spcBef>
                <a:spcPts val="800"/>
              </a:spcBef>
              <a:spcAft>
                <a:spcPts val="0"/>
              </a:spcAft>
              <a:buNone/>
            </a:pPr>
            <a:r>
              <a:t/>
            </a:r>
            <a:endParaRPr sz="1300">
              <a:highlight>
                <a:srgbClr val="FFFFFF"/>
              </a:highlight>
              <a:latin typeface="Arial"/>
              <a:ea typeface="Arial"/>
              <a:cs typeface="Arial"/>
              <a:sym typeface="Arial"/>
            </a:endParaRPr>
          </a:p>
          <a:p>
            <a:pPr indent="0" lvl="0" marL="0" rtl="0" algn="l">
              <a:lnSpc>
                <a:spcPct val="140000"/>
              </a:lnSpc>
              <a:spcBef>
                <a:spcPts val="800"/>
              </a:spcBef>
              <a:spcAft>
                <a:spcPts val="0"/>
              </a:spcAft>
              <a:buNone/>
            </a:pPr>
            <a:r>
              <a:rPr lang="en" sz="2500">
                <a:solidFill>
                  <a:srgbClr val="A64D79"/>
                </a:solidFill>
              </a:rPr>
              <a:t>Innovation Types #7-10: </a:t>
            </a:r>
            <a:r>
              <a:rPr lang="en" sz="2500">
                <a:solidFill>
                  <a:srgbClr val="0000FF"/>
                </a:solidFill>
              </a:rPr>
              <a:t>“Experience”</a:t>
            </a:r>
            <a:endParaRPr sz="2500">
              <a:solidFill>
                <a:srgbClr val="0000FF"/>
              </a:solidFill>
            </a:endParaRPr>
          </a:p>
          <a:p>
            <a:pPr indent="0" lvl="0" marL="0" rtl="0" algn="l">
              <a:spcBef>
                <a:spcPts val="800"/>
              </a:spcBef>
              <a:spcAft>
                <a:spcPts val="0"/>
              </a:spcAft>
              <a:buNone/>
            </a:pPr>
            <a:r>
              <a:t/>
            </a:r>
            <a:endParaRPr sz="2500">
              <a:solidFill>
                <a:srgbClr val="A64D79"/>
              </a:solidFill>
            </a:endParaRPr>
          </a:p>
        </p:txBody>
      </p:sp>
      <p:sp>
        <p:nvSpPr>
          <p:cNvPr id="98" name="Google Shape;98;p17"/>
          <p:cNvSpPr txBox="1"/>
          <p:nvPr/>
        </p:nvSpPr>
        <p:spPr>
          <a:xfrm>
            <a:off x="90625" y="509700"/>
            <a:ext cx="2355300" cy="4214700"/>
          </a:xfrm>
          <a:prstGeom prst="rect">
            <a:avLst/>
          </a:prstGeom>
          <a:noFill/>
          <a:ln>
            <a:noFill/>
          </a:ln>
        </p:spPr>
        <p:txBody>
          <a:bodyPr anchorCtr="0" anchor="t" bIns="91425" lIns="91425" spcFirstLastPara="1" rIns="91425" wrap="square" tIns="91425">
            <a:noAutofit/>
          </a:bodyPr>
          <a:lstStyle/>
          <a:p>
            <a:pPr indent="-285750" lvl="0" marL="457200" rtl="0" algn="l">
              <a:lnSpc>
                <a:spcPct val="155000"/>
              </a:lnSpc>
              <a:spcBef>
                <a:spcPts val="0"/>
              </a:spcBef>
              <a:spcAft>
                <a:spcPts val="0"/>
              </a:spcAft>
              <a:buClr>
                <a:srgbClr val="333333"/>
              </a:buClr>
              <a:buSzPts val="900"/>
              <a:buFont typeface="Comfortaa"/>
              <a:buChar char="●"/>
            </a:pPr>
            <a:r>
              <a:rPr lang="en" sz="1100">
                <a:solidFill>
                  <a:schemeClr val="dk2"/>
                </a:solidFill>
                <a:highlight>
                  <a:srgbClr val="FFFFFF"/>
                </a:highlight>
                <a:latin typeface="Comfortaa"/>
                <a:ea typeface="Comfortaa"/>
                <a:cs typeface="Comfortaa"/>
                <a:sym typeface="Comfortaa"/>
              </a:rPr>
              <a:t>Customer -facing</a:t>
            </a:r>
            <a:endParaRPr sz="1100">
              <a:solidFill>
                <a:schemeClr val="dk2"/>
              </a:solidFill>
              <a:highlight>
                <a:srgbClr val="FFFFFF"/>
              </a:highlight>
              <a:latin typeface="Comfortaa"/>
              <a:ea typeface="Comfortaa"/>
              <a:cs typeface="Comfortaa"/>
              <a:sym typeface="Comfortaa"/>
            </a:endParaRPr>
          </a:p>
          <a:p>
            <a:pPr indent="-298450" lvl="0" marL="457200" rtl="0" algn="l">
              <a:lnSpc>
                <a:spcPct val="155000"/>
              </a:lnSpc>
              <a:spcBef>
                <a:spcPts val="0"/>
              </a:spcBef>
              <a:spcAft>
                <a:spcPts val="0"/>
              </a:spcAft>
              <a:buClr>
                <a:schemeClr val="dk2"/>
              </a:buClr>
              <a:buSzPts val="1100"/>
              <a:buFont typeface="Comfortaa"/>
              <a:buChar char="●"/>
            </a:pPr>
            <a:r>
              <a:rPr lang="en" sz="1100">
                <a:solidFill>
                  <a:schemeClr val="dk2"/>
                </a:solidFill>
                <a:highlight>
                  <a:srgbClr val="FFFFFF"/>
                </a:highlight>
                <a:latin typeface="Comfortaa"/>
                <a:ea typeface="Comfortaa"/>
                <a:cs typeface="Comfortaa"/>
                <a:sym typeface="Comfortaa"/>
              </a:rPr>
              <a:t>Practical evaluation in customer’s hands (risk)</a:t>
            </a:r>
            <a:endParaRPr sz="1100">
              <a:solidFill>
                <a:schemeClr val="dk2"/>
              </a:solidFill>
              <a:highlight>
                <a:srgbClr val="FFFFFF"/>
              </a:highlight>
              <a:latin typeface="Comfortaa"/>
              <a:ea typeface="Comfortaa"/>
              <a:cs typeface="Comfortaa"/>
              <a:sym typeface="Comfortaa"/>
            </a:endParaRPr>
          </a:p>
          <a:p>
            <a:pPr indent="-298450" lvl="0" marL="457200" marR="0" rtl="0" algn="l">
              <a:lnSpc>
                <a:spcPct val="155000"/>
              </a:lnSpc>
              <a:spcBef>
                <a:spcPts val="0"/>
              </a:spcBef>
              <a:spcAft>
                <a:spcPts val="0"/>
              </a:spcAft>
              <a:buClr>
                <a:schemeClr val="dk2"/>
              </a:buClr>
              <a:buSzPts val="1100"/>
              <a:buFont typeface="Comfortaa"/>
              <a:buChar char="●"/>
            </a:pPr>
            <a:r>
              <a:rPr lang="en" sz="1100">
                <a:solidFill>
                  <a:schemeClr val="dk2"/>
                </a:solidFill>
                <a:highlight>
                  <a:srgbClr val="FFFFFF"/>
                </a:highlight>
                <a:latin typeface="Comfortaa"/>
                <a:ea typeface="Comfortaa"/>
                <a:cs typeface="Comfortaa"/>
                <a:sym typeface="Comfortaa"/>
              </a:rPr>
              <a:t>Early </a:t>
            </a:r>
            <a:r>
              <a:rPr lang="en" sz="1100">
                <a:solidFill>
                  <a:schemeClr val="dk2"/>
                </a:solidFill>
                <a:highlight>
                  <a:srgbClr val="FFFFFF"/>
                </a:highlight>
                <a:latin typeface="Comfortaa"/>
                <a:ea typeface="Comfortaa"/>
                <a:cs typeface="Comfortaa"/>
                <a:sym typeface="Comfortaa"/>
              </a:rPr>
              <a:t>internet days, online shipping was precarious - Amazon Prime and free expedited shipping for all members has been a game-changer </a:t>
            </a:r>
            <a:endParaRPr sz="1100">
              <a:solidFill>
                <a:schemeClr val="dk2"/>
              </a:solidFill>
              <a:highlight>
                <a:srgbClr val="FFFFFF"/>
              </a:highlight>
              <a:latin typeface="Comfortaa"/>
              <a:ea typeface="Comfortaa"/>
              <a:cs typeface="Comfortaa"/>
              <a:sym typeface="Comfortaa"/>
            </a:endParaRPr>
          </a:p>
          <a:p>
            <a:pPr indent="-298450" lvl="0" marL="457200" marR="0" rtl="0" algn="l">
              <a:lnSpc>
                <a:spcPct val="155000"/>
              </a:lnSpc>
              <a:spcBef>
                <a:spcPts val="0"/>
              </a:spcBef>
              <a:spcAft>
                <a:spcPts val="0"/>
              </a:spcAft>
              <a:buClr>
                <a:schemeClr val="dk2"/>
              </a:buClr>
              <a:buSzPts val="1100"/>
              <a:buFont typeface="Comfortaa"/>
              <a:buChar char="●"/>
            </a:pPr>
            <a:r>
              <a:rPr lang="en" sz="1100">
                <a:solidFill>
                  <a:schemeClr val="dk2"/>
                </a:solidFill>
                <a:highlight>
                  <a:srgbClr val="FFFFFF"/>
                </a:highlight>
                <a:latin typeface="Comfortaa"/>
                <a:ea typeface="Comfortaa"/>
                <a:cs typeface="Comfortaa"/>
                <a:sym typeface="Comfortaa"/>
              </a:rPr>
              <a:t>Executing on such a promise was no small task, but today there are 150 million users of Prime worldwide, </a:t>
            </a:r>
            <a:endParaRPr sz="1100">
              <a:solidFill>
                <a:schemeClr val="dk2"/>
              </a:solidFill>
              <a:highlight>
                <a:srgbClr val="FFFFFF"/>
              </a:highlight>
              <a:latin typeface="Comfortaa"/>
              <a:ea typeface="Comfortaa"/>
              <a:cs typeface="Comfortaa"/>
              <a:sym typeface="Comfortaa"/>
            </a:endParaRPr>
          </a:p>
        </p:txBody>
      </p:sp>
      <p:pic>
        <p:nvPicPr>
          <p:cNvPr id="99" name="Google Shape;99;p17"/>
          <p:cNvPicPr preferRelativeResize="0"/>
          <p:nvPr/>
        </p:nvPicPr>
        <p:blipFill>
          <a:blip r:embed="rId3">
            <a:alphaModFix/>
          </a:blip>
          <a:stretch>
            <a:fillRect/>
          </a:stretch>
        </p:blipFill>
        <p:spPr>
          <a:xfrm>
            <a:off x="2598325" y="509700"/>
            <a:ext cx="5916300" cy="415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45850" y="0"/>
            <a:ext cx="6321600" cy="532500"/>
          </a:xfrm>
          <a:prstGeom prst="rect">
            <a:avLst/>
          </a:prstGeom>
        </p:spPr>
        <p:txBody>
          <a:bodyPr anchorCtr="0" anchor="ctr" bIns="91425" lIns="91425" spcFirstLastPara="1" rIns="91425" wrap="square" tIns="91425">
            <a:noAutofit/>
          </a:bodyPr>
          <a:lstStyle/>
          <a:p>
            <a:pPr indent="0" lvl="0" marL="0" rtl="0" algn="l">
              <a:lnSpc>
                <a:spcPct val="140000"/>
              </a:lnSpc>
              <a:spcBef>
                <a:spcPts val="800"/>
              </a:spcBef>
              <a:spcAft>
                <a:spcPts val="0"/>
              </a:spcAft>
              <a:buNone/>
            </a:pPr>
            <a:r>
              <a:t/>
            </a:r>
            <a:endParaRPr sz="1300">
              <a:highlight>
                <a:srgbClr val="FFFFFF"/>
              </a:highlight>
              <a:latin typeface="Arial"/>
              <a:ea typeface="Arial"/>
              <a:cs typeface="Arial"/>
              <a:sym typeface="Arial"/>
            </a:endParaRPr>
          </a:p>
          <a:p>
            <a:pPr indent="0" lvl="0" marL="0" rtl="0" algn="l">
              <a:lnSpc>
                <a:spcPct val="140000"/>
              </a:lnSpc>
              <a:spcBef>
                <a:spcPts val="800"/>
              </a:spcBef>
              <a:spcAft>
                <a:spcPts val="0"/>
              </a:spcAft>
              <a:buClr>
                <a:schemeClr val="dk2"/>
              </a:buClr>
              <a:buSzPts val="1100"/>
              <a:buFont typeface="Arial"/>
              <a:buNone/>
            </a:pPr>
            <a:r>
              <a:rPr lang="en" sz="2500">
                <a:solidFill>
                  <a:srgbClr val="A64D79"/>
                </a:solidFill>
              </a:rPr>
              <a:t>Innovation Types #5-6: </a:t>
            </a:r>
            <a:r>
              <a:rPr lang="en" sz="2500">
                <a:solidFill>
                  <a:srgbClr val="0000FF"/>
                </a:solidFill>
              </a:rPr>
              <a:t>“Offering”</a:t>
            </a:r>
            <a:endParaRPr sz="2500">
              <a:solidFill>
                <a:srgbClr val="0000FF"/>
              </a:solidFill>
            </a:endParaRPr>
          </a:p>
          <a:p>
            <a:pPr indent="0" lvl="0" marL="0" rtl="0" algn="l">
              <a:spcBef>
                <a:spcPts val="800"/>
              </a:spcBef>
              <a:spcAft>
                <a:spcPts val="0"/>
              </a:spcAft>
              <a:buNone/>
            </a:pPr>
            <a:r>
              <a:t/>
            </a:r>
            <a:endParaRPr sz="2500">
              <a:solidFill>
                <a:srgbClr val="A64D79"/>
              </a:solidFill>
            </a:endParaRPr>
          </a:p>
        </p:txBody>
      </p:sp>
      <p:pic>
        <p:nvPicPr>
          <p:cNvPr id="105" name="Google Shape;105;p18"/>
          <p:cNvPicPr preferRelativeResize="0"/>
          <p:nvPr/>
        </p:nvPicPr>
        <p:blipFill>
          <a:blip r:embed="rId3">
            <a:alphaModFix/>
          </a:blip>
          <a:stretch>
            <a:fillRect/>
          </a:stretch>
        </p:blipFill>
        <p:spPr>
          <a:xfrm>
            <a:off x="2502500" y="827025"/>
            <a:ext cx="6550201" cy="3262850"/>
          </a:xfrm>
          <a:prstGeom prst="rect">
            <a:avLst/>
          </a:prstGeom>
          <a:noFill/>
          <a:ln>
            <a:noFill/>
          </a:ln>
        </p:spPr>
      </p:pic>
      <p:sp>
        <p:nvSpPr>
          <p:cNvPr id="106" name="Google Shape;106;p18"/>
          <p:cNvSpPr txBox="1"/>
          <p:nvPr/>
        </p:nvSpPr>
        <p:spPr>
          <a:xfrm>
            <a:off x="90625" y="668425"/>
            <a:ext cx="2355300" cy="3693300"/>
          </a:xfrm>
          <a:prstGeom prst="rect">
            <a:avLst/>
          </a:prstGeom>
          <a:noFill/>
          <a:ln>
            <a:noFill/>
          </a:ln>
        </p:spPr>
        <p:txBody>
          <a:bodyPr anchorCtr="0" anchor="t" bIns="91425" lIns="91425" spcFirstLastPara="1" rIns="91425" wrap="square" tIns="91425">
            <a:noAutofit/>
          </a:bodyPr>
          <a:lstStyle/>
          <a:p>
            <a:pPr indent="-285750" lvl="0" marL="457200" rtl="0" algn="l">
              <a:lnSpc>
                <a:spcPct val="155000"/>
              </a:lnSpc>
              <a:spcBef>
                <a:spcPts val="0"/>
              </a:spcBef>
              <a:spcAft>
                <a:spcPts val="0"/>
              </a:spcAft>
              <a:buClr>
                <a:srgbClr val="333333"/>
              </a:buClr>
              <a:buSzPts val="900"/>
              <a:buFont typeface="Comfortaa"/>
              <a:buChar char="●"/>
            </a:pPr>
            <a:r>
              <a:rPr lang="en" sz="1100">
                <a:solidFill>
                  <a:schemeClr val="dk2"/>
                </a:solidFill>
                <a:highlight>
                  <a:srgbClr val="FFFFFF"/>
                </a:highlight>
                <a:latin typeface="Comfortaa"/>
                <a:ea typeface="Comfortaa"/>
                <a:cs typeface="Comfortaa"/>
                <a:sym typeface="Comfortaa"/>
              </a:rPr>
              <a:t>Product performance improvement is obvious but difficult type of innovation unless it’s added by a deeply ingrained company culture towards technical innovation</a:t>
            </a:r>
            <a:endParaRPr sz="1100">
              <a:solidFill>
                <a:schemeClr val="dk2"/>
              </a:solidFill>
              <a:highlight>
                <a:srgbClr val="FFFFFF"/>
              </a:highlight>
              <a:latin typeface="Comfortaa"/>
              <a:ea typeface="Comfortaa"/>
              <a:cs typeface="Comfortaa"/>
              <a:sym typeface="Comfortaa"/>
            </a:endParaRPr>
          </a:p>
          <a:p>
            <a:pPr indent="-298450" lvl="0" marL="457200" rtl="0" algn="l">
              <a:lnSpc>
                <a:spcPct val="155000"/>
              </a:lnSpc>
              <a:spcBef>
                <a:spcPts val="0"/>
              </a:spcBef>
              <a:spcAft>
                <a:spcPts val="0"/>
              </a:spcAft>
              <a:buClr>
                <a:schemeClr val="dk2"/>
              </a:buClr>
              <a:buSzPts val="1100"/>
              <a:buFont typeface="Comfortaa"/>
              <a:buChar char="●"/>
            </a:pPr>
            <a:r>
              <a:t/>
            </a:r>
            <a:endParaRPr sz="1100">
              <a:solidFill>
                <a:schemeClr val="dk2"/>
              </a:solidFill>
              <a:highlight>
                <a:srgbClr val="FFFFFF"/>
              </a:highlight>
              <a:latin typeface="Comfortaa"/>
              <a:ea typeface="Comfortaa"/>
              <a:cs typeface="Comfortaa"/>
              <a:sym typeface="Comfortaa"/>
            </a:endParaRPr>
          </a:p>
          <a:p>
            <a:pPr indent="-292100" lvl="0" marL="457200" rtl="0" algn="l">
              <a:lnSpc>
                <a:spcPct val="115000"/>
              </a:lnSpc>
              <a:spcBef>
                <a:spcPts val="0"/>
              </a:spcBef>
              <a:spcAft>
                <a:spcPts val="0"/>
              </a:spcAft>
              <a:buClr>
                <a:srgbClr val="333333"/>
              </a:buClr>
              <a:buSzPts val="1000"/>
              <a:buFont typeface="Comfortaa"/>
              <a:buChar char="●"/>
            </a:pPr>
            <a:r>
              <a:rPr lang="en" sz="1000">
                <a:solidFill>
                  <a:srgbClr val="333333"/>
                </a:solidFill>
                <a:highlight>
                  <a:srgbClr val="FFFFFF"/>
                </a:highlight>
                <a:latin typeface="Comfortaa"/>
                <a:ea typeface="Comfortaa"/>
                <a:cs typeface="Comfortaa"/>
                <a:sym typeface="Comfortaa"/>
              </a:rPr>
              <a:t>Combine multiple areas of innovation together </a:t>
            </a:r>
            <a:endParaRPr b="1" sz="1000">
              <a:solidFill>
                <a:schemeClr val="dk2"/>
              </a:solidFill>
              <a:latin typeface="Comfortaa"/>
              <a:ea typeface="Comfortaa"/>
              <a:cs typeface="Comfortaa"/>
              <a:sym typeface="Comfortaa"/>
            </a:endParaRPr>
          </a:p>
          <a:p>
            <a:pPr indent="0" lvl="0" marL="457200" marR="139700" rtl="0" algn="l">
              <a:lnSpc>
                <a:spcPct val="115000"/>
              </a:lnSpc>
              <a:spcBef>
                <a:spcPts val="1800"/>
              </a:spcBef>
              <a:spcAft>
                <a:spcPts val="2800"/>
              </a:spcAft>
              <a:buNone/>
            </a:pPr>
            <a:r>
              <a:t/>
            </a:r>
            <a:endParaRPr sz="9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711100" y="-131475"/>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Innovation </a:t>
            </a:r>
            <a:r>
              <a:rPr lang="en" sz="2600">
                <a:solidFill>
                  <a:srgbClr val="E69138"/>
                </a:solidFill>
              </a:rPr>
              <a:t>Matrix</a:t>
            </a:r>
            <a:r>
              <a:rPr lang="en" sz="2600"/>
              <a:t> Framework</a:t>
            </a:r>
            <a:endParaRPr sz="2600">
              <a:latin typeface="Comfortaa"/>
              <a:ea typeface="Comfortaa"/>
              <a:cs typeface="Comfortaa"/>
              <a:sym typeface="Comfortaa"/>
            </a:endParaRPr>
          </a:p>
        </p:txBody>
      </p:sp>
      <p:pic>
        <p:nvPicPr>
          <p:cNvPr id="118" name="Google Shape;118;p20"/>
          <p:cNvPicPr preferRelativeResize="0"/>
          <p:nvPr/>
        </p:nvPicPr>
        <p:blipFill>
          <a:blip r:embed="rId3">
            <a:alphaModFix/>
          </a:blip>
          <a:stretch>
            <a:fillRect/>
          </a:stretch>
        </p:blipFill>
        <p:spPr>
          <a:xfrm>
            <a:off x="3360766" y="582225"/>
            <a:ext cx="5035885" cy="4193049"/>
          </a:xfrm>
          <a:prstGeom prst="rect">
            <a:avLst/>
          </a:prstGeom>
          <a:noFill/>
          <a:ln>
            <a:noFill/>
          </a:ln>
        </p:spPr>
      </p:pic>
      <p:sp>
        <p:nvSpPr>
          <p:cNvPr id="119" name="Google Shape;119;p20"/>
          <p:cNvSpPr txBox="1"/>
          <p:nvPr/>
        </p:nvSpPr>
        <p:spPr>
          <a:xfrm>
            <a:off x="249250" y="668425"/>
            <a:ext cx="2832300" cy="3693300"/>
          </a:xfrm>
          <a:prstGeom prst="rect">
            <a:avLst/>
          </a:prstGeom>
          <a:noFill/>
          <a:ln>
            <a:noFill/>
          </a:ln>
        </p:spPr>
        <p:txBody>
          <a:bodyPr anchorCtr="0" anchor="t" bIns="91425" lIns="91425" spcFirstLastPara="1" rIns="91425" wrap="square" tIns="91425">
            <a:noAutofit/>
          </a:bodyPr>
          <a:lstStyle/>
          <a:p>
            <a:pPr indent="-298450" lvl="0" marL="285750" marR="139700" rtl="0" algn="l">
              <a:lnSpc>
                <a:spcPct val="115000"/>
              </a:lnSpc>
              <a:spcBef>
                <a:spcPts val="180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Incremental innovation is focused on iteration and modification of existing technologies or processes, usually to improve efficiency or costs, or reduce use of materials. </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Disruptive innovation is still based on the existing technology, but changes how things are done and what is achieved as a result.</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Radical innovation marks a break with previous technologies, processes, ideas and ways of doing things. </a:t>
            </a:r>
            <a:endParaRPr sz="11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445850" y="0"/>
            <a:ext cx="6321600" cy="42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Examples of </a:t>
            </a:r>
            <a:r>
              <a:rPr lang="en" sz="2600"/>
              <a:t>Innovation in iphone</a:t>
            </a:r>
            <a:endParaRPr sz="2600">
              <a:latin typeface="Comfortaa"/>
              <a:ea typeface="Comfortaa"/>
              <a:cs typeface="Comfortaa"/>
              <a:sym typeface="Comfortaa"/>
            </a:endParaRPr>
          </a:p>
        </p:txBody>
      </p:sp>
      <p:pic>
        <p:nvPicPr>
          <p:cNvPr id="125" name="Google Shape;125;p21"/>
          <p:cNvPicPr preferRelativeResize="0"/>
          <p:nvPr/>
        </p:nvPicPr>
        <p:blipFill>
          <a:blip r:embed="rId3">
            <a:alphaModFix/>
          </a:blip>
          <a:stretch>
            <a:fillRect/>
          </a:stretch>
        </p:blipFill>
        <p:spPr>
          <a:xfrm>
            <a:off x="2564200" y="668413"/>
            <a:ext cx="6476425" cy="3976525"/>
          </a:xfrm>
          <a:prstGeom prst="rect">
            <a:avLst/>
          </a:prstGeom>
          <a:noFill/>
          <a:ln>
            <a:noFill/>
          </a:ln>
        </p:spPr>
      </p:pic>
      <p:sp>
        <p:nvSpPr>
          <p:cNvPr id="126" name="Google Shape;126;p21"/>
          <p:cNvSpPr txBox="1"/>
          <p:nvPr/>
        </p:nvSpPr>
        <p:spPr>
          <a:xfrm>
            <a:off x="249250" y="668425"/>
            <a:ext cx="1986300" cy="3693300"/>
          </a:xfrm>
          <a:prstGeom prst="rect">
            <a:avLst/>
          </a:prstGeom>
          <a:noFill/>
          <a:ln>
            <a:noFill/>
          </a:ln>
        </p:spPr>
        <p:txBody>
          <a:bodyPr anchorCtr="0" anchor="t" bIns="91425" lIns="91425" spcFirstLastPara="1" rIns="91425" wrap="square" tIns="91425">
            <a:noAutofit/>
          </a:bodyPr>
          <a:lstStyle/>
          <a:p>
            <a:pPr indent="-298450" lvl="0" marL="285750" marR="139700" rtl="0" algn="l">
              <a:lnSpc>
                <a:spcPct val="115000"/>
              </a:lnSpc>
              <a:spcBef>
                <a:spcPts val="180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What applies to iphone 12 ?</a:t>
            </a:r>
            <a:endParaRPr sz="1100">
              <a:solidFill>
                <a:srgbClr val="333333"/>
              </a:solidFill>
              <a:highlight>
                <a:srgbClr val="FFFFFF"/>
              </a:highlight>
              <a:latin typeface="Comfortaa"/>
              <a:ea typeface="Comfortaa"/>
              <a:cs typeface="Comfortaa"/>
              <a:sym typeface="Comfortaa"/>
            </a:endParaRPr>
          </a:p>
          <a:p>
            <a:pPr indent="0" lvl="0" marL="457200" marR="139700" rtl="0" algn="l">
              <a:lnSpc>
                <a:spcPct val="115000"/>
              </a:lnSpc>
              <a:spcBef>
                <a:spcPts val="2800"/>
              </a:spcBef>
              <a:spcAft>
                <a:spcPts val="0"/>
              </a:spcAft>
              <a:buNone/>
            </a:pPr>
            <a:r>
              <a:t/>
            </a:r>
            <a:endParaRPr sz="1100">
              <a:solidFill>
                <a:srgbClr val="333333"/>
              </a:solidFill>
              <a:highlight>
                <a:srgbClr val="FFFFFF"/>
              </a:highlight>
              <a:latin typeface="Comfortaa"/>
              <a:ea typeface="Comfortaa"/>
              <a:cs typeface="Comfortaa"/>
              <a:sym typeface="Comfortaa"/>
            </a:endParaRPr>
          </a:p>
          <a:p>
            <a:pPr indent="-298450" lvl="0" marL="285750" marR="139700" rtl="0" algn="l">
              <a:lnSpc>
                <a:spcPct val="115000"/>
              </a:lnSpc>
              <a:spcBef>
                <a:spcPts val="2800"/>
              </a:spcBef>
              <a:spcAft>
                <a:spcPts val="0"/>
              </a:spcAft>
              <a:buClr>
                <a:srgbClr val="333333"/>
              </a:buClr>
              <a:buSzPts val="1100"/>
              <a:buFont typeface="Comfortaa"/>
              <a:buChar char="●"/>
            </a:pPr>
            <a:r>
              <a:rPr lang="en" sz="1100">
                <a:solidFill>
                  <a:srgbClr val="333333"/>
                </a:solidFill>
                <a:highlight>
                  <a:srgbClr val="FFFFFF"/>
                </a:highlight>
                <a:latin typeface="Comfortaa"/>
                <a:ea typeface="Comfortaa"/>
                <a:cs typeface="Comfortaa"/>
                <a:sym typeface="Comfortaa"/>
              </a:rPr>
              <a:t>Can you map the same to a new version of phone you like ?</a:t>
            </a:r>
            <a:endParaRPr sz="1100">
              <a:solidFill>
                <a:srgbClr val="333333"/>
              </a:solidFill>
              <a:highlight>
                <a:srgbClr val="FFFFFF"/>
              </a:highlight>
              <a:latin typeface="Comfortaa"/>
              <a:ea typeface="Comfortaa"/>
              <a:cs typeface="Comfortaa"/>
              <a:sym typeface="Comfortaa"/>
            </a:endParaRPr>
          </a:p>
          <a:p>
            <a:pPr indent="0" lvl="0" marL="457200" marR="139700" rtl="0" algn="l">
              <a:lnSpc>
                <a:spcPct val="115000"/>
              </a:lnSpc>
              <a:spcBef>
                <a:spcPts val="2800"/>
              </a:spcBef>
              <a:spcAft>
                <a:spcPts val="2800"/>
              </a:spcAft>
              <a:buNone/>
            </a:pPr>
            <a:r>
              <a:t/>
            </a:r>
            <a:endParaRPr sz="11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