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56" r:id="rId5"/>
    <p:sldId id="257" r:id="rId6"/>
    <p:sldId id="259" r:id="rId7"/>
    <p:sldId id="258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8C18D-3AA7-4FCE-8E12-732C1C50D6EA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3622C-A4BB-44A6-91BE-77458631B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7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3622C-A4BB-44A6-91BE-77458631BDB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4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25B-AF78-4170-8139-06FD8A4F7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F3C66-EA2C-42DE-B7A0-B79DCAC58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A67B-F311-4CC8-B9E5-5295B563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C9D0-21AD-410D-A3CF-5B0923B8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F01BE-C850-4768-8928-81D85AE2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37AE-F0B6-4EE4-B0AA-7FA8ACF6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21851-0CD9-49CE-B68E-B6EEF5D14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4973-CFA8-476A-BD66-ABB2E0A0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3F9A-D11F-4591-9AC0-948353AA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CDB6-1B6C-423E-8560-C4B7E9C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9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67672-ED00-4AE7-BC13-26A48FE75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4E9B9-3A24-4B54-B625-9456AB42D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E43A0-CC5F-4576-838D-45005E6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0DF2-CD19-447C-966F-01C60091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E5DD-C2A9-4431-B298-B9DFB692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BE12-6E16-4453-94CA-62588CE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2439-7826-4CCD-8BD2-164EC62D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C5C2-5C94-491C-B92A-1E1E6E23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7A95-9CC1-4049-91AF-921F71DC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C675-F04C-4237-B300-982F7610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3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A767-9963-4846-B0C6-3AADEE45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BAD1-202B-4943-9F1F-EB756985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5922-6A88-41E4-8DD5-7BE4FFCF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E17E-7FAE-4907-A134-917CBE24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F361-9EE9-4860-A119-461BE681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02E0-51C3-485F-983A-53B5D4A7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1E0A-CA05-4FB3-8646-01DDF553F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E791E-FFD4-4EBC-86C9-1A304ADA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9177-0132-4A08-B9CE-144F80BA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A8DD9-8709-45F3-9E2C-DE5A0908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25783-CA2C-45FC-8267-5E12562D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2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7455-4450-41BB-9C1F-9E7D58DE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57CD3-87C5-41B5-8659-23852FBBC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8AE1C-60EA-4F2D-9711-87577D3D3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443E6-B947-4A8F-A19A-33F8F0BBE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9F2A9-E4F7-43F3-A70D-BCA4AF851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B5F99-B4AD-45A1-B6EF-7CA66955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1DB05-407C-4F58-9858-4E15685A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1CD31-8574-4A19-82FE-C4C09DEB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4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B80C-F60D-4BAD-B9FF-24A075B2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E6CB3-FE4C-498C-B7EF-AC8B84D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D9F9E-9309-4401-B731-5BAEF57C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63577-BD8B-4F3C-A765-A61AA76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2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0CA5-2482-4FED-9C10-C0B8CDF4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5B234-7BA8-49BC-B2D4-6D69233D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C1FFD-E42E-4DEE-9AB0-E89F494F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5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BE7-6027-447D-989F-C8E99766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B620-B9A9-4ED6-9B65-D5CB851A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C63E7-468F-466F-90C4-159D4453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112E-B1CB-49B4-B5F3-957631A6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BD1E-F07B-4F29-93E9-546B98E9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F0111-A96E-4B3E-B6F9-3FCA5D64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3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8800-F5F2-40CB-B5B2-BD59D413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3EBC1-7E1C-4095-A89A-F4E6C7885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C0E6D-8BB3-4068-BE08-17996ACAE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932F-2645-471A-9872-D03C27A6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6F70-90F9-4717-A804-6C416DCB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5EA22-D3A3-418F-9932-9BEC8D67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381C-4D9E-4DE2-A56F-22FF3F49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0DE68-0067-47EF-BCC1-B38D3E608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1BC0-962A-49C3-B696-6FD7BF40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342B-D703-42BA-8353-ACA3049D133C}" type="datetimeFigureOut">
              <a:rPr lang="en-IN" smtClean="0"/>
              <a:t>23-10-2021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8703-2E7B-4336-9D96-D8A29198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EB0D-ACB4-4179-B144-C34ADB2FE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B6D5-B933-46FA-81A4-9917AEFEA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6046-DEDD-49DE-9B33-7D4098B9F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Arial Nova" panose="020B0504020202020204" pitchFamily="34" charset="0"/>
              </a:rPr>
              <a:t>Digital Marketing for </a:t>
            </a:r>
            <a:br>
              <a:rPr lang="en-IN" sz="4400" b="1" dirty="0">
                <a:solidFill>
                  <a:srgbClr val="C00000"/>
                </a:solidFill>
                <a:latin typeface="Arial Nova" panose="020B0504020202020204" pitchFamily="34" charset="0"/>
              </a:rPr>
            </a:br>
            <a:r>
              <a:rPr lang="en-IN" sz="4400" b="1" dirty="0">
                <a:solidFill>
                  <a:srgbClr val="C00000"/>
                </a:solidFill>
                <a:latin typeface="Arial Nova" panose="020B0504020202020204" pitchFamily="34" charset="0"/>
              </a:rPr>
              <a:t>Product Start Ups</a:t>
            </a:r>
          </a:p>
        </p:txBody>
      </p:sp>
    </p:spTree>
    <p:extLst>
      <p:ext uri="{BB962C8B-B14F-4D97-AF65-F5344CB8AC3E}">
        <p14:creationId xmlns:p14="http://schemas.microsoft.com/office/powerpoint/2010/main" val="344840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BC7EF-6707-4742-AEEC-DC1FE9803E96}"/>
              </a:ext>
            </a:extLst>
          </p:cNvPr>
          <p:cNvSpPr txBox="1"/>
          <p:nvPr/>
        </p:nvSpPr>
        <p:spPr>
          <a:xfrm>
            <a:off x="1364333" y="75354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Who is Growth Marketer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4E1C0-778F-4D1C-BEBC-8849D543D326}"/>
              </a:ext>
            </a:extLst>
          </p:cNvPr>
          <p:cNvSpPr txBox="1"/>
          <p:nvPr/>
        </p:nvSpPr>
        <p:spPr>
          <a:xfrm>
            <a:off x="1119825" y="1927484"/>
            <a:ext cx="59691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 to “marketing managers” of the past, growth marketers know enough about paid search, paid social, CRO, user experience, email marketing, content marketing, and SEO.</a:t>
            </a:r>
          </a:p>
          <a:p>
            <a:endParaRPr lang="en-US" dirty="0"/>
          </a:p>
          <a:p>
            <a:r>
              <a:rPr lang="en-US" dirty="0"/>
              <a:t>They’re more focused on strategy than execution, though; you will likely need someone more specialized to 10x the plans a growth marketer puts in place. </a:t>
            </a:r>
          </a:p>
          <a:p>
            <a:endParaRPr lang="en-US" dirty="0"/>
          </a:p>
          <a:p>
            <a:r>
              <a:rPr lang="en-IN" dirty="0"/>
              <a:t>ALSO CALLED Growth marketing managers/ Demand generation marketers/ Performance marketers/ Digital marketing managers</a:t>
            </a:r>
          </a:p>
        </p:txBody>
      </p:sp>
      <p:pic>
        <p:nvPicPr>
          <p:cNvPr id="7172" name="Picture 4" descr="What is Growth Hacking in 2021? - GrowthRocks">
            <a:extLst>
              <a:ext uri="{FF2B5EF4-FFF2-40B4-BE49-F238E27FC236}">
                <a16:creationId xmlns:a16="http://schemas.microsoft.com/office/drawing/2014/main" id="{D777D463-920D-4F73-BA71-32690C09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601" y="1492519"/>
            <a:ext cx="42100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4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owth marketing skills 2021">
            <a:extLst>
              <a:ext uri="{FF2B5EF4-FFF2-40B4-BE49-F238E27FC236}">
                <a16:creationId xmlns:a16="http://schemas.microsoft.com/office/drawing/2014/main" id="{5E7BE1B2-2F2E-4ED5-AA62-CDE911438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5" b="9141"/>
          <a:stretch/>
        </p:blipFill>
        <p:spPr bwMode="auto">
          <a:xfrm>
            <a:off x="1139038" y="1485319"/>
            <a:ext cx="10063163" cy="46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CECF4-B828-46E7-AEE1-14E5F7B67823}"/>
              </a:ext>
            </a:extLst>
          </p:cNvPr>
          <p:cNvSpPr txBox="1"/>
          <p:nvPr/>
        </p:nvSpPr>
        <p:spPr>
          <a:xfrm>
            <a:off x="1364333" y="75354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Growth Marketing Skills 2021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3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AD86D68-8D4F-4118-BA15-30359056D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8"/>
          <a:stretch/>
        </p:blipFill>
        <p:spPr bwMode="auto">
          <a:xfrm>
            <a:off x="2323706" y="1555422"/>
            <a:ext cx="7261873" cy="406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6ACAF7-117A-44E3-A33F-9C973757A1AF}"/>
              </a:ext>
            </a:extLst>
          </p:cNvPr>
          <p:cNvSpPr txBox="1"/>
          <p:nvPr/>
        </p:nvSpPr>
        <p:spPr>
          <a:xfrm>
            <a:off x="1364333" y="450204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Growth Marketing Tactics – Funnel Optimization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0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7F7569-8C2B-4735-8A83-F17DCB197CDF}"/>
              </a:ext>
            </a:extLst>
          </p:cNvPr>
          <p:cNvSpPr txBox="1"/>
          <p:nvPr/>
        </p:nvSpPr>
        <p:spPr>
          <a:xfrm>
            <a:off x="1364333" y="75354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Temperament for Growth Marketing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A4F81-7B9A-41D1-B5ED-E643C0B0F607}"/>
              </a:ext>
            </a:extLst>
          </p:cNvPr>
          <p:cNvSpPr txBox="1"/>
          <p:nvPr/>
        </p:nvSpPr>
        <p:spPr>
          <a:xfrm>
            <a:off x="1119825" y="1927484"/>
            <a:ext cx="596913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Opinionated about creative.</a:t>
            </a:r>
          </a:p>
          <a:p>
            <a:endParaRPr lang="en-US" dirty="0"/>
          </a:p>
          <a:p>
            <a:r>
              <a:rPr lang="en-US" dirty="0"/>
              <a:t>Data Driven</a:t>
            </a:r>
          </a:p>
          <a:p>
            <a:endParaRPr lang="en-US" dirty="0"/>
          </a:p>
          <a:p>
            <a:r>
              <a:rPr lang="en-IN" dirty="0"/>
              <a:t>Open to any channel</a:t>
            </a:r>
          </a:p>
          <a:p>
            <a:endParaRPr lang="en-IN" dirty="0"/>
          </a:p>
          <a:p>
            <a:r>
              <a:rPr lang="en-IN" dirty="0"/>
              <a:t>Customer Obsessed</a:t>
            </a:r>
          </a:p>
          <a:p>
            <a:endParaRPr lang="en-IN" dirty="0"/>
          </a:p>
          <a:p>
            <a:r>
              <a:rPr lang="en-IN" dirty="0"/>
              <a:t>Engineer at heart</a:t>
            </a:r>
          </a:p>
          <a:p>
            <a:endParaRPr lang="en-IN" dirty="0"/>
          </a:p>
          <a:p>
            <a:r>
              <a:rPr lang="en-IN" dirty="0"/>
              <a:t>Impatient</a:t>
            </a:r>
          </a:p>
          <a:p>
            <a:endParaRPr lang="en-IN" dirty="0"/>
          </a:p>
          <a:p>
            <a:r>
              <a:rPr lang="en-IN" dirty="0"/>
              <a:t>Innovative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E02EB-7BF8-4C3C-B79C-698C51C5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5" t="36312" r="34256" b="19716"/>
          <a:stretch/>
        </p:blipFill>
        <p:spPr>
          <a:xfrm>
            <a:off x="6256591" y="2132517"/>
            <a:ext cx="5058382" cy="301557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0B3023-159B-4A48-9C4B-BCF2098C187C}"/>
              </a:ext>
            </a:extLst>
          </p:cNvPr>
          <p:cNvCxnSpPr>
            <a:cxnSpLocks/>
          </p:cNvCxnSpPr>
          <p:nvPr/>
        </p:nvCxnSpPr>
        <p:spPr>
          <a:xfrm>
            <a:off x="2413262" y="2658359"/>
            <a:ext cx="3682737" cy="46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5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7F7569-8C2B-4735-8A83-F17DCB197CDF}"/>
              </a:ext>
            </a:extLst>
          </p:cNvPr>
          <p:cNvSpPr txBox="1"/>
          <p:nvPr/>
        </p:nvSpPr>
        <p:spPr>
          <a:xfrm>
            <a:off x="1364333" y="69683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How to you go about it 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A4F81-7B9A-41D1-B5ED-E643C0B0F607}"/>
              </a:ext>
            </a:extLst>
          </p:cNvPr>
          <p:cNvSpPr txBox="1"/>
          <p:nvPr/>
        </p:nvSpPr>
        <p:spPr>
          <a:xfrm>
            <a:off x="1129252" y="1640111"/>
            <a:ext cx="596913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Better Product – Is a GIVEN</a:t>
            </a:r>
          </a:p>
          <a:p>
            <a:endParaRPr lang="en-US" dirty="0"/>
          </a:p>
          <a:p>
            <a:r>
              <a:rPr lang="en-US" dirty="0"/>
              <a:t>Have a Strong Positioning and Messaging Framework</a:t>
            </a:r>
          </a:p>
          <a:p>
            <a:endParaRPr lang="en-US" dirty="0"/>
          </a:p>
          <a:p>
            <a:r>
              <a:rPr lang="en-US" dirty="0"/>
              <a:t>Define Launch Goals</a:t>
            </a:r>
          </a:p>
          <a:p>
            <a:endParaRPr lang="en-US" dirty="0"/>
          </a:p>
          <a:p>
            <a:r>
              <a:rPr lang="en-US" dirty="0"/>
              <a:t>Create Initial Target Audience</a:t>
            </a:r>
          </a:p>
          <a:p>
            <a:endParaRPr lang="en-US" dirty="0"/>
          </a:p>
          <a:p>
            <a:r>
              <a:rPr lang="en-US" dirty="0"/>
              <a:t>Map Your Customer Journey</a:t>
            </a:r>
          </a:p>
          <a:p>
            <a:endParaRPr lang="en-US" dirty="0"/>
          </a:p>
          <a:p>
            <a:r>
              <a:rPr lang="en-US" dirty="0"/>
              <a:t>Aim for High Quality Customer Experience</a:t>
            </a:r>
          </a:p>
          <a:p>
            <a:endParaRPr lang="en-US" dirty="0"/>
          </a:p>
          <a:p>
            <a:r>
              <a:rPr lang="en-US" dirty="0"/>
              <a:t>Focus on Your Ideal Customer</a:t>
            </a:r>
          </a:p>
          <a:p>
            <a:endParaRPr lang="en-US" dirty="0"/>
          </a:p>
          <a:p>
            <a:r>
              <a:rPr lang="en-US" dirty="0"/>
              <a:t>Evaluate Your Measurement Criteria</a:t>
            </a:r>
          </a:p>
          <a:p>
            <a:endParaRPr lang="en-US" dirty="0"/>
          </a:p>
          <a:p>
            <a:r>
              <a:rPr lang="en-US" dirty="0"/>
              <a:t>Measure &amp; Keep Optimizing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DF594-C3A9-4E98-ADD6-48921841A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3" t="38488" r="23917" b="25361"/>
          <a:stretch/>
        </p:blipFill>
        <p:spPr>
          <a:xfrm>
            <a:off x="5957741" y="3078003"/>
            <a:ext cx="5899924" cy="227186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42204C-F446-40E3-979C-537BC5CF689A}"/>
              </a:ext>
            </a:extLst>
          </p:cNvPr>
          <p:cNvCxnSpPr>
            <a:cxnSpLocks/>
          </p:cNvCxnSpPr>
          <p:nvPr/>
        </p:nvCxnSpPr>
        <p:spPr>
          <a:xfrm>
            <a:off x="3252247" y="2941163"/>
            <a:ext cx="2450969" cy="48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2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F3EB2-07B7-465B-A931-C3EB427C0C4E}"/>
              </a:ext>
            </a:extLst>
          </p:cNvPr>
          <p:cNvSpPr txBox="1"/>
          <p:nvPr/>
        </p:nvSpPr>
        <p:spPr>
          <a:xfrm>
            <a:off x="1364333" y="69683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Digital Marketing Tactics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BE9B9-8835-424D-A837-CD954F912F1D}"/>
              </a:ext>
            </a:extLst>
          </p:cNvPr>
          <p:cNvSpPr txBox="1"/>
          <p:nvPr/>
        </p:nvSpPr>
        <p:spPr>
          <a:xfrm>
            <a:off x="1129252" y="1640111"/>
            <a:ext cx="73265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Search Engine Optimization (SEO)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Pay-Per-Click (PPC) Marketing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Webinar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Content Marketing (Blogging &amp; Article Writing)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Downloadable Content Offerings (eBooks, Whitepapers, Webinars)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Email Marketing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Social Media Marketing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Video Production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Website Design A/B 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Link Building/Earning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Marketing Automation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Lead Nurturing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Public Relations (PR)</a:t>
            </a:r>
          </a:p>
        </p:txBody>
      </p:sp>
    </p:spTree>
    <p:extLst>
      <p:ext uri="{BB962C8B-B14F-4D97-AF65-F5344CB8AC3E}">
        <p14:creationId xmlns:p14="http://schemas.microsoft.com/office/powerpoint/2010/main" val="102209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ccenture-logo - 180 Degrees Consulting">
            <a:extLst>
              <a:ext uri="{FF2B5EF4-FFF2-40B4-BE49-F238E27FC236}">
                <a16:creationId xmlns:a16="http://schemas.microsoft.com/office/drawing/2014/main" id="{28BDB680-E337-46DD-B745-83F66626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73" y="5643874"/>
            <a:ext cx="1291374" cy="64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Wipro - Wikipedia">
            <a:extLst>
              <a:ext uri="{FF2B5EF4-FFF2-40B4-BE49-F238E27FC236}">
                <a16:creationId xmlns:a16="http://schemas.microsoft.com/office/drawing/2014/main" id="{3947ED9E-7BDD-4618-8783-532A3C160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3" b="18375"/>
          <a:stretch/>
        </p:blipFill>
        <p:spPr bwMode="auto">
          <a:xfrm>
            <a:off x="2466503" y="5583573"/>
            <a:ext cx="1012454" cy="6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Zeta Global: Data-Driven Marketing Powered by Artificial Intelligence">
            <a:extLst>
              <a:ext uri="{FF2B5EF4-FFF2-40B4-BE49-F238E27FC236}">
                <a16:creationId xmlns:a16="http://schemas.microsoft.com/office/drawing/2014/main" id="{793CBFAF-0601-4E27-B450-68B3E3E47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28" y="5725978"/>
            <a:ext cx="1236195" cy="38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profile image">
            <a:extLst>
              <a:ext uri="{FF2B5EF4-FFF2-40B4-BE49-F238E27FC236}">
                <a16:creationId xmlns:a16="http://schemas.microsoft.com/office/drawing/2014/main" id="{48BDCCBD-D4E3-43E5-A198-ADE00D2CF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1" t="5532" r="16598" b="13442"/>
          <a:stretch/>
        </p:blipFill>
        <p:spPr bwMode="auto">
          <a:xfrm>
            <a:off x="9709608" y="443059"/>
            <a:ext cx="1913642" cy="23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Verbinden Blog - Verbinden Communication">
            <a:extLst>
              <a:ext uri="{FF2B5EF4-FFF2-40B4-BE49-F238E27FC236}">
                <a16:creationId xmlns:a16="http://schemas.microsoft.com/office/drawing/2014/main" id="{E9CE6440-318F-4580-BDA3-78837D911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330" y="5583573"/>
            <a:ext cx="1173922" cy="6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Home | Photon">
            <a:extLst>
              <a:ext uri="{FF2B5EF4-FFF2-40B4-BE49-F238E27FC236}">
                <a16:creationId xmlns:a16="http://schemas.microsoft.com/office/drawing/2014/main" id="{38DB5C34-E999-4C38-8F15-E7ABE58D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68" y="5695720"/>
            <a:ext cx="1577340" cy="4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97DFF0-1373-4CEC-9BCE-8599BDE3489E}"/>
              </a:ext>
            </a:extLst>
          </p:cNvPr>
          <p:cNvSpPr txBox="1"/>
          <p:nvPr/>
        </p:nvSpPr>
        <p:spPr>
          <a:xfrm>
            <a:off x="458575" y="682154"/>
            <a:ext cx="4113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 Nova" panose="020B0504020202020204" pitchFamily="34" charset="0"/>
              </a:rPr>
              <a:t>About Stephen George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45016-5836-4286-97B0-BB58013855F6}"/>
              </a:ext>
            </a:extLst>
          </p:cNvPr>
          <p:cNvSpPr txBox="1"/>
          <p:nvPr/>
        </p:nvSpPr>
        <p:spPr>
          <a:xfrm>
            <a:off x="1076672" y="1841778"/>
            <a:ext cx="54278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Over 20 Years of experience in digital marketing across B2B, B2C &amp; Tech Startups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Currently serving as Director of Content &amp; Digital at McFadyen Digital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Author of Books &amp; Industry Leading Whitepapers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CC431D7-ECF9-4278-B01A-7A2F1E1E81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955" y="5556362"/>
            <a:ext cx="1668873" cy="695364"/>
          </a:xfrm>
          <a:prstGeom prst="rect">
            <a:avLst/>
          </a:prstGeom>
        </p:spPr>
      </p:pic>
      <p:pic>
        <p:nvPicPr>
          <p:cNvPr id="14346" name="Picture 10" descr="Marketplace Best Practices Book">
            <a:extLst>
              <a:ext uri="{FF2B5EF4-FFF2-40B4-BE49-F238E27FC236}">
                <a16:creationId xmlns:a16="http://schemas.microsoft.com/office/drawing/2014/main" id="{5BDC2F2A-C3D4-4397-B115-931F07C3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14" y="3205351"/>
            <a:ext cx="1236487" cy="188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CA382A-5D66-4B90-BEEC-C2A7F40181FD}"/>
              </a:ext>
            </a:extLst>
          </p:cNvPr>
          <p:cNvSpPr txBox="1"/>
          <p:nvPr/>
        </p:nvSpPr>
        <p:spPr>
          <a:xfrm>
            <a:off x="9325701" y="3806219"/>
            <a:ext cx="2681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MARKETPLACE BEST PRACTICES</a:t>
            </a:r>
          </a:p>
          <a:p>
            <a:r>
              <a:rPr lang="en-IN" sz="1200" dirty="0"/>
              <a:t>A new book about transforming commerce in the platform economy with the online marketplace model</a:t>
            </a:r>
          </a:p>
        </p:txBody>
      </p:sp>
    </p:spTree>
    <p:extLst>
      <p:ext uri="{BB962C8B-B14F-4D97-AF65-F5344CB8AC3E}">
        <p14:creationId xmlns:p14="http://schemas.microsoft.com/office/powerpoint/2010/main" val="8107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097DFF0-1373-4CEC-9BCE-8599BDE3489E}"/>
              </a:ext>
            </a:extLst>
          </p:cNvPr>
          <p:cNvSpPr txBox="1"/>
          <p:nvPr/>
        </p:nvSpPr>
        <p:spPr>
          <a:xfrm>
            <a:off x="458575" y="682154"/>
            <a:ext cx="515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 Nova" panose="020B0504020202020204" pitchFamily="34" charset="0"/>
              </a:rPr>
              <a:t>What we will cover in this session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445016-5836-4286-97B0-BB58013855F6}"/>
              </a:ext>
            </a:extLst>
          </p:cNvPr>
          <p:cNvSpPr txBox="1"/>
          <p:nvPr/>
        </p:nvSpPr>
        <p:spPr>
          <a:xfrm>
            <a:off x="3235044" y="1634388"/>
            <a:ext cx="600285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Why Do Products Fail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How Do you not Fail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Agile Marketing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Agile vs Conventional Marketing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Introduction to Growth Marketing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Growth Marketing Skills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Growth Marketing Tactics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Temperament for Growth Marketing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How do you go about 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Digital Marketing Tactics</a:t>
            </a:r>
          </a:p>
        </p:txBody>
      </p:sp>
    </p:spTree>
    <p:extLst>
      <p:ext uri="{BB962C8B-B14F-4D97-AF65-F5344CB8AC3E}">
        <p14:creationId xmlns:p14="http://schemas.microsoft.com/office/powerpoint/2010/main" val="192650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738A26-3D3E-4BC5-8D8B-6E4545CBEC7E}"/>
              </a:ext>
            </a:extLst>
          </p:cNvPr>
          <p:cNvSpPr txBox="1"/>
          <p:nvPr/>
        </p:nvSpPr>
        <p:spPr>
          <a:xfrm>
            <a:off x="1652438" y="762972"/>
            <a:ext cx="9463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Percentage of products launches that fail range from anywhere between </a:t>
            </a:r>
            <a:r>
              <a:rPr lang="en-IN" sz="2400" b="1" dirty="0">
                <a:solidFill>
                  <a:srgbClr val="FF0000"/>
                </a:solidFill>
                <a:latin typeface="Arial Nova" panose="020B0504020202020204" pitchFamily="34" charset="0"/>
              </a:rPr>
              <a:t>75-90%.</a:t>
            </a:r>
          </a:p>
        </p:txBody>
      </p:sp>
      <p:pic>
        <p:nvPicPr>
          <p:cNvPr id="1026" name="Picture 2" descr="Fail Icon #337115 - Free Icons Library">
            <a:extLst>
              <a:ext uri="{FF2B5EF4-FFF2-40B4-BE49-F238E27FC236}">
                <a16:creationId xmlns:a16="http://schemas.microsoft.com/office/drawing/2014/main" id="{914CE4E5-031E-483E-BB5F-A49D1467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0" y="770471"/>
            <a:ext cx="946608" cy="9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406C7-D48F-4DDB-B5AB-7C71F2B7102F}"/>
              </a:ext>
            </a:extLst>
          </p:cNvPr>
          <p:cNvSpPr txBox="1"/>
          <p:nvPr/>
        </p:nvSpPr>
        <p:spPr>
          <a:xfrm>
            <a:off x="1652438" y="3006066"/>
            <a:ext cx="9463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Your product attempted to fill a need that did not exist yet or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You failed to educate the market on the need for an innovative product.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Poor reading of market and consumer trends.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Product price could be a factor, or it could be a matter of bad timing,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Competitor coming to market at the same time with a better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69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BC7EF-6707-4742-AEEC-DC1FE9803E96}"/>
              </a:ext>
            </a:extLst>
          </p:cNvPr>
          <p:cNvSpPr txBox="1"/>
          <p:nvPr/>
        </p:nvSpPr>
        <p:spPr>
          <a:xfrm>
            <a:off x="1364333" y="75354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So How Do You Not Fail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4E1C0-778F-4D1C-BEBC-8849D543D326}"/>
              </a:ext>
            </a:extLst>
          </p:cNvPr>
          <p:cNvSpPr txBox="1"/>
          <p:nvPr/>
        </p:nvSpPr>
        <p:spPr>
          <a:xfrm>
            <a:off x="2345900" y="3105834"/>
            <a:ext cx="8481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 an iterative launch framework that helps to define and refine what works for your company and your audience, and builds a predictable, repeatable process as you go</a:t>
            </a:r>
          </a:p>
        </p:txBody>
      </p:sp>
    </p:spTree>
    <p:extLst>
      <p:ext uri="{BB962C8B-B14F-4D97-AF65-F5344CB8AC3E}">
        <p14:creationId xmlns:p14="http://schemas.microsoft.com/office/powerpoint/2010/main" val="41124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BC7EF-6707-4742-AEEC-DC1FE9803E96}"/>
              </a:ext>
            </a:extLst>
          </p:cNvPr>
          <p:cNvSpPr txBox="1"/>
          <p:nvPr/>
        </p:nvSpPr>
        <p:spPr>
          <a:xfrm>
            <a:off x="1364333" y="75354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Let’s Define Agile Marketing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4E1C0-778F-4D1C-BEBC-8849D543D326}"/>
              </a:ext>
            </a:extLst>
          </p:cNvPr>
          <p:cNvSpPr txBox="1"/>
          <p:nvPr/>
        </p:nvSpPr>
        <p:spPr>
          <a:xfrm>
            <a:off x="1855116" y="1829048"/>
            <a:ext cx="8481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Agile in marketing doesn’t differ much from its use in software development. It encompasses the process of designing, developing, deploying, and testing creative campaigns continuously.</a:t>
            </a:r>
            <a:endParaRPr lang="en-IN" dirty="0"/>
          </a:p>
        </p:txBody>
      </p:sp>
      <p:pic>
        <p:nvPicPr>
          <p:cNvPr id="2052" name="Picture 4" descr="agile-marketing-roadmap">
            <a:extLst>
              <a:ext uri="{FF2B5EF4-FFF2-40B4-BE49-F238E27FC236}">
                <a16:creationId xmlns:a16="http://schemas.microsoft.com/office/drawing/2014/main" id="{BA0F05E1-69D5-4C70-A826-B4C65457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429000"/>
            <a:ext cx="7143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25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 Definitive Guide to Agile Marketing in 2021 | TrueNorth">
            <a:extLst>
              <a:ext uri="{FF2B5EF4-FFF2-40B4-BE49-F238E27FC236}">
                <a16:creationId xmlns:a16="http://schemas.microsoft.com/office/drawing/2014/main" id="{DF07258E-9719-43D7-936E-3EADD252A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t="28407" r="9614" b="7783"/>
          <a:stretch/>
        </p:blipFill>
        <p:spPr bwMode="auto">
          <a:xfrm>
            <a:off x="0" y="1753384"/>
            <a:ext cx="12192000" cy="40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20828F-70C6-4946-B46A-9182083058AC}"/>
              </a:ext>
            </a:extLst>
          </p:cNvPr>
          <p:cNvSpPr txBox="1"/>
          <p:nvPr/>
        </p:nvSpPr>
        <p:spPr>
          <a:xfrm>
            <a:off x="1364333" y="75354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Agile Vs Conventional Marketing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BC7EF-6707-4742-AEEC-DC1FE9803E96}"/>
              </a:ext>
            </a:extLst>
          </p:cNvPr>
          <p:cNvSpPr txBox="1"/>
          <p:nvPr/>
        </p:nvSpPr>
        <p:spPr>
          <a:xfrm>
            <a:off x="1364333" y="75354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While Agile Marketing is Great IT IS NOT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4E1C0-778F-4D1C-BEBC-8849D543D326}"/>
              </a:ext>
            </a:extLst>
          </p:cNvPr>
          <p:cNvSpPr txBox="1"/>
          <p:nvPr/>
        </p:nvSpPr>
        <p:spPr>
          <a:xfrm>
            <a:off x="2345900" y="2464811"/>
            <a:ext cx="84817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Not exactly like a Agile Software Development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An excuse not to Plan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Not meant to sacrifice planning &amp; stability for the sake of speed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 way to force teams to accept changes constantly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91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BC7EF-6707-4742-AEEC-DC1FE9803E96}"/>
              </a:ext>
            </a:extLst>
          </p:cNvPr>
          <p:cNvSpPr txBox="1"/>
          <p:nvPr/>
        </p:nvSpPr>
        <p:spPr>
          <a:xfrm>
            <a:off x="1364333" y="753545"/>
            <a:ext cx="9463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Nova" panose="020B0504020202020204" pitchFamily="34" charset="0"/>
              </a:rPr>
              <a:t>What is Growth Marketing</a:t>
            </a:r>
            <a:endParaRPr lang="en-IN" sz="2400" b="1" dirty="0">
              <a:solidFill>
                <a:srgbClr val="FF0000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4E1C0-778F-4D1C-BEBC-8849D543D326}"/>
              </a:ext>
            </a:extLst>
          </p:cNvPr>
          <p:cNvSpPr txBox="1"/>
          <p:nvPr/>
        </p:nvSpPr>
        <p:spPr>
          <a:xfrm>
            <a:off x="1855116" y="1710667"/>
            <a:ext cx="84817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Growth marketing is about (you guessed it!) growth. Specifically, growing whatever a business deems the key metrics in its funnel. That might mean click-through rate, monthly active users or revenue — growth marketers don’t confine themselves to top-of-funnel metrics. </a:t>
            </a:r>
            <a:endParaRPr lang="en-IN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1AA7EE9C-C9CF-4007-99B2-3CE8B3DCC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85" y="3065980"/>
            <a:ext cx="4762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76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571</Words>
  <Application>Microsoft Office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Nova</vt:lpstr>
      <vt:lpstr>Calibri</vt:lpstr>
      <vt:lpstr>Calibri Light</vt:lpstr>
      <vt:lpstr>Wingdings</vt:lpstr>
      <vt:lpstr>Office Theme</vt:lpstr>
      <vt:lpstr>Digital Marketing for  Product Start 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George</dc:creator>
  <cp:lastModifiedBy>Stephen George</cp:lastModifiedBy>
  <cp:revision>21</cp:revision>
  <dcterms:created xsi:type="dcterms:W3CDTF">2021-10-23T07:00:14Z</dcterms:created>
  <dcterms:modified xsi:type="dcterms:W3CDTF">2021-10-23T16:30:43Z</dcterms:modified>
</cp:coreProperties>
</file>