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F4E5EE-19F7-489D-96D6-2681FE7D3BF2}">
  <a:tblStyle styleId="{88F4E5EE-19F7-489D-96D6-2681FE7D3BF2}"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0FC"/>
          </a:solidFill>
        </a:fill>
      </a:tcStyle>
    </a:wholeTbl>
    <a:band1H>
      <a:tcTxStyle/>
      <a:tcStyle>
        <a:fill>
          <a:solidFill>
            <a:srgbClr val="CCE0F8"/>
          </a:solidFill>
        </a:fill>
      </a:tcStyle>
    </a:band1H>
    <a:band2H>
      <a:tcTxStyle/>
    </a:band2H>
    <a:band1V>
      <a:tcTxStyle/>
      <a:tcStyle>
        <a:fill>
          <a:solidFill>
            <a:srgbClr val="CCE0F8"/>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Droplets-HD-Title-R1d.png" id="17" name="Google Shape;17;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 name="Google Shape;18;p2"/>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0" name="Google Shape;20;p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pic>
        <p:nvPicPr>
          <p:cNvPr descr="Droplets-HD-Content-R1d.png" id="81" name="Google Shape;81;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2" name="Google Shape;82;p11"/>
          <p:cNvSpPr txBox="1"/>
          <p:nvPr>
            <p:ph type="title"/>
          </p:nvPr>
        </p:nvSpPr>
        <p:spPr>
          <a:xfrm>
            <a:off x="913774" y="609600"/>
            <a:ext cx="5934969" cy="20232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p:nvPr>
            <p:ph idx="2" type="pic"/>
          </p:nvPr>
        </p:nvSpPr>
        <p:spPr>
          <a:xfrm>
            <a:off x="7424803" y="609601"/>
            <a:ext cx="3255358" cy="5181600"/>
          </a:xfrm>
          <a:prstGeom prst="roundRect">
            <a:avLst>
              <a:gd fmla="val 4943" name="adj"/>
            </a:avLst>
          </a:prstGeom>
          <a:noFill/>
          <a:ln cap="sq" cmpd="sng" w="82550">
            <a:solidFill>
              <a:srgbClr val="EAEAEA"/>
            </a:solidFill>
            <a:prstDash val="solid"/>
            <a:miter lim="800000"/>
            <a:headEnd len="sm" w="sm" type="none"/>
            <a:tailEnd len="sm" w="sm" type="none"/>
          </a:ln>
        </p:spPr>
      </p:sp>
      <p:sp>
        <p:nvSpPr>
          <p:cNvPr id="84" name="Google Shape;84;p11"/>
          <p:cNvSpPr txBox="1"/>
          <p:nvPr>
            <p:ph idx="1" type="body"/>
          </p:nvPr>
        </p:nvSpPr>
        <p:spPr>
          <a:xfrm>
            <a:off x="913794" y="2632852"/>
            <a:ext cx="5934949" cy="315834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5" name="Google Shape;85;p1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8" name="Shape 88"/>
        <p:cNvGrpSpPr/>
        <p:nvPr/>
      </p:nvGrpSpPr>
      <p:grpSpPr>
        <a:xfrm>
          <a:off x="0" y="0"/>
          <a:ext cx="0" cy="0"/>
          <a:chOff x="0" y="0"/>
          <a:chExt cx="0" cy="0"/>
        </a:xfrm>
      </p:grpSpPr>
      <p:pic>
        <p:nvPicPr>
          <p:cNvPr descr="Droplets-HD-Content-R1d.png" id="89" name="Google Shape;89;p1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0" name="Google Shape;90;p12"/>
          <p:cNvSpPr txBox="1"/>
          <p:nvPr>
            <p:ph type="title"/>
          </p:nvPr>
        </p:nvSpPr>
        <p:spPr>
          <a:xfrm>
            <a:off x="913794" y="4289374"/>
            <a:ext cx="10364432" cy="81161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p:nvPr>
            <p:ph idx="2" type="pic"/>
          </p:nvPr>
        </p:nvSpPr>
        <p:spPr>
          <a:xfrm>
            <a:off x="1184744" y="698261"/>
            <a:ext cx="9822532" cy="3214136"/>
          </a:xfrm>
          <a:prstGeom prst="roundRect">
            <a:avLst>
              <a:gd fmla="val 4944" name="adj"/>
            </a:avLst>
          </a:prstGeom>
          <a:noFill/>
          <a:ln cap="sq" cmpd="sng" w="82550">
            <a:solidFill>
              <a:srgbClr val="EAEAEA"/>
            </a:solidFill>
            <a:prstDash val="solid"/>
            <a:miter lim="800000"/>
            <a:headEnd len="sm" w="sm" type="none"/>
            <a:tailEnd len="sm" w="sm" type="none"/>
          </a:ln>
        </p:spPr>
      </p:sp>
      <p:sp>
        <p:nvSpPr>
          <p:cNvPr id="92" name="Google Shape;92;p12"/>
          <p:cNvSpPr txBox="1"/>
          <p:nvPr>
            <p:ph idx="1" type="body"/>
          </p:nvPr>
        </p:nvSpPr>
        <p:spPr>
          <a:xfrm>
            <a:off x="913774" y="5108728"/>
            <a:ext cx="10364452"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3" name="Google Shape;93;p1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6" name="Shape 96"/>
        <p:cNvGrpSpPr/>
        <p:nvPr/>
      </p:nvGrpSpPr>
      <p:grpSpPr>
        <a:xfrm>
          <a:off x="0" y="0"/>
          <a:ext cx="0" cy="0"/>
          <a:chOff x="0" y="0"/>
          <a:chExt cx="0" cy="0"/>
        </a:xfrm>
      </p:grpSpPr>
      <p:pic>
        <p:nvPicPr>
          <p:cNvPr descr="Droplets-HD-Content-R1d.png" id="97" name="Google Shape;97;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8" name="Google Shape;98;p13"/>
          <p:cNvSpPr txBox="1"/>
          <p:nvPr>
            <p:ph type="title"/>
          </p:nvPr>
        </p:nvSpPr>
        <p:spPr>
          <a:xfrm>
            <a:off x="913774" y="609599"/>
            <a:ext cx="10364452" cy="342724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3"/>
          <p:cNvSpPr txBox="1"/>
          <p:nvPr>
            <p:ph idx="1" type="body"/>
          </p:nvPr>
        </p:nvSpPr>
        <p:spPr>
          <a:xfrm>
            <a:off x="913775" y="4204821"/>
            <a:ext cx="1036445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0" name="Google Shape;100;p1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3" name="Shape 103"/>
        <p:cNvGrpSpPr/>
        <p:nvPr/>
      </p:nvGrpSpPr>
      <p:grpSpPr>
        <a:xfrm>
          <a:off x="0" y="0"/>
          <a:ext cx="0" cy="0"/>
          <a:chOff x="0" y="0"/>
          <a:chExt cx="0" cy="0"/>
        </a:xfrm>
      </p:grpSpPr>
      <p:pic>
        <p:nvPicPr>
          <p:cNvPr descr="Droplets-HD-Content-R1d.png" id="104" name="Google Shape;104;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5" name="Google Shape;105;p14"/>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4"/>
          <p:cNvSpPr txBox="1"/>
          <p:nvPr>
            <p:ph idx="1" type="body"/>
          </p:nvPr>
        </p:nvSpPr>
        <p:spPr>
          <a:xfrm>
            <a:off x="1720644" y="3610032"/>
            <a:ext cx="8752299" cy="5947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7" name="Google Shape;107;p14"/>
          <p:cNvSpPr txBox="1"/>
          <p:nvPr>
            <p:ph idx="2" type="body"/>
          </p:nvPr>
        </p:nvSpPr>
        <p:spPr>
          <a:xfrm>
            <a:off x="913774" y="4372796"/>
            <a:ext cx="10364452" cy="1421053"/>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8" name="Google Shape;108;p1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14"/>
          <p:cNvSpPr txBox="1"/>
          <p:nvPr/>
        </p:nvSpPr>
        <p:spPr>
          <a:xfrm>
            <a:off x="1001488" y="75416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Twentieth Century"/>
              <a:buNone/>
            </a:pPr>
            <a:r>
              <a:rPr b="0" lang="en-US" sz="8000" cap="none">
                <a:solidFill>
                  <a:schemeClr val="dk1"/>
                </a:solidFill>
                <a:latin typeface="Twentieth Century"/>
                <a:ea typeface="Twentieth Century"/>
                <a:cs typeface="Twentieth Century"/>
                <a:sym typeface="Twentieth Century"/>
              </a:rPr>
              <a:t>“</a:t>
            </a:r>
            <a:endParaRPr/>
          </a:p>
        </p:txBody>
      </p:sp>
      <p:sp>
        <p:nvSpPr>
          <p:cNvPr id="112" name="Google Shape;112;p14"/>
          <p:cNvSpPr txBox="1"/>
          <p:nvPr/>
        </p:nvSpPr>
        <p:spPr>
          <a:xfrm>
            <a:off x="10557558" y="299357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Twentieth Century"/>
              <a:buNone/>
            </a:pPr>
            <a:r>
              <a:rPr b="0" lang="en-US" sz="800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3" name="Shape 113"/>
        <p:cNvGrpSpPr/>
        <p:nvPr/>
      </p:nvGrpSpPr>
      <p:grpSpPr>
        <a:xfrm>
          <a:off x="0" y="0"/>
          <a:ext cx="0" cy="0"/>
          <a:chOff x="0" y="0"/>
          <a:chExt cx="0" cy="0"/>
        </a:xfrm>
      </p:grpSpPr>
      <p:pic>
        <p:nvPicPr>
          <p:cNvPr descr="Droplets-HD-Content-R1d.png" id="114" name="Google Shape;114;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5" name="Google Shape;115;p15"/>
          <p:cNvSpPr txBox="1"/>
          <p:nvPr>
            <p:ph type="title"/>
          </p:nvPr>
        </p:nvSpPr>
        <p:spPr>
          <a:xfrm>
            <a:off x="913775" y="2138721"/>
            <a:ext cx="10364452"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5"/>
          <p:cNvSpPr txBox="1"/>
          <p:nvPr>
            <p:ph idx="1" type="body"/>
          </p:nvPr>
        </p:nvSpPr>
        <p:spPr>
          <a:xfrm>
            <a:off x="913775" y="4662335"/>
            <a:ext cx="10364452"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17" name="Google Shape;117;p1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20" name="Shape 120"/>
        <p:cNvGrpSpPr/>
        <p:nvPr/>
      </p:nvGrpSpPr>
      <p:grpSpPr>
        <a:xfrm>
          <a:off x="0" y="0"/>
          <a:ext cx="0" cy="0"/>
          <a:chOff x="0" y="0"/>
          <a:chExt cx="0" cy="0"/>
        </a:xfrm>
      </p:grpSpPr>
      <p:pic>
        <p:nvPicPr>
          <p:cNvPr descr="Droplets-HD-Content-R1d.png" id="121" name="Google Shape;121;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2" name="Google Shape;122;p16"/>
          <p:cNvSpPr txBox="1"/>
          <p:nvPr>
            <p:ph type="title"/>
          </p:nvPr>
        </p:nvSpPr>
        <p:spPr>
          <a:xfrm>
            <a:off x="913774" y="609600"/>
            <a:ext cx="10364452" cy="160509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6"/>
          <p:cNvSpPr txBox="1"/>
          <p:nvPr>
            <p:ph idx="1" type="body"/>
          </p:nvPr>
        </p:nvSpPr>
        <p:spPr>
          <a:xfrm>
            <a:off x="913774" y="2367093"/>
            <a:ext cx="3298976"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4" name="Google Shape;124;p16"/>
          <p:cNvSpPr txBox="1"/>
          <p:nvPr>
            <p:ph idx="2" type="body"/>
          </p:nvPr>
        </p:nvSpPr>
        <p:spPr>
          <a:xfrm>
            <a:off x="913774" y="2943355"/>
            <a:ext cx="3298976"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5" name="Google Shape;125;p16"/>
          <p:cNvSpPr txBox="1"/>
          <p:nvPr>
            <p:ph idx="3" type="body"/>
          </p:nvPr>
        </p:nvSpPr>
        <p:spPr>
          <a:xfrm>
            <a:off x="4452389" y="2367093"/>
            <a:ext cx="329152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6" name="Google Shape;126;p16"/>
          <p:cNvSpPr txBox="1"/>
          <p:nvPr>
            <p:ph idx="4" type="body"/>
          </p:nvPr>
        </p:nvSpPr>
        <p:spPr>
          <a:xfrm>
            <a:off x="4441348" y="2943355"/>
            <a:ext cx="3303351"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7" name="Google Shape;127;p16"/>
          <p:cNvSpPr txBox="1"/>
          <p:nvPr>
            <p:ph idx="5" type="body"/>
          </p:nvPr>
        </p:nvSpPr>
        <p:spPr>
          <a:xfrm>
            <a:off x="7973298" y="2367093"/>
            <a:ext cx="33049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8" name="Google Shape;128;p16"/>
          <p:cNvSpPr txBox="1"/>
          <p:nvPr>
            <p:ph idx="6" type="body"/>
          </p:nvPr>
        </p:nvSpPr>
        <p:spPr>
          <a:xfrm>
            <a:off x="7973298" y="2943355"/>
            <a:ext cx="3304928"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9" name="Google Shape;129;p1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32" name="Shape 132"/>
        <p:cNvGrpSpPr/>
        <p:nvPr/>
      </p:nvGrpSpPr>
      <p:grpSpPr>
        <a:xfrm>
          <a:off x="0" y="0"/>
          <a:ext cx="0" cy="0"/>
          <a:chOff x="0" y="0"/>
          <a:chExt cx="0" cy="0"/>
        </a:xfrm>
      </p:grpSpPr>
      <p:pic>
        <p:nvPicPr>
          <p:cNvPr descr="Droplets-HD-Content-R1d.png" id="133" name="Google Shape;133;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4" name="Google Shape;134;p17"/>
          <p:cNvSpPr txBox="1"/>
          <p:nvPr>
            <p:ph type="title"/>
          </p:nvPr>
        </p:nvSpPr>
        <p:spPr>
          <a:xfrm>
            <a:off x="913774" y="610772"/>
            <a:ext cx="10364452" cy="160392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7"/>
          <p:cNvSpPr txBox="1"/>
          <p:nvPr>
            <p:ph idx="1" type="body"/>
          </p:nvPr>
        </p:nvSpPr>
        <p:spPr>
          <a:xfrm>
            <a:off x="913774" y="4204820"/>
            <a:ext cx="3296409"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6" name="Google Shape;136;p17"/>
          <p:cNvSpPr/>
          <p:nvPr>
            <p:ph idx="2" type="pic"/>
          </p:nvPr>
        </p:nvSpPr>
        <p:spPr>
          <a:xfrm>
            <a:off x="913774" y="2367093"/>
            <a:ext cx="3296409" cy="1524000"/>
          </a:xfrm>
          <a:prstGeom prst="roundRect">
            <a:avLst>
              <a:gd fmla="val 9363" name="adj"/>
            </a:avLst>
          </a:prstGeom>
          <a:noFill/>
          <a:ln cap="sq" cmpd="sng" w="82550">
            <a:solidFill>
              <a:srgbClr val="EAEAEA"/>
            </a:solidFill>
            <a:prstDash val="solid"/>
            <a:miter lim="800000"/>
            <a:headEnd len="sm" w="sm" type="none"/>
            <a:tailEnd len="sm" w="sm" type="none"/>
          </a:ln>
        </p:spPr>
      </p:sp>
      <p:sp>
        <p:nvSpPr>
          <p:cNvPr id="137" name="Google Shape;137;p17"/>
          <p:cNvSpPr txBox="1"/>
          <p:nvPr>
            <p:ph idx="3" type="body"/>
          </p:nvPr>
        </p:nvSpPr>
        <p:spPr>
          <a:xfrm>
            <a:off x="913774" y="4781082"/>
            <a:ext cx="3296409" cy="101011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8" name="Google Shape;138;p17"/>
          <p:cNvSpPr txBox="1"/>
          <p:nvPr>
            <p:ph idx="4" type="body"/>
          </p:nvPr>
        </p:nvSpPr>
        <p:spPr>
          <a:xfrm>
            <a:off x="4442759" y="4204820"/>
            <a:ext cx="33018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9" name="Google Shape;139;p17"/>
          <p:cNvSpPr/>
          <p:nvPr>
            <p:ph idx="5" type="pic"/>
          </p:nvPr>
        </p:nvSpPr>
        <p:spPr>
          <a:xfrm>
            <a:off x="4441348" y="2367093"/>
            <a:ext cx="3303352"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40" name="Google Shape;140;p17"/>
          <p:cNvSpPr txBox="1"/>
          <p:nvPr>
            <p:ph idx="6" type="body"/>
          </p:nvPr>
        </p:nvSpPr>
        <p:spPr>
          <a:xfrm>
            <a:off x="4441348" y="4781080"/>
            <a:ext cx="3303352" cy="101011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41" name="Google Shape;141;p17"/>
          <p:cNvSpPr txBox="1"/>
          <p:nvPr>
            <p:ph idx="7" type="body"/>
          </p:nvPr>
        </p:nvSpPr>
        <p:spPr>
          <a:xfrm>
            <a:off x="7973298" y="4204820"/>
            <a:ext cx="330068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42" name="Google Shape;142;p17"/>
          <p:cNvSpPr/>
          <p:nvPr>
            <p:ph idx="8" type="pic"/>
          </p:nvPr>
        </p:nvSpPr>
        <p:spPr>
          <a:xfrm>
            <a:off x="7973298" y="2367093"/>
            <a:ext cx="3304928"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43" name="Google Shape;143;p17"/>
          <p:cNvSpPr txBox="1"/>
          <p:nvPr>
            <p:ph idx="9" type="body"/>
          </p:nvPr>
        </p:nvSpPr>
        <p:spPr>
          <a:xfrm>
            <a:off x="7973173" y="4781078"/>
            <a:ext cx="3305053" cy="101012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44" name="Google Shape;144;p1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pic>
        <p:nvPicPr>
          <p:cNvPr descr="Droplets-HD-Content-R1d.png" id="148" name="Google Shape;148;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9" name="Google Shape;149;p18"/>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18"/>
          <p:cNvSpPr txBox="1"/>
          <p:nvPr>
            <p:ph idx="1" type="body"/>
          </p:nvPr>
        </p:nvSpPr>
        <p:spPr>
          <a:xfrm rot="5400000">
            <a:off x="4383948" y="-1103080"/>
            <a:ext cx="3424107" cy="103644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51" name="Google Shape;151;p1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4" name="Shape 154"/>
        <p:cNvGrpSpPr/>
        <p:nvPr/>
      </p:nvGrpSpPr>
      <p:grpSpPr>
        <a:xfrm>
          <a:off x="0" y="0"/>
          <a:ext cx="0" cy="0"/>
          <a:chOff x="0" y="0"/>
          <a:chExt cx="0" cy="0"/>
        </a:xfrm>
      </p:grpSpPr>
      <p:pic>
        <p:nvPicPr>
          <p:cNvPr descr="Droplets-HD-Content-R1d.png" id="155" name="Google Shape;155;p1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56" name="Google Shape;156;p19"/>
          <p:cNvSpPr txBox="1"/>
          <p:nvPr>
            <p:ph type="title"/>
          </p:nvPr>
        </p:nvSpPr>
        <p:spPr>
          <a:xfrm rot="5400000">
            <a:off x="7410763" y="1923738"/>
            <a:ext cx="5181599" cy="25533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19"/>
          <p:cNvSpPr txBox="1"/>
          <p:nvPr>
            <p:ph idx="1" type="body"/>
          </p:nvPr>
        </p:nvSpPr>
        <p:spPr>
          <a:xfrm rot="5400000">
            <a:off x="2152338" y="-628962"/>
            <a:ext cx="5181599" cy="765872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58" name="Google Shape;158;p1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6" name="Google Shape;26;p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pic>
        <p:nvPicPr>
          <p:cNvPr descr="Droplets-HD-Content-R1d.png" id="30" name="Google Shape;30;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1" name="Google Shape;31;p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 name="Shape 34"/>
        <p:cNvGrpSpPr/>
        <p:nvPr/>
      </p:nvGrpSpPr>
      <p:grpSpPr>
        <a:xfrm>
          <a:off x="0" y="0"/>
          <a:ext cx="0" cy="0"/>
          <a:chOff x="0" y="0"/>
          <a:chExt cx="0" cy="0"/>
        </a:xfrm>
      </p:grpSpPr>
      <p:pic>
        <p:nvPicPr>
          <p:cNvPr descr="Droplets-HD-Content-R1d.png" id="35" name="Google Shape;35;p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6" name="Google Shape;36;p5"/>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pic>
        <p:nvPicPr>
          <p:cNvPr descr="Droplets-HD-Content-R1d.png" id="42" name="Google Shape;42;p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3" name="Google Shape;43;p6"/>
          <p:cNvSpPr txBox="1"/>
          <p:nvPr>
            <p:ph type="title"/>
          </p:nvPr>
        </p:nvSpPr>
        <p:spPr>
          <a:xfrm>
            <a:off x="913774" y="828563"/>
            <a:ext cx="10351752" cy="273681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913774" y="3657457"/>
            <a:ext cx="10351752" cy="136818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000"/>
              <a:buNone/>
              <a:defRPr sz="2000">
                <a:solidFill>
                  <a:srgbClr val="7F7F7F"/>
                </a:solidFill>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5" name="Google Shape;45;p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pic>
        <p:nvPicPr>
          <p:cNvPr descr="Droplets-HD-Content-R1d.png" id="49" name="Google Shape;49;p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0" name="Google Shape;50;p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 type="body"/>
          </p:nvPr>
        </p:nvSpPr>
        <p:spPr>
          <a:xfrm>
            <a:off x="913774" y="2367092"/>
            <a:ext cx="51060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2" name="Google Shape;52;p7"/>
          <p:cNvSpPr txBox="1"/>
          <p:nvPr>
            <p:ph idx="2" type="body"/>
          </p:nvPr>
        </p:nvSpPr>
        <p:spPr>
          <a:xfrm>
            <a:off x="6172200" y="2367092"/>
            <a:ext cx="5105400"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pic>
        <p:nvPicPr>
          <p:cNvPr descr="Droplets-HD-Content-R1d.png" id="57" name="Google Shape;57;p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8" name="Google Shape;58;p8"/>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txBox="1"/>
          <p:nvPr>
            <p:ph idx="1" type="body"/>
          </p:nvPr>
        </p:nvSpPr>
        <p:spPr>
          <a:xfrm>
            <a:off x="1146328" y="2371018"/>
            <a:ext cx="487347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0" name="Google Shape;60;p8"/>
          <p:cNvSpPr txBox="1"/>
          <p:nvPr>
            <p:ph idx="2" type="body"/>
          </p:nvPr>
        </p:nvSpPr>
        <p:spPr>
          <a:xfrm>
            <a:off x="913774" y="3051012"/>
            <a:ext cx="5106027"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1" name="Google Shape;61;p8"/>
          <p:cNvSpPr txBox="1"/>
          <p:nvPr>
            <p:ph idx="3" type="body"/>
          </p:nvPr>
        </p:nvSpPr>
        <p:spPr>
          <a:xfrm>
            <a:off x="6396423" y="2371018"/>
            <a:ext cx="488180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2" name="Google Shape;62;p8"/>
          <p:cNvSpPr txBox="1"/>
          <p:nvPr>
            <p:ph idx="4" type="body"/>
          </p:nvPr>
        </p:nvSpPr>
        <p:spPr>
          <a:xfrm>
            <a:off x="6172200" y="3051012"/>
            <a:ext cx="5105401"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3" name="Google Shape;63;p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pic>
        <p:nvPicPr>
          <p:cNvPr descr="Droplets-HD-Content-R1d.png" id="67" name="Google Shape;67;p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8" name="Google Shape;68;p9"/>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pic>
        <p:nvPicPr>
          <p:cNvPr descr="Droplets-HD-Content-R1d.png" id="73" name="Google Shape;73;p1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4" name="Google Shape;74;p10"/>
          <p:cNvSpPr txBox="1"/>
          <p:nvPr>
            <p:ph type="title"/>
          </p:nvPr>
        </p:nvSpPr>
        <p:spPr>
          <a:xfrm>
            <a:off x="913775" y="609600"/>
            <a:ext cx="3935688"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txBox="1"/>
          <p:nvPr>
            <p:ph idx="1" type="body"/>
          </p:nvPr>
        </p:nvSpPr>
        <p:spPr>
          <a:xfrm>
            <a:off x="5078062" y="609600"/>
            <a:ext cx="6200163" cy="51815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6" name="Google Shape;76;p10"/>
          <p:cNvSpPr txBox="1"/>
          <p:nvPr>
            <p:ph idx="2" type="body"/>
          </p:nvPr>
        </p:nvSpPr>
        <p:spPr>
          <a:xfrm>
            <a:off x="913774" y="2632852"/>
            <a:ext cx="3935689" cy="315834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7" name="Google Shape;77;p1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9" name="Shape 9"/>
        <p:cNvGrpSpPr/>
        <p:nvPr/>
      </p:nvGrpSpPr>
      <p:grpSpPr>
        <a:xfrm>
          <a:off x="0" y="0"/>
          <a:ext cx="0" cy="0"/>
          <a:chOff x="0" y="0"/>
          <a:chExt cx="0" cy="0"/>
        </a:xfrm>
      </p:grpSpPr>
      <p:pic>
        <p:nvPicPr>
          <p:cNvPr descr="\\DROBO-FS\QuickDrops\JB\PPTX NG\Droplets\LightingOverlay.png" id="10" name="Google Shape;10;p1"/>
          <p:cNvPicPr preferRelativeResize="0"/>
          <p:nvPr/>
        </p:nvPicPr>
        <p:blipFill rotWithShape="1">
          <a:blip r:embed="rId1">
            <a:alphaModFix/>
          </a:blip>
          <a:srcRect b="0" l="0" r="0" t="0"/>
          <a:stretch/>
        </p:blipFill>
        <p:spPr>
          <a:xfrm>
            <a:off x="0" y="-1"/>
            <a:ext cx="12192003" cy="6858001"/>
          </a:xfrm>
          <a:prstGeom prst="rect">
            <a:avLst/>
          </a:prstGeom>
          <a:noFill/>
          <a:ln>
            <a:noFill/>
          </a:ln>
        </p:spPr>
      </p:pic>
      <p:sp>
        <p:nvSpPr>
          <p:cNvPr id="11" name="Google Shape;11;p1"/>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5" name="Google Shape;15;p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type="ctrTitle"/>
          </p:nvPr>
        </p:nvSpPr>
        <p:spPr>
          <a:xfrm>
            <a:off x="1057123" y="1698172"/>
            <a:ext cx="8209779" cy="376055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273C54"/>
              </a:buClr>
              <a:buSzPts val="4600"/>
              <a:buFont typeface="Calibri"/>
              <a:buNone/>
            </a:pPr>
            <a:r>
              <a:rPr b="1" lang="en-US" sz="4600">
                <a:solidFill>
                  <a:srgbClr val="273C54"/>
                </a:solidFill>
                <a:latin typeface="Calibri"/>
                <a:ea typeface="Calibri"/>
                <a:cs typeface="Calibri"/>
                <a:sym typeface="Calibri"/>
              </a:rPr>
              <a:t>LEGAL STRUCTURES, </a:t>
            </a:r>
            <a:br>
              <a:rPr b="1" lang="en-US" sz="4600">
                <a:solidFill>
                  <a:srgbClr val="273C54"/>
                </a:solidFill>
                <a:latin typeface="Calibri"/>
                <a:ea typeface="Calibri"/>
                <a:cs typeface="Calibri"/>
                <a:sym typeface="Calibri"/>
              </a:rPr>
            </a:br>
            <a:r>
              <a:rPr b="1" lang="en-US" sz="4600">
                <a:solidFill>
                  <a:srgbClr val="273C54"/>
                </a:solidFill>
                <a:latin typeface="Calibri"/>
                <a:ea typeface="Calibri"/>
                <a:cs typeface="Calibri"/>
                <a:sym typeface="Calibri"/>
              </a:rPr>
              <a:t> FINANCIAL RISK MANAGEMENT </a:t>
            </a:r>
            <a:br>
              <a:rPr b="1" lang="en-US" sz="4600">
                <a:solidFill>
                  <a:srgbClr val="273C54"/>
                </a:solidFill>
                <a:latin typeface="Calibri"/>
                <a:ea typeface="Calibri"/>
                <a:cs typeface="Calibri"/>
                <a:sym typeface="Calibri"/>
              </a:rPr>
            </a:br>
            <a:r>
              <a:rPr b="1" lang="en-US" sz="4600">
                <a:solidFill>
                  <a:srgbClr val="273C54"/>
                </a:solidFill>
                <a:latin typeface="Calibri"/>
                <a:ea typeface="Calibri"/>
                <a:cs typeface="Calibri"/>
                <a:sym typeface="Calibri"/>
              </a:rPr>
              <a:t>&amp; ETHICAL STEPS IN ESTABLISHING STARTUPS</a:t>
            </a:r>
            <a:br>
              <a:rPr lang="en-US" sz="4600">
                <a:solidFill>
                  <a:srgbClr val="273C54"/>
                </a:solidFill>
                <a:latin typeface="Calibri"/>
                <a:ea typeface="Calibri"/>
                <a:cs typeface="Calibri"/>
                <a:sym typeface="Calibri"/>
              </a:rPr>
            </a:br>
            <a:endParaRPr sz="4600">
              <a:solidFill>
                <a:srgbClr val="273C54"/>
              </a:solidFill>
              <a:latin typeface="Calibri"/>
              <a:ea typeface="Calibri"/>
              <a:cs typeface="Calibri"/>
              <a:sym typeface="Calibri"/>
            </a:endParaRPr>
          </a:p>
        </p:txBody>
      </p:sp>
      <p:pic>
        <p:nvPicPr>
          <p:cNvPr id="166" name="Google Shape;166;p20"/>
          <p:cNvPicPr preferRelativeResize="0"/>
          <p:nvPr/>
        </p:nvPicPr>
        <p:blipFill rotWithShape="1">
          <a:blip r:embed="rId3">
            <a:alphaModFix/>
          </a:blip>
          <a:srcRect b="0" l="0" r="0" t="0"/>
          <a:stretch/>
        </p:blipFill>
        <p:spPr>
          <a:xfrm>
            <a:off x="7746319" y="261258"/>
            <a:ext cx="3982938" cy="8273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aphicFrame>
        <p:nvGraphicFramePr>
          <p:cNvPr id="223" name="Google Shape;223;p29"/>
          <p:cNvGraphicFramePr/>
          <p:nvPr/>
        </p:nvGraphicFramePr>
        <p:xfrm>
          <a:off x="0" y="0"/>
          <a:ext cx="3000000" cy="3000000"/>
        </p:xfrm>
        <a:graphic>
          <a:graphicData uri="http://schemas.openxmlformats.org/drawingml/2006/table">
            <a:tbl>
              <a:tblPr bandRow="1" firstCol="1" firstRow="1">
                <a:noFill/>
                <a:tableStyleId>{88F4E5EE-19F7-489D-96D6-2681FE7D3BF2}</a:tableStyleId>
              </a:tblPr>
              <a:tblGrid>
                <a:gridCol w="1967800"/>
                <a:gridCol w="1967800"/>
                <a:gridCol w="1967800"/>
                <a:gridCol w="1967800"/>
                <a:gridCol w="2097025"/>
                <a:gridCol w="2223825"/>
              </a:tblGrid>
              <a:tr h="1143000">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Basis of comparison</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Sole Proprietor</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Partnership firm</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LLP</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Private </a:t>
                      </a:r>
                      <a:r>
                        <a:rPr b="0" lang="en-US" sz="1500">
                          <a:latin typeface="Twentieth Century"/>
                          <a:ea typeface="Twentieth Century"/>
                          <a:cs typeface="Twentieth Century"/>
                          <a:sym typeface="Twentieth Century"/>
                        </a:rPr>
                        <a:t>Ltd.</a:t>
                      </a:r>
                      <a:r>
                        <a:rPr lang="en-US" sz="1500">
                          <a:latin typeface="Twentieth Century"/>
                          <a:ea typeface="Twentieth Century"/>
                          <a:cs typeface="Twentieth Century"/>
                          <a:sym typeface="Twentieth Century"/>
                        </a:rPr>
                        <a:t> Co.,</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Public Ltd. Co.,</a:t>
                      </a:r>
                      <a:endParaRPr sz="1500">
                        <a:latin typeface="Twentieth Century"/>
                        <a:ea typeface="Twentieth Century"/>
                        <a:cs typeface="Twentieth Century"/>
                        <a:sym typeface="Twentieth Century"/>
                      </a:endParaRPr>
                    </a:p>
                  </a:txBody>
                  <a:tcPr marT="0" marB="0" marR="68575" marL="68575" anchor="ctr"/>
                </a:tc>
              </a:tr>
              <a:tr h="1143000">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Document Governing</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NA</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Partnership deed</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LLP Agreement</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MOA &amp; AOA</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MOA &amp; AOA</a:t>
                      </a:r>
                      <a:endParaRPr sz="1500">
                        <a:latin typeface="Twentieth Century"/>
                        <a:ea typeface="Twentieth Century"/>
                        <a:cs typeface="Twentieth Century"/>
                        <a:sym typeface="Twentieth Century"/>
                      </a:endParaRPr>
                    </a:p>
                  </a:txBody>
                  <a:tcPr marT="0" marB="0" marR="68575" marL="68575" anchor="ctr"/>
                </a:tc>
              </a:tr>
              <a:tr h="1143000">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Relevant Act governing</a:t>
                      </a:r>
                      <a:r>
                        <a:rPr lang="en-US" sz="1500">
                          <a:latin typeface="Twentieth Century"/>
                          <a:ea typeface="Twentieth Century"/>
                          <a:cs typeface="Twentieth Century"/>
                          <a:sym typeface="Twentieth Century"/>
                        </a:rPr>
                        <a:t> the format</a:t>
                      </a:r>
                      <a:r>
                        <a:rPr lang="en-US" sz="1500">
                          <a:latin typeface="Twentieth Century"/>
                          <a:ea typeface="Twentieth Century"/>
                          <a:cs typeface="Twentieth Century"/>
                          <a:sym typeface="Twentieth Century"/>
                        </a:rPr>
                        <a:t> </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NA</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Indian Partnership Act, 1932</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LLP Act 2008</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Companies Act, 2013</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Companies Act, 2013</a:t>
                      </a:r>
                      <a:endParaRPr sz="1500">
                        <a:latin typeface="Twentieth Century"/>
                        <a:ea typeface="Twentieth Century"/>
                        <a:cs typeface="Twentieth Century"/>
                        <a:sym typeface="Twentieth Century"/>
                      </a:endParaRPr>
                    </a:p>
                  </a:txBody>
                  <a:tcPr marT="0" marB="0" marR="68575" marL="68575" anchor="ctr"/>
                </a:tc>
              </a:tr>
              <a:tr h="1143000">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Liability</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Unlimited</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Unlimited Jointly &amp; severally liable</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solidFill>
                            <a:schemeClr val="dk1"/>
                          </a:solidFill>
                          <a:latin typeface="Twentieth Century"/>
                          <a:ea typeface="Twentieth Century"/>
                          <a:cs typeface="Twentieth Century"/>
                          <a:sym typeface="Twentieth Century"/>
                        </a:rPr>
                        <a:t>Limited</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Limited</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Limited</a:t>
                      </a:r>
                      <a:endParaRPr sz="1500">
                        <a:latin typeface="Twentieth Century"/>
                        <a:ea typeface="Twentieth Century"/>
                        <a:cs typeface="Twentieth Century"/>
                        <a:sym typeface="Twentieth Century"/>
                      </a:endParaRPr>
                    </a:p>
                  </a:txBody>
                  <a:tcPr marT="0" marB="0" marR="68575" marL="68575" anchor="ctr"/>
                </a:tc>
              </a:tr>
              <a:tr h="1143000">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Continuity</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Unstable, Owner’s death = Business death</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Relatively stable but affected by status of partners</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Stable, has perpetual</a:t>
                      </a:r>
                      <a:endParaRPr/>
                    </a:p>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succession</a:t>
                      </a:r>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Stable, has perpetual succession</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Stable, has perpetual succession</a:t>
                      </a:r>
                      <a:endParaRPr sz="1500">
                        <a:latin typeface="Twentieth Century"/>
                        <a:ea typeface="Twentieth Century"/>
                        <a:cs typeface="Twentieth Century"/>
                        <a:sym typeface="Twentieth Century"/>
                      </a:endParaRPr>
                    </a:p>
                  </a:txBody>
                  <a:tcPr marT="0" marB="0" marR="68575" marL="68575" anchor="ctr"/>
                </a:tc>
              </a:tr>
              <a:tr h="1143000">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Decision making</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By proprietor</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With the consent of all partners </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By Designated partners</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t/>
                      </a:r>
                      <a:endParaRPr sz="1500">
                        <a:latin typeface="Twentieth Century"/>
                        <a:ea typeface="Twentieth Century"/>
                        <a:cs typeface="Twentieth Century"/>
                        <a:sym typeface="Twentieth Century"/>
                      </a:endParaRPr>
                    </a:p>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By</a:t>
                      </a:r>
                      <a:r>
                        <a:rPr lang="en-US" sz="1500">
                          <a:latin typeface="Twentieth Century"/>
                          <a:ea typeface="Twentieth Century"/>
                          <a:cs typeface="Twentieth Century"/>
                          <a:sym typeface="Twentieth Century"/>
                        </a:rPr>
                        <a:t> BOD</a:t>
                      </a:r>
                      <a:endParaRPr/>
                    </a:p>
                    <a:p>
                      <a:pPr indent="0" lvl="0" marL="0" marR="0" rtl="0" algn="ctr">
                        <a:lnSpc>
                          <a:spcPct val="107000"/>
                        </a:lnSpc>
                        <a:spcBef>
                          <a:spcPts val="0"/>
                        </a:spcBef>
                        <a:spcAft>
                          <a:spcPts val="0"/>
                        </a:spcAft>
                        <a:buNone/>
                      </a:pPr>
                      <a:r>
                        <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By</a:t>
                      </a:r>
                      <a:r>
                        <a:rPr lang="en-US" sz="1500">
                          <a:latin typeface="Twentieth Century"/>
                          <a:ea typeface="Twentieth Century"/>
                          <a:cs typeface="Twentieth Century"/>
                          <a:sym typeface="Twentieth Century"/>
                        </a:rPr>
                        <a:t> BOD</a:t>
                      </a:r>
                      <a:endParaRPr sz="1500">
                        <a:latin typeface="Twentieth Century"/>
                        <a:ea typeface="Twentieth Century"/>
                        <a:cs typeface="Twentieth Century"/>
                        <a:sym typeface="Twentieth Century"/>
                      </a:endParaRPr>
                    </a:p>
                  </a:txBody>
                  <a:tcPr marT="0" marB="0" marR="68575" marL="68575" anchor="ctr"/>
                </a:tc>
              </a:tr>
            </a:tbl>
          </a:graphicData>
        </a:graphic>
      </p:graphicFrame>
      <p:pic>
        <p:nvPicPr>
          <p:cNvPr id="224" name="Google Shape;224;p29"/>
          <p:cNvPicPr preferRelativeResize="0"/>
          <p:nvPr/>
        </p:nvPicPr>
        <p:blipFill rotWithShape="1">
          <a:blip r:embed="rId3">
            <a:alphaModFix/>
          </a:blip>
          <a:srcRect b="0" l="0" r="0" t="0"/>
          <a:stretch/>
        </p:blipFill>
        <p:spPr>
          <a:xfrm>
            <a:off x="9110662" y="0"/>
            <a:ext cx="2832291" cy="43542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500"/>
                                        <p:tgtEl>
                                          <p:spTgt spid="223"/>
                                        </p:tgtEl>
                                        <p:attrNameLst>
                                          <p:attrName>ppt_w</p:attrName>
                                        </p:attrNameLst>
                                      </p:cBhvr>
                                      <p:tavLst>
                                        <p:tav fmla="" tm="0">
                                          <p:val>
                                            <p:strVal val="0"/>
                                          </p:val>
                                        </p:tav>
                                        <p:tav fmla="" tm="100000">
                                          <p:val>
                                            <p:strVal val="#ppt_w"/>
                                          </p:val>
                                        </p:tav>
                                      </p:tavLst>
                                    </p:anim>
                                    <p:anim calcmode="lin" valueType="num">
                                      <p:cBhvr additive="base">
                                        <p:cTn dur="500"/>
                                        <p:tgtEl>
                                          <p:spTgt spid="22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677334" y="116114"/>
            <a:ext cx="8596668" cy="1219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wentieth Century"/>
              <a:buNone/>
            </a:pPr>
            <a:r>
              <a:rPr lang="en-US" sz="3200"/>
              <a:t>WHY TO INCORPORATE?</a:t>
            </a:r>
            <a:br>
              <a:rPr lang="en-US" sz="3200"/>
            </a:br>
            <a:endParaRPr sz="3200"/>
          </a:p>
        </p:txBody>
      </p:sp>
      <p:sp>
        <p:nvSpPr>
          <p:cNvPr id="231" name="Google Shape;231;p30"/>
          <p:cNvSpPr txBox="1"/>
          <p:nvPr>
            <p:ph idx="1" type="body"/>
          </p:nvPr>
        </p:nvSpPr>
        <p:spPr>
          <a:xfrm>
            <a:off x="677333" y="1161143"/>
            <a:ext cx="10643809" cy="2344057"/>
          </a:xfrm>
          <a:prstGeom prst="rect">
            <a:avLst/>
          </a:prstGeom>
          <a:noFill/>
          <a:ln>
            <a:noFill/>
          </a:ln>
        </p:spPr>
        <p:txBody>
          <a:bodyPr anchorCtr="0" anchor="t" bIns="45700" lIns="91425" spcFirstLastPara="1" rIns="91425" wrap="square" tIns="45700">
            <a:noAutofit/>
          </a:bodyPr>
          <a:lstStyle/>
          <a:p>
            <a:pPr indent="-342900" lvl="0" marL="342900" rtl="0" algn="l">
              <a:lnSpc>
                <a:spcPct val="107000"/>
              </a:lnSpc>
              <a:spcBef>
                <a:spcPts val="0"/>
              </a:spcBef>
              <a:spcAft>
                <a:spcPts val="0"/>
              </a:spcAft>
              <a:buSzPts val="2000"/>
              <a:buFont typeface="Noto Sans Symbols"/>
              <a:buChar char="⮚"/>
            </a:pPr>
            <a:r>
              <a:rPr lang="en-US" cap="none">
                <a:latin typeface="Twentieth Century"/>
                <a:ea typeface="Twentieth Century"/>
                <a:cs typeface="Twentieth Century"/>
                <a:sym typeface="Twentieth Century"/>
              </a:rPr>
              <a:t>For branding of business, incorporation of legal entity is important.</a:t>
            </a:r>
            <a:endParaRPr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000"/>
              <a:buFont typeface="Noto Sans Symbols"/>
              <a:buChar char="⮚"/>
            </a:pPr>
            <a:r>
              <a:rPr lang="en-US" cap="none">
                <a:latin typeface="Twentieth Century"/>
                <a:ea typeface="Twentieth Century"/>
                <a:cs typeface="Twentieth Century"/>
                <a:sym typeface="Twentieth Century"/>
              </a:rPr>
              <a:t>To separate out income &amp; expenditure of business from personal</a:t>
            </a:r>
            <a:endParaRPr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000"/>
              <a:buFont typeface="Noto Sans Symbols"/>
              <a:buChar char="⮚"/>
            </a:pPr>
            <a:r>
              <a:rPr lang="en-US" cap="none">
                <a:latin typeface="Twentieth Century"/>
                <a:ea typeface="Twentieth Century"/>
                <a:cs typeface="Twentieth Century"/>
                <a:sym typeface="Twentieth Century"/>
              </a:rPr>
              <a:t>To purely depend upon business requirements</a:t>
            </a:r>
            <a:endParaRPr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000"/>
              <a:buFont typeface="Noto Sans Symbols"/>
              <a:buChar char="⮚"/>
            </a:pPr>
            <a:r>
              <a:rPr lang="en-US" cap="none">
                <a:latin typeface="Twentieth Century"/>
                <a:ea typeface="Twentieth Century"/>
                <a:cs typeface="Twentieth Century"/>
                <a:sym typeface="Twentieth Century"/>
              </a:rPr>
              <a:t>Revenue expectations</a:t>
            </a:r>
            <a:endParaRPr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000"/>
              <a:buFont typeface="Noto Sans Symbols"/>
              <a:buChar char="⮚"/>
            </a:pPr>
            <a:r>
              <a:rPr lang="en-US" cap="none">
                <a:latin typeface="Twentieth Century"/>
                <a:ea typeface="Twentieth Century"/>
                <a:cs typeface="Twentieth Century"/>
                <a:sym typeface="Twentieth Century"/>
              </a:rPr>
              <a:t>For investment/exit, legal entity is must.</a:t>
            </a:r>
            <a:endParaRPr cap="none">
              <a:latin typeface="Twentieth Century"/>
              <a:ea typeface="Twentieth Century"/>
              <a:cs typeface="Twentieth Century"/>
              <a:sym typeface="Twentieth Century"/>
            </a:endParaRPr>
          </a:p>
          <a:p>
            <a:pPr indent="-101600" lvl="0" marL="228600" rtl="0" algn="l">
              <a:lnSpc>
                <a:spcPct val="120000"/>
              </a:lnSpc>
              <a:spcBef>
                <a:spcPts val="1800"/>
              </a:spcBef>
              <a:spcAft>
                <a:spcPts val="0"/>
              </a:spcAft>
              <a:buSzPts val="2000"/>
              <a:buNone/>
            </a:pPr>
            <a:r>
              <a:t/>
            </a:r>
            <a:endParaRPr cap="none">
              <a:latin typeface="Twentieth Century"/>
              <a:ea typeface="Twentieth Century"/>
              <a:cs typeface="Twentieth Century"/>
              <a:sym typeface="Twentieth Century"/>
            </a:endParaRPr>
          </a:p>
          <a:p>
            <a:pPr indent="-101600" lvl="0" marL="228600" rtl="0" algn="l">
              <a:lnSpc>
                <a:spcPct val="120000"/>
              </a:lnSpc>
              <a:spcBef>
                <a:spcPts val="1000"/>
              </a:spcBef>
              <a:spcAft>
                <a:spcPts val="0"/>
              </a:spcAft>
              <a:buSzPts val="2000"/>
              <a:buNone/>
            </a:pPr>
            <a:r>
              <a:t/>
            </a:r>
            <a:endParaRPr cap="none">
              <a:latin typeface="Twentieth Century"/>
              <a:ea typeface="Twentieth Century"/>
              <a:cs typeface="Twentieth Century"/>
              <a:sym typeface="Twentieth Century"/>
            </a:endParaRPr>
          </a:p>
          <a:p>
            <a:pPr indent="-101600" lvl="0" marL="228600" rtl="0" algn="l">
              <a:lnSpc>
                <a:spcPct val="120000"/>
              </a:lnSpc>
              <a:spcBef>
                <a:spcPts val="1000"/>
              </a:spcBef>
              <a:spcAft>
                <a:spcPts val="0"/>
              </a:spcAft>
              <a:buSzPts val="2000"/>
              <a:buNone/>
            </a:pPr>
            <a:r>
              <a:t/>
            </a:r>
            <a:endParaRPr cap="none">
              <a:latin typeface="Twentieth Century"/>
              <a:ea typeface="Twentieth Century"/>
              <a:cs typeface="Twentieth Century"/>
              <a:sym typeface="Twentieth Century"/>
            </a:endParaRPr>
          </a:p>
        </p:txBody>
      </p:sp>
      <p:sp>
        <p:nvSpPr>
          <p:cNvPr id="232" name="Google Shape;232;p30"/>
          <p:cNvSpPr txBox="1"/>
          <p:nvPr/>
        </p:nvSpPr>
        <p:spPr>
          <a:xfrm>
            <a:off x="1090736" y="3703891"/>
            <a:ext cx="10010527"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cap="none">
                <a:solidFill>
                  <a:schemeClr val="dk1"/>
                </a:solidFill>
                <a:latin typeface="Twentieth Century"/>
                <a:ea typeface="Twentieth Century"/>
                <a:cs typeface="Twentieth Century"/>
                <a:sym typeface="Twentieth Century"/>
              </a:rPr>
              <a:t>HOW TO INCORPORATE?</a:t>
            </a:r>
            <a:endParaRPr sz="3200" cap="none">
              <a:solidFill>
                <a:schemeClr val="dk1"/>
              </a:solidFill>
              <a:latin typeface="Twentieth Century"/>
              <a:ea typeface="Twentieth Century"/>
              <a:cs typeface="Twentieth Century"/>
              <a:sym typeface="Twentieth Century"/>
            </a:endParaRPr>
          </a:p>
          <a:p>
            <a:pPr indent="0" lvl="0" marL="0" marR="0" rtl="0" algn="ctr">
              <a:spcBef>
                <a:spcPts val="0"/>
              </a:spcBef>
              <a:spcAft>
                <a:spcPts val="0"/>
              </a:spcAft>
              <a:buNone/>
            </a:pPr>
            <a:r>
              <a:t/>
            </a:r>
            <a:endParaRPr sz="3200">
              <a:solidFill>
                <a:schemeClr val="dk1"/>
              </a:solidFill>
              <a:latin typeface="Twentieth Century"/>
              <a:ea typeface="Twentieth Century"/>
              <a:cs typeface="Twentieth Century"/>
              <a:sym typeface="Twentieth Century"/>
            </a:endParaRPr>
          </a:p>
        </p:txBody>
      </p:sp>
      <p:pic>
        <p:nvPicPr>
          <p:cNvPr id="233" name="Google Shape;233;p30"/>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
        <p:nvSpPr>
          <p:cNvPr id="234" name="Google Shape;234;p30"/>
          <p:cNvSpPr txBox="1"/>
          <p:nvPr/>
        </p:nvSpPr>
        <p:spPr>
          <a:xfrm>
            <a:off x="609600" y="4247534"/>
            <a:ext cx="10668000" cy="215917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chemeClr val="dk1"/>
              </a:buClr>
              <a:buSzPts val="2000"/>
              <a:buFont typeface="Noto Sans Symbols"/>
              <a:buChar char="⮚"/>
            </a:pPr>
            <a:r>
              <a:rPr lang="en-US" sz="2000">
                <a:solidFill>
                  <a:schemeClr val="dk1"/>
                </a:solidFill>
                <a:latin typeface="Twentieth Century"/>
                <a:ea typeface="Twentieth Century"/>
                <a:cs typeface="Twentieth Century"/>
                <a:sym typeface="Twentieth Century"/>
              </a:rPr>
              <a:t>Identify brand name &amp; legal entity name</a:t>
            </a:r>
            <a:endParaRPr sz="200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1000"/>
              </a:spcBef>
              <a:spcAft>
                <a:spcPts val="0"/>
              </a:spcAft>
              <a:buClr>
                <a:schemeClr val="dk1"/>
              </a:buClr>
              <a:buSzPts val="2000"/>
              <a:buFont typeface="Noto Sans Symbols"/>
              <a:buChar char="⮚"/>
            </a:pPr>
            <a:r>
              <a:rPr lang="en-US" sz="2000">
                <a:solidFill>
                  <a:schemeClr val="dk1"/>
                </a:solidFill>
                <a:latin typeface="Twentieth Century"/>
                <a:ea typeface="Twentieth Century"/>
                <a:cs typeface="Twentieth Century"/>
                <a:sym typeface="Twentieth Century"/>
              </a:rPr>
              <a:t>Check in trademark for registering the brand, if required.</a:t>
            </a:r>
            <a:endParaRPr sz="200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1000"/>
              </a:spcBef>
              <a:spcAft>
                <a:spcPts val="0"/>
              </a:spcAft>
              <a:buClr>
                <a:schemeClr val="dk1"/>
              </a:buClr>
              <a:buSzPts val="2000"/>
              <a:buFont typeface="Noto Sans Symbols"/>
              <a:buChar char="⮚"/>
            </a:pPr>
            <a:r>
              <a:rPr lang="en-US" sz="2000">
                <a:solidFill>
                  <a:schemeClr val="dk1"/>
                </a:solidFill>
                <a:latin typeface="Twentieth Century"/>
                <a:ea typeface="Twentieth Century"/>
                <a:cs typeface="Twentieth Century"/>
                <a:sym typeface="Twentieth Century"/>
              </a:rPr>
              <a:t>Select the right entity according to your business.</a:t>
            </a:r>
            <a:endParaRPr sz="200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1000"/>
              </a:spcBef>
              <a:spcAft>
                <a:spcPts val="0"/>
              </a:spcAft>
              <a:buClr>
                <a:schemeClr val="dk1"/>
              </a:buClr>
              <a:buSzPts val="2000"/>
              <a:buFont typeface="Noto Sans Symbols"/>
              <a:buChar char="⮚"/>
            </a:pPr>
            <a:r>
              <a:rPr lang="en-US" sz="2000">
                <a:solidFill>
                  <a:schemeClr val="dk1"/>
                </a:solidFill>
                <a:latin typeface="Twentieth Century"/>
                <a:ea typeface="Twentieth Century"/>
                <a:cs typeface="Twentieth Century"/>
                <a:sym typeface="Twentieth Century"/>
              </a:rPr>
              <a:t>Relevant documents to be kept ready.</a:t>
            </a:r>
            <a:endParaRPr sz="2000">
              <a:solidFill>
                <a:schemeClr val="dk1"/>
              </a:solidFill>
              <a:latin typeface="Twentieth Century"/>
              <a:ea typeface="Twentieth Century"/>
              <a:cs typeface="Twentieth Century"/>
              <a:sym typeface="Twentieth Century"/>
            </a:endParaRPr>
          </a:p>
          <a:p>
            <a:pPr indent="0" lvl="0" marL="0" marR="0" rtl="0" algn="l">
              <a:spcBef>
                <a:spcPts val="800"/>
              </a:spcBef>
              <a:spcAft>
                <a:spcPts val="0"/>
              </a:spcAft>
              <a:buNone/>
            </a:pPr>
            <a:r>
              <a:t/>
            </a:r>
            <a:endParaRPr sz="1800">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500"/>
                                        <p:tgtEl>
                                          <p:spTgt spid="23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500"/>
                                        <p:tgtEl>
                                          <p:spTgt spid="231">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Effect filter="fade" transition="in">
                                      <p:cBhvr>
                                        <p:cTn dur="500"/>
                                        <p:tgtEl>
                                          <p:spTgt spid="231">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animEffect filter="fade" transition="in">
                                      <p:cBhvr>
                                        <p:cTn dur="500"/>
                                        <p:tgtEl>
                                          <p:spTgt spid="231">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animEffect filter="fade" transition="in">
                                      <p:cBhvr>
                                        <p:cTn dur="500"/>
                                        <p:tgtEl>
                                          <p:spTgt spid="231">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animEffect filter="fade" transition="in">
                                      <p:cBhvr>
                                        <p:cTn dur="500"/>
                                        <p:tgtEl>
                                          <p:spTgt spid="231">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31">
                                            <p:txEl>
                                              <p:pRg end="6" st="6"/>
                                            </p:txEl>
                                          </p:spTgt>
                                        </p:tgtEl>
                                        <p:attrNameLst>
                                          <p:attrName>style.visibility</p:attrName>
                                        </p:attrNameLst>
                                      </p:cBhvr>
                                      <p:to>
                                        <p:strVal val="visible"/>
                                      </p:to>
                                    </p:set>
                                    <p:animEffect filter="fade" transition="in">
                                      <p:cBhvr>
                                        <p:cTn dur="500"/>
                                        <p:tgtEl>
                                          <p:spTgt spid="231">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31">
                                            <p:txEl>
                                              <p:pRg end="7" st="7"/>
                                            </p:txEl>
                                          </p:spTgt>
                                        </p:tgtEl>
                                        <p:attrNameLst>
                                          <p:attrName>style.visibility</p:attrName>
                                        </p:attrNameLst>
                                      </p:cBhvr>
                                      <p:to>
                                        <p:strVal val="visible"/>
                                      </p:to>
                                    </p:set>
                                    <p:animEffect filter="fade" transition="in">
                                      <p:cBhvr>
                                        <p:cTn dur="500"/>
                                        <p:tgtEl>
                                          <p:spTgt spid="231">
                                            <p:txEl>
                                              <p:pRg end="7" st="7"/>
                                            </p:txEl>
                                          </p:spTgt>
                                        </p:tgtEl>
                                      </p:cBhvr>
                                    </p:animEffect>
                                  </p:childTnLst>
                                </p:cTn>
                              </p:par>
                            </p:childTnLst>
                          </p:cTn>
                        </p:par>
                        <p:par>
                          <p:cTn fill="hold">
                            <p:stCondLst>
                              <p:cond delay="4500"/>
                            </p:stCondLst>
                            <p:childTnLst>
                              <p:par>
                                <p:cTn fill="hold" nodeType="after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par>
                          <p:cTn fill="hold">
                            <p:stCondLst>
                              <p:cond delay="4501"/>
                            </p:stCondLst>
                            <p:childTnLst>
                              <p:par>
                                <p:cTn fill="hold" nodeType="after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500"/>
                                        <p:tgtEl>
                                          <p:spTgt spid="232">
                                            <p:txEl>
                                              <p:pRg end="0" st="0"/>
                                            </p:txEl>
                                          </p:spTgt>
                                        </p:tgtEl>
                                      </p:cBhvr>
                                    </p:animEffect>
                                  </p:childTnLst>
                                </p:cTn>
                              </p:par>
                            </p:childTnLst>
                          </p:cTn>
                        </p:par>
                        <p:par>
                          <p:cTn fill="hold">
                            <p:stCondLst>
                              <p:cond delay="5001"/>
                            </p:stCondLst>
                            <p:childTnLst>
                              <p:par>
                                <p:cTn fill="hold" nodeType="afterEffect" presetClass="entr" presetID="10"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Effect filter="fade" transition="in">
                                      <p:cBhvr>
                                        <p:cTn dur="500"/>
                                        <p:tgtEl>
                                          <p:spTgt spid="232">
                                            <p:txEl>
                                              <p:pRg end="1" st="1"/>
                                            </p:txEl>
                                          </p:spTgt>
                                        </p:tgtEl>
                                      </p:cBhvr>
                                    </p:animEffect>
                                  </p:childTnLst>
                                </p:cTn>
                              </p:par>
                            </p:childTnLst>
                          </p:cTn>
                        </p:par>
                        <p:par>
                          <p:cTn fill="hold">
                            <p:stCondLst>
                              <p:cond delay="5501"/>
                            </p:stCondLst>
                            <p:childTnLst>
                              <p:par>
                                <p:cTn fill="hold" nodeType="after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500"/>
                                        <p:tgtEl>
                                          <p:spTgt spid="234">
                                            <p:txEl>
                                              <p:pRg end="0" st="0"/>
                                            </p:txEl>
                                          </p:spTgt>
                                        </p:tgtEl>
                                      </p:cBhvr>
                                    </p:animEffect>
                                  </p:childTnLst>
                                </p:cTn>
                              </p:par>
                            </p:childTnLst>
                          </p:cTn>
                        </p:par>
                        <p:par>
                          <p:cTn fill="hold">
                            <p:stCondLst>
                              <p:cond delay="6001"/>
                            </p:stCondLst>
                            <p:childTnLst>
                              <p:par>
                                <p:cTn fill="hold" nodeType="afterEffect" presetClass="entr" presetID="10"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Effect filter="fade" transition="in">
                                      <p:cBhvr>
                                        <p:cTn dur="500"/>
                                        <p:tgtEl>
                                          <p:spTgt spid="234">
                                            <p:txEl>
                                              <p:pRg end="1" st="1"/>
                                            </p:txEl>
                                          </p:spTgt>
                                        </p:tgtEl>
                                      </p:cBhvr>
                                    </p:animEffect>
                                  </p:childTnLst>
                                </p:cTn>
                              </p:par>
                            </p:childTnLst>
                          </p:cTn>
                        </p:par>
                        <p:par>
                          <p:cTn fill="hold">
                            <p:stCondLst>
                              <p:cond delay="6501"/>
                            </p:stCondLst>
                            <p:childTnLst>
                              <p:par>
                                <p:cTn fill="hold" nodeType="afterEffect" presetClass="entr" presetID="10"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Effect filter="fade" transition="in">
                                      <p:cBhvr>
                                        <p:cTn dur="500"/>
                                        <p:tgtEl>
                                          <p:spTgt spid="234">
                                            <p:txEl>
                                              <p:pRg end="2" st="2"/>
                                            </p:txEl>
                                          </p:spTgt>
                                        </p:tgtEl>
                                      </p:cBhvr>
                                    </p:animEffect>
                                  </p:childTnLst>
                                </p:cTn>
                              </p:par>
                            </p:childTnLst>
                          </p:cTn>
                        </p:par>
                        <p:par>
                          <p:cTn fill="hold">
                            <p:stCondLst>
                              <p:cond delay="7001"/>
                            </p:stCondLst>
                            <p:childTnLst>
                              <p:par>
                                <p:cTn fill="hold" nodeType="afterEffect" presetClass="entr" presetID="10"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Effect filter="fade" transition="in">
                                      <p:cBhvr>
                                        <p:cTn dur="500"/>
                                        <p:tgtEl>
                                          <p:spTgt spid="234">
                                            <p:txEl>
                                              <p:pRg end="3" st="3"/>
                                            </p:txEl>
                                          </p:spTgt>
                                        </p:tgtEl>
                                      </p:cBhvr>
                                    </p:animEffect>
                                  </p:childTnLst>
                                </p:cTn>
                              </p:par>
                            </p:childTnLst>
                          </p:cTn>
                        </p:par>
                        <p:par>
                          <p:cTn fill="hold">
                            <p:stCondLst>
                              <p:cond delay="7501"/>
                            </p:stCondLst>
                            <p:childTnLst>
                              <p:par>
                                <p:cTn fill="hold" nodeType="afterEffect" presetClass="entr" presetID="10"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animEffect filter="fade" transition="in">
                                      <p:cBhvr>
                                        <p:cTn dur="500"/>
                                        <p:tgtEl>
                                          <p:spTgt spid="23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677862" y="246744"/>
            <a:ext cx="9252719" cy="90854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Rounded"/>
              <a:buNone/>
            </a:pPr>
            <a:r>
              <a:rPr b="1" lang="en-US" sz="3600">
                <a:latin typeface="Arial Rounded"/>
                <a:ea typeface="Arial Rounded"/>
                <a:cs typeface="Arial Rounded"/>
                <a:sym typeface="Arial Rounded"/>
              </a:rPr>
              <a:t>LEGAL &amp; COMPLIANCES TO KNOW</a:t>
            </a:r>
            <a:br>
              <a:rPr b="1" lang="en-US" sz="3600">
                <a:latin typeface="Arial Rounded"/>
                <a:ea typeface="Arial Rounded"/>
                <a:cs typeface="Arial Rounded"/>
                <a:sym typeface="Arial Rounded"/>
              </a:rPr>
            </a:br>
            <a:endParaRPr/>
          </a:p>
        </p:txBody>
      </p:sp>
      <p:sp>
        <p:nvSpPr>
          <p:cNvPr id="240" name="Google Shape;240;p31"/>
          <p:cNvSpPr txBox="1"/>
          <p:nvPr>
            <p:ph idx="1" type="body"/>
          </p:nvPr>
        </p:nvSpPr>
        <p:spPr>
          <a:xfrm>
            <a:off x="677863" y="1217628"/>
            <a:ext cx="8596312" cy="5393628"/>
          </a:xfrm>
          <a:prstGeom prst="rect">
            <a:avLst/>
          </a:prstGeom>
          <a:noFill/>
          <a:ln>
            <a:noFill/>
          </a:ln>
        </p:spPr>
        <p:txBody>
          <a:bodyPr anchorCtr="0" anchor="t" bIns="45700" lIns="91425" spcFirstLastPara="1" rIns="91425" wrap="square" tIns="45700">
            <a:noAutofit/>
          </a:bodyPr>
          <a:lstStyle/>
          <a:p>
            <a:pPr indent="-228600" lvl="0" marL="228600" rtl="0" algn="just">
              <a:lnSpc>
                <a:spcPct val="110000"/>
              </a:lnSpc>
              <a:spcBef>
                <a:spcPts val="0"/>
              </a:spcBef>
              <a:spcAft>
                <a:spcPts val="0"/>
              </a:spcAft>
              <a:buSzPts val="1750"/>
              <a:buFont typeface="Noto Sans Symbols"/>
              <a:buChar char="❑"/>
            </a:pPr>
            <a:r>
              <a:rPr lang="en-US" sz="1750" cap="none">
                <a:latin typeface="Twentieth Century"/>
                <a:ea typeface="Twentieth Century"/>
                <a:cs typeface="Twentieth Century"/>
                <a:sym typeface="Twentieth Century"/>
              </a:rPr>
              <a:t>The Shops &amp; Establishment Act, 1948</a:t>
            </a:r>
            <a:endParaRPr/>
          </a:p>
          <a:p>
            <a:pPr indent="-228600" lvl="0" marL="228600" rtl="0" algn="just">
              <a:lnSpc>
                <a:spcPct val="110000"/>
              </a:lnSpc>
              <a:spcBef>
                <a:spcPts val="1000"/>
              </a:spcBef>
              <a:spcAft>
                <a:spcPts val="0"/>
              </a:spcAft>
              <a:buSzPts val="1750"/>
              <a:buFont typeface="Noto Sans Symbols"/>
              <a:buChar char="❑"/>
            </a:pPr>
            <a:r>
              <a:rPr lang="en-US" sz="1750" cap="none">
                <a:latin typeface="Twentieth Century"/>
                <a:ea typeface="Twentieth Century"/>
                <a:cs typeface="Twentieth Century"/>
                <a:sym typeface="Twentieth Century"/>
              </a:rPr>
              <a:t>The Contract Labour  Act, 1970</a:t>
            </a:r>
            <a:endParaRPr/>
          </a:p>
          <a:p>
            <a:pPr indent="-228600" lvl="0" marL="228600" rtl="0" algn="just">
              <a:lnSpc>
                <a:spcPct val="110000"/>
              </a:lnSpc>
              <a:spcBef>
                <a:spcPts val="1000"/>
              </a:spcBef>
              <a:spcAft>
                <a:spcPts val="0"/>
              </a:spcAft>
              <a:buSzPts val="1750"/>
              <a:buFont typeface="Noto Sans Symbols"/>
              <a:buChar char="❑"/>
            </a:pPr>
            <a:r>
              <a:rPr lang="en-US" sz="1750" cap="none">
                <a:latin typeface="Twentieth Century"/>
                <a:ea typeface="Twentieth Century"/>
                <a:cs typeface="Twentieth Century"/>
                <a:sym typeface="Twentieth Century"/>
              </a:rPr>
              <a:t>The EPF Act, 1952</a:t>
            </a:r>
            <a:endParaRPr/>
          </a:p>
          <a:p>
            <a:pPr indent="-228600" lvl="0" marL="228600" rtl="0" algn="just">
              <a:lnSpc>
                <a:spcPct val="110000"/>
              </a:lnSpc>
              <a:spcBef>
                <a:spcPts val="1000"/>
              </a:spcBef>
              <a:spcAft>
                <a:spcPts val="0"/>
              </a:spcAft>
              <a:buSzPts val="1750"/>
              <a:buFont typeface="Noto Sans Symbols"/>
              <a:buChar char="❑"/>
            </a:pPr>
            <a:r>
              <a:rPr lang="en-US" sz="1750" cap="none">
                <a:latin typeface="Twentieth Century"/>
                <a:ea typeface="Twentieth Century"/>
                <a:cs typeface="Twentieth Century"/>
                <a:sym typeface="Twentieth Century"/>
              </a:rPr>
              <a:t>The ESI Act, 1948</a:t>
            </a:r>
            <a:endParaRPr/>
          </a:p>
          <a:p>
            <a:pPr indent="-228600" lvl="0" marL="228600" rtl="0" algn="just">
              <a:lnSpc>
                <a:spcPct val="110000"/>
              </a:lnSpc>
              <a:spcBef>
                <a:spcPts val="1000"/>
              </a:spcBef>
              <a:spcAft>
                <a:spcPts val="0"/>
              </a:spcAft>
              <a:buSzPts val="1750"/>
              <a:buFont typeface="Noto Sans Symbols"/>
              <a:buChar char="❑"/>
            </a:pPr>
            <a:r>
              <a:rPr lang="en-US" sz="1750" cap="none">
                <a:latin typeface="Twentieth Century"/>
                <a:ea typeface="Twentieth Century"/>
                <a:cs typeface="Twentieth Century"/>
                <a:sym typeface="Twentieth Century"/>
              </a:rPr>
              <a:t>The Professional Tax Act, 1975</a:t>
            </a:r>
            <a:endParaRPr/>
          </a:p>
          <a:p>
            <a:pPr indent="-228600" lvl="0" marL="228600" rtl="0" algn="just">
              <a:lnSpc>
                <a:spcPct val="110000"/>
              </a:lnSpc>
              <a:spcBef>
                <a:spcPts val="1000"/>
              </a:spcBef>
              <a:spcAft>
                <a:spcPts val="0"/>
              </a:spcAft>
              <a:buSzPts val="1750"/>
              <a:buFont typeface="Noto Sans Symbols"/>
              <a:buChar char="❑"/>
            </a:pPr>
            <a:r>
              <a:rPr lang="en-US" sz="1750" cap="none">
                <a:latin typeface="Twentieth Century"/>
                <a:ea typeface="Twentieth Century"/>
                <a:cs typeface="Twentieth Century"/>
                <a:sym typeface="Twentieth Century"/>
              </a:rPr>
              <a:t>GST Registration</a:t>
            </a:r>
            <a:endParaRPr/>
          </a:p>
          <a:p>
            <a:pPr indent="-228600" lvl="0" marL="228600" rtl="0" algn="just">
              <a:lnSpc>
                <a:spcPct val="110000"/>
              </a:lnSpc>
              <a:spcBef>
                <a:spcPts val="1000"/>
              </a:spcBef>
              <a:spcAft>
                <a:spcPts val="0"/>
              </a:spcAft>
              <a:buSzPts val="1750"/>
              <a:buFont typeface="Noto Sans Symbols"/>
              <a:buChar char="❑"/>
            </a:pPr>
            <a:r>
              <a:rPr lang="en-US" sz="1750" cap="none">
                <a:latin typeface="Twentieth Century"/>
                <a:ea typeface="Twentieth Century"/>
                <a:cs typeface="Twentieth Century"/>
                <a:sym typeface="Twentieth Century"/>
              </a:rPr>
              <a:t>Import Export Code (IEC) Registration </a:t>
            </a:r>
            <a:endParaRPr/>
          </a:p>
          <a:p>
            <a:pPr indent="-228600" lvl="0" marL="228600" rtl="0" algn="just">
              <a:lnSpc>
                <a:spcPct val="110000"/>
              </a:lnSpc>
              <a:spcBef>
                <a:spcPts val="1000"/>
              </a:spcBef>
              <a:spcAft>
                <a:spcPts val="0"/>
              </a:spcAft>
              <a:buSzPts val="1750"/>
              <a:buFont typeface="Noto Sans Symbols"/>
              <a:buChar char="❑"/>
            </a:pPr>
            <a:r>
              <a:rPr lang="en-US" sz="1750" cap="none">
                <a:latin typeface="Twentieth Century"/>
                <a:ea typeface="Twentieth Century"/>
                <a:cs typeface="Twentieth Century"/>
                <a:sym typeface="Twentieth Century"/>
              </a:rPr>
              <a:t>Letter of Undertaking (LUT) </a:t>
            </a:r>
            <a:endParaRPr/>
          </a:p>
          <a:p>
            <a:pPr indent="-228600" lvl="0" marL="228600" rtl="0" algn="just">
              <a:lnSpc>
                <a:spcPct val="110000"/>
              </a:lnSpc>
              <a:spcBef>
                <a:spcPts val="1000"/>
              </a:spcBef>
              <a:spcAft>
                <a:spcPts val="0"/>
              </a:spcAft>
              <a:buSzPts val="1750"/>
              <a:buFont typeface="Noto Sans Symbols"/>
              <a:buChar char="❑"/>
            </a:pPr>
            <a:r>
              <a:rPr lang="en-US" sz="1750" cap="none">
                <a:latin typeface="Twentieth Century"/>
                <a:ea typeface="Twentieth Century"/>
                <a:cs typeface="Twentieth Century"/>
                <a:sym typeface="Twentieth Century"/>
              </a:rPr>
              <a:t>Factory License</a:t>
            </a:r>
            <a:endParaRPr/>
          </a:p>
          <a:p>
            <a:pPr indent="-228600" lvl="0" marL="228600" rtl="0" algn="just">
              <a:lnSpc>
                <a:spcPct val="110000"/>
              </a:lnSpc>
              <a:spcBef>
                <a:spcPts val="1000"/>
              </a:spcBef>
              <a:spcAft>
                <a:spcPts val="0"/>
              </a:spcAft>
              <a:buSzPts val="1750"/>
              <a:buFont typeface="Noto Sans Symbols"/>
              <a:buChar char="❑"/>
            </a:pPr>
            <a:r>
              <a:rPr lang="en-US" sz="1750" cap="none">
                <a:latin typeface="Twentieth Century"/>
                <a:ea typeface="Twentieth Century"/>
                <a:cs typeface="Twentieth Century"/>
                <a:sym typeface="Twentieth Century"/>
              </a:rPr>
              <a:t>Trade License</a:t>
            </a:r>
            <a:endParaRPr/>
          </a:p>
          <a:p>
            <a:pPr indent="-228600" lvl="0" marL="228600" rtl="0" algn="just">
              <a:lnSpc>
                <a:spcPct val="110000"/>
              </a:lnSpc>
              <a:spcBef>
                <a:spcPts val="1000"/>
              </a:spcBef>
              <a:spcAft>
                <a:spcPts val="0"/>
              </a:spcAft>
              <a:buSzPts val="1750"/>
              <a:buFont typeface="Noto Sans Symbols"/>
              <a:buChar char="❑"/>
            </a:pPr>
            <a:r>
              <a:rPr lang="en-US" sz="1750" cap="none">
                <a:latin typeface="Twentieth Century"/>
                <a:ea typeface="Twentieth Century"/>
                <a:cs typeface="Twentieth Century"/>
                <a:sym typeface="Twentieth Century"/>
              </a:rPr>
              <a:t>Food License</a:t>
            </a:r>
            <a:endParaRPr/>
          </a:p>
          <a:p>
            <a:pPr indent="-228600" lvl="0" marL="228600" rtl="0" algn="just">
              <a:lnSpc>
                <a:spcPct val="110000"/>
              </a:lnSpc>
              <a:spcBef>
                <a:spcPts val="1000"/>
              </a:spcBef>
              <a:spcAft>
                <a:spcPts val="0"/>
              </a:spcAft>
              <a:buSzPts val="1750"/>
              <a:buFont typeface="Noto Sans Symbols"/>
              <a:buChar char="❑"/>
            </a:pPr>
            <a:r>
              <a:rPr lang="en-US" sz="1750" cap="none">
                <a:latin typeface="Twentieth Century"/>
                <a:ea typeface="Twentieth Century"/>
                <a:cs typeface="Twentieth Century"/>
                <a:sym typeface="Twentieth Century"/>
              </a:rPr>
              <a:t>MSME / Udyam Aadhaar Registration</a:t>
            </a:r>
            <a:endParaRPr/>
          </a:p>
          <a:p>
            <a:pPr indent="-117475" lvl="0" marL="228600" rtl="0" algn="just">
              <a:lnSpc>
                <a:spcPct val="110000"/>
              </a:lnSpc>
              <a:spcBef>
                <a:spcPts val="1000"/>
              </a:spcBef>
              <a:spcAft>
                <a:spcPts val="0"/>
              </a:spcAft>
              <a:buSzPts val="1750"/>
              <a:buNone/>
            </a:pPr>
            <a:r>
              <a:t/>
            </a:r>
            <a:endParaRPr sz="1750" cap="none">
              <a:latin typeface="Twentieth Century"/>
              <a:ea typeface="Twentieth Century"/>
              <a:cs typeface="Twentieth Century"/>
              <a:sym typeface="Twentieth Century"/>
            </a:endParaRPr>
          </a:p>
          <a:p>
            <a:pPr indent="-117475" lvl="0" marL="228600" rtl="0" algn="just">
              <a:lnSpc>
                <a:spcPct val="120000"/>
              </a:lnSpc>
              <a:spcBef>
                <a:spcPts val="1000"/>
              </a:spcBef>
              <a:spcAft>
                <a:spcPts val="0"/>
              </a:spcAft>
              <a:buSzPts val="1750"/>
              <a:buNone/>
            </a:pPr>
            <a:r>
              <a:t/>
            </a:r>
            <a:endParaRPr sz="1750" cap="none">
              <a:latin typeface="Twentieth Century"/>
              <a:ea typeface="Twentieth Century"/>
              <a:cs typeface="Twentieth Century"/>
              <a:sym typeface="Twentieth Century"/>
            </a:endParaRPr>
          </a:p>
          <a:p>
            <a:pPr indent="-117475" lvl="0" marL="228600" rtl="0" algn="just">
              <a:lnSpc>
                <a:spcPct val="120000"/>
              </a:lnSpc>
              <a:spcBef>
                <a:spcPts val="1000"/>
              </a:spcBef>
              <a:spcAft>
                <a:spcPts val="0"/>
              </a:spcAft>
              <a:buSzPts val="1750"/>
              <a:buNone/>
            </a:pPr>
            <a:r>
              <a:t/>
            </a:r>
            <a:endParaRPr sz="1750" cap="none">
              <a:latin typeface="Twentieth Century"/>
              <a:ea typeface="Twentieth Century"/>
              <a:cs typeface="Twentieth Century"/>
              <a:sym typeface="Twentieth Century"/>
            </a:endParaRPr>
          </a:p>
          <a:p>
            <a:pPr indent="-117475" lvl="0" marL="228600" rtl="0" algn="just">
              <a:lnSpc>
                <a:spcPct val="120000"/>
              </a:lnSpc>
              <a:spcBef>
                <a:spcPts val="1000"/>
              </a:spcBef>
              <a:spcAft>
                <a:spcPts val="0"/>
              </a:spcAft>
              <a:buSzPts val="1750"/>
              <a:buNone/>
            </a:pPr>
            <a:r>
              <a:t/>
            </a:r>
            <a:endParaRPr sz="1750" cap="none">
              <a:latin typeface="Twentieth Century"/>
              <a:ea typeface="Twentieth Century"/>
              <a:cs typeface="Twentieth Century"/>
              <a:sym typeface="Twentieth Century"/>
            </a:endParaRPr>
          </a:p>
          <a:p>
            <a:pPr indent="-117475" lvl="0" marL="228600" rtl="0" algn="l">
              <a:lnSpc>
                <a:spcPct val="120000"/>
              </a:lnSpc>
              <a:spcBef>
                <a:spcPts val="1000"/>
              </a:spcBef>
              <a:spcAft>
                <a:spcPts val="0"/>
              </a:spcAft>
              <a:buSzPts val="1750"/>
              <a:buNone/>
            </a:pPr>
            <a:r>
              <a:t/>
            </a:r>
            <a:endParaRPr sz="1750" cap="none">
              <a:latin typeface="Twentieth Century"/>
              <a:ea typeface="Twentieth Century"/>
              <a:cs typeface="Twentieth Century"/>
              <a:sym typeface="Twentieth Century"/>
            </a:endParaRPr>
          </a:p>
        </p:txBody>
      </p:sp>
      <p:sp>
        <p:nvSpPr>
          <p:cNvPr id="241" name="Google Shape;241;p31"/>
          <p:cNvSpPr txBox="1"/>
          <p:nvPr/>
        </p:nvSpPr>
        <p:spPr>
          <a:xfrm>
            <a:off x="7104116" y="1107904"/>
            <a:ext cx="4339771" cy="56130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750"/>
              <a:buFont typeface="Noto Sans Symbols"/>
              <a:buChar char="❑"/>
            </a:pPr>
            <a:r>
              <a:rPr lang="en-US" sz="1750">
                <a:solidFill>
                  <a:schemeClr val="dk1"/>
                </a:solidFill>
                <a:latin typeface="Twentieth Century"/>
                <a:ea typeface="Twentieth Century"/>
                <a:cs typeface="Twentieth Century"/>
                <a:sym typeface="Twentieth Century"/>
              </a:rPr>
              <a:t>24/7- Holiday Declaration</a:t>
            </a:r>
            <a:endParaRPr/>
          </a:p>
          <a:p>
            <a:pPr indent="-342900" lvl="0" marL="342900" marR="0" rtl="0" algn="l">
              <a:lnSpc>
                <a:spcPct val="150000"/>
              </a:lnSpc>
              <a:spcBef>
                <a:spcPts val="0"/>
              </a:spcBef>
              <a:spcAft>
                <a:spcPts val="0"/>
              </a:spcAft>
              <a:buClr>
                <a:schemeClr val="dk1"/>
              </a:buClr>
              <a:buSzPts val="1750"/>
              <a:buFont typeface="Noto Sans Symbols"/>
              <a:buChar char="❑"/>
            </a:pPr>
            <a:r>
              <a:rPr lang="en-US" sz="1750">
                <a:solidFill>
                  <a:schemeClr val="dk1"/>
                </a:solidFill>
                <a:latin typeface="Twentieth Century"/>
                <a:ea typeface="Twentieth Century"/>
                <a:cs typeface="Twentieth Century"/>
                <a:sym typeface="Twentieth Century"/>
              </a:rPr>
              <a:t>APEDA Registration</a:t>
            </a:r>
            <a:endParaRPr/>
          </a:p>
          <a:p>
            <a:pPr indent="-342900" lvl="0" marL="342900" marR="0" rtl="0" algn="l">
              <a:lnSpc>
                <a:spcPct val="150000"/>
              </a:lnSpc>
              <a:spcBef>
                <a:spcPts val="0"/>
              </a:spcBef>
              <a:spcAft>
                <a:spcPts val="0"/>
              </a:spcAft>
              <a:buClr>
                <a:schemeClr val="dk1"/>
              </a:buClr>
              <a:buSzPts val="1750"/>
              <a:buFont typeface="Noto Sans Symbols"/>
              <a:buChar char="❑"/>
            </a:pPr>
            <a:r>
              <a:rPr lang="en-US" sz="1750">
                <a:solidFill>
                  <a:schemeClr val="dk1"/>
                </a:solidFill>
                <a:latin typeface="Twentieth Century"/>
                <a:ea typeface="Twentieth Century"/>
                <a:cs typeface="Twentieth Century"/>
                <a:sym typeface="Twentieth Century"/>
              </a:rPr>
              <a:t>Contract Labour Registration</a:t>
            </a:r>
            <a:endParaRPr/>
          </a:p>
          <a:p>
            <a:pPr indent="-342900" lvl="0" marL="342900" marR="0" rtl="0" algn="l">
              <a:lnSpc>
                <a:spcPct val="150000"/>
              </a:lnSpc>
              <a:spcBef>
                <a:spcPts val="0"/>
              </a:spcBef>
              <a:spcAft>
                <a:spcPts val="0"/>
              </a:spcAft>
              <a:buClr>
                <a:schemeClr val="dk1"/>
              </a:buClr>
              <a:buSzPts val="1750"/>
              <a:buFont typeface="Noto Sans Symbols"/>
              <a:buChar char="❑"/>
            </a:pPr>
            <a:r>
              <a:rPr lang="en-US" sz="1750">
                <a:solidFill>
                  <a:schemeClr val="dk1"/>
                </a:solidFill>
                <a:latin typeface="Twentieth Century"/>
                <a:ea typeface="Twentieth Century"/>
                <a:cs typeface="Twentieth Century"/>
                <a:sym typeface="Twentieth Century"/>
              </a:rPr>
              <a:t>Chit Fund Registration</a:t>
            </a:r>
            <a:endParaRPr/>
          </a:p>
          <a:p>
            <a:pPr indent="-342900" lvl="0" marL="342900" marR="0" rtl="0" algn="l">
              <a:lnSpc>
                <a:spcPct val="150000"/>
              </a:lnSpc>
              <a:spcBef>
                <a:spcPts val="0"/>
              </a:spcBef>
              <a:spcAft>
                <a:spcPts val="0"/>
              </a:spcAft>
              <a:buClr>
                <a:schemeClr val="dk1"/>
              </a:buClr>
              <a:buSzPts val="1750"/>
              <a:buFont typeface="Noto Sans Symbols"/>
              <a:buChar char="❑"/>
            </a:pPr>
            <a:r>
              <a:rPr lang="en-US" sz="1750">
                <a:solidFill>
                  <a:schemeClr val="dk1"/>
                </a:solidFill>
                <a:latin typeface="Twentieth Century"/>
                <a:ea typeface="Twentieth Century"/>
                <a:cs typeface="Twentieth Century"/>
                <a:sym typeface="Twentieth Century"/>
              </a:rPr>
              <a:t>EPCG Registration</a:t>
            </a:r>
            <a:endParaRPr/>
          </a:p>
          <a:p>
            <a:pPr indent="-342900" lvl="0" marL="342900" marR="0" rtl="0" algn="l">
              <a:lnSpc>
                <a:spcPct val="150000"/>
              </a:lnSpc>
              <a:spcBef>
                <a:spcPts val="0"/>
              </a:spcBef>
              <a:spcAft>
                <a:spcPts val="0"/>
              </a:spcAft>
              <a:buClr>
                <a:schemeClr val="dk1"/>
              </a:buClr>
              <a:buSzPts val="1750"/>
              <a:buFont typeface="Noto Sans Symbols"/>
              <a:buChar char="❑"/>
            </a:pPr>
            <a:r>
              <a:rPr lang="en-US" sz="1750">
                <a:solidFill>
                  <a:schemeClr val="dk1"/>
                </a:solidFill>
                <a:latin typeface="Twentieth Century"/>
                <a:ea typeface="Twentieth Century"/>
                <a:cs typeface="Twentieth Century"/>
                <a:sym typeface="Twentieth Century"/>
              </a:rPr>
              <a:t>PCB Registration</a:t>
            </a:r>
            <a:endParaRPr/>
          </a:p>
          <a:p>
            <a:pPr indent="-342900" lvl="0" marL="342900" marR="0" rtl="0" algn="l">
              <a:lnSpc>
                <a:spcPct val="150000"/>
              </a:lnSpc>
              <a:spcBef>
                <a:spcPts val="0"/>
              </a:spcBef>
              <a:spcAft>
                <a:spcPts val="0"/>
              </a:spcAft>
              <a:buClr>
                <a:schemeClr val="dk1"/>
              </a:buClr>
              <a:buSzPts val="1750"/>
              <a:buFont typeface="Noto Sans Symbols"/>
              <a:buChar char="❑"/>
            </a:pPr>
            <a:r>
              <a:rPr lang="en-US" sz="1750">
                <a:solidFill>
                  <a:schemeClr val="dk1"/>
                </a:solidFill>
                <a:latin typeface="Twentieth Century"/>
                <a:ea typeface="Twentieth Century"/>
                <a:cs typeface="Twentieth Century"/>
                <a:sym typeface="Twentieth Century"/>
              </a:rPr>
              <a:t>DOT /OSP Registration</a:t>
            </a:r>
            <a:endParaRPr/>
          </a:p>
          <a:p>
            <a:pPr indent="-342900" lvl="0" marL="342900" marR="0" rtl="0" algn="l">
              <a:lnSpc>
                <a:spcPct val="150000"/>
              </a:lnSpc>
              <a:spcBef>
                <a:spcPts val="0"/>
              </a:spcBef>
              <a:spcAft>
                <a:spcPts val="0"/>
              </a:spcAft>
              <a:buClr>
                <a:schemeClr val="dk1"/>
              </a:buClr>
              <a:buSzPts val="1750"/>
              <a:buFont typeface="Noto Sans Symbols"/>
              <a:buChar char="❑"/>
            </a:pPr>
            <a:r>
              <a:rPr lang="en-US" sz="1750">
                <a:solidFill>
                  <a:schemeClr val="dk1"/>
                </a:solidFill>
                <a:latin typeface="Twentieth Century"/>
                <a:ea typeface="Twentieth Century"/>
                <a:cs typeface="Twentieth Century"/>
                <a:sym typeface="Twentieth Century"/>
              </a:rPr>
              <a:t>Trademark Registration</a:t>
            </a:r>
            <a:endParaRPr/>
          </a:p>
          <a:p>
            <a:pPr indent="-342900" lvl="0" marL="342900" marR="0" rtl="0" algn="l">
              <a:lnSpc>
                <a:spcPct val="150000"/>
              </a:lnSpc>
              <a:spcBef>
                <a:spcPts val="0"/>
              </a:spcBef>
              <a:spcAft>
                <a:spcPts val="0"/>
              </a:spcAft>
              <a:buClr>
                <a:schemeClr val="dk1"/>
              </a:buClr>
              <a:buSzPts val="1750"/>
              <a:buFont typeface="Noto Sans Symbols"/>
              <a:buChar char="❑"/>
            </a:pPr>
            <a:r>
              <a:rPr lang="en-US" sz="1750">
                <a:solidFill>
                  <a:schemeClr val="dk1"/>
                </a:solidFill>
                <a:latin typeface="Twentieth Century"/>
                <a:ea typeface="Twentieth Century"/>
                <a:cs typeface="Twentieth Century"/>
                <a:sym typeface="Twentieth Century"/>
              </a:rPr>
              <a:t>RCMC Registration</a:t>
            </a:r>
            <a:endParaRPr/>
          </a:p>
          <a:p>
            <a:pPr indent="-342900" lvl="0" marL="342900" marR="0" rtl="0" algn="l">
              <a:lnSpc>
                <a:spcPct val="150000"/>
              </a:lnSpc>
              <a:spcBef>
                <a:spcPts val="0"/>
              </a:spcBef>
              <a:spcAft>
                <a:spcPts val="0"/>
              </a:spcAft>
              <a:buClr>
                <a:schemeClr val="dk1"/>
              </a:buClr>
              <a:buSzPts val="1750"/>
              <a:buFont typeface="Noto Sans Symbols"/>
              <a:buChar char="❑"/>
            </a:pPr>
            <a:r>
              <a:rPr lang="en-US" sz="1750">
                <a:solidFill>
                  <a:schemeClr val="dk1"/>
                </a:solidFill>
                <a:latin typeface="Twentieth Century"/>
                <a:ea typeface="Twentieth Century"/>
                <a:cs typeface="Twentieth Century"/>
                <a:sym typeface="Twentieth Century"/>
              </a:rPr>
              <a:t>Apprenticeship Registration</a:t>
            </a:r>
            <a:endParaRPr/>
          </a:p>
          <a:p>
            <a:pPr indent="-342900" lvl="0" marL="342900" marR="0" rtl="0" algn="l">
              <a:lnSpc>
                <a:spcPct val="150000"/>
              </a:lnSpc>
              <a:spcBef>
                <a:spcPts val="0"/>
              </a:spcBef>
              <a:spcAft>
                <a:spcPts val="0"/>
              </a:spcAft>
              <a:buClr>
                <a:schemeClr val="dk1"/>
              </a:buClr>
              <a:buSzPts val="1750"/>
              <a:buFont typeface="Noto Sans Symbols"/>
              <a:buChar char="❑"/>
            </a:pPr>
            <a:r>
              <a:rPr lang="en-US" sz="1750">
                <a:solidFill>
                  <a:schemeClr val="dk1"/>
                </a:solidFill>
                <a:latin typeface="Twentieth Century"/>
                <a:ea typeface="Twentieth Century"/>
                <a:cs typeface="Twentieth Century"/>
                <a:sym typeface="Twentieth Century"/>
              </a:rPr>
              <a:t>RERA Registration</a:t>
            </a:r>
            <a:endParaRPr/>
          </a:p>
          <a:p>
            <a:pPr indent="-342900" lvl="0" marL="342900" marR="0" rtl="0" algn="l">
              <a:lnSpc>
                <a:spcPct val="150000"/>
              </a:lnSpc>
              <a:spcBef>
                <a:spcPts val="0"/>
              </a:spcBef>
              <a:spcAft>
                <a:spcPts val="0"/>
              </a:spcAft>
              <a:buClr>
                <a:schemeClr val="dk1"/>
              </a:buClr>
              <a:buSzPts val="1750"/>
              <a:buFont typeface="Noto Sans Symbols"/>
              <a:buChar char="❑"/>
            </a:pPr>
            <a:r>
              <a:rPr lang="en-US" sz="1750">
                <a:solidFill>
                  <a:schemeClr val="dk1"/>
                </a:solidFill>
                <a:latin typeface="Twentieth Century"/>
                <a:ea typeface="Twentieth Century"/>
                <a:cs typeface="Twentieth Century"/>
                <a:sym typeface="Twentieth Century"/>
              </a:rPr>
              <a:t>ISO Registration</a:t>
            </a:r>
            <a:endParaRPr/>
          </a:p>
          <a:p>
            <a:pPr indent="-174625" lvl="0" marL="285750" marR="0" rtl="0" algn="l">
              <a:lnSpc>
                <a:spcPct val="150000"/>
              </a:lnSpc>
              <a:spcBef>
                <a:spcPts val="0"/>
              </a:spcBef>
              <a:spcAft>
                <a:spcPts val="0"/>
              </a:spcAft>
              <a:buClr>
                <a:schemeClr val="dk1"/>
              </a:buClr>
              <a:buSzPts val="1750"/>
              <a:buFont typeface="Noto Sans Symbols"/>
              <a:buNone/>
            </a:pPr>
            <a:r>
              <a:t/>
            </a:r>
            <a:endParaRPr sz="175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750">
              <a:solidFill>
                <a:schemeClr val="dk1"/>
              </a:solidFill>
              <a:latin typeface="Twentieth Century"/>
              <a:ea typeface="Twentieth Century"/>
              <a:cs typeface="Twentieth Century"/>
              <a:sym typeface="Twentieth Century"/>
            </a:endParaRPr>
          </a:p>
        </p:txBody>
      </p:sp>
      <p:pic>
        <p:nvPicPr>
          <p:cNvPr id="242" name="Google Shape;242;p31"/>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500"/>
                                        <p:tgtEl>
                                          <p:spTgt spid="24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500"/>
                                        <p:tgtEl>
                                          <p:spTgt spid="24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500"/>
                                        <p:tgtEl>
                                          <p:spTgt spid="24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500"/>
                                        <p:tgtEl>
                                          <p:spTgt spid="24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Effect filter="fade" transition="in">
                                      <p:cBhvr>
                                        <p:cTn dur="500"/>
                                        <p:tgtEl>
                                          <p:spTgt spid="24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Effect filter="fade" transition="in">
                                      <p:cBhvr>
                                        <p:cTn dur="500"/>
                                        <p:tgtEl>
                                          <p:spTgt spid="24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animEffect filter="fade" transition="in">
                                      <p:cBhvr>
                                        <p:cTn dur="500"/>
                                        <p:tgtEl>
                                          <p:spTgt spid="24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animEffect filter="fade" transition="in">
                                      <p:cBhvr>
                                        <p:cTn dur="500"/>
                                        <p:tgtEl>
                                          <p:spTgt spid="24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8" st="8"/>
                                            </p:txEl>
                                          </p:spTgt>
                                        </p:tgtEl>
                                        <p:attrNameLst>
                                          <p:attrName>style.visibility</p:attrName>
                                        </p:attrNameLst>
                                      </p:cBhvr>
                                      <p:to>
                                        <p:strVal val="visible"/>
                                      </p:to>
                                    </p:set>
                                    <p:animEffect filter="fade" transition="in">
                                      <p:cBhvr>
                                        <p:cTn dur="500"/>
                                        <p:tgtEl>
                                          <p:spTgt spid="240">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9" st="9"/>
                                            </p:txEl>
                                          </p:spTgt>
                                        </p:tgtEl>
                                        <p:attrNameLst>
                                          <p:attrName>style.visibility</p:attrName>
                                        </p:attrNameLst>
                                      </p:cBhvr>
                                      <p:to>
                                        <p:strVal val="visible"/>
                                      </p:to>
                                    </p:set>
                                    <p:animEffect filter="fade" transition="in">
                                      <p:cBhvr>
                                        <p:cTn dur="500"/>
                                        <p:tgtEl>
                                          <p:spTgt spid="240">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10" st="10"/>
                                            </p:txEl>
                                          </p:spTgt>
                                        </p:tgtEl>
                                        <p:attrNameLst>
                                          <p:attrName>style.visibility</p:attrName>
                                        </p:attrNameLst>
                                      </p:cBhvr>
                                      <p:to>
                                        <p:strVal val="visible"/>
                                      </p:to>
                                    </p:set>
                                    <p:animEffect filter="fade" transition="in">
                                      <p:cBhvr>
                                        <p:cTn dur="500"/>
                                        <p:tgtEl>
                                          <p:spTgt spid="240">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11" st="11"/>
                                            </p:txEl>
                                          </p:spTgt>
                                        </p:tgtEl>
                                        <p:attrNameLst>
                                          <p:attrName>style.visibility</p:attrName>
                                        </p:attrNameLst>
                                      </p:cBhvr>
                                      <p:to>
                                        <p:strVal val="visible"/>
                                      </p:to>
                                    </p:set>
                                    <p:animEffect filter="fade" transition="in">
                                      <p:cBhvr>
                                        <p:cTn dur="500"/>
                                        <p:tgtEl>
                                          <p:spTgt spid="240">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12" st="12"/>
                                            </p:txEl>
                                          </p:spTgt>
                                        </p:tgtEl>
                                        <p:attrNameLst>
                                          <p:attrName>style.visibility</p:attrName>
                                        </p:attrNameLst>
                                      </p:cBhvr>
                                      <p:to>
                                        <p:strVal val="visible"/>
                                      </p:to>
                                    </p:set>
                                    <p:animEffect filter="fade" transition="in">
                                      <p:cBhvr>
                                        <p:cTn dur="500"/>
                                        <p:tgtEl>
                                          <p:spTgt spid="240">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13" st="13"/>
                                            </p:txEl>
                                          </p:spTgt>
                                        </p:tgtEl>
                                        <p:attrNameLst>
                                          <p:attrName>style.visibility</p:attrName>
                                        </p:attrNameLst>
                                      </p:cBhvr>
                                      <p:to>
                                        <p:strVal val="visible"/>
                                      </p:to>
                                    </p:set>
                                    <p:animEffect filter="fade" transition="in">
                                      <p:cBhvr>
                                        <p:cTn dur="500"/>
                                        <p:tgtEl>
                                          <p:spTgt spid="240">
                                            <p:txEl>
                                              <p:pRg end="13" st="1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14" st="14"/>
                                            </p:txEl>
                                          </p:spTgt>
                                        </p:tgtEl>
                                        <p:attrNameLst>
                                          <p:attrName>style.visibility</p:attrName>
                                        </p:attrNameLst>
                                      </p:cBhvr>
                                      <p:to>
                                        <p:strVal val="visible"/>
                                      </p:to>
                                    </p:set>
                                    <p:animEffect filter="fade" transition="in">
                                      <p:cBhvr>
                                        <p:cTn dur="500"/>
                                        <p:tgtEl>
                                          <p:spTgt spid="240">
                                            <p:txEl>
                                              <p:pRg end="14" st="1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15" st="15"/>
                                            </p:txEl>
                                          </p:spTgt>
                                        </p:tgtEl>
                                        <p:attrNameLst>
                                          <p:attrName>style.visibility</p:attrName>
                                        </p:attrNameLst>
                                      </p:cBhvr>
                                      <p:to>
                                        <p:strVal val="visible"/>
                                      </p:to>
                                    </p:set>
                                    <p:animEffect filter="fade" transition="in">
                                      <p:cBhvr>
                                        <p:cTn dur="500"/>
                                        <p:tgtEl>
                                          <p:spTgt spid="240">
                                            <p:txEl>
                                              <p:pRg end="15" st="1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16" st="16"/>
                                            </p:txEl>
                                          </p:spTgt>
                                        </p:tgtEl>
                                        <p:attrNameLst>
                                          <p:attrName>style.visibility</p:attrName>
                                        </p:attrNameLst>
                                      </p:cBhvr>
                                      <p:to>
                                        <p:strVal val="visible"/>
                                      </p:to>
                                    </p:set>
                                    <p:animEffect filter="fade" transition="in">
                                      <p:cBhvr>
                                        <p:cTn dur="500"/>
                                        <p:tgtEl>
                                          <p:spTgt spid="240">
                                            <p:txEl>
                                              <p:pRg end="16" st="16"/>
                                            </p:txEl>
                                          </p:spTgt>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Effect filter="fade" transition="in">
                                      <p:cBhvr>
                                        <p:cTn dur="500"/>
                                        <p:tgtEl>
                                          <p:spTgt spid="24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animEffect filter="fade" transition="in">
                                      <p:cBhvr>
                                        <p:cTn dur="500"/>
                                        <p:tgtEl>
                                          <p:spTgt spid="24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animEffect filter="fade" transition="in">
                                      <p:cBhvr>
                                        <p:cTn dur="500"/>
                                        <p:tgtEl>
                                          <p:spTgt spid="24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1">
                                            <p:txEl>
                                              <p:pRg end="3" st="3"/>
                                            </p:txEl>
                                          </p:spTgt>
                                        </p:tgtEl>
                                        <p:attrNameLst>
                                          <p:attrName>style.visibility</p:attrName>
                                        </p:attrNameLst>
                                      </p:cBhvr>
                                      <p:to>
                                        <p:strVal val="visible"/>
                                      </p:to>
                                    </p:set>
                                    <p:animEffect filter="fade" transition="in">
                                      <p:cBhvr>
                                        <p:cTn dur="500"/>
                                        <p:tgtEl>
                                          <p:spTgt spid="24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1">
                                            <p:txEl>
                                              <p:pRg end="4" st="4"/>
                                            </p:txEl>
                                          </p:spTgt>
                                        </p:tgtEl>
                                        <p:attrNameLst>
                                          <p:attrName>style.visibility</p:attrName>
                                        </p:attrNameLst>
                                      </p:cBhvr>
                                      <p:to>
                                        <p:strVal val="visible"/>
                                      </p:to>
                                    </p:set>
                                    <p:animEffect filter="fade" transition="in">
                                      <p:cBhvr>
                                        <p:cTn dur="500"/>
                                        <p:tgtEl>
                                          <p:spTgt spid="24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1">
                                            <p:txEl>
                                              <p:pRg end="5" st="5"/>
                                            </p:txEl>
                                          </p:spTgt>
                                        </p:tgtEl>
                                        <p:attrNameLst>
                                          <p:attrName>style.visibility</p:attrName>
                                        </p:attrNameLst>
                                      </p:cBhvr>
                                      <p:to>
                                        <p:strVal val="visible"/>
                                      </p:to>
                                    </p:set>
                                    <p:animEffect filter="fade" transition="in">
                                      <p:cBhvr>
                                        <p:cTn dur="500"/>
                                        <p:tgtEl>
                                          <p:spTgt spid="24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1">
                                            <p:txEl>
                                              <p:pRg end="6" st="6"/>
                                            </p:txEl>
                                          </p:spTgt>
                                        </p:tgtEl>
                                        <p:attrNameLst>
                                          <p:attrName>style.visibility</p:attrName>
                                        </p:attrNameLst>
                                      </p:cBhvr>
                                      <p:to>
                                        <p:strVal val="visible"/>
                                      </p:to>
                                    </p:set>
                                    <p:animEffect filter="fade" transition="in">
                                      <p:cBhvr>
                                        <p:cTn dur="500"/>
                                        <p:tgtEl>
                                          <p:spTgt spid="24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1">
                                            <p:txEl>
                                              <p:pRg end="7" st="7"/>
                                            </p:txEl>
                                          </p:spTgt>
                                        </p:tgtEl>
                                        <p:attrNameLst>
                                          <p:attrName>style.visibility</p:attrName>
                                        </p:attrNameLst>
                                      </p:cBhvr>
                                      <p:to>
                                        <p:strVal val="visible"/>
                                      </p:to>
                                    </p:set>
                                    <p:animEffect filter="fade" transition="in">
                                      <p:cBhvr>
                                        <p:cTn dur="500"/>
                                        <p:tgtEl>
                                          <p:spTgt spid="24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1">
                                            <p:txEl>
                                              <p:pRg end="8" st="8"/>
                                            </p:txEl>
                                          </p:spTgt>
                                        </p:tgtEl>
                                        <p:attrNameLst>
                                          <p:attrName>style.visibility</p:attrName>
                                        </p:attrNameLst>
                                      </p:cBhvr>
                                      <p:to>
                                        <p:strVal val="visible"/>
                                      </p:to>
                                    </p:set>
                                    <p:animEffect filter="fade" transition="in">
                                      <p:cBhvr>
                                        <p:cTn dur="500"/>
                                        <p:tgtEl>
                                          <p:spTgt spid="241">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1">
                                            <p:txEl>
                                              <p:pRg end="9" st="9"/>
                                            </p:txEl>
                                          </p:spTgt>
                                        </p:tgtEl>
                                        <p:attrNameLst>
                                          <p:attrName>style.visibility</p:attrName>
                                        </p:attrNameLst>
                                      </p:cBhvr>
                                      <p:to>
                                        <p:strVal val="visible"/>
                                      </p:to>
                                    </p:set>
                                    <p:animEffect filter="fade" transition="in">
                                      <p:cBhvr>
                                        <p:cTn dur="500"/>
                                        <p:tgtEl>
                                          <p:spTgt spid="241">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1">
                                            <p:txEl>
                                              <p:pRg end="10" st="10"/>
                                            </p:txEl>
                                          </p:spTgt>
                                        </p:tgtEl>
                                        <p:attrNameLst>
                                          <p:attrName>style.visibility</p:attrName>
                                        </p:attrNameLst>
                                      </p:cBhvr>
                                      <p:to>
                                        <p:strVal val="visible"/>
                                      </p:to>
                                    </p:set>
                                    <p:animEffect filter="fade" transition="in">
                                      <p:cBhvr>
                                        <p:cTn dur="500"/>
                                        <p:tgtEl>
                                          <p:spTgt spid="241">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1">
                                            <p:txEl>
                                              <p:pRg end="11" st="11"/>
                                            </p:txEl>
                                          </p:spTgt>
                                        </p:tgtEl>
                                        <p:attrNameLst>
                                          <p:attrName>style.visibility</p:attrName>
                                        </p:attrNameLst>
                                      </p:cBhvr>
                                      <p:to>
                                        <p:strVal val="visible"/>
                                      </p:to>
                                    </p:set>
                                    <p:animEffect filter="fade" transition="in">
                                      <p:cBhvr>
                                        <p:cTn dur="500"/>
                                        <p:tgtEl>
                                          <p:spTgt spid="241">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1">
                                            <p:txEl>
                                              <p:pRg end="12" st="12"/>
                                            </p:txEl>
                                          </p:spTgt>
                                        </p:tgtEl>
                                        <p:attrNameLst>
                                          <p:attrName>style.visibility</p:attrName>
                                        </p:attrNameLst>
                                      </p:cBhvr>
                                      <p:to>
                                        <p:strVal val="visible"/>
                                      </p:to>
                                    </p:set>
                                    <p:animEffect filter="fade" transition="in">
                                      <p:cBhvr>
                                        <p:cTn dur="500"/>
                                        <p:tgtEl>
                                          <p:spTgt spid="241">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1">
                                            <p:txEl>
                                              <p:pRg end="13" st="13"/>
                                            </p:txEl>
                                          </p:spTgt>
                                        </p:tgtEl>
                                        <p:attrNameLst>
                                          <p:attrName>style.visibility</p:attrName>
                                        </p:attrNameLst>
                                      </p:cBhvr>
                                      <p:to>
                                        <p:strVal val="visible"/>
                                      </p:to>
                                    </p:set>
                                    <p:animEffect filter="fade" transition="in">
                                      <p:cBhvr>
                                        <p:cTn dur="500"/>
                                        <p:tgtEl>
                                          <p:spTgt spid="241">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677334" y="290286"/>
            <a:ext cx="8596668" cy="72571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b="1" lang="en-US"/>
              <a:t>FINANCIAL RISK MANAGEMENT</a:t>
            </a:r>
            <a:endParaRPr/>
          </a:p>
        </p:txBody>
      </p:sp>
      <p:sp>
        <p:nvSpPr>
          <p:cNvPr id="248" name="Google Shape;248;p32"/>
          <p:cNvSpPr txBox="1"/>
          <p:nvPr>
            <p:ph idx="1" type="body"/>
          </p:nvPr>
        </p:nvSpPr>
        <p:spPr>
          <a:xfrm>
            <a:off x="417871" y="1291770"/>
            <a:ext cx="11459497" cy="5266345"/>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100"/>
              <a:buNone/>
            </a:pPr>
            <a:r>
              <a:rPr lang="en-US" sz="2100" cap="none">
                <a:solidFill>
                  <a:srgbClr val="000000"/>
                </a:solidFill>
                <a:latin typeface="Twentieth Century"/>
                <a:ea typeface="Twentieth Century"/>
                <a:cs typeface="Twentieth Century"/>
                <a:sym typeface="Twentieth Century"/>
              </a:rPr>
              <a:t>A startups will always need funds to launch a business either in the form of loans from investors, their own savings or funds from family also arrange funds for overcrowding.</a:t>
            </a:r>
            <a:endParaRPr/>
          </a:p>
          <a:p>
            <a:pPr indent="0" lvl="0" marL="0" rtl="0" algn="l">
              <a:lnSpc>
                <a:spcPct val="120000"/>
              </a:lnSpc>
              <a:spcBef>
                <a:spcPts val="1000"/>
              </a:spcBef>
              <a:spcAft>
                <a:spcPts val="0"/>
              </a:spcAft>
              <a:buSzPts val="2100"/>
              <a:buNone/>
            </a:pPr>
            <a:r>
              <a:rPr b="1" lang="en-US" sz="2100" cap="none">
                <a:solidFill>
                  <a:srgbClr val="000000"/>
                </a:solidFill>
                <a:latin typeface="Twentieth Century"/>
                <a:ea typeface="Twentieth Century"/>
                <a:cs typeface="Twentieth Century"/>
                <a:sym typeface="Twentieth Century"/>
              </a:rPr>
              <a:t>Types of Financial Risk</a:t>
            </a:r>
            <a:endParaRPr b="1" sz="2100" cap="none">
              <a:solidFill>
                <a:srgbClr val="000000"/>
              </a:solidFill>
              <a:latin typeface="Twentieth Century"/>
              <a:ea typeface="Twentieth Century"/>
              <a:cs typeface="Twentieth Century"/>
              <a:sym typeface="Twentieth Century"/>
            </a:endParaRPr>
          </a:p>
          <a:p>
            <a:pPr indent="-228600" lvl="0" marL="228600" rtl="0" algn="just">
              <a:lnSpc>
                <a:spcPct val="120000"/>
              </a:lnSpc>
              <a:spcBef>
                <a:spcPts val="1000"/>
              </a:spcBef>
              <a:spcAft>
                <a:spcPts val="0"/>
              </a:spcAft>
              <a:buSzPts val="2100"/>
              <a:buFont typeface="Twentieth Century"/>
              <a:buAutoNum type="arabicPeriod"/>
            </a:pPr>
            <a:r>
              <a:rPr b="1" lang="en-US" sz="2100" cap="none">
                <a:solidFill>
                  <a:srgbClr val="5D7280"/>
                </a:solidFill>
                <a:latin typeface="Twentieth Century"/>
                <a:ea typeface="Twentieth Century"/>
                <a:cs typeface="Twentieth Century"/>
                <a:sym typeface="Twentieth Century"/>
              </a:rPr>
              <a:t>Liquidity</a:t>
            </a:r>
            <a:r>
              <a:rPr b="1" lang="en-US" sz="2100" cap="none">
                <a:solidFill>
                  <a:srgbClr val="000000"/>
                </a:solidFill>
                <a:latin typeface="Twentieth Century"/>
                <a:ea typeface="Twentieth Century"/>
                <a:cs typeface="Twentieth Century"/>
                <a:sym typeface="Twentieth Century"/>
              </a:rPr>
              <a:t> </a:t>
            </a:r>
            <a:r>
              <a:rPr b="1" lang="en-US" sz="2100" cap="none">
                <a:solidFill>
                  <a:srgbClr val="5D7280"/>
                </a:solidFill>
                <a:latin typeface="Twentieth Century"/>
                <a:ea typeface="Twentieth Century"/>
                <a:cs typeface="Twentieth Century"/>
                <a:sym typeface="Twentieth Century"/>
              </a:rPr>
              <a:t>Risk</a:t>
            </a:r>
            <a:endParaRPr/>
          </a:p>
          <a:p>
            <a:pPr indent="0" lvl="0" marL="114300" rtl="0" algn="just">
              <a:lnSpc>
                <a:spcPct val="120000"/>
              </a:lnSpc>
              <a:spcBef>
                <a:spcPts val="2920"/>
              </a:spcBef>
              <a:spcAft>
                <a:spcPts val="0"/>
              </a:spcAft>
              <a:buSzPts val="2100"/>
              <a:buNone/>
            </a:pPr>
            <a:r>
              <a:rPr b="0" i="0" lang="en-US" sz="2100" cap="none">
                <a:solidFill>
                  <a:srgbClr val="000000"/>
                </a:solidFill>
                <a:latin typeface="Twentieth Century"/>
                <a:ea typeface="Twentieth Century"/>
                <a:cs typeface="Twentieth Century"/>
                <a:sym typeface="Twentieth Century"/>
              </a:rPr>
              <a:t>Liquidity risk is a broad term that’s typically used to describe the fact that financial assets such as a stock or piece of property can’t be sold quickly. What this means is that when you invest in an asset, you won’t be able to access the cash you used to purchase the asset with any sort of speed. For a startup, however, liquidity risk </a:t>
            </a:r>
            <a:r>
              <a:rPr lang="en-US" sz="2100" cap="none">
                <a:solidFill>
                  <a:srgbClr val="000000"/>
                </a:solidFill>
                <a:latin typeface="Twentieth Century"/>
                <a:ea typeface="Twentieth Century"/>
                <a:cs typeface="Twentieth Century"/>
                <a:sym typeface="Twentieth Century"/>
              </a:rPr>
              <a:t>d</a:t>
            </a:r>
            <a:r>
              <a:rPr b="0" i="0" lang="en-US" sz="2100" cap="none">
                <a:solidFill>
                  <a:srgbClr val="000000"/>
                </a:solidFill>
                <a:latin typeface="Twentieth Century"/>
                <a:ea typeface="Twentieth Century"/>
                <a:cs typeface="Twentieth Century"/>
                <a:sym typeface="Twentieth Century"/>
              </a:rPr>
              <a:t>escribes situations where a company either has cash tied up elsewhere or not enough cash in general to meet working capital and expansion needs.</a:t>
            </a:r>
            <a:endParaRPr/>
          </a:p>
          <a:p>
            <a:pPr indent="-95250" lvl="0" marL="457200" rtl="0" algn="just">
              <a:lnSpc>
                <a:spcPct val="120000"/>
              </a:lnSpc>
              <a:spcBef>
                <a:spcPts val="2920"/>
              </a:spcBef>
              <a:spcAft>
                <a:spcPts val="0"/>
              </a:spcAft>
              <a:buSzPts val="2100"/>
              <a:buNone/>
            </a:pPr>
            <a:r>
              <a:t/>
            </a:r>
            <a:endParaRPr b="0" i="0" sz="2100" cap="none">
              <a:solidFill>
                <a:srgbClr val="222222"/>
              </a:solidFill>
              <a:latin typeface="Twentieth Century"/>
              <a:ea typeface="Twentieth Century"/>
              <a:cs typeface="Twentieth Century"/>
              <a:sym typeface="Twentieth Century"/>
            </a:endParaRPr>
          </a:p>
          <a:p>
            <a:pPr indent="0" lvl="0" marL="0" rtl="0" algn="l">
              <a:lnSpc>
                <a:spcPct val="120000"/>
              </a:lnSpc>
              <a:spcBef>
                <a:spcPts val="2920"/>
              </a:spcBef>
              <a:spcAft>
                <a:spcPts val="0"/>
              </a:spcAft>
              <a:buSzPts val="2100"/>
              <a:buNone/>
            </a:pPr>
            <a:r>
              <a:t/>
            </a:r>
            <a:endParaRPr sz="2100" cap="none">
              <a:latin typeface="Twentieth Century"/>
              <a:ea typeface="Twentieth Century"/>
              <a:cs typeface="Twentieth Century"/>
              <a:sym typeface="Twentieth Century"/>
            </a:endParaRPr>
          </a:p>
        </p:txBody>
      </p:sp>
      <p:pic>
        <p:nvPicPr>
          <p:cNvPr id="249" name="Google Shape;249;p32"/>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500"/>
                                        <p:tgtEl>
                                          <p:spTgt spid="24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500"/>
                                        <p:tgtEl>
                                          <p:spTgt spid="248">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Effect filter="fade" transition="in">
                                      <p:cBhvr>
                                        <p:cTn dur="500"/>
                                        <p:tgtEl>
                                          <p:spTgt spid="248">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Effect filter="fade" transition="in">
                                      <p:cBhvr>
                                        <p:cTn dur="500"/>
                                        <p:tgtEl>
                                          <p:spTgt spid="248">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animEffect filter="fade" transition="in">
                                      <p:cBhvr>
                                        <p:cTn dur="500"/>
                                        <p:tgtEl>
                                          <p:spTgt spid="248">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animEffect filter="fade" transition="in">
                                      <p:cBhvr>
                                        <p:cTn dur="500"/>
                                        <p:tgtEl>
                                          <p:spTgt spid="24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idx="1" type="body"/>
          </p:nvPr>
        </p:nvSpPr>
        <p:spPr>
          <a:xfrm>
            <a:off x="677333" y="464457"/>
            <a:ext cx="10919581" cy="5776686"/>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SzPts val="2100"/>
              <a:buFont typeface="Twentieth Century"/>
              <a:buAutoNum type="arabicPeriod" startAt="2"/>
            </a:pPr>
            <a:r>
              <a:rPr b="1" i="0" lang="en-US" sz="2100" cap="none">
                <a:solidFill>
                  <a:srgbClr val="5D7280"/>
                </a:solidFill>
                <a:latin typeface="Twentieth Century"/>
                <a:ea typeface="Twentieth Century"/>
                <a:cs typeface="Twentieth Century"/>
                <a:sym typeface="Twentieth Century"/>
              </a:rPr>
              <a:t>Market Risk</a:t>
            </a:r>
            <a:endParaRPr/>
          </a:p>
          <a:p>
            <a:pPr indent="0" lvl="0" marL="114300" rtl="0" algn="just">
              <a:lnSpc>
                <a:spcPct val="120000"/>
              </a:lnSpc>
              <a:spcBef>
                <a:spcPts val="2920"/>
              </a:spcBef>
              <a:spcAft>
                <a:spcPts val="0"/>
              </a:spcAft>
              <a:buSzPts val="2100"/>
              <a:buNone/>
            </a:pPr>
            <a:r>
              <a:rPr b="0" i="0" lang="en-US" sz="2100" cap="none">
                <a:solidFill>
                  <a:srgbClr val="202124"/>
                </a:solidFill>
                <a:latin typeface="Twentieth Century"/>
                <a:ea typeface="Twentieth Century"/>
                <a:cs typeface="Twentieth Century"/>
                <a:sym typeface="Twentieth Century"/>
              </a:rPr>
              <a:t>The first stage of risk is when a startup is just getting started. The product is still being built and the market is being discovered. The risk is</a:t>
            </a:r>
            <a:r>
              <a:rPr i="0" lang="en-US" sz="2100" cap="none">
                <a:solidFill>
                  <a:srgbClr val="202124"/>
                </a:solidFill>
                <a:latin typeface="Twentieth Century"/>
                <a:ea typeface="Twentieth Century"/>
                <a:cs typeface="Twentieth Century"/>
                <a:sym typeface="Twentieth Century"/>
              </a:rPr>
              <a:t> </a:t>
            </a:r>
            <a:r>
              <a:rPr i="0" lang="en-US" sz="2100" cap="none">
                <a:solidFill>
                  <a:srgbClr val="000000"/>
                </a:solidFill>
                <a:latin typeface="Twentieth Century"/>
                <a:ea typeface="Twentieth Century"/>
                <a:cs typeface="Twentieth Century"/>
                <a:sym typeface="Twentieth Century"/>
              </a:rPr>
              <a:t>that the product may not get to traction and thus find early signs of product-market fit</a:t>
            </a:r>
            <a:r>
              <a:rPr b="0" i="0" lang="en-US" sz="2100" cap="none">
                <a:solidFill>
                  <a:srgbClr val="000000"/>
                </a:solidFill>
                <a:latin typeface="Twentieth Century"/>
                <a:ea typeface="Twentieth Century"/>
                <a:cs typeface="Twentieth Century"/>
                <a:sym typeface="Twentieth Century"/>
              </a:rPr>
              <a:t>. This stage is known as product-market fit risk.</a:t>
            </a:r>
            <a:r>
              <a:rPr b="0" i="0" lang="en-US" sz="2100" cap="none">
                <a:solidFill>
                  <a:srgbClr val="5D7280"/>
                </a:solidFill>
                <a:latin typeface="Twentieth Century"/>
                <a:ea typeface="Twentieth Century"/>
                <a:cs typeface="Twentieth Century"/>
                <a:sym typeface="Twentieth Century"/>
              </a:rPr>
              <a:t> </a:t>
            </a:r>
            <a:endParaRPr b="0" i="0" sz="2100" cap="none">
              <a:solidFill>
                <a:srgbClr val="222222"/>
              </a:solidFill>
              <a:latin typeface="Twentieth Century"/>
              <a:ea typeface="Twentieth Century"/>
              <a:cs typeface="Twentieth Century"/>
              <a:sym typeface="Twentieth Century"/>
            </a:endParaRPr>
          </a:p>
          <a:p>
            <a:pPr indent="-228600" lvl="0" marL="228600" rtl="0" algn="just">
              <a:lnSpc>
                <a:spcPct val="120000"/>
              </a:lnSpc>
              <a:spcBef>
                <a:spcPts val="2920"/>
              </a:spcBef>
              <a:spcAft>
                <a:spcPts val="0"/>
              </a:spcAft>
              <a:buSzPts val="2100"/>
              <a:buFont typeface="Twentieth Century"/>
              <a:buAutoNum type="arabicPeriod" startAt="3"/>
            </a:pPr>
            <a:r>
              <a:rPr b="1" i="0" lang="en-US" sz="2100" cap="none">
                <a:solidFill>
                  <a:srgbClr val="5D7280"/>
                </a:solidFill>
                <a:latin typeface="Twentieth Century"/>
                <a:ea typeface="Twentieth Century"/>
                <a:cs typeface="Twentieth Century"/>
                <a:sym typeface="Twentieth Century"/>
              </a:rPr>
              <a:t>Operational Risk</a:t>
            </a:r>
            <a:endParaRPr/>
          </a:p>
          <a:p>
            <a:pPr indent="0" lvl="0" marL="114300" rtl="0" algn="just">
              <a:lnSpc>
                <a:spcPct val="120000"/>
              </a:lnSpc>
              <a:spcBef>
                <a:spcPts val="2920"/>
              </a:spcBef>
              <a:spcAft>
                <a:spcPts val="0"/>
              </a:spcAft>
              <a:buSzPts val="2100"/>
              <a:buNone/>
            </a:pPr>
            <a:r>
              <a:rPr lang="en-US" sz="2100" cap="none">
                <a:solidFill>
                  <a:srgbClr val="111111"/>
                </a:solidFill>
                <a:latin typeface="Twentieth Century"/>
                <a:ea typeface="Twentieth Century"/>
                <a:cs typeface="Twentieth Century"/>
                <a:sym typeface="Twentieth Century"/>
              </a:rPr>
              <a:t>O</a:t>
            </a:r>
            <a:r>
              <a:rPr b="0" i="0" lang="en-US" sz="2100" cap="none">
                <a:solidFill>
                  <a:srgbClr val="111111"/>
                </a:solidFill>
                <a:latin typeface="Twentieth Century"/>
                <a:ea typeface="Twentieth Century"/>
                <a:cs typeface="Twentieth Century"/>
                <a:sym typeface="Twentieth Century"/>
              </a:rPr>
              <a:t>perational risk can be summarized as a human risk as it reflects man-made procedures and thinking processes; it is the risk of business operations failing due to human error. It changes from industry to industry and is an important consideration to make when looking at potential investment decisions. Industries with lower human interaction are likely to have lower operational risk.</a:t>
            </a:r>
            <a:endParaRPr b="0" i="0" sz="2100" cap="none">
              <a:solidFill>
                <a:srgbClr val="222222"/>
              </a:solidFill>
              <a:latin typeface="Twentieth Century"/>
              <a:ea typeface="Twentieth Century"/>
              <a:cs typeface="Twentieth Century"/>
              <a:sym typeface="Twentieth Century"/>
            </a:endParaRPr>
          </a:p>
          <a:p>
            <a:pPr indent="-95250" lvl="0" marL="228600" rtl="0" algn="l">
              <a:lnSpc>
                <a:spcPct val="120000"/>
              </a:lnSpc>
              <a:spcBef>
                <a:spcPts val="2920"/>
              </a:spcBef>
              <a:spcAft>
                <a:spcPts val="0"/>
              </a:spcAft>
              <a:buSzPts val="2100"/>
              <a:buNone/>
            </a:pPr>
            <a:r>
              <a:t/>
            </a:r>
            <a:endParaRPr sz="2100" cap="none">
              <a:latin typeface="Twentieth Century"/>
              <a:ea typeface="Twentieth Century"/>
              <a:cs typeface="Twentieth Century"/>
              <a:sym typeface="Twentieth Century"/>
            </a:endParaRPr>
          </a:p>
        </p:txBody>
      </p:sp>
      <p:pic>
        <p:nvPicPr>
          <p:cNvPr id="255" name="Google Shape;255;p33"/>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500"/>
                                        <p:tgtEl>
                                          <p:spTgt spid="25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500"/>
                                        <p:tgtEl>
                                          <p:spTgt spid="25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500"/>
                                        <p:tgtEl>
                                          <p:spTgt spid="25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animEffect filter="fade" transition="in">
                                      <p:cBhvr>
                                        <p:cTn dur="500"/>
                                        <p:tgtEl>
                                          <p:spTgt spid="25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animEffect filter="fade" transition="in">
                                      <p:cBhvr>
                                        <p:cTn dur="500"/>
                                        <p:tgtEl>
                                          <p:spTgt spid="25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idx="1" type="body"/>
          </p:nvPr>
        </p:nvSpPr>
        <p:spPr>
          <a:xfrm>
            <a:off x="464457" y="522515"/>
            <a:ext cx="11234057" cy="589795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100"/>
              <a:buFont typeface="Twentieth Century"/>
              <a:buAutoNum type="arabicPeriod" startAt="4"/>
            </a:pPr>
            <a:r>
              <a:rPr b="1" i="0" lang="en-US" sz="2100" cap="none">
                <a:solidFill>
                  <a:srgbClr val="5D7280"/>
                </a:solidFill>
                <a:latin typeface="Twentieth Century"/>
                <a:ea typeface="Twentieth Century"/>
                <a:cs typeface="Twentieth Century"/>
                <a:sym typeface="Twentieth Century"/>
              </a:rPr>
              <a:t>Credit Risk </a:t>
            </a:r>
            <a:endParaRPr b="1" i="0" sz="2100" cap="none">
              <a:solidFill>
                <a:srgbClr val="000000"/>
              </a:solidFill>
              <a:latin typeface="Twentieth Century"/>
              <a:ea typeface="Twentieth Century"/>
              <a:cs typeface="Twentieth Century"/>
              <a:sym typeface="Twentieth Century"/>
            </a:endParaRPr>
          </a:p>
          <a:p>
            <a:pPr indent="0" lvl="0" marL="0" rtl="0" algn="l">
              <a:lnSpc>
                <a:spcPct val="120000"/>
              </a:lnSpc>
              <a:spcBef>
                <a:spcPts val="2920"/>
              </a:spcBef>
              <a:spcAft>
                <a:spcPts val="0"/>
              </a:spcAft>
              <a:buSzPts val="2100"/>
              <a:buNone/>
            </a:pPr>
            <a:r>
              <a:rPr i="0" lang="en-US" sz="2100" cap="none">
                <a:solidFill>
                  <a:srgbClr val="202124"/>
                </a:solidFill>
                <a:latin typeface="Twentieth Century"/>
                <a:ea typeface="Twentieth Century"/>
                <a:cs typeface="Twentieth Century"/>
                <a:sym typeface="Twentieth Century"/>
              </a:rPr>
              <a:t>Credit risk is the possibility of a loss resulting from a borrower's failure to repay a loan or meet contractual obligations. Traditionally, it refers to the risk that a lender may not receive the owed principal and interest, which results in an interruption of cash flows and increased costs for collection.</a:t>
            </a:r>
            <a:endParaRPr b="1" i="0" sz="2100" cap="none">
              <a:solidFill>
                <a:srgbClr val="5D7280"/>
              </a:solidFill>
              <a:latin typeface="Twentieth Century"/>
              <a:ea typeface="Twentieth Century"/>
              <a:cs typeface="Twentieth Century"/>
              <a:sym typeface="Twentieth Century"/>
            </a:endParaRPr>
          </a:p>
          <a:p>
            <a:pPr indent="-228600" lvl="0" marL="228600" rtl="0" algn="just">
              <a:lnSpc>
                <a:spcPct val="120000"/>
              </a:lnSpc>
              <a:spcBef>
                <a:spcPts val="2920"/>
              </a:spcBef>
              <a:spcAft>
                <a:spcPts val="0"/>
              </a:spcAft>
              <a:buSzPts val="2100"/>
              <a:buFont typeface="Twentieth Century"/>
              <a:buAutoNum type="arabicPeriod" startAt="5"/>
            </a:pPr>
            <a:r>
              <a:rPr b="1" i="0" lang="en-US" sz="2100" cap="none">
                <a:solidFill>
                  <a:srgbClr val="5D7280"/>
                </a:solidFill>
                <a:latin typeface="Twentieth Century"/>
                <a:ea typeface="Twentieth Century"/>
                <a:cs typeface="Twentieth Century"/>
                <a:sym typeface="Twentieth Century"/>
              </a:rPr>
              <a:t>Foreign Investment </a:t>
            </a:r>
            <a:r>
              <a:rPr b="1" lang="en-US" sz="2100" cap="none">
                <a:solidFill>
                  <a:srgbClr val="5D7280"/>
                </a:solidFill>
                <a:latin typeface="Twentieth Century"/>
                <a:ea typeface="Twentieth Century"/>
                <a:cs typeface="Twentieth Century"/>
                <a:sym typeface="Twentieth Century"/>
              </a:rPr>
              <a:t>R</a:t>
            </a:r>
            <a:r>
              <a:rPr b="1" i="0" lang="en-US" sz="2100" cap="none">
                <a:solidFill>
                  <a:srgbClr val="5D7280"/>
                </a:solidFill>
                <a:latin typeface="Twentieth Century"/>
                <a:ea typeface="Twentieth Century"/>
                <a:cs typeface="Twentieth Century"/>
                <a:sym typeface="Twentieth Century"/>
              </a:rPr>
              <a:t>isk</a:t>
            </a:r>
            <a:endParaRPr/>
          </a:p>
          <a:p>
            <a:pPr indent="0" lvl="0" marL="114300" rtl="0" algn="just">
              <a:lnSpc>
                <a:spcPct val="120000"/>
              </a:lnSpc>
              <a:spcBef>
                <a:spcPts val="2920"/>
              </a:spcBef>
              <a:spcAft>
                <a:spcPts val="0"/>
              </a:spcAft>
              <a:buSzPts val="2100"/>
              <a:buNone/>
            </a:pPr>
            <a:r>
              <a:rPr i="0" lang="en-US" sz="2100" cap="none">
                <a:solidFill>
                  <a:srgbClr val="202124"/>
                </a:solidFill>
                <a:latin typeface="Twentieth Century"/>
                <a:ea typeface="Twentieth Century"/>
                <a:cs typeface="Twentieth Century"/>
                <a:sym typeface="Twentieth Century"/>
              </a:rPr>
              <a:t>Foreign investment risk is </a:t>
            </a:r>
            <a:r>
              <a:rPr i="0" lang="en-US" sz="2100" cap="none">
                <a:solidFill>
                  <a:srgbClr val="000000"/>
                </a:solidFill>
                <a:latin typeface="Twentieth Century"/>
                <a:ea typeface="Twentieth Century"/>
                <a:cs typeface="Twentieth Century"/>
                <a:sym typeface="Twentieth Century"/>
              </a:rPr>
              <a:t>the risk of loss when you invest in foreign countries. This can include investing in equities in foreign companies or simply making any investment with an entity that is not based in proper locality, political scandals and changes of government can also affect foreign investments. Capital controls where foreign governments limit monetary outflows can affect foreign investments. Interest rates differ across countries.</a:t>
            </a:r>
            <a:endParaRPr i="0" sz="2100" cap="none">
              <a:solidFill>
                <a:srgbClr val="222222"/>
              </a:solidFill>
              <a:latin typeface="Twentieth Century"/>
              <a:ea typeface="Twentieth Century"/>
              <a:cs typeface="Twentieth Century"/>
              <a:sym typeface="Twentieth Century"/>
            </a:endParaRPr>
          </a:p>
          <a:p>
            <a:pPr indent="-95250" lvl="0" marL="228600" rtl="0" algn="l">
              <a:lnSpc>
                <a:spcPct val="120000"/>
              </a:lnSpc>
              <a:spcBef>
                <a:spcPts val="2920"/>
              </a:spcBef>
              <a:spcAft>
                <a:spcPts val="0"/>
              </a:spcAft>
              <a:buSzPts val="2100"/>
              <a:buNone/>
            </a:pPr>
            <a:r>
              <a:t/>
            </a:r>
            <a:endParaRPr sz="2100" cap="none">
              <a:latin typeface="Twentieth Century"/>
              <a:ea typeface="Twentieth Century"/>
              <a:cs typeface="Twentieth Century"/>
              <a:sym typeface="Twentieth Century"/>
            </a:endParaRPr>
          </a:p>
        </p:txBody>
      </p:sp>
      <p:pic>
        <p:nvPicPr>
          <p:cNvPr id="261" name="Google Shape;261;p34"/>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500"/>
                                        <p:tgtEl>
                                          <p:spTgt spid="26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500"/>
                                        <p:tgtEl>
                                          <p:spTgt spid="26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Effect filter="fade" transition="in">
                                      <p:cBhvr>
                                        <p:cTn dur="500"/>
                                        <p:tgtEl>
                                          <p:spTgt spid="26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0">
                                            <p:txEl>
                                              <p:pRg end="3" st="3"/>
                                            </p:txEl>
                                          </p:spTgt>
                                        </p:tgtEl>
                                        <p:attrNameLst>
                                          <p:attrName>style.visibility</p:attrName>
                                        </p:attrNameLst>
                                      </p:cBhvr>
                                      <p:to>
                                        <p:strVal val="visible"/>
                                      </p:to>
                                    </p:set>
                                    <p:animEffect filter="fade" transition="in">
                                      <p:cBhvr>
                                        <p:cTn dur="500"/>
                                        <p:tgtEl>
                                          <p:spTgt spid="26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0">
                                            <p:txEl>
                                              <p:pRg end="4" st="4"/>
                                            </p:txEl>
                                          </p:spTgt>
                                        </p:tgtEl>
                                        <p:attrNameLst>
                                          <p:attrName>style.visibility</p:attrName>
                                        </p:attrNameLst>
                                      </p:cBhvr>
                                      <p:to>
                                        <p:strVal val="visible"/>
                                      </p:to>
                                    </p:set>
                                    <p:animEffect filter="fade" transition="in">
                                      <p:cBhvr>
                                        <p:cTn dur="500"/>
                                        <p:tgtEl>
                                          <p:spTgt spid="26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Twentieth Century"/>
              <a:buNone/>
            </a:pPr>
            <a:r>
              <a:rPr b="1" lang="en-US" sz="3000"/>
              <a:t>HOW TO MANAGE FINANCIAL RISK WHEN STARTING AND GROWING A BUSINESS?</a:t>
            </a:r>
            <a:br>
              <a:rPr b="1" lang="en-US" sz="3000"/>
            </a:br>
            <a:endParaRPr b="1" sz="3000"/>
          </a:p>
        </p:txBody>
      </p:sp>
      <p:sp>
        <p:nvSpPr>
          <p:cNvPr id="267" name="Google Shape;267;p35"/>
          <p:cNvSpPr txBox="1"/>
          <p:nvPr>
            <p:ph idx="1" type="body"/>
          </p:nvPr>
        </p:nvSpPr>
        <p:spPr>
          <a:xfrm>
            <a:off x="677333" y="1756229"/>
            <a:ext cx="11337685" cy="487094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Font typeface="Twentieth Century"/>
              <a:buAutoNum type="arabicPeriod"/>
            </a:pPr>
            <a:r>
              <a:rPr b="0" i="0" lang="en-US" sz="2000" cap="none">
                <a:solidFill>
                  <a:srgbClr val="222222"/>
                </a:solidFill>
                <a:latin typeface="Twentieth Century"/>
                <a:ea typeface="Twentieth Century"/>
                <a:cs typeface="Twentieth Century"/>
                <a:sym typeface="Twentieth Century"/>
              </a:rPr>
              <a:t>Develop a capital strategy to reduce financial risk</a:t>
            </a:r>
            <a:endParaRPr/>
          </a:p>
          <a:p>
            <a:pPr indent="-228600" lvl="0" marL="228600" rtl="0" algn="l">
              <a:lnSpc>
                <a:spcPct val="120000"/>
              </a:lnSpc>
              <a:spcBef>
                <a:spcPts val="1000"/>
              </a:spcBef>
              <a:spcAft>
                <a:spcPts val="0"/>
              </a:spcAft>
              <a:buSzPts val="2000"/>
              <a:buFont typeface="Twentieth Century"/>
              <a:buAutoNum type="arabicPeriod"/>
            </a:pPr>
            <a:r>
              <a:rPr b="0" i="0" lang="en-US" sz="2000" cap="none">
                <a:solidFill>
                  <a:srgbClr val="222222"/>
                </a:solidFill>
                <a:latin typeface="Twentieth Century"/>
                <a:ea typeface="Twentieth Century"/>
                <a:cs typeface="Twentieth Century"/>
                <a:sym typeface="Twentieth Century"/>
              </a:rPr>
              <a:t>Seek diverse funding channels &amp; opportunities</a:t>
            </a:r>
            <a:endParaRPr/>
          </a:p>
          <a:p>
            <a:pPr indent="-228600" lvl="0" marL="228600" rtl="0" algn="l">
              <a:lnSpc>
                <a:spcPct val="120000"/>
              </a:lnSpc>
              <a:spcBef>
                <a:spcPts val="1000"/>
              </a:spcBef>
              <a:spcAft>
                <a:spcPts val="0"/>
              </a:spcAft>
              <a:buSzPts val="2000"/>
              <a:buFont typeface="Twentieth Century"/>
              <a:buAutoNum type="arabicPeriod"/>
            </a:pPr>
            <a:r>
              <a:rPr b="0" i="0" lang="en-US" sz="2000" cap="none">
                <a:solidFill>
                  <a:srgbClr val="222222"/>
                </a:solidFill>
                <a:latin typeface="Twentieth Century"/>
                <a:ea typeface="Twentieth Century"/>
                <a:cs typeface="Twentieth Century"/>
                <a:sym typeface="Twentieth Century"/>
              </a:rPr>
              <a:t>Do background checks and enter a shareholder agreement to manage financial risk</a:t>
            </a:r>
            <a:endParaRPr/>
          </a:p>
          <a:p>
            <a:pPr indent="-228600" lvl="0" marL="228600" rtl="0" algn="l">
              <a:lnSpc>
                <a:spcPct val="120000"/>
              </a:lnSpc>
              <a:spcBef>
                <a:spcPts val="1000"/>
              </a:spcBef>
              <a:spcAft>
                <a:spcPts val="0"/>
              </a:spcAft>
              <a:buSzPts val="2000"/>
              <a:buFont typeface="Twentieth Century"/>
              <a:buAutoNum type="arabicPeriod"/>
            </a:pPr>
            <a:r>
              <a:rPr b="0" i="0" lang="en-US" sz="2000" cap="none">
                <a:solidFill>
                  <a:srgbClr val="222222"/>
                </a:solidFill>
                <a:latin typeface="Twentieth Century"/>
                <a:ea typeface="Twentieth Century"/>
                <a:cs typeface="Twentieth Century"/>
                <a:sym typeface="Twentieth Century"/>
              </a:rPr>
              <a:t>Choose the right investor</a:t>
            </a:r>
            <a:endParaRPr/>
          </a:p>
          <a:p>
            <a:pPr indent="-228600" lvl="0" marL="228600" rtl="0" algn="l">
              <a:lnSpc>
                <a:spcPct val="120000"/>
              </a:lnSpc>
              <a:spcBef>
                <a:spcPts val="1000"/>
              </a:spcBef>
              <a:spcAft>
                <a:spcPts val="0"/>
              </a:spcAft>
              <a:buSzPts val="2000"/>
              <a:buFont typeface="Twentieth Century"/>
              <a:buAutoNum type="arabicPeriod"/>
            </a:pPr>
            <a:r>
              <a:rPr b="0" i="0" lang="en-US" sz="2000" cap="none">
                <a:solidFill>
                  <a:srgbClr val="222222"/>
                </a:solidFill>
                <a:latin typeface="Twentieth Century"/>
                <a:ea typeface="Twentieth Century"/>
                <a:cs typeface="Twentieth Century"/>
                <a:sym typeface="Twentieth Century"/>
              </a:rPr>
              <a:t>Do your market research and develop a solid business plan</a:t>
            </a:r>
            <a:endParaRPr/>
          </a:p>
          <a:p>
            <a:pPr indent="-228600" lvl="0" marL="228600" rtl="0" algn="l">
              <a:lnSpc>
                <a:spcPct val="120000"/>
              </a:lnSpc>
              <a:spcBef>
                <a:spcPts val="1000"/>
              </a:spcBef>
              <a:spcAft>
                <a:spcPts val="0"/>
              </a:spcAft>
              <a:buSzPts val="2000"/>
              <a:buFont typeface="Twentieth Century"/>
              <a:buAutoNum type="arabicPeriod"/>
            </a:pPr>
            <a:r>
              <a:rPr b="0" i="0" lang="en-US" sz="2000" cap="none">
                <a:solidFill>
                  <a:srgbClr val="222222"/>
                </a:solidFill>
                <a:latin typeface="Twentieth Century"/>
                <a:ea typeface="Twentieth Century"/>
                <a:cs typeface="Twentieth Century"/>
                <a:sym typeface="Twentieth Century"/>
              </a:rPr>
              <a:t>Be ambitious and move fast through the commercialization phase</a:t>
            </a:r>
            <a:endParaRPr/>
          </a:p>
          <a:p>
            <a:pPr indent="-228600" lvl="0" marL="228600" rtl="0" algn="l">
              <a:lnSpc>
                <a:spcPct val="120000"/>
              </a:lnSpc>
              <a:spcBef>
                <a:spcPts val="1000"/>
              </a:spcBef>
              <a:spcAft>
                <a:spcPts val="0"/>
              </a:spcAft>
              <a:buSzPts val="2000"/>
              <a:buFont typeface="Twentieth Century"/>
              <a:buAutoNum type="arabicPeriod"/>
            </a:pPr>
            <a:r>
              <a:rPr b="0" i="0" lang="en-US" sz="2000" cap="none">
                <a:solidFill>
                  <a:srgbClr val="222222"/>
                </a:solidFill>
                <a:latin typeface="Twentieth Century"/>
                <a:ea typeface="Twentieth Century"/>
                <a:cs typeface="Twentieth Century"/>
                <a:sym typeface="Twentieth Century"/>
              </a:rPr>
              <a:t>Manage your currency risk</a:t>
            </a:r>
            <a:endParaRPr/>
          </a:p>
          <a:p>
            <a:pPr indent="-228600" lvl="0" marL="228600" rtl="0" algn="l">
              <a:lnSpc>
                <a:spcPct val="120000"/>
              </a:lnSpc>
              <a:spcBef>
                <a:spcPts val="1000"/>
              </a:spcBef>
              <a:spcAft>
                <a:spcPts val="0"/>
              </a:spcAft>
              <a:buSzPts val="2000"/>
              <a:buFont typeface="Twentieth Century"/>
              <a:buAutoNum type="arabicPeriod"/>
            </a:pPr>
            <a:r>
              <a:rPr b="0" i="0" lang="en-US" sz="2000" cap="none">
                <a:solidFill>
                  <a:srgbClr val="222222"/>
                </a:solidFill>
                <a:latin typeface="Twentieth Century"/>
                <a:ea typeface="Twentieth Century"/>
                <a:cs typeface="Twentieth Century"/>
                <a:sym typeface="Twentieth Century"/>
              </a:rPr>
              <a:t>Manage your interest rate risk</a:t>
            </a:r>
            <a:endParaRPr/>
          </a:p>
          <a:p>
            <a:pPr indent="-228600" lvl="0" marL="228600" rtl="0" algn="l">
              <a:lnSpc>
                <a:spcPct val="120000"/>
              </a:lnSpc>
              <a:spcBef>
                <a:spcPts val="1000"/>
              </a:spcBef>
              <a:spcAft>
                <a:spcPts val="0"/>
              </a:spcAft>
              <a:buSzPts val="2000"/>
              <a:buFont typeface="Twentieth Century"/>
              <a:buAutoNum type="arabicPeriod"/>
            </a:pPr>
            <a:r>
              <a:rPr b="0" i="0" lang="en-US" sz="2000" cap="none">
                <a:solidFill>
                  <a:srgbClr val="222222"/>
                </a:solidFill>
                <a:latin typeface="Twentieth Century"/>
                <a:ea typeface="Twentieth Century"/>
                <a:cs typeface="Twentieth Century"/>
                <a:sym typeface="Twentieth Century"/>
              </a:rPr>
              <a:t>Professionalize the CFO role as early as possible</a:t>
            </a:r>
            <a:endParaRPr/>
          </a:p>
          <a:p>
            <a:pPr indent="-228600" lvl="0" marL="228600" rtl="0" algn="l">
              <a:lnSpc>
                <a:spcPct val="120000"/>
              </a:lnSpc>
              <a:spcBef>
                <a:spcPts val="1000"/>
              </a:spcBef>
              <a:spcAft>
                <a:spcPts val="0"/>
              </a:spcAft>
              <a:buSzPts val="2000"/>
              <a:buFont typeface="Twentieth Century"/>
              <a:buAutoNum type="arabicPeriod"/>
            </a:pPr>
            <a:r>
              <a:rPr b="0" i="0" lang="en-US" sz="2000" cap="none">
                <a:solidFill>
                  <a:srgbClr val="222222"/>
                </a:solidFill>
                <a:latin typeface="Twentieth Century"/>
                <a:ea typeface="Twentieth Century"/>
                <a:cs typeface="Twentieth Century"/>
                <a:sym typeface="Twentieth Century"/>
              </a:rPr>
              <a:t>Act in good time to secure sufficient financing</a:t>
            </a:r>
            <a:endParaRPr/>
          </a:p>
          <a:p>
            <a:pPr indent="-101600" lvl="0" marL="228600" rtl="0" algn="l">
              <a:lnSpc>
                <a:spcPct val="120000"/>
              </a:lnSpc>
              <a:spcBef>
                <a:spcPts val="1000"/>
              </a:spcBef>
              <a:spcAft>
                <a:spcPts val="0"/>
              </a:spcAft>
              <a:buSzPts val="2000"/>
              <a:buNone/>
            </a:pPr>
            <a:r>
              <a:t/>
            </a:r>
            <a:endParaRPr sz="2000" cap="none">
              <a:latin typeface="Twentieth Century"/>
              <a:ea typeface="Twentieth Century"/>
              <a:cs typeface="Twentieth Century"/>
              <a:sym typeface="Twentieth Century"/>
            </a:endParaRPr>
          </a:p>
        </p:txBody>
      </p:sp>
      <p:pic>
        <p:nvPicPr>
          <p:cNvPr id="268" name="Google Shape;268;p35"/>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500"/>
                                        <p:tgtEl>
                                          <p:spTgt spid="26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animEffect filter="fade" transition="in">
                                      <p:cBhvr>
                                        <p:cTn dur="500"/>
                                        <p:tgtEl>
                                          <p:spTgt spid="26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animEffect filter="fade" transition="in">
                                      <p:cBhvr>
                                        <p:cTn dur="500"/>
                                        <p:tgtEl>
                                          <p:spTgt spid="26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animEffect filter="fade" transition="in">
                                      <p:cBhvr>
                                        <p:cTn dur="500"/>
                                        <p:tgtEl>
                                          <p:spTgt spid="26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7">
                                            <p:txEl>
                                              <p:pRg end="4" st="4"/>
                                            </p:txEl>
                                          </p:spTgt>
                                        </p:tgtEl>
                                        <p:attrNameLst>
                                          <p:attrName>style.visibility</p:attrName>
                                        </p:attrNameLst>
                                      </p:cBhvr>
                                      <p:to>
                                        <p:strVal val="visible"/>
                                      </p:to>
                                    </p:set>
                                    <p:animEffect filter="fade" transition="in">
                                      <p:cBhvr>
                                        <p:cTn dur="500"/>
                                        <p:tgtEl>
                                          <p:spTgt spid="26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7">
                                            <p:txEl>
                                              <p:pRg end="5" st="5"/>
                                            </p:txEl>
                                          </p:spTgt>
                                        </p:tgtEl>
                                        <p:attrNameLst>
                                          <p:attrName>style.visibility</p:attrName>
                                        </p:attrNameLst>
                                      </p:cBhvr>
                                      <p:to>
                                        <p:strVal val="visible"/>
                                      </p:to>
                                    </p:set>
                                    <p:animEffect filter="fade" transition="in">
                                      <p:cBhvr>
                                        <p:cTn dur="500"/>
                                        <p:tgtEl>
                                          <p:spTgt spid="26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7">
                                            <p:txEl>
                                              <p:pRg end="6" st="6"/>
                                            </p:txEl>
                                          </p:spTgt>
                                        </p:tgtEl>
                                        <p:attrNameLst>
                                          <p:attrName>style.visibility</p:attrName>
                                        </p:attrNameLst>
                                      </p:cBhvr>
                                      <p:to>
                                        <p:strVal val="visible"/>
                                      </p:to>
                                    </p:set>
                                    <p:animEffect filter="fade" transition="in">
                                      <p:cBhvr>
                                        <p:cTn dur="500"/>
                                        <p:tgtEl>
                                          <p:spTgt spid="26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7">
                                            <p:txEl>
                                              <p:pRg end="7" st="7"/>
                                            </p:txEl>
                                          </p:spTgt>
                                        </p:tgtEl>
                                        <p:attrNameLst>
                                          <p:attrName>style.visibility</p:attrName>
                                        </p:attrNameLst>
                                      </p:cBhvr>
                                      <p:to>
                                        <p:strVal val="visible"/>
                                      </p:to>
                                    </p:set>
                                    <p:animEffect filter="fade" transition="in">
                                      <p:cBhvr>
                                        <p:cTn dur="500"/>
                                        <p:tgtEl>
                                          <p:spTgt spid="26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7">
                                            <p:txEl>
                                              <p:pRg end="8" st="8"/>
                                            </p:txEl>
                                          </p:spTgt>
                                        </p:tgtEl>
                                        <p:attrNameLst>
                                          <p:attrName>style.visibility</p:attrName>
                                        </p:attrNameLst>
                                      </p:cBhvr>
                                      <p:to>
                                        <p:strVal val="visible"/>
                                      </p:to>
                                    </p:set>
                                    <p:animEffect filter="fade" transition="in">
                                      <p:cBhvr>
                                        <p:cTn dur="500"/>
                                        <p:tgtEl>
                                          <p:spTgt spid="267">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7">
                                            <p:txEl>
                                              <p:pRg end="9" st="9"/>
                                            </p:txEl>
                                          </p:spTgt>
                                        </p:tgtEl>
                                        <p:attrNameLst>
                                          <p:attrName>style.visibility</p:attrName>
                                        </p:attrNameLst>
                                      </p:cBhvr>
                                      <p:to>
                                        <p:strVal val="visible"/>
                                      </p:to>
                                    </p:set>
                                    <p:animEffect filter="fade" transition="in">
                                      <p:cBhvr>
                                        <p:cTn dur="500"/>
                                        <p:tgtEl>
                                          <p:spTgt spid="267">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7">
                                            <p:txEl>
                                              <p:pRg end="10" st="10"/>
                                            </p:txEl>
                                          </p:spTgt>
                                        </p:tgtEl>
                                        <p:attrNameLst>
                                          <p:attrName>style.visibility</p:attrName>
                                        </p:attrNameLst>
                                      </p:cBhvr>
                                      <p:to>
                                        <p:strVal val="visible"/>
                                      </p:to>
                                    </p:set>
                                    <p:animEffect filter="fade" transition="in">
                                      <p:cBhvr>
                                        <p:cTn dur="500"/>
                                        <p:tgtEl>
                                          <p:spTgt spid="26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358178" y="769269"/>
            <a:ext cx="9603275" cy="9593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Rounded"/>
              <a:buNone/>
            </a:pPr>
            <a:r>
              <a:rPr b="1" lang="en-US" sz="2800">
                <a:latin typeface="Arial Rounded"/>
                <a:ea typeface="Arial Rounded"/>
                <a:cs typeface="Arial Rounded"/>
                <a:sym typeface="Arial Rounded"/>
              </a:rPr>
              <a:t>WHEN TO START A BUSINESS 		</a:t>
            </a:r>
            <a:endParaRPr sz="2800"/>
          </a:p>
        </p:txBody>
      </p:sp>
      <p:sp>
        <p:nvSpPr>
          <p:cNvPr id="274" name="Google Shape;274;p36"/>
          <p:cNvSpPr txBox="1"/>
          <p:nvPr>
            <p:ph idx="1" type="body"/>
          </p:nvPr>
        </p:nvSpPr>
        <p:spPr>
          <a:xfrm>
            <a:off x="249047" y="1568245"/>
            <a:ext cx="11103428" cy="508819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1600"/>
              <a:buChar char="•"/>
            </a:pPr>
            <a:r>
              <a:rPr lang="en-US" sz="1600" cap="none"/>
              <a:t>You have a passion for your new venture</a:t>
            </a:r>
            <a:endParaRPr/>
          </a:p>
          <a:p>
            <a:pPr indent="-228600" lvl="0" marL="228600" rtl="0" algn="l">
              <a:lnSpc>
                <a:spcPct val="120000"/>
              </a:lnSpc>
              <a:spcBef>
                <a:spcPts val="1000"/>
              </a:spcBef>
              <a:spcAft>
                <a:spcPts val="0"/>
              </a:spcAft>
              <a:buSzPts val="1600"/>
              <a:buChar char="•"/>
            </a:pPr>
            <a:r>
              <a:rPr lang="en-US" sz="1600" cap="none"/>
              <a:t>You’re a true believer in your idea</a:t>
            </a:r>
            <a:endParaRPr/>
          </a:p>
          <a:p>
            <a:pPr indent="-228600" lvl="0" marL="228600" rtl="0" algn="l">
              <a:lnSpc>
                <a:spcPct val="120000"/>
              </a:lnSpc>
              <a:spcBef>
                <a:spcPts val="1000"/>
              </a:spcBef>
              <a:spcAft>
                <a:spcPts val="0"/>
              </a:spcAft>
              <a:buSzPts val="1600"/>
              <a:buChar char="•"/>
            </a:pPr>
            <a:r>
              <a:rPr lang="en-US" sz="1600" cap="none"/>
              <a:t>You have a product or service with a good market</a:t>
            </a:r>
            <a:endParaRPr/>
          </a:p>
          <a:p>
            <a:pPr indent="-228600" lvl="0" marL="228600" rtl="0" algn="l">
              <a:lnSpc>
                <a:spcPct val="120000"/>
              </a:lnSpc>
              <a:spcBef>
                <a:spcPts val="1000"/>
              </a:spcBef>
              <a:spcAft>
                <a:spcPts val="0"/>
              </a:spcAft>
              <a:buSzPts val="1600"/>
              <a:buChar char="•"/>
            </a:pPr>
            <a:r>
              <a:rPr lang="en-US" sz="1600" cap="none"/>
              <a:t>You have a plan</a:t>
            </a:r>
            <a:endParaRPr/>
          </a:p>
          <a:p>
            <a:pPr indent="-228600" lvl="0" marL="228600" rtl="0" algn="l">
              <a:lnSpc>
                <a:spcPct val="120000"/>
              </a:lnSpc>
              <a:spcBef>
                <a:spcPts val="1000"/>
              </a:spcBef>
              <a:spcAft>
                <a:spcPts val="0"/>
              </a:spcAft>
              <a:buSzPts val="1600"/>
              <a:buChar char="•"/>
            </a:pPr>
            <a:r>
              <a:rPr lang="en-US" sz="1600" cap="none"/>
              <a:t>You have a good brand idea</a:t>
            </a:r>
            <a:endParaRPr/>
          </a:p>
          <a:p>
            <a:pPr indent="-228600" lvl="0" marL="228600" rtl="0" algn="l">
              <a:lnSpc>
                <a:spcPct val="120000"/>
              </a:lnSpc>
              <a:spcBef>
                <a:spcPts val="1000"/>
              </a:spcBef>
              <a:spcAft>
                <a:spcPts val="0"/>
              </a:spcAft>
              <a:buSzPts val="1600"/>
              <a:buChar char="•"/>
            </a:pPr>
            <a:r>
              <a:rPr lang="en-US" sz="1600" cap="none"/>
              <a:t>You’re ready to learn -- a lot! </a:t>
            </a:r>
            <a:endParaRPr/>
          </a:p>
          <a:p>
            <a:pPr indent="-228600" lvl="0" marL="228600" rtl="0" algn="l">
              <a:lnSpc>
                <a:spcPct val="120000"/>
              </a:lnSpc>
              <a:spcBef>
                <a:spcPts val="1000"/>
              </a:spcBef>
              <a:spcAft>
                <a:spcPts val="0"/>
              </a:spcAft>
              <a:buSzPts val="1600"/>
              <a:buChar char="•"/>
            </a:pPr>
            <a:r>
              <a:rPr lang="en-US" sz="1600" cap="none"/>
              <a:t>You can face the fear of failure</a:t>
            </a:r>
            <a:endParaRPr/>
          </a:p>
          <a:p>
            <a:pPr indent="-228600" lvl="0" marL="228600" rtl="0" algn="l">
              <a:lnSpc>
                <a:spcPct val="120000"/>
              </a:lnSpc>
              <a:spcBef>
                <a:spcPts val="1000"/>
              </a:spcBef>
              <a:spcAft>
                <a:spcPts val="0"/>
              </a:spcAft>
              <a:buSzPts val="1600"/>
              <a:buChar char="•"/>
            </a:pPr>
            <a:r>
              <a:rPr lang="en-US" sz="1600" cap="none"/>
              <a:t>You can face the fear of success</a:t>
            </a:r>
            <a:endParaRPr/>
          </a:p>
          <a:p>
            <a:pPr indent="-228600" lvl="0" marL="228600" rtl="0" algn="l">
              <a:lnSpc>
                <a:spcPct val="120000"/>
              </a:lnSpc>
              <a:spcBef>
                <a:spcPts val="1000"/>
              </a:spcBef>
              <a:spcAft>
                <a:spcPts val="0"/>
              </a:spcAft>
              <a:buSzPts val="1600"/>
              <a:buChar char="•"/>
            </a:pPr>
            <a:r>
              <a:rPr lang="en-US" sz="1600" cap="none"/>
              <a:t>You have some cash available</a:t>
            </a:r>
            <a:endParaRPr/>
          </a:p>
          <a:p>
            <a:pPr indent="-228600" lvl="0" marL="228600" rtl="0" algn="l">
              <a:lnSpc>
                <a:spcPct val="120000"/>
              </a:lnSpc>
              <a:spcBef>
                <a:spcPts val="1000"/>
              </a:spcBef>
              <a:spcAft>
                <a:spcPts val="0"/>
              </a:spcAft>
              <a:buSzPts val="1600"/>
              <a:buChar char="•"/>
            </a:pPr>
            <a:r>
              <a:rPr lang="en-US" sz="1600" cap="none"/>
              <a:t>You know a lot about business itself</a:t>
            </a:r>
            <a:endParaRPr/>
          </a:p>
          <a:p>
            <a:pPr indent="-228600" lvl="0" marL="228600" rtl="0" algn="l">
              <a:lnSpc>
                <a:spcPct val="120000"/>
              </a:lnSpc>
              <a:spcBef>
                <a:spcPts val="1000"/>
              </a:spcBef>
              <a:spcAft>
                <a:spcPts val="0"/>
              </a:spcAft>
              <a:buSzPts val="1600"/>
              <a:buChar char="•"/>
            </a:pPr>
            <a:r>
              <a:rPr lang="en-US" sz="1600" cap="none"/>
              <a:t>You’re good at managing your time	</a:t>
            </a:r>
            <a:endParaRPr/>
          </a:p>
          <a:p>
            <a:pPr indent="-228600" lvl="0" marL="228600" rtl="0" algn="l">
              <a:lnSpc>
                <a:spcPct val="120000"/>
              </a:lnSpc>
              <a:spcBef>
                <a:spcPts val="1000"/>
              </a:spcBef>
              <a:spcAft>
                <a:spcPts val="0"/>
              </a:spcAft>
              <a:buSzPts val="1600"/>
              <a:buChar char="•"/>
            </a:pPr>
            <a:r>
              <a:rPr lang="en-US" sz="1600" cap="none"/>
              <a:t>You understand the risks of owning a business</a:t>
            </a:r>
            <a:endParaRPr/>
          </a:p>
          <a:p>
            <a:pPr indent="-127000" lvl="0" marL="228600" rtl="0" algn="l">
              <a:lnSpc>
                <a:spcPct val="120000"/>
              </a:lnSpc>
              <a:spcBef>
                <a:spcPts val="1000"/>
              </a:spcBef>
              <a:spcAft>
                <a:spcPts val="0"/>
              </a:spcAft>
              <a:buSzPts val="1600"/>
              <a:buNone/>
            </a:pPr>
            <a:r>
              <a:t/>
            </a:r>
            <a:endParaRPr sz="1600" cap="none"/>
          </a:p>
          <a:p>
            <a:pPr indent="0" lvl="0" marL="0" rtl="0" algn="l">
              <a:lnSpc>
                <a:spcPct val="120000"/>
              </a:lnSpc>
              <a:spcBef>
                <a:spcPts val="1000"/>
              </a:spcBef>
              <a:spcAft>
                <a:spcPts val="0"/>
              </a:spcAft>
              <a:buSzPts val="1600"/>
              <a:buNone/>
            </a:pPr>
            <a:r>
              <a:t/>
            </a:r>
            <a:endParaRPr sz="1600" cap="none"/>
          </a:p>
          <a:p>
            <a:pPr indent="-127000" lvl="0" marL="228600" rtl="0" algn="l">
              <a:lnSpc>
                <a:spcPct val="120000"/>
              </a:lnSpc>
              <a:spcBef>
                <a:spcPts val="1000"/>
              </a:spcBef>
              <a:spcAft>
                <a:spcPts val="0"/>
              </a:spcAft>
              <a:buSzPts val="1600"/>
              <a:buNone/>
            </a:pPr>
            <a:r>
              <a:t/>
            </a:r>
            <a:endParaRPr sz="1600" cap="none"/>
          </a:p>
        </p:txBody>
      </p:sp>
      <p:pic>
        <p:nvPicPr>
          <p:cNvPr id="275" name="Google Shape;275;p36"/>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
        <p:nvSpPr>
          <p:cNvPr id="276" name="Google Shape;276;p36"/>
          <p:cNvSpPr txBox="1"/>
          <p:nvPr/>
        </p:nvSpPr>
        <p:spPr>
          <a:xfrm>
            <a:off x="845574" y="230827"/>
            <a:ext cx="82246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cap="none">
                <a:solidFill>
                  <a:schemeClr val="dk1"/>
                </a:solidFill>
                <a:latin typeface="Arial Rounded"/>
                <a:ea typeface="Arial Rounded"/>
                <a:cs typeface="Arial Rounded"/>
                <a:sym typeface="Arial Rounded"/>
              </a:rPr>
              <a:t>ETHICAL STEPS IN ESTABLISHING STARTUPS</a:t>
            </a:r>
            <a:endParaRPr b="1" sz="3200" cap="none">
              <a:solidFill>
                <a:schemeClr val="dk1"/>
              </a:solidFill>
              <a:latin typeface="Arial Rounded"/>
              <a:ea typeface="Arial Rounded"/>
              <a:cs typeface="Arial Rounded"/>
              <a:sym typeface="Arial Round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500"/>
                                        <p:tgtEl>
                                          <p:spTgt spid="27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500"/>
                                        <p:tgtEl>
                                          <p:spTgt spid="27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animEffect filter="fade" transition="in">
                                      <p:cBhvr>
                                        <p:cTn dur="500"/>
                                        <p:tgtEl>
                                          <p:spTgt spid="27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animEffect filter="fade" transition="in">
                                      <p:cBhvr>
                                        <p:cTn dur="500"/>
                                        <p:tgtEl>
                                          <p:spTgt spid="27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4" st="4"/>
                                            </p:txEl>
                                          </p:spTgt>
                                        </p:tgtEl>
                                        <p:attrNameLst>
                                          <p:attrName>style.visibility</p:attrName>
                                        </p:attrNameLst>
                                      </p:cBhvr>
                                      <p:to>
                                        <p:strVal val="visible"/>
                                      </p:to>
                                    </p:set>
                                    <p:animEffect filter="fade" transition="in">
                                      <p:cBhvr>
                                        <p:cTn dur="500"/>
                                        <p:tgtEl>
                                          <p:spTgt spid="27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5" st="5"/>
                                            </p:txEl>
                                          </p:spTgt>
                                        </p:tgtEl>
                                        <p:attrNameLst>
                                          <p:attrName>style.visibility</p:attrName>
                                        </p:attrNameLst>
                                      </p:cBhvr>
                                      <p:to>
                                        <p:strVal val="visible"/>
                                      </p:to>
                                    </p:set>
                                    <p:animEffect filter="fade" transition="in">
                                      <p:cBhvr>
                                        <p:cTn dur="500"/>
                                        <p:tgtEl>
                                          <p:spTgt spid="27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6" st="6"/>
                                            </p:txEl>
                                          </p:spTgt>
                                        </p:tgtEl>
                                        <p:attrNameLst>
                                          <p:attrName>style.visibility</p:attrName>
                                        </p:attrNameLst>
                                      </p:cBhvr>
                                      <p:to>
                                        <p:strVal val="visible"/>
                                      </p:to>
                                    </p:set>
                                    <p:animEffect filter="fade" transition="in">
                                      <p:cBhvr>
                                        <p:cTn dur="500"/>
                                        <p:tgtEl>
                                          <p:spTgt spid="27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7" st="7"/>
                                            </p:txEl>
                                          </p:spTgt>
                                        </p:tgtEl>
                                        <p:attrNameLst>
                                          <p:attrName>style.visibility</p:attrName>
                                        </p:attrNameLst>
                                      </p:cBhvr>
                                      <p:to>
                                        <p:strVal val="visible"/>
                                      </p:to>
                                    </p:set>
                                    <p:animEffect filter="fade" transition="in">
                                      <p:cBhvr>
                                        <p:cTn dur="500"/>
                                        <p:tgtEl>
                                          <p:spTgt spid="27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8" st="8"/>
                                            </p:txEl>
                                          </p:spTgt>
                                        </p:tgtEl>
                                        <p:attrNameLst>
                                          <p:attrName>style.visibility</p:attrName>
                                        </p:attrNameLst>
                                      </p:cBhvr>
                                      <p:to>
                                        <p:strVal val="visible"/>
                                      </p:to>
                                    </p:set>
                                    <p:animEffect filter="fade" transition="in">
                                      <p:cBhvr>
                                        <p:cTn dur="500"/>
                                        <p:tgtEl>
                                          <p:spTgt spid="274">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9" st="9"/>
                                            </p:txEl>
                                          </p:spTgt>
                                        </p:tgtEl>
                                        <p:attrNameLst>
                                          <p:attrName>style.visibility</p:attrName>
                                        </p:attrNameLst>
                                      </p:cBhvr>
                                      <p:to>
                                        <p:strVal val="visible"/>
                                      </p:to>
                                    </p:set>
                                    <p:animEffect filter="fade" transition="in">
                                      <p:cBhvr>
                                        <p:cTn dur="500"/>
                                        <p:tgtEl>
                                          <p:spTgt spid="274">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10" st="10"/>
                                            </p:txEl>
                                          </p:spTgt>
                                        </p:tgtEl>
                                        <p:attrNameLst>
                                          <p:attrName>style.visibility</p:attrName>
                                        </p:attrNameLst>
                                      </p:cBhvr>
                                      <p:to>
                                        <p:strVal val="visible"/>
                                      </p:to>
                                    </p:set>
                                    <p:animEffect filter="fade" transition="in">
                                      <p:cBhvr>
                                        <p:cTn dur="500"/>
                                        <p:tgtEl>
                                          <p:spTgt spid="274">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11" st="11"/>
                                            </p:txEl>
                                          </p:spTgt>
                                        </p:tgtEl>
                                        <p:attrNameLst>
                                          <p:attrName>style.visibility</p:attrName>
                                        </p:attrNameLst>
                                      </p:cBhvr>
                                      <p:to>
                                        <p:strVal val="visible"/>
                                      </p:to>
                                    </p:set>
                                    <p:animEffect filter="fade" transition="in">
                                      <p:cBhvr>
                                        <p:cTn dur="500"/>
                                        <p:tgtEl>
                                          <p:spTgt spid="274">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12" st="12"/>
                                            </p:txEl>
                                          </p:spTgt>
                                        </p:tgtEl>
                                        <p:attrNameLst>
                                          <p:attrName>style.visibility</p:attrName>
                                        </p:attrNameLst>
                                      </p:cBhvr>
                                      <p:to>
                                        <p:strVal val="visible"/>
                                      </p:to>
                                    </p:set>
                                    <p:animEffect filter="fade" transition="in">
                                      <p:cBhvr>
                                        <p:cTn dur="500"/>
                                        <p:tgtEl>
                                          <p:spTgt spid="274">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13" st="13"/>
                                            </p:txEl>
                                          </p:spTgt>
                                        </p:tgtEl>
                                        <p:attrNameLst>
                                          <p:attrName>style.visibility</p:attrName>
                                        </p:attrNameLst>
                                      </p:cBhvr>
                                      <p:to>
                                        <p:strVal val="visible"/>
                                      </p:to>
                                    </p:set>
                                    <p:animEffect filter="fade" transition="in">
                                      <p:cBhvr>
                                        <p:cTn dur="500"/>
                                        <p:tgtEl>
                                          <p:spTgt spid="274">
                                            <p:txEl>
                                              <p:pRg end="13" st="1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14" st="14"/>
                                            </p:txEl>
                                          </p:spTgt>
                                        </p:tgtEl>
                                        <p:attrNameLst>
                                          <p:attrName>style.visibility</p:attrName>
                                        </p:attrNameLst>
                                      </p:cBhvr>
                                      <p:to>
                                        <p:strVal val="visible"/>
                                      </p:to>
                                    </p:set>
                                    <p:animEffect filter="fade" transition="in">
                                      <p:cBhvr>
                                        <p:cTn dur="500"/>
                                        <p:tgtEl>
                                          <p:spTgt spid="274">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677334" y="288886"/>
            <a:ext cx="10364451" cy="117705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Rounded"/>
              <a:buNone/>
            </a:pPr>
            <a:r>
              <a:rPr b="1" lang="en-US" sz="3200">
                <a:latin typeface="Arial Rounded"/>
                <a:ea typeface="Arial Rounded"/>
                <a:cs typeface="Arial Rounded"/>
                <a:sym typeface="Arial Rounded"/>
              </a:rPr>
              <a:t>HOW TO START A BUSINESS</a:t>
            </a:r>
            <a:endParaRPr sz="3200"/>
          </a:p>
        </p:txBody>
      </p:sp>
      <p:sp>
        <p:nvSpPr>
          <p:cNvPr id="282" name="Google Shape;282;p37"/>
          <p:cNvSpPr txBox="1"/>
          <p:nvPr>
            <p:ph idx="1" type="body"/>
          </p:nvPr>
        </p:nvSpPr>
        <p:spPr>
          <a:xfrm>
            <a:off x="677334" y="1611086"/>
            <a:ext cx="10193866" cy="463731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2000"/>
              <a:buFont typeface="Twentieth Century"/>
              <a:buAutoNum type="arabicPeriod"/>
            </a:pPr>
            <a:r>
              <a:rPr lang="en-US" sz="2000" cap="none"/>
              <a:t>Write your business plan</a:t>
            </a:r>
            <a:endParaRPr/>
          </a:p>
          <a:p>
            <a:pPr indent="-228600" lvl="0" marL="228600" rtl="0" algn="l">
              <a:lnSpc>
                <a:spcPct val="120000"/>
              </a:lnSpc>
              <a:spcBef>
                <a:spcPts val="1000"/>
              </a:spcBef>
              <a:spcAft>
                <a:spcPts val="0"/>
              </a:spcAft>
              <a:buSzPts val="2000"/>
              <a:buFont typeface="Twentieth Century"/>
              <a:buAutoNum type="arabicPeriod"/>
            </a:pPr>
            <a:r>
              <a:rPr lang="en-US" sz="2000" cap="none"/>
              <a:t>Conduct market research</a:t>
            </a:r>
            <a:endParaRPr/>
          </a:p>
          <a:p>
            <a:pPr indent="-228600" lvl="0" marL="228600" rtl="0" algn="l">
              <a:lnSpc>
                <a:spcPct val="120000"/>
              </a:lnSpc>
              <a:spcBef>
                <a:spcPts val="1000"/>
              </a:spcBef>
              <a:spcAft>
                <a:spcPts val="0"/>
              </a:spcAft>
              <a:buSzPts val="2000"/>
              <a:buFont typeface="Twentieth Century"/>
              <a:buAutoNum type="arabicPeriod"/>
            </a:pPr>
            <a:r>
              <a:rPr lang="en-US" sz="2000" cap="none"/>
              <a:t>Pick your business location</a:t>
            </a:r>
            <a:endParaRPr/>
          </a:p>
          <a:p>
            <a:pPr indent="-228600" lvl="0" marL="228600" rtl="0" algn="l">
              <a:lnSpc>
                <a:spcPct val="120000"/>
              </a:lnSpc>
              <a:spcBef>
                <a:spcPts val="1000"/>
              </a:spcBef>
              <a:spcAft>
                <a:spcPts val="0"/>
              </a:spcAft>
              <a:buSzPts val="2000"/>
              <a:buFont typeface="Twentieth Century"/>
              <a:buAutoNum type="arabicPeriod"/>
            </a:pPr>
            <a:r>
              <a:rPr lang="en-US" sz="2000" cap="none"/>
              <a:t>Choose your business name</a:t>
            </a:r>
            <a:endParaRPr/>
          </a:p>
          <a:p>
            <a:pPr indent="-228600" lvl="0" marL="228600" rtl="0" algn="l">
              <a:lnSpc>
                <a:spcPct val="120000"/>
              </a:lnSpc>
              <a:spcBef>
                <a:spcPts val="1000"/>
              </a:spcBef>
              <a:spcAft>
                <a:spcPts val="0"/>
              </a:spcAft>
              <a:buSzPts val="2000"/>
              <a:buFont typeface="Twentieth Century"/>
              <a:buAutoNum type="arabicPeriod"/>
            </a:pPr>
            <a:r>
              <a:rPr lang="en-US" sz="2000" cap="none"/>
              <a:t>Choose a business structure</a:t>
            </a:r>
            <a:endParaRPr/>
          </a:p>
          <a:p>
            <a:pPr indent="-228600" lvl="0" marL="228600" rtl="0" algn="l">
              <a:lnSpc>
                <a:spcPct val="120000"/>
              </a:lnSpc>
              <a:spcBef>
                <a:spcPts val="1000"/>
              </a:spcBef>
              <a:spcAft>
                <a:spcPts val="0"/>
              </a:spcAft>
              <a:buSzPts val="2000"/>
              <a:buFont typeface="Twentieth Century"/>
              <a:buAutoNum type="arabicPeriod"/>
            </a:pPr>
            <a:r>
              <a:rPr lang="en-US" sz="2000" cap="none"/>
              <a:t>Register your business</a:t>
            </a:r>
            <a:endParaRPr/>
          </a:p>
          <a:p>
            <a:pPr indent="-228600" lvl="0" marL="228600" rtl="0" algn="l">
              <a:lnSpc>
                <a:spcPct val="120000"/>
              </a:lnSpc>
              <a:spcBef>
                <a:spcPts val="1000"/>
              </a:spcBef>
              <a:spcAft>
                <a:spcPts val="0"/>
              </a:spcAft>
              <a:buSzPts val="2000"/>
              <a:buFont typeface="Twentieth Century"/>
              <a:buAutoNum type="arabicPeriod"/>
            </a:pPr>
            <a:r>
              <a:rPr lang="en-US" sz="2000" cap="none"/>
              <a:t>Fund your business</a:t>
            </a:r>
            <a:endParaRPr/>
          </a:p>
          <a:p>
            <a:pPr indent="-228600" lvl="0" marL="228600" rtl="0" algn="l">
              <a:lnSpc>
                <a:spcPct val="120000"/>
              </a:lnSpc>
              <a:spcBef>
                <a:spcPts val="1000"/>
              </a:spcBef>
              <a:spcAft>
                <a:spcPts val="0"/>
              </a:spcAft>
              <a:buSzPts val="2000"/>
              <a:buFont typeface="Twentieth Century"/>
              <a:buAutoNum type="arabicPeriod"/>
            </a:pPr>
            <a:r>
              <a:rPr lang="en-US" sz="2000" cap="none"/>
              <a:t>Apply for licenses &amp; permits</a:t>
            </a:r>
            <a:endParaRPr/>
          </a:p>
          <a:p>
            <a:pPr indent="-228600" lvl="0" marL="228600" rtl="0" algn="l">
              <a:lnSpc>
                <a:spcPct val="120000"/>
              </a:lnSpc>
              <a:spcBef>
                <a:spcPts val="1000"/>
              </a:spcBef>
              <a:spcAft>
                <a:spcPts val="0"/>
              </a:spcAft>
              <a:buSzPts val="2000"/>
              <a:buFont typeface="Twentieth Century"/>
              <a:buAutoNum type="arabicPeriod"/>
            </a:pPr>
            <a:r>
              <a:rPr lang="en-US" sz="2000" cap="none"/>
              <a:t>Open a business bank</a:t>
            </a:r>
            <a:endParaRPr/>
          </a:p>
          <a:p>
            <a:pPr indent="-228600" lvl="0" marL="228600" rtl="0" algn="l">
              <a:lnSpc>
                <a:spcPct val="120000"/>
              </a:lnSpc>
              <a:spcBef>
                <a:spcPts val="1000"/>
              </a:spcBef>
              <a:spcAft>
                <a:spcPts val="0"/>
              </a:spcAft>
              <a:buSzPts val="2000"/>
              <a:buFont typeface="Twentieth Century"/>
              <a:buAutoNum type="arabicPeriod"/>
            </a:pPr>
            <a:r>
              <a:rPr lang="en-US" sz="2000" cap="none"/>
              <a:t>Grow your business</a:t>
            </a:r>
            <a:endParaRPr/>
          </a:p>
          <a:p>
            <a:pPr indent="-101600" lvl="0" marL="228600" rtl="0" algn="l">
              <a:lnSpc>
                <a:spcPct val="120000"/>
              </a:lnSpc>
              <a:spcBef>
                <a:spcPts val="1000"/>
              </a:spcBef>
              <a:spcAft>
                <a:spcPts val="0"/>
              </a:spcAft>
              <a:buSzPts val="2000"/>
              <a:buNone/>
            </a:pPr>
            <a:r>
              <a:t/>
            </a:r>
            <a:endParaRPr sz="2000" cap="none"/>
          </a:p>
        </p:txBody>
      </p:sp>
      <p:pic>
        <p:nvPicPr>
          <p:cNvPr id="283" name="Google Shape;283;p37"/>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500"/>
                                        <p:tgtEl>
                                          <p:spTgt spid="28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Effect filter="fade" transition="in">
                                      <p:cBhvr>
                                        <p:cTn dur="500"/>
                                        <p:tgtEl>
                                          <p:spTgt spid="28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animEffect filter="fade" transition="in">
                                      <p:cBhvr>
                                        <p:cTn dur="500"/>
                                        <p:tgtEl>
                                          <p:spTgt spid="28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animEffect filter="fade" transition="in">
                                      <p:cBhvr>
                                        <p:cTn dur="500"/>
                                        <p:tgtEl>
                                          <p:spTgt spid="28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2">
                                            <p:txEl>
                                              <p:pRg end="4" st="4"/>
                                            </p:txEl>
                                          </p:spTgt>
                                        </p:tgtEl>
                                        <p:attrNameLst>
                                          <p:attrName>style.visibility</p:attrName>
                                        </p:attrNameLst>
                                      </p:cBhvr>
                                      <p:to>
                                        <p:strVal val="visible"/>
                                      </p:to>
                                    </p:set>
                                    <p:animEffect filter="fade" transition="in">
                                      <p:cBhvr>
                                        <p:cTn dur="500"/>
                                        <p:tgtEl>
                                          <p:spTgt spid="28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2">
                                            <p:txEl>
                                              <p:pRg end="5" st="5"/>
                                            </p:txEl>
                                          </p:spTgt>
                                        </p:tgtEl>
                                        <p:attrNameLst>
                                          <p:attrName>style.visibility</p:attrName>
                                        </p:attrNameLst>
                                      </p:cBhvr>
                                      <p:to>
                                        <p:strVal val="visible"/>
                                      </p:to>
                                    </p:set>
                                    <p:animEffect filter="fade" transition="in">
                                      <p:cBhvr>
                                        <p:cTn dur="500"/>
                                        <p:tgtEl>
                                          <p:spTgt spid="28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2">
                                            <p:txEl>
                                              <p:pRg end="6" st="6"/>
                                            </p:txEl>
                                          </p:spTgt>
                                        </p:tgtEl>
                                        <p:attrNameLst>
                                          <p:attrName>style.visibility</p:attrName>
                                        </p:attrNameLst>
                                      </p:cBhvr>
                                      <p:to>
                                        <p:strVal val="visible"/>
                                      </p:to>
                                    </p:set>
                                    <p:animEffect filter="fade" transition="in">
                                      <p:cBhvr>
                                        <p:cTn dur="500"/>
                                        <p:tgtEl>
                                          <p:spTgt spid="28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2">
                                            <p:txEl>
                                              <p:pRg end="7" st="7"/>
                                            </p:txEl>
                                          </p:spTgt>
                                        </p:tgtEl>
                                        <p:attrNameLst>
                                          <p:attrName>style.visibility</p:attrName>
                                        </p:attrNameLst>
                                      </p:cBhvr>
                                      <p:to>
                                        <p:strVal val="visible"/>
                                      </p:to>
                                    </p:set>
                                    <p:animEffect filter="fade" transition="in">
                                      <p:cBhvr>
                                        <p:cTn dur="500"/>
                                        <p:tgtEl>
                                          <p:spTgt spid="28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2">
                                            <p:txEl>
                                              <p:pRg end="8" st="8"/>
                                            </p:txEl>
                                          </p:spTgt>
                                        </p:tgtEl>
                                        <p:attrNameLst>
                                          <p:attrName>style.visibility</p:attrName>
                                        </p:attrNameLst>
                                      </p:cBhvr>
                                      <p:to>
                                        <p:strVal val="visible"/>
                                      </p:to>
                                    </p:set>
                                    <p:animEffect filter="fade" transition="in">
                                      <p:cBhvr>
                                        <p:cTn dur="500"/>
                                        <p:tgtEl>
                                          <p:spTgt spid="282">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2">
                                            <p:txEl>
                                              <p:pRg end="9" st="9"/>
                                            </p:txEl>
                                          </p:spTgt>
                                        </p:tgtEl>
                                        <p:attrNameLst>
                                          <p:attrName>style.visibility</p:attrName>
                                        </p:attrNameLst>
                                      </p:cBhvr>
                                      <p:to>
                                        <p:strVal val="visible"/>
                                      </p:to>
                                    </p:set>
                                    <p:animEffect filter="fade" transition="in">
                                      <p:cBhvr>
                                        <p:cTn dur="500"/>
                                        <p:tgtEl>
                                          <p:spTgt spid="282">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2">
                                            <p:txEl>
                                              <p:pRg end="10" st="10"/>
                                            </p:txEl>
                                          </p:spTgt>
                                        </p:tgtEl>
                                        <p:attrNameLst>
                                          <p:attrName>style.visibility</p:attrName>
                                        </p:attrNameLst>
                                      </p:cBhvr>
                                      <p:to>
                                        <p:strVal val="visible"/>
                                      </p:to>
                                    </p:set>
                                    <p:animEffect filter="fade" transition="in">
                                      <p:cBhvr>
                                        <p:cTn dur="500"/>
                                        <p:tgtEl>
                                          <p:spTgt spid="28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Rounded"/>
              <a:buNone/>
            </a:pPr>
            <a:r>
              <a:rPr b="1" lang="en-US" sz="3200">
                <a:latin typeface="Arial Rounded"/>
                <a:ea typeface="Arial Rounded"/>
                <a:cs typeface="Arial Rounded"/>
                <a:sym typeface="Arial Rounded"/>
              </a:rPr>
              <a:t>DECIDING FACTORS</a:t>
            </a:r>
            <a:br>
              <a:rPr lang="en-US" sz="3200">
                <a:latin typeface="Calibri"/>
                <a:ea typeface="Calibri"/>
                <a:cs typeface="Calibri"/>
                <a:sym typeface="Calibri"/>
              </a:rPr>
            </a:br>
            <a:endParaRPr sz="3200"/>
          </a:p>
        </p:txBody>
      </p:sp>
      <p:sp>
        <p:nvSpPr>
          <p:cNvPr id="289" name="Google Shape;289;p38"/>
          <p:cNvSpPr txBox="1"/>
          <p:nvPr>
            <p:ph idx="1" type="body"/>
          </p:nvPr>
        </p:nvSpPr>
        <p:spPr>
          <a:xfrm>
            <a:off x="677334" y="1944915"/>
            <a:ext cx="8596668" cy="4110962"/>
          </a:xfrm>
          <a:prstGeom prst="rect">
            <a:avLst/>
          </a:prstGeom>
          <a:noFill/>
          <a:ln>
            <a:noFill/>
          </a:ln>
        </p:spPr>
        <p:txBody>
          <a:bodyPr anchorCtr="0" anchor="t" bIns="45700" lIns="91425" spcFirstLastPara="1" rIns="91425" wrap="square" tIns="45700">
            <a:normAutofit/>
          </a:bodyPr>
          <a:lstStyle/>
          <a:p>
            <a:pPr indent="-342900" lvl="0" marL="342900" rtl="0" algn="l">
              <a:lnSpc>
                <a:spcPct val="107000"/>
              </a:lnSpc>
              <a:spcBef>
                <a:spcPts val="0"/>
              </a:spcBef>
              <a:spcAft>
                <a:spcPts val="0"/>
              </a:spcAft>
              <a:buSzPts val="2500"/>
              <a:buFont typeface="Noto Sans Symbols"/>
              <a:buChar char="⮚"/>
            </a:pPr>
            <a:r>
              <a:rPr lang="en-US" sz="2500" cap="none">
                <a:latin typeface="Twentieth Century"/>
                <a:ea typeface="Twentieth Century"/>
                <a:cs typeface="Twentieth Century"/>
                <a:sym typeface="Twentieth Century"/>
              </a:rPr>
              <a:t>Residential status (because of FEMA rules &amp; regulations)</a:t>
            </a:r>
            <a:endParaRPr sz="250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500"/>
              <a:buFont typeface="Noto Sans Symbols"/>
              <a:buChar char="⮚"/>
            </a:pPr>
            <a:r>
              <a:rPr lang="en-US" sz="2500" cap="none">
                <a:latin typeface="Twentieth Century"/>
                <a:ea typeface="Twentieth Century"/>
                <a:cs typeface="Twentieth Century"/>
                <a:sym typeface="Twentieth Century"/>
              </a:rPr>
              <a:t>Tax benefits</a:t>
            </a:r>
            <a:endParaRPr sz="250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500"/>
              <a:buFont typeface="Noto Sans Symbols"/>
              <a:buChar char="⮚"/>
            </a:pPr>
            <a:r>
              <a:rPr lang="en-US" sz="2500" cap="none">
                <a:latin typeface="Twentieth Century"/>
                <a:ea typeface="Twentieth Century"/>
                <a:cs typeface="Twentieth Century"/>
                <a:sym typeface="Twentieth Century"/>
              </a:rPr>
              <a:t>Future plan</a:t>
            </a:r>
            <a:endParaRPr sz="250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500"/>
              <a:buFont typeface="Noto Sans Symbols"/>
              <a:buChar char="⮚"/>
            </a:pPr>
            <a:r>
              <a:rPr lang="en-US" sz="2500" cap="none">
                <a:latin typeface="Twentieth Century"/>
                <a:ea typeface="Twentieth Century"/>
                <a:cs typeface="Twentieth Century"/>
                <a:sym typeface="Twentieth Century"/>
              </a:rPr>
              <a:t>Team structure</a:t>
            </a:r>
            <a:endParaRPr sz="250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500"/>
              <a:buFont typeface="Noto Sans Symbols"/>
              <a:buChar char="⮚"/>
            </a:pPr>
            <a:r>
              <a:rPr lang="en-US" sz="2500" cap="none">
                <a:latin typeface="Twentieth Century"/>
                <a:ea typeface="Twentieth Century"/>
                <a:cs typeface="Twentieth Century"/>
                <a:sym typeface="Twentieth Century"/>
              </a:rPr>
              <a:t>Potential liabilities</a:t>
            </a:r>
            <a:endParaRPr/>
          </a:p>
          <a:p>
            <a:pPr indent="-184150" lvl="0" marL="342900" rtl="0" algn="l">
              <a:lnSpc>
                <a:spcPct val="107000"/>
              </a:lnSpc>
              <a:spcBef>
                <a:spcPts val="1800"/>
              </a:spcBef>
              <a:spcAft>
                <a:spcPts val="0"/>
              </a:spcAft>
              <a:buSzPts val="2500"/>
              <a:buFont typeface="Noto Sans Symbols"/>
              <a:buNone/>
            </a:pPr>
            <a:r>
              <a:t/>
            </a:r>
            <a:endParaRPr sz="2500" cap="none">
              <a:latin typeface="Twentieth Century"/>
              <a:ea typeface="Twentieth Century"/>
              <a:cs typeface="Twentieth Century"/>
              <a:sym typeface="Twentieth Century"/>
            </a:endParaRPr>
          </a:p>
          <a:p>
            <a:pPr indent="-69850" lvl="0" marL="228600" rtl="0" algn="l">
              <a:lnSpc>
                <a:spcPct val="120000"/>
              </a:lnSpc>
              <a:spcBef>
                <a:spcPts val="1800"/>
              </a:spcBef>
              <a:spcAft>
                <a:spcPts val="0"/>
              </a:spcAft>
              <a:buSzPts val="2500"/>
              <a:buNone/>
            </a:pPr>
            <a:r>
              <a:t/>
            </a:r>
            <a:endParaRPr sz="2500" cap="none">
              <a:latin typeface="Twentieth Century"/>
              <a:ea typeface="Twentieth Century"/>
              <a:cs typeface="Twentieth Century"/>
              <a:sym typeface="Twentieth Century"/>
            </a:endParaRPr>
          </a:p>
        </p:txBody>
      </p:sp>
      <p:pic>
        <p:nvPicPr>
          <p:cNvPr id="290" name="Google Shape;290;p38"/>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500"/>
                                        <p:tgtEl>
                                          <p:spTgt spid="28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500"/>
                                        <p:tgtEl>
                                          <p:spTgt spid="28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Effect filter="fade" transition="in">
                                      <p:cBhvr>
                                        <p:cTn dur="500"/>
                                        <p:tgtEl>
                                          <p:spTgt spid="28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animEffect filter="fade" transition="in">
                                      <p:cBhvr>
                                        <p:cTn dur="500"/>
                                        <p:tgtEl>
                                          <p:spTgt spid="28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9">
                                            <p:txEl>
                                              <p:pRg end="4" st="4"/>
                                            </p:txEl>
                                          </p:spTgt>
                                        </p:tgtEl>
                                        <p:attrNameLst>
                                          <p:attrName>style.visibility</p:attrName>
                                        </p:attrNameLst>
                                      </p:cBhvr>
                                      <p:to>
                                        <p:strVal val="visible"/>
                                      </p:to>
                                    </p:set>
                                    <p:animEffect filter="fade" transition="in">
                                      <p:cBhvr>
                                        <p:cTn dur="500"/>
                                        <p:tgtEl>
                                          <p:spTgt spid="28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9">
                                            <p:txEl>
                                              <p:pRg end="5" st="5"/>
                                            </p:txEl>
                                          </p:spTgt>
                                        </p:tgtEl>
                                        <p:attrNameLst>
                                          <p:attrName>style.visibility</p:attrName>
                                        </p:attrNameLst>
                                      </p:cBhvr>
                                      <p:to>
                                        <p:strVal val="visible"/>
                                      </p:to>
                                    </p:set>
                                    <p:animEffect filter="fade" transition="in">
                                      <p:cBhvr>
                                        <p:cTn dur="500"/>
                                        <p:tgtEl>
                                          <p:spTgt spid="28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9">
                                            <p:txEl>
                                              <p:pRg end="6" st="6"/>
                                            </p:txEl>
                                          </p:spTgt>
                                        </p:tgtEl>
                                        <p:attrNameLst>
                                          <p:attrName>style.visibility</p:attrName>
                                        </p:attrNameLst>
                                      </p:cBhvr>
                                      <p:to>
                                        <p:strVal val="visible"/>
                                      </p:to>
                                    </p:set>
                                    <p:animEffect filter="fade" transition="in">
                                      <p:cBhvr>
                                        <p:cTn dur="500"/>
                                        <p:tgtEl>
                                          <p:spTgt spid="28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549981" y="100497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600"/>
              <a:buFont typeface="Arial Rounded"/>
              <a:buNone/>
            </a:pPr>
            <a:r>
              <a:rPr b="1" lang="en-US" sz="2600">
                <a:latin typeface="Arial Rounded"/>
                <a:ea typeface="Arial Rounded"/>
                <a:cs typeface="Arial Rounded"/>
                <a:sym typeface="Arial Rounded"/>
              </a:rPr>
              <a:t>VARIOUS STRUCTURE AVAILABLE IN INDIA</a:t>
            </a:r>
            <a:br>
              <a:rPr lang="en-US" sz="2600">
                <a:latin typeface="Calibri"/>
                <a:ea typeface="Calibri"/>
                <a:cs typeface="Calibri"/>
                <a:sym typeface="Calibri"/>
              </a:rPr>
            </a:br>
            <a:endParaRPr sz="2600"/>
          </a:p>
        </p:txBody>
      </p:sp>
      <p:graphicFrame>
        <p:nvGraphicFramePr>
          <p:cNvPr id="172" name="Google Shape;172;p21"/>
          <p:cNvGraphicFramePr/>
          <p:nvPr/>
        </p:nvGraphicFramePr>
        <p:xfrm>
          <a:off x="1428487" y="2190084"/>
          <a:ext cx="3000000" cy="3000000"/>
        </p:xfrm>
        <a:graphic>
          <a:graphicData uri="http://schemas.openxmlformats.org/drawingml/2006/table">
            <a:tbl>
              <a:tblPr bandRow="1" firstRow="1">
                <a:noFill/>
                <a:tableStyleId>{88F4E5EE-19F7-489D-96D6-2681FE7D3BF2}</a:tableStyleId>
              </a:tblPr>
              <a:tblGrid>
                <a:gridCol w="4680850"/>
                <a:gridCol w="4680850"/>
              </a:tblGrid>
              <a:tr h="670675">
                <a:tc>
                  <a:txBody>
                    <a:bodyPr/>
                    <a:lstStyle/>
                    <a:p>
                      <a:pPr indent="0" lvl="0" marL="0" marR="0" rtl="0" algn="l">
                        <a:spcBef>
                          <a:spcPts val="0"/>
                        </a:spcBef>
                        <a:spcAft>
                          <a:spcPts val="0"/>
                        </a:spcAft>
                        <a:buNone/>
                      </a:pPr>
                      <a:r>
                        <a:rPr b="1" lang="en-US" sz="2000" u="none" cap="none" strike="noStrike">
                          <a:solidFill>
                            <a:schemeClr val="lt1"/>
                          </a:solidFill>
                          <a:latin typeface="Twentieth Century"/>
                          <a:ea typeface="Twentieth Century"/>
                          <a:cs typeface="Twentieth Century"/>
                          <a:sym typeface="Twentieth Century"/>
                        </a:rPr>
                        <a:t>Simple Structures</a:t>
                      </a:r>
                      <a:endParaRPr sz="2000"/>
                    </a:p>
                  </a:txBody>
                  <a:tcPr marT="45725" marB="45725" marR="91450" marL="91450"/>
                </a:tc>
                <a:tc>
                  <a:txBody>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Complex Structures</a:t>
                      </a:r>
                      <a:endParaRPr sz="2000"/>
                    </a:p>
                  </a:txBody>
                  <a:tcPr marT="45725" marB="45725" marR="91450" marL="91450"/>
                </a:tc>
              </a:tr>
              <a:tr h="670675">
                <a:tc>
                  <a:txBody>
                    <a:bodyPr/>
                    <a:lstStyle/>
                    <a:p>
                      <a:pPr indent="0" lvl="0" marL="0" marR="0" rtl="0" algn="l">
                        <a:lnSpc>
                          <a:spcPct val="107000"/>
                        </a:lnSpc>
                        <a:spcBef>
                          <a:spcPts val="0"/>
                        </a:spcBef>
                        <a:spcAft>
                          <a:spcPts val="0"/>
                        </a:spcAft>
                        <a:buNone/>
                      </a:pPr>
                      <a:r>
                        <a:rPr lang="en-US" sz="2000">
                          <a:latin typeface="Calibri"/>
                          <a:ea typeface="Calibri"/>
                          <a:cs typeface="Calibri"/>
                          <a:sym typeface="Calibri"/>
                        </a:rPr>
                        <a:t>Sole Proprietor</a:t>
                      </a:r>
                      <a:endParaRPr sz="20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000">
                          <a:latin typeface="Calibri"/>
                          <a:ea typeface="Calibri"/>
                          <a:cs typeface="Calibri"/>
                          <a:sym typeface="Calibri"/>
                        </a:rPr>
                        <a:t>Limited Liability Partnership (LLP)</a:t>
                      </a:r>
                      <a:endParaRPr sz="2000">
                        <a:latin typeface="Calibri"/>
                        <a:ea typeface="Calibri"/>
                        <a:cs typeface="Calibri"/>
                        <a:sym typeface="Calibri"/>
                      </a:endParaRPr>
                    </a:p>
                  </a:txBody>
                  <a:tcPr marT="0" marB="0" marR="68575" marL="68575"/>
                </a:tc>
              </a:tr>
              <a:tr h="670675">
                <a:tc>
                  <a:txBody>
                    <a:bodyPr/>
                    <a:lstStyle/>
                    <a:p>
                      <a:pPr indent="0" lvl="0" marL="0" marR="0" rtl="0" algn="l">
                        <a:lnSpc>
                          <a:spcPct val="107000"/>
                        </a:lnSpc>
                        <a:spcBef>
                          <a:spcPts val="0"/>
                        </a:spcBef>
                        <a:spcAft>
                          <a:spcPts val="0"/>
                        </a:spcAft>
                        <a:buNone/>
                      </a:pPr>
                      <a:r>
                        <a:rPr lang="en-US" sz="2000">
                          <a:latin typeface="Calibri"/>
                          <a:ea typeface="Calibri"/>
                          <a:cs typeface="Calibri"/>
                          <a:sym typeface="Calibri"/>
                        </a:rPr>
                        <a:t>Partnership Firm</a:t>
                      </a:r>
                      <a:endParaRPr sz="20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000">
                          <a:latin typeface="Calibri"/>
                          <a:ea typeface="Calibri"/>
                          <a:cs typeface="Calibri"/>
                          <a:sym typeface="Calibri"/>
                        </a:rPr>
                        <a:t>Company (Public/Private Limited)</a:t>
                      </a:r>
                      <a:endParaRPr sz="2000">
                        <a:latin typeface="Calibri"/>
                        <a:ea typeface="Calibri"/>
                        <a:cs typeface="Calibri"/>
                        <a:sym typeface="Calibri"/>
                      </a:endParaRPr>
                    </a:p>
                  </a:txBody>
                  <a:tcPr marT="0" marB="0" marR="68575" marL="68575"/>
                </a:tc>
              </a:tr>
              <a:tr h="755000">
                <a:tc>
                  <a:txBody>
                    <a:bodyPr/>
                    <a:lstStyle/>
                    <a:p>
                      <a:pPr indent="0" lvl="0" marL="0" marR="0" rtl="0" algn="l">
                        <a:lnSpc>
                          <a:spcPct val="107000"/>
                        </a:lnSpc>
                        <a:spcBef>
                          <a:spcPts val="0"/>
                        </a:spcBef>
                        <a:spcAft>
                          <a:spcPts val="0"/>
                        </a:spcAft>
                        <a:buNone/>
                      </a:pPr>
                      <a:r>
                        <a:rPr lang="en-US" sz="2000">
                          <a:latin typeface="Calibri"/>
                          <a:ea typeface="Calibri"/>
                          <a:cs typeface="Calibri"/>
                          <a:sym typeface="Calibri"/>
                        </a:rPr>
                        <a:t> </a:t>
                      </a:r>
                      <a:endParaRPr sz="2000">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US" sz="2000">
                          <a:latin typeface="Calibri"/>
                          <a:ea typeface="Calibri"/>
                          <a:cs typeface="Calibri"/>
                          <a:sym typeface="Calibri"/>
                        </a:rPr>
                        <a:t>Partnership Firm (Registered under Registrar of Firms)</a:t>
                      </a:r>
                      <a:endParaRPr sz="2000">
                        <a:latin typeface="Calibri"/>
                        <a:ea typeface="Calibri"/>
                        <a:cs typeface="Calibri"/>
                        <a:sym typeface="Calibri"/>
                      </a:endParaRPr>
                    </a:p>
                  </a:txBody>
                  <a:tcPr marT="0" marB="0" marR="68575" marL="68575"/>
                </a:tc>
              </a:tr>
            </a:tbl>
          </a:graphicData>
        </a:graphic>
      </p:graphicFrame>
      <p:pic>
        <p:nvPicPr>
          <p:cNvPr id="173" name="Google Shape;173;p21"/>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
        <p:nvSpPr>
          <p:cNvPr id="174" name="Google Shape;174;p21"/>
          <p:cNvSpPr txBox="1"/>
          <p:nvPr/>
        </p:nvSpPr>
        <p:spPr>
          <a:xfrm>
            <a:off x="1073091" y="539859"/>
            <a:ext cx="9453716"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chemeClr val="dk1"/>
                </a:solidFill>
                <a:latin typeface="Arial Rounded"/>
                <a:ea typeface="Arial Rounded"/>
                <a:cs typeface="Arial Rounded"/>
                <a:sym typeface="Arial Rounded"/>
              </a:rPr>
              <a:t>LEGAL STRUCTURES IN ESTABLISHING STARTUPS</a:t>
            </a:r>
            <a:endParaRPr b="1" i="0" sz="3200" u="none" cap="none" strike="noStrike">
              <a:solidFill>
                <a:schemeClr val="dk1"/>
              </a:solidFill>
              <a:latin typeface="Arial Rounded"/>
              <a:ea typeface="Arial Rounded"/>
              <a:cs typeface="Arial Rounded"/>
              <a:sym typeface="Arial Rounded"/>
            </a:endParaRPr>
          </a:p>
          <a:p>
            <a:pPr indent="0" lvl="0" marL="0" marR="0" rtl="0" algn="l">
              <a:spcBef>
                <a:spcPts val="0"/>
              </a:spcBef>
              <a:spcAft>
                <a:spcPts val="0"/>
              </a:spcAft>
              <a:buNone/>
            </a:pPr>
            <a:r>
              <a:t/>
            </a:r>
            <a:endParaRPr sz="3200">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677332" y="618517"/>
            <a:ext cx="10005181" cy="113211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600"/>
              <a:buFont typeface="Twentieth Century"/>
              <a:buNone/>
            </a:pPr>
            <a:r>
              <a:rPr b="1" lang="en-US" sz="2600"/>
              <a:t>SOME OF THE LEGAL &amp; ETHICAL ISSUES FACED BY STARTUPS</a:t>
            </a:r>
            <a:br>
              <a:rPr lang="en-US" sz="2600"/>
            </a:br>
            <a:endParaRPr sz="2600"/>
          </a:p>
        </p:txBody>
      </p:sp>
      <p:sp>
        <p:nvSpPr>
          <p:cNvPr id="296" name="Google Shape;296;p39"/>
          <p:cNvSpPr txBox="1"/>
          <p:nvPr>
            <p:ph idx="1" type="body"/>
          </p:nvPr>
        </p:nvSpPr>
        <p:spPr>
          <a:xfrm>
            <a:off x="677333" y="1538515"/>
            <a:ext cx="9729409" cy="4502848"/>
          </a:xfrm>
          <a:prstGeom prst="rect">
            <a:avLst/>
          </a:prstGeom>
          <a:noFill/>
          <a:ln>
            <a:noFill/>
          </a:ln>
        </p:spPr>
        <p:txBody>
          <a:bodyPr anchorCtr="0" anchor="t" bIns="45700" lIns="91425" spcFirstLastPara="1" rIns="91425" wrap="square" tIns="45700">
            <a:normAutofit/>
          </a:bodyPr>
          <a:lstStyle/>
          <a:p>
            <a:pPr indent="-228600" lvl="0" marL="228600" rtl="0" algn="l">
              <a:lnSpc>
                <a:spcPct val="107000"/>
              </a:lnSpc>
              <a:spcBef>
                <a:spcPts val="0"/>
              </a:spcBef>
              <a:spcAft>
                <a:spcPts val="0"/>
              </a:spcAft>
              <a:buSzPts val="2500"/>
              <a:buChar char="•"/>
            </a:pPr>
            <a:r>
              <a:rPr b="1" lang="en-US" sz="2500" cap="none">
                <a:latin typeface="Twentieth Century"/>
                <a:ea typeface="Twentieth Century"/>
                <a:cs typeface="Twentieth Century"/>
                <a:sym typeface="Twentieth Century"/>
              </a:rPr>
              <a:t>Legal issues are listed below:</a:t>
            </a:r>
            <a:endParaRPr b="1" sz="2500" cap="none">
              <a:latin typeface="Twentieth Century"/>
              <a:ea typeface="Twentieth Century"/>
              <a:cs typeface="Twentieth Century"/>
              <a:sym typeface="Twentieth Century"/>
            </a:endParaRPr>
          </a:p>
          <a:p>
            <a:pPr indent="-342900" lvl="0" marL="342900" rtl="0" algn="l">
              <a:lnSpc>
                <a:spcPct val="107000"/>
              </a:lnSpc>
              <a:spcBef>
                <a:spcPts val="1800"/>
              </a:spcBef>
              <a:spcAft>
                <a:spcPts val="0"/>
              </a:spcAft>
              <a:buSzPts val="2500"/>
              <a:buFont typeface="Twentieth Century"/>
              <a:buAutoNum type="arabicPeriod"/>
            </a:pPr>
            <a:r>
              <a:rPr lang="en-US" sz="2500" cap="none">
                <a:latin typeface="Twentieth Century"/>
                <a:ea typeface="Twentieth Century"/>
                <a:cs typeface="Twentieth Century"/>
                <a:sym typeface="Twentieth Century"/>
              </a:rPr>
              <a:t>Licensing &amp; permit issues</a:t>
            </a:r>
            <a:endParaRPr sz="250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500"/>
              <a:buFont typeface="Twentieth Century"/>
              <a:buAutoNum type="arabicPeriod"/>
            </a:pPr>
            <a:r>
              <a:rPr lang="en-US" sz="2500" cap="none">
                <a:latin typeface="Twentieth Century"/>
                <a:ea typeface="Twentieth Century"/>
                <a:cs typeface="Twentieth Century"/>
                <a:sym typeface="Twentieth Century"/>
              </a:rPr>
              <a:t>Advertisement &amp; marketing</a:t>
            </a:r>
            <a:endParaRPr sz="250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500"/>
              <a:buFont typeface="Twentieth Century"/>
              <a:buAutoNum type="arabicPeriod"/>
            </a:pPr>
            <a:r>
              <a:rPr lang="en-US" sz="2500" cap="none">
                <a:latin typeface="Twentieth Century"/>
                <a:ea typeface="Twentieth Century"/>
                <a:cs typeface="Twentieth Century"/>
                <a:sym typeface="Twentieth Century"/>
              </a:rPr>
              <a:t>Infrastructure related zonal issues</a:t>
            </a:r>
            <a:endParaRPr sz="250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500"/>
              <a:buFont typeface="Twentieth Century"/>
              <a:buAutoNum type="arabicPeriod"/>
            </a:pPr>
            <a:r>
              <a:rPr lang="en-US" sz="2500" cap="none">
                <a:latin typeface="Twentieth Century"/>
                <a:ea typeface="Twentieth Century"/>
                <a:cs typeface="Twentieth Century"/>
                <a:sym typeface="Twentieth Century"/>
              </a:rPr>
              <a:t>Protection of intellectual property rights</a:t>
            </a:r>
            <a:endParaRPr sz="250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500"/>
              <a:buFont typeface="Twentieth Century"/>
              <a:buAutoNum type="arabicPeriod"/>
            </a:pPr>
            <a:r>
              <a:rPr lang="en-US" sz="2500" cap="none">
                <a:latin typeface="Twentieth Century"/>
                <a:ea typeface="Twentieth Century"/>
                <a:cs typeface="Twentieth Century"/>
                <a:sym typeface="Twentieth Century"/>
              </a:rPr>
              <a:t>Data protection &amp; privacy issues</a:t>
            </a:r>
            <a:endParaRPr sz="250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500"/>
              <a:buFont typeface="Twentieth Century"/>
              <a:buAutoNum type="arabicPeriod"/>
            </a:pPr>
            <a:r>
              <a:rPr lang="en-US" sz="2500" cap="none">
                <a:latin typeface="Twentieth Century"/>
                <a:ea typeface="Twentieth Century"/>
                <a:cs typeface="Twentieth Century"/>
                <a:sym typeface="Twentieth Century"/>
              </a:rPr>
              <a:t>Tortious liabilities</a:t>
            </a:r>
            <a:endParaRPr sz="2500" cap="none">
              <a:latin typeface="Twentieth Century"/>
              <a:ea typeface="Twentieth Century"/>
              <a:cs typeface="Twentieth Century"/>
              <a:sym typeface="Twentieth Century"/>
            </a:endParaRPr>
          </a:p>
          <a:p>
            <a:pPr indent="-69850" lvl="0" marL="228600" rtl="0" algn="l">
              <a:lnSpc>
                <a:spcPct val="120000"/>
              </a:lnSpc>
              <a:spcBef>
                <a:spcPts val="1800"/>
              </a:spcBef>
              <a:spcAft>
                <a:spcPts val="0"/>
              </a:spcAft>
              <a:buSzPts val="2500"/>
              <a:buNone/>
            </a:pPr>
            <a:r>
              <a:t/>
            </a:r>
            <a:endParaRPr sz="2500" cap="none">
              <a:latin typeface="Twentieth Century"/>
              <a:ea typeface="Twentieth Century"/>
              <a:cs typeface="Twentieth Century"/>
              <a:sym typeface="Twentieth Century"/>
            </a:endParaRPr>
          </a:p>
        </p:txBody>
      </p:sp>
      <p:pic>
        <p:nvPicPr>
          <p:cNvPr id="297" name="Google Shape;297;p39"/>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Effect filter="fade" transition="in">
                                      <p:cBhvr>
                                        <p:cTn dur="500"/>
                                        <p:tgtEl>
                                          <p:spTgt spid="29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Effect filter="fade" transition="in">
                                      <p:cBhvr>
                                        <p:cTn dur="500"/>
                                        <p:tgtEl>
                                          <p:spTgt spid="29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animEffect filter="fade" transition="in">
                                      <p:cBhvr>
                                        <p:cTn dur="500"/>
                                        <p:tgtEl>
                                          <p:spTgt spid="29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animEffect filter="fade" transition="in">
                                      <p:cBhvr>
                                        <p:cTn dur="500"/>
                                        <p:tgtEl>
                                          <p:spTgt spid="29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6">
                                            <p:txEl>
                                              <p:pRg end="4" st="4"/>
                                            </p:txEl>
                                          </p:spTgt>
                                        </p:tgtEl>
                                        <p:attrNameLst>
                                          <p:attrName>style.visibility</p:attrName>
                                        </p:attrNameLst>
                                      </p:cBhvr>
                                      <p:to>
                                        <p:strVal val="visible"/>
                                      </p:to>
                                    </p:set>
                                    <p:animEffect filter="fade" transition="in">
                                      <p:cBhvr>
                                        <p:cTn dur="500"/>
                                        <p:tgtEl>
                                          <p:spTgt spid="29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6">
                                            <p:txEl>
                                              <p:pRg end="5" st="5"/>
                                            </p:txEl>
                                          </p:spTgt>
                                        </p:tgtEl>
                                        <p:attrNameLst>
                                          <p:attrName>style.visibility</p:attrName>
                                        </p:attrNameLst>
                                      </p:cBhvr>
                                      <p:to>
                                        <p:strVal val="visible"/>
                                      </p:to>
                                    </p:set>
                                    <p:animEffect filter="fade" transition="in">
                                      <p:cBhvr>
                                        <p:cTn dur="500"/>
                                        <p:tgtEl>
                                          <p:spTgt spid="29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6">
                                            <p:txEl>
                                              <p:pRg end="6" st="6"/>
                                            </p:txEl>
                                          </p:spTgt>
                                        </p:tgtEl>
                                        <p:attrNameLst>
                                          <p:attrName>style.visibility</p:attrName>
                                        </p:attrNameLst>
                                      </p:cBhvr>
                                      <p:to>
                                        <p:strVal val="visible"/>
                                      </p:to>
                                    </p:set>
                                    <p:animEffect filter="fade" transition="in">
                                      <p:cBhvr>
                                        <p:cTn dur="500"/>
                                        <p:tgtEl>
                                          <p:spTgt spid="29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6">
                                            <p:txEl>
                                              <p:pRg end="7" st="7"/>
                                            </p:txEl>
                                          </p:spTgt>
                                        </p:tgtEl>
                                        <p:attrNameLst>
                                          <p:attrName>style.visibility</p:attrName>
                                        </p:attrNameLst>
                                      </p:cBhvr>
                                      <p:to>
                                        <p:strVal val="visible"/>
                                      </p:to>
                                    </p:set>
                                    <p:animEffect filter="fade" transition="in">
                                      <p:cBhvr>
                                        <p:cTn dur="500"/>
                                        <p:tgtEl>
                                          <p:spTgt spid="29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idx="1" type="body"/>
          </p:nvPr>
        </p:nvSpPr>
        <p:spPr>
          <a:xfrm>
            <a:off x="677334" y="798287"/>
            <a:ext cx="8596668" cy="5243076"/>
          </a:xfrm>
          <a:prstGeom prst="rect">
            <a:avLst/>
          </a:prstGeom>
          <a:noFill/>
          <a:ln>
            <a:noFill/>
          </a:ln>
        </p:spPr>
        <p:txBody>
          <a:bodyPr anchorCtr="0" anchor="t" bIns="45700" lIns="91425" spcFirstLastPara="1" rIns="91425" wrap="square" tIns="45700">
            <a:normAutofit/>
          </a:bodyPr>
          <a:lstStyle/>
          <a:p>
            <a:pPr indent="-228600" lvl="0" marL="228600" rtl="0" algn="l">
              <a:lnSpc>
                <a:spcPct val="107000"/>
              </a:lnSpc>
              <a:spcBef>
                <a:spcPts val="0"/>
              </a:spcBef>
              <a:spcAft>
                <a:spcPts val="0"/>
              </a:spcAft>
              <a:buSzPts val="2500"/>
              <a:buChar char="•"/>
            </a:pPr>
            <a:r>
              <a:rPr b="1" lang="en-US" sz="2500" cap="none">
                <a:latin typeface="Twentieth Century"/>
                <a:ea typeface="Twentieth Century"/>
                <a:cs typeface="Twentieth Century"/>
                <a:sym typeface="Twentieth Century"/>
              </a:rPr>
              <a:t>Ethical issues are listed below:</a:t>
            </a:r>
            <a:endParaRPr/>
          </a:p>
          <a:p>
            <a:pPr indent="-342900" lvl="0" marL="342900" rtl="0" algn="l">
              <a:lnSpc>
                <a:spcPct val="107000"/>
              </a:lnSpc>
              <a:spcBef>
                <a:spcPts val="1800"/>
              </a:spcBef>
              <a:spcAft>
                <a:spcPts val="0"/>
              </a:spcAft>
              <a:buSzPts val="2500"/>
              <a:buFont typeface="Twentieth Century"/>
              <a:buAutoNum type="arabicPeriod"/>
            </a:pPr>
            <a:r>
              <a:rPr lang="en-US" sz="2500" cap="none">
                <a:solidFill>
                  <a:srgbClr val="333333"/>
                </a:solidFill>
                <a:latin typeface="Twentieth Century"/>
                <a:ea typeface="Twentieth Century"/>
                <a:cs typeface="Twentieth Century"/>
                <a:sym typeface="Twentieth Century"/>
              </a:rPr>
              <a:t>Duty towards the start-up</a:t>
            </a:r>
            <a:endParaRPr sz="250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500"/>
              <a:buFont typeface="Twentieth Century"/>
              <a:buAutoNum type="arabicPeriod"/>
            </a:pPr>
            <a:r>
              <a:rPr lang="en-US" sz="2500" cap="none">
                <a:solidFill>
                  <a:srgbClr val="333333"/>
                </a:solidFill>
                <a:latin typeface="Twentieth Century"/>
                <a:ea typeface="Twentieth Century"/>
                <a:cs typeface="Twentieth Century"/>
                <a:sym typeface="Twentieth Century"/>
              </a:rPr>
              <a:t>Duties towards the clients/customers</a:t>
            </a:r>
            <a:endParaRPr sz="250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500"/>
              <a:buFont typeface="Twentieth Century"/>
              <a:buAutoNum type="arabicPeriod"/>
            </a:pPr>
            <a:r>
              <a:rPr lang="en-US" sz="2500" cap="none">
                <a:solidFill>
                  <a:srgbClr val="333333"/>
                </a:solidFill>
                <a:latin typeface="Twentieth Century"/>
                <a:ea typeface="Twentieth Century"/>
                <a:cs typeface="Twentieth Century"/>
                <a:sym typeface="Twentieth Century"/>
              </a:rPr>
              <a:t>Duties towards the employees</a:t>
            </a:r>
            <a:endParaRPr sz="250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500"/>
              <a:buFont typeface="Twentieth Century"/>
              <a:buAutoNum type="arabicPeriod"/>
            </a:pPr>
            <a:r>
              <a:rPr lang="en-US" sz="2500" cap="none">
                <a:solidFill>
                  <a:srgbClr val="333333"/>
                </a:solidFill>
                <a:latin typeface="Twentieth Century"/>
                <a:ea typeface="Twentieth Century"/>
                <a:cs typeface="Twentieth Century"/>
                <a:sym typeface="Twentieth Century"/>
              </a:rPr>
              <a:t>Duties towards the environment </a:t>
            </a:r>
            <a:endParaRPr sz="250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500"/>
              <a:buFont typeface="Twentieth Century"/>
              <a:buAutoNum type="arabicPeriod"/>
            </a:pPr>
            <a:r>
              <a:rPr lang="en-US" sz="2500" cap="none">
                <a:solidFill>
                  <a:srgbClr val="333333"/>
                </a:solidFill>
                <a:latin typeface="Twentieth Century"/>
                <a:ea typeface="Twentieth Century"/>
                <a:cs typeface="Twentieth Century"/>
                <a:sym typeface="Twentieth Century"/>
              </a:rPr>
              <a:t>Issues with respect to labour laws</a:t>
            </a:r>
            <a:endParaRPr sz="250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2500"/>
              <a:buFont typeface="Twentieth Century"/>
              <a:buAutoNum type="arabicPeriod"/>
            </a:pPr>
            <a:r>
              <a:rPr lang="en-US" sz="2500" cap="none">
                <a:solidFill>
                  <a:srgbClr val="333333"/>
                </a:solidFill>
                <a:latin typeface="Twentieth Century"/>
                <a:ea typeface="Twentieth Century"/>
                <a:cs typeface="Twentieth Century"/>
                <a:sym typeface="Twentieth Century"/>
              </a:rPr>
              <a:t>Use of deceptive or inappropriate marks</a:t>
            </a:r>
            <a:endParaRPr sz="2500" cap="none">
              <a:latin typeface="Twentieth Century"/>
              <a:ea typeface="Twentieth Century"/>
              <a:cs typeface="Twentieth Century"/>
              <a:sym typeface="Twentieth Century"/>
            </a:endParaRPr>
          </a:p>
          <a:p>
            <a:pPr indent="-69850" lvl="0" marL="228600" rtl="0" algn="l">
              <a:lnSpc>
                <a:spcPct val="107000"/>
              </a:lnSpc>
              <a:spcBef>
                <a:spcPts val="1800"/>
              </a:spcBef>
              <a:spcAft>
                <a:spcPts val="0"/>
              </a:spcAft>
              <a:buSzPts val="2500"/>
              <a:buNone/>
            </a:pPr>
            <a:r>
              <a:t/>
            </a:r>
            <a:endParaRPr sz="2500" cap="none">
              <a:latin typeface="Twentieth Century"/>
              <a:ea typeface="Twentieth Century"/>
              <a:cs typeface="Twentieth Century"/>
              <a:sym typeface="Twentieth Century"/>
            </a:endParaRPr>
          </a:p>
        </p:txBody>
      </p:sp>
      <p:pic>
        <p:nvPicPr>
          <p:cNvPr id="303" name="Google Shape;303;p40"/>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500"/>
                                        <p:tgtEl>
                                          <p:spTgt spid="30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500"/>
                                        <p:tgtEl>
                                          <p:spTgt spid="30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500"/>
                                        <p:tgtEl>
                                          <p:spTgt spid="30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500"/>
                                        <p:tgtEl>
                                          <p:spTgt spid="30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animEffect filter="fade" transition="in">
                                      <p:cBhvr>
                                        <p:cTn dur="500"/>
                                        <p:tgtEl>
                                          <p:spTgt spid="30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5" st="5"/>
                                            </p:txEl>
                                          </p:spTgt>
                                        </p:tgtEl>
                                        <p:attrNameLst>
                                          <p:attrName>style.visibility</p:attrName>
                                        </p:attrNameLst>
                                      </p:cBhvr>
                                      <p:to>
                                        <p:strVal val="visible"/>
                                      </p:to>
                                    </p:set>
                                    <p:animEffect filter="fade" transition="in">
                                      <p:cBhvr>
                                        <p:cTn dur="500"/>
                                        <p:tgtEl>
                                          <p:spTgt spid="30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6" st="6"/>
                                            </p:txEl>
                                          </p:spTgt>
                                        </p:tgtEl>
                                        <p:attrNameLst>
                                          <p:attrName>style.visibility</p:attrName>
                                        </p:attrNameLst>
                                      </p:cBhvr>
                                      <p:to>
                                        <p:strVal val="visible"/>
                                      </p:to>
                                    </p:set>
                                    <p:animEffect filter="fade" transition="in">
                                      <p:cBhvr>
                                        <p:cTn dur="500"/>
                                        <p:tgtEl>
                                          <p:spTgt spid="30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2">
                                            <p:txEl>
                                              <p:pRg end="7" st="7"/>
                                            </p:txEl>
                                          </p:spTgt>
                                        </p:tgtEl>
                                        <p:attrNameLst>
                                          <p:attrName>style.visibility</p:attrName>
                                        </p:attrNameLst>
                                      </p:cBhvr>
                                      <p:to>
                                        <p:strVal val="visible"/>
                                      </p:to>
                                    </p:set>
                                    <p:animEffect filter="fade" transition="in">
                                      <p:cBhvr>
                                        <p:cTn dur="500"/>
                                        <p:tgtEl>
                                          <p:spTgt spid="30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nvSpPr>
        <p:spPr>
          <a:xfrm>
            <a:off x="1349829" y="2525487"/>
            <a:ext cx="7503885" cy="22467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0">
                <a:solidFill>
                  <a:schemeClr val="dk1"/>
                </a:solidFill>
                <a:latin typeface="Twentieth Century"/>
                <a:ea typeface="Twentieth Century"/>
                <a:cs typeface="Twentieth Century"/>
                <a:sym typeface="Twentieth Century"/>
              </a:rPr>
              <a:t>THANK YOU</a:t>
            </a:r>
            <a:endParaRPr/>
          </a:p>
          <a:p>
            <a:pPr indent="0" lvl="0" marL="0" marR="0" rtl="0" algn="l">
              <a:spcBef>
                <a:spcPts val="0"/>
              </a:spcBef>
              <a:spcAft>
                <a:spcPts val="0"/>
              </a:spcAft>
              <a:buNone/>
            </a:pPr>
            <a:r>
              <a:t/>
            </a:r>
            <a:endParaRPr sz="7000">
              <a:solidFill>
                <a:schemeClr val="dk1"/>
              </a:solidFill>
              <a:latin typeface="Twentieth Century"/>
              <a:ea typeface="Twentieth Century"/>
              <a:cs typeface="Twentieth Century"/>
              <a:sym typeface="Twentieth Century"/>
            </a:endParaRPr>
          </a:p>
        </p:txBody>
      </p:sp>
      <p:pic>
        <p:nvPicPr>
          <p:cNvPr id="309" name="Google Shape;309;p41"/>
          <p:cNvPicPr preferRelativeResize="0"/>
          <p:nvPr/>
        </p:nvPicPr>
        <p:blipFill rotWithShape="1">
          <a:blip r:embed="rId3">
            <a:alphaModFix/>
          </a:blip>
          <a:srcRect b="0" l="0" r="0" t="0"/>
          <a:stretch/>
        </p:blipFill>
        <p:spPr>
          <a:xfrm>
            <a:off x="8047703" y="230827"/>
            <a:ext cx="3895251" cy="9158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677334" y="116114"/>
            <a:ext cx="8596668" cy="914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US"/>
              <a:t> SOLE PROPRIETORSHIP</a:t>
            </a:r>
            <a:br>
              <a:rPr lang="en-US"/>
            </a:br>
            <a:r>
              <a:rPr lang="en-US"/>
              <a:t>	</a:t>
            </a:r>
            <a:endParaRPr/>
          </a:p>
        </p:txBody>
      </p:sp>
      <p:sp>
        <p:nvSpPr>
          <p:cNvPr id="180" name="Google Shape;180;p22"/>
          <p:cNvSpPr txBox="1"/>
          <p:nvPr>
            <p:ph idx="1" type="body"/>
          </p:nvPr>
        </p:nvSpPr>
        <p:spPr>
          <a:xfrm>
            <a:off x="677334" y="892862"/>
            <a:ext cx="11150872" cy="5965138"/>
          </a:xfrm>
          <a:prstGeom prst="rect">
            <a:avLst/>
          </a:prstGeom>
          <a:noFill/>
          <a:ln>
            <a:noFill/>
          </a:ln>
        </p:spPr>
        <p:txBody>
          <a:bodyPr anchorCtr="0" anchor="t" bIns="45700" lIns="91425" spcFirstLastPara="1" rIns="91425" wrap="square" tIns="45700">
            <a:noAutofit/>
          </a:bodyPr>
          <a:lstStyle/>
          <a:p>
            <a:pPr indent="-228600" lvl="0" marL="228600" rtl="0" algn="just">
              <a:lnSpc>
                <a:spcPct val="107000"/>
              </a:lnSpc>
              <a:spcBef>
                <a:spcPts val="0"/>
              </a:spcBef>
              <a:spcAft>
                <a:spcPts val="0"/>
              </a:spcAft>
              <a:buSzPts val="1750"/>
              <a:buChar char="•"/>
            </a:pPr>
            <a:r>
              <a:rPr lang="en-US" sz="1750" cap="none">
                <a:latin typeface="Twentieth Century"/>
                <a:ea typeface="Twentieth Century"/>
                <a:cs typeface="Twentieth Century"/>
                <a:sym typeface="Twentieth Century"/>
              </a:rPr>
              <a:t>The sole proprietorship is the simplest business firm under which one can operate a business. It simply refers to a person who owns the business and is personally responsible for its debts. A sole proprietorship can operate under the name of its owner or it can do business under a fictitious name. The fictitious name is simply a trade name, it does not create a legal entity separate from the sole proprietor owner.</a:t>
            </a:r>
            <a:endParaRPr/>
          </a:p>
          <a:p>
            <a:pPr indent="-228600" lvl="0" marL="228600" rtl="0" algn="l">
              <a:lnSpc>
                <a:spcPct val="107000"/>
              </a:lnSpc>
              <a:spcBef>
                <a:spcPts val="1800"/>
              </a:spcBef>
              <a:spcAft>
                <a:spcPts val="0"/>
              </a:spcAft>
              <a:buSzPts val="1750"/>
              <a:buChar char="•"/>
            </a:pPr>
            <a:r>
              <a:rPr b="1" lang="en-US" sz="1750" u="sng" cap="none">
                <a:latin typeface="Twentieth Century"/>
                <a:ea typeface="Twentieth Century"/>
                <a:cs typeface="Twentieth Century"/>
                <a:sym typeface="Twentieth Century"/>
              </a:rPr>
              <a:t>Advantage:</a:t>
            </a:r>
            <a:endParaRPr sz="1750" cap="none">
              <a:latin typeface="Twentieth Century"/>
              <a:ea typeface="Twentieth Century"/>
              <a:cs typeface="Twentieth Century"/>
              <a:sym typeface="Twentieth Century"/>
            </a:endParaRPr>
          </a:p>
          <a:p>
            <a:pPr indent="-342900" lvl="0" marL="342900" rtl="0" algn="l">
              <a:lnSpc>
                <a:spcPct val="107000"/>
              </a:lnSpc>
              <a:spcBef>
                <a:spcPts val="1800"/>
              </a:spcBef>
              <a:spcAft>
                <a:spcPts val="0"/>
              </a:spcAft>
              <a:buSzPts val="1750"/>
              <a:buFont typeface="Noto Sans Symbols"/>
              <a:buChar char="∙"/>
            </a:pPr>
            <a:r>
              <a:rPr lang="en-US" sz="1750" cap="none">
                <a:latin typeface="Twentieth Century"/>
                <a:ea typeface="Twentieth Century"/>
                <a:cs typeface="Twentieth Century"/>
                <a:sym typeface="Twentieth Century"/>
              </a:rPr>
              <a:t>Ownership is solely owned by an individual</a:t>
            </a:r>
            <a:endParaRPr sz="175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1750"/>
              <a:buFont typeface="Noto Sans Symbols"/>
              <a:buChar char="∙"/>
            </a:pPr>
            <a:r>
              <a:rPr lang="en-US" sz="1750" cap="none">
                <a:latin typeface="Twentieth Century"/>
                <a:ea typeface="Twentieth Century"/>
                <a:cs typeface="Twentieth Century"/>
                <a:sym typeface="Twentieth Century"/>
              </a:rPr>
              <a:t>Business owner has a power to control the business operations.</a:t>
            </a:r>
            <a:endParaRPr sz="175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1750"/>
              <a:buFont typeface="Noto Sans Symbols"/>
              <a:buChar char="∙"/>
            </a:pPr>
            <a:r>
              <a:rPr lang="en-US" sz="1750" cap="none">
                <a:latin typeface="Twentieth Century"/>
                <a:ea typeface="Twentieth Century"/>
                <a:cs typeface="Twentieth Century"/>
                <a:sym typeface="Twentieth Century"/>
              </a:rPr>
              <a:t>Owner will receive all the profits and bear all the losses.</a:t>
            </a:r>
            <a:endParaRPr sz="175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1750"/>
              <a:buFont typeface="Noto Sans Symbols"/>
              <a:buChar char="∙"/>
            </a:pPr>
            <a:r>
              <a:rPr lang="en-US" sz="1750" cap="none">
                <a:latin typeface="Twentieth Century"/>
                <a:ea typeface="Twentieth Century"/>
                <a:cs typeface="Twentieth Century"/>
                <a:sym typeface="Twentieth Century"/>
              </a:rPr>
              <a:t>Easy to setup</a:t>
            </a:r>
            <a:endParaRPr sz="1750" cap="none">
              <a:latin typeface="Twentieth Century"/>
              <a:ea typeface="Twentieth Century"/>
              <a:cs typeface="Twentieth Century"/>
              <a:sym typeface="Twentieth Century"/>
            </a:endParaRPr>
          </a:p>
          <a:p>
            <a:pPr indent="-228600" lvl="0" marL="228600" rtl="0" algn="l">
              <a:lnSpc>
                <a:spcPct val="107000"/>
              </a:lnSpc>
              <a:spcBef>
                <a:spcPts val="1800"/>
              </a:spcBef>
              <a:spcAft>
                <a:spcPts val="0"/>
              </a:spcAft>
              <a:buSzPts val="1750"/>
              <a:buChar char="•"/>
            </a:pPr>
            <a:r>
              <a:rPr b="1" lang="en-US" sz="1750" u="sng" cap="none">
                <a:latin typeface="Twentieth Century"/>
                <a:ea typeface="Twentieth Century"/>
                <a:cs typeface="Twentieth Century"/>
                <a:sym typeface="Twentieth Century"/>
              </a:rPr>
              <a:t>Disadvantages: </a:t>
            </a:r>
            <a:endParaRPr sz="1750" cap="none">
              <a:latin typeface="Twentieth Century"/>
              <a:ea typeface="Twentieth Century"/>
              <a:cs typeface="Twentieth Century"/>
              <a:sym typeface="Twentieth Century"/>
            </a:endParaRPr>
          </a:p>
          <a:p>
            <a:pPr indent="-342900" lvl="0" marL="342900" rtl="0" algn="l">
              <a:lnSpc>
                <a:spcPct val="107000"/>
              </a:lnSpc>
              <a:spcBef>
                <a:spcPts val="1800"/>
              </a:spcBef>
              <a:spcAft>
                <a:spcPts val="0"/>
              </a:spcAft>
              <a:buSzPts val="1750"/>
              <a:buFont typeface="Noto Sans Symbols"/>
              <a:buChar char="∙"/>
            </a:pPr>
            <a:r>
              <a:rPr lang="en-US" sz="1750" cap="none">
                <a:latin typeface="Twentieth Century"/>
                <a:ea typeface="Twentieth Century"/>
                <a:cs typeface="Twentieth Century"/>
                <a:sym typeface="Twentieth Century"/>
              </a:rPr>
              <a:t>Owners and business is referred to as one of the same entity (no separation)</a:t>
            </a:r>
            <a:endParaRPr sz="175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1750"/>
              <a:buFont typeface="Noto Sans Symbols"/>
              <a:buChar char="∙"/>
            </a:pPr>
            <a:r>
              <a:rPr lang="en-US" sz="1750" cap="none">
                <a:latin typeface="Twentieth Century"/>
                <a:ea typeface="Twentieth Century"/>
                <a:cs typeface="Twentieth Century"/>
                <a:sym typeface="Twentieth Century"/>
              </a:rPr>
              <a:t>Cannot add another founder in business</a:t>
            </a:r>
            <a:endParaRPr sz="1750" cap="none">
              <a:latin typeface="Twentieth Century"/>
              <a:ea typeface="Twentieth Century"/>
              <a:cs typeface="Twentieth Century"/>
              <a:sym typeface="Twentieth Century"/>
            </a:endParaRPr>
          </a:p>
          <a:p>
            <a:pPr indent="-342900" lvl="0" marL="342900" rtl="0" algn="l">
              <a:lnSpc>
                <a:spcPct val="107000"/>
              </a:lnSpc>
              <a:spcBef>
                <a:spcPts val="1000"/>
              </a:spcBef>
              <a:spcAft>
                <a:spcPts val="0"/>
              </a:spcAft>
              <a:buSzPts val="1750"/>
              <a:buFont typeface="Noto Sans Symbols"/>
              <a:buChar char="∙"/>
            </a:pPr>
            <a:r>
              <a:rPr lang="en-US" sz="1750" cap="none">
                <a:latin typeface="Twentieth Century"/>
                <a:ea typeface="Twentieth Century"/>
                <a:cs typeface="Twentieth Century"/>
                <a:sym typeface="Twentieth Century"/>
              </a:rPr>
              <a:t>Unlimited liability</a:t>
            </a:r>
            <a:endParaRPr sz="1750" cap="none">
              <a:latin typeface="Twentieth Century"/>
              <a:ea typeface="Twentieth Century"/>
              <a:cs typeface="Twentieth Century"/>
              <a:sym typeface="Twentieth Century"/>
            </a:endParaRPr>
          </a:p>
          <a:p>
            <a:pPr indent="-117475" lvl="0" marL="228600" rtl="0" algn="l">
              <a:lnSpc>
                <a:spcPct val="120000"/>
              </a:lnSpc>
              <a:spcBef>
                <a:spcPts val="1800"/>
              </a:spcBef>
              <a:spcAft>
                <a:spcPts val="0"/>
              </a:spcAft>
              <a:buSzPts val="1750"/>
              <a:buNone/>
            </a:pPr>
            <a:r>
              <a:t/>
            </a:r>
            <a:endParaRPr sz="1750" cap="none">
              <a:latin typeface="Twentieth Century"/>
              <a:ea typeface="Twentieth Century"/>
              <a:cs typeface="Twentieth Century"/>
              <a:sym typeface="Twentieth Century"/>
            </a:endParaRPr>
          </a:p>
        </p:txBody>
      </p:sp>
      <p:pic>
        <p:nvPicPr>
          <p:cNvPr id="181" name="Google Shape;181;p22"/>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500"/>
                                        <p:tgtEl>
                                          <p:spTgt spid="180">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500"/>
                                        <p:tgtEl>
                                          <p:spTgt spid="180">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500"/>
                                        <p:tgtEl>
                                          <p:spTgt spid="180">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500"/>
                                        <p:tgtEl>
                                          <p:spTgt spid="180">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500"/>
                                        <p:tgtEl>
                                          <p:spTgt spid="180">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500"/>
                                        <p:tgtEl>
                                          <p:spTgt spid="180">
                                            <p:txEl>
                                              <p:pRg end="5" st="5"/>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Effect filter="fade" transition="in">
                                      <p:cBhvr>
                                        <p:cTn dur="500"/>
                                        <p:tgtEl>
                                          <p:spTgt spid="180">
                                            <p:txEl>
                                              <p:pRg end="6" st="6"/>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animEffect filter="fade" transition="in">
                                      <p:cBhvr>
                                        <p:cTn dur="500"/>
                                        <p:tgtEl>
                                          <p:spTgt spid="180">
                                            <p:txEl>
                                              <p:pRg end="7" st="7"/>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80">
                                            <p:txEl>
                                              <p:pRg end="8" st="8"/>
                                            </p:txEl>
                                          </p:spTgt>
                                        </p:tgtEl>
                                        <p:attrNameLst>
                                          <p:attrName>style.visibility</p:attrName>
                                        </p:attrNameLst>
                                      </p:cBhvr>
                                      <p:to>
                                        <p:strVal val="visible"/>
                                      </p:to>
                                    </p:set>
                                    <p:animEffect filter="fade" transition="in">
                                      <p:cBhvr>
                                        <p:cTn dur="500"/>
                                        <p:tgtEl>
                                          <p:spTgt spid="180">
                                            <p:txEl>
                                              <p:pRg end="8" st="8"/>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80">
                                            <p:txEl>
                                              <p:pRg end="9" st="9"/>
                                            </p:txEl>
                                          </p:spTgt>
                                        </p:tgtEl>
                                        <p:attrNameLst>
                                          <p:attrName>style.visibility</p:attrName>
                                        </p:attrNameLst>
                                      </p:cBhvr>
                                      <p:to>
                                        <p:strVal val="visible"/>
                                      </p:to>
                                    </p:set>
                                    <p:animEffect filter="fade" transition="in">
                                      <p:cBhvr>
                                        <p:cTn dur="500"/>
                                        <p:tgtEl>
                                          <p:spTgt spid="180">
                                            <p:txEl>
                                              <p:pRg end="9" st="9"/>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80">
                                            <p:txEl>
                                              <p:pRg end="10" st="10"/>
                                            </p:txEl>
                                          </p:spTgt>
                                        </p:tgtEl>
                                        <p:attrNameLst>
                                          <p:attrName>style.visibility</p:attrName>
                                        </p:attrNameLst>
                                      </p:cBhvr>
                                      <p:to>
                                        <p:strVal val="visible"/>
                                      </p:to>
                                    </p:set>
                                    <p:animEffect filter="fade" transition="in">
                                      <p:cBhvr>
                                        <p:cTn dur="500"/>
                                        <p:tgtEl>
                                          <p:spTgt spid="180">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677334" y="348344"/>
            <a:ext cx="8596668" cy="9724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US"/>
              <a:t>PARTNERSHIP FIRM</a:t>
            </a:r>
            <a:br>
              <a:rPr lang="en-US"/>
            </a:br>
            <a:endParaRPr/>
          </a:p>
        </p:txBody>
      </p:sp>
      <p:sp>
        <p:nvSpPr>
          <p:cNvPr id="187" name="Google Shape;187;p23"/>
          <p:cNvSpPr txBox="1"/>
          <p:nvPr>
            <p:ph idx="1" type="body"/>
          </p:nvPr>
        </p:nvSpPr>
        <p:spPr>
          <a:xfrm>
            <a:off x="677333" y="1320801"/>
            <a:ext cx="11265619" cy="4720562"/>
          </a:xfrm>
          <a:prstGeom prst="rect">
            <a:avLst/>
          </a:prstGeom>
          <a:noFill/>
          <a:ln>
            <a:noFill/>
          </a:ln>
        </p:spPr>
        <p:txBody>
          <a:bodyPr anchorCtr="0" anchor="t" bIns="45700" lIns="91425" spcFirstLastPara="1" rIns="91425" wrap="square" tIns="45700">
            <a:noAutofit/>
          </a:bodyPr>
          <a:lstStyle/>
          <a:p>
            <a:pPr indent="-228600" lvl="0" marL="228600" rtl="0" algn="just">
              <a:lnSpc>
                <a:spcPct val="107000"/>
              </a:lnSpc>
              <a:spcBef>
                <a:spcPts val="0"/>
              </a:spcBef>
              <a:spcAft>
                <a:spcPts val="0"/>
              </a:spcAft>
              <a:buSzPts val="1900"/>
              <a:buChar char="•"/>
            </a:pPr>
            <a:r>
              <a:rPr lang="en-US" sz="1900" cap="none">
                <a:solidFill>
                  <a:srgbClr val="000000"/>
                </a:solidFill>
                <a:latin typeface="Twentieth Century"/>
                <a:ea typeface="Twentieth Century"/>
                <a:cs typeface="Twentieth Century"/>
                <a:sym typeface="Twentieth Century"/>
              </a:rPr>
              <a:t>The formation of partnership firm shall be with mutual consent of partners to the business. The firm shall be formed and registered by following the procedure prescribed in this regard under Indian partnership Act, 1932.</a:t>
            </a:r>
            <a:endParaRPr sz="1900" cap="none">
              <a:latin typeface="Twentieth Century"/>
              <a:ea typeface="Twentieth Century"/>
              <a:cs typeface="Twentieth Century"/>
              <a:sym typeface="Twentieth Century"/>
            </a:endParaRPr>
          </a:p>
          <a:p>
            <a:pPr indent="-228600" lvl="0" marL="228600" rtl="0" algn="just">
              <a:lnSpc>
                <a:spcPct val="107000"/>
              </a:lnSpc>
              <a:spcBef>
                <a:spcPts val="2125"/>
              </a:spcBef>
              <a:spcAft>
                <a:spcPts val="0"/>
              </a:spcAft>
              <a:buSzPts val="1900"/>
              <a:buChar char="•"/>
            </a:pPr>
            <a:r>
              <a:rPr lang="en-US" sz="1900" cap="none">
                <a:solidFill>
                  <a:srgbClr val="000000"/>
                </a:solidFill>
                <a:latin typeface="Twentieth Century"/>
                <a:ea typeface="Twentieth Century"/>
                <a:cs typeface="Twentieth Century"/>
                <a:sym typeface="Twentieth Century"/>
              </a:rPr>
              <a:t>As we know that there should be a minimum of two members for a partnership. However, the maximum number will vary according to A few conditions. For A banking business, the number of partners must not exceed ten. For A business of any other nature, the maximum number is twenty. If the number of partners increases it will become an illegal entity.</a:t>
            </a:r>
            <a:endParaRPr sz="1900" cap="none">
              <a:latin typeface="Twentieth Century"/>
              <a:ea typeface="Twentieth Century"/>
              <a:cs typeface="Twentieth Century"/>
              <a:sym typeface="Twentieth Century"/>
            </a:endParaRPr>
          </a:p>
          <a:p>
            <a:pPr indent="-228600" lvl="0" marL="228600" rtl="0" algn="just">
              <a:lnSpc>
                <a:spcPct val="107000"/>
              </a:lnSpc>
              <a:spcBef>
                <a:spcPts val="2125"/>
              </a:spcBef>
              <a:spcAft>
                <a:spcPts val="0"/>
              </a:spcAft>
              <a:buSzPts val="1900"/>
              <a:buChar char="•"/>
            </a:pPr>
            <a:r>
              <a:rPr b="1" lang="en-US" sz="1900" u="sng" cap="none">
                <a:solidFill>
                  <a:srgbClr val="000000"/>
                </a:solidFill>
                <a:latin typeface="Twentieth Century"/>
                <a:ea typeface="Twentieth Century"/>
                <a:cs typeface="Twentieth Century"/>
                <a:sym typeface="Twentieth Century"/>
              </a:rPr>
              <a:t>Type of partnership firms:</a:t>
            </a:r>
            <a:endParaRPr sz="1900" cap="none">
              <a:latin typeface="Twentieth Century"/>
              <a:ea typeface="Twentieth Century"/>
              <a:cs typeface="Twentieth Century"/>
              <a:sym typeface="Twentieth Century"/>
            </a:endParaRPr>
          </a:p>
          <a:p>
            <a:pPr indent="-228600" lvl="0" marL="228600" rtl="0" algn="just">
              <a:lnSpc>
                <a:spcPct val="107000"/>
              </a:lnSpc>
              <a:spcBef>
                <a:spcPts val="2125"/>
              </a:spcBef>
              <a:spcAft>
                <a:spcPts val="0"/>
              </a:spcAft>
              <a:buSzPts val="1900"/>
              <a:buChar char="•"/>
            </a:pPr>
            <a:r>
              <a:rPr lang="en-US" sz="1900" cap="none">
                <a:solidFill>
                  <a:srgbClr val="000000"/>
                </a:solidFill>
                <a:latin typeface="Twentieth Century"/>
                <a:ea typeface="Twentieth Century"/>
                <a:cs typeface="Twentieth Century"/>
                <a:sym typeface="Twentieth Century"/>
              </a:rPr>
              <a:t>Indian partnership Act allows A firm to be formed and executed by entering into partnership agreement. Further, it provides types of partnership firm as unregistered partnership firm or registered partnership firm. Whether the firm is registered or not the partnership firm is legal in the eyes of law.</a:t>
            </a:r>
            <a:endParaRPr sz="1900" cap="none">
              <a:latin typeface="Twentieth Century"/>
              <a:ea typeface="Twentieth Century"/>
              <a:cs typeface="Twentieth Century"/>
              <a:sym typeface="Twentieth Century"/>
            </a:endParaRPr>
          </a:p>
          <a:p>
            <a:pPr indent="-107950" lvl="0" marL="228600" rtl="0" algn="l">
              <a:lnSpc>
                <a:spcPct val="120000"/>
              </a:lnSpc>
              <a:spcBef>
                <a:spcPts val="2125"/>
              </a:spcBef>
              <a:spcAft>
                <a:spcPts val="0"/>
              </a:spcAft>
              <a:buSzPts val="1900"/>
              <a:buNone/>
            </a:pPr>
            <a:r>
              <a:t/>
            </a:r>
            <a:endParaRPr sz="1900" cap="none">
              <a:latin typeface="Twentieth Century"/>
              <a:ea typeface="Twentieth Century"/>
              <a:cs typeface="Twentieth Century"/>
              <a:sym typeface="Twentieth Century"/>
            </a:endParaRPr>
          </a:p>
        </p:txBody>
      </p:sp>
      <p:pic>
        <p:nvPicPr>
          <p:cNvPr id="188" name="Google Shape;188;p23"/>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500"/>
                                        <p:tgtEl>
                                          <p:spTgt spid="18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500"/>
                                        <p:tgtEl>
                                          <p:spTgt spid="18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Effect filter="fade" transition="in">
                                      <p:cBhvr>
                                        <p:cTn dur="500"/>
                                        <p:tgtEl>
                                          <p:spTgt spid="18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Effect filter="fade" transition="in">
                                      <p:cBhvr>
                                        <p:cTn dur="500"/>
                                        <p:tgtEl>
                                          <p:spTgt spid="18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animEffect filter="fade" transition="in">
                                      <p:cBhvr>
                                        <p:cTn dur="500"/>
                                        <p:tgtEl>
                                          <p:spTgt spid="18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nvSpPr>
        <p:spPr>
          <a:xfrm>
            <a:off x="420914" y="377371"/>
            <a:ext cx="11387628" cy="645349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7000"/>
              </a:lnSpc>
              <a:spcBef>
                <a:spcPts val="0"/>
              </a:spcBef>
              <a:spcAft>
                <a:spcPts val="0"/>
              </a:spcAft>
              <a:buClr>
                <a:schemeClr val="dk1"/>
              </a:buClr>
              <a:buSzPts val="1000"/>
              <a:buFont typeface="Noto Sans Symbols"/>
              <a:buChar char="∙"/>
            </a:pPr>
            <a:r>
              <a:rPr lang="en-US" sz="1850">
                <a:solidFill>
                  <a:schemeClr val="dk1"/>
                </a:solidFill>
                <a:latin typeface="Twentieth Century"/>
                <a:ea typeface="Twentieth Century"/>
                <a:cs typeface="Twentieth Century"/>
                <a:sym typeface="Twentieth Century"/>
              </a:rPr>
              <a:t>	</a:t>
            </a:r>
            <a:r>
              <a:rPr b="1" lang="en-US" sz="1850">
                <a:solidFill>
                  <a:srgbClr val="000000"/>
                </a:solidFill>
                <a:latin typeface="Twentieth Century"/>
                <a:ea typeface="Twentieth Century"/>
                <a:cs typeface="Twentieth Century"/>
                <a:sym typeface="Twentieth Century"/>
              </a:rPr>
              <a:t>Unregistered Partnership Firm:</a:t>
            </a:r>
            <a:endParaRPr sz="1850">
              <a:solidFill>
                <a:schemeClr val="dk1"/>
              </a:solidFill>
              <a:latin typeface="Twentieth Century"/>
              <a:ea typeface="Twentieth Century"/>
              <a:cs typeface="Twentieth Century"/>
              <a:sym typeface="Twentieth Century"/>
            </a:endParaRPr>
          </a:p>
          <a:p>
            <a:pPr indent="0" lvl="0" marL="0" marR="0" rtl="0" algn="just">
              <a:lnSpc>
                <a:spcPct val="107000"/>
              </a:lnSpc>
              <a:spcBef>
                <a:spcPts val="800"/>
              </a:spcBef>
              <a:spcAft>
                <a:spcPts val="0"/>
              </a:spcAft>
              <a:buNone/>
            </a:pPr>
            <a:r>
              <a:rPr lang="en-US" sz="1850">
                <a:solidFill>
                  <a:srgbClr val="000000"/>
                </a:solidFill>
                <a:latin typeface="Twentieth Century"/>
                <a:ea typeface="Twentieth Century"/>
                <a:cs typeface="Twentieth Century"/>
                <a:sym typeface="Twentieth Century"/>
              </a:rPr>
              <a:t>The Unregistered Partnership Firm is established by entering into agreement by the partners of the proposed firm. The Unregistered Partnership Firm as stated is legal and allows the Partners to carry on the business in manner stated and provided in the agreement.</a:t>
            </a:r>
            <a:endParaRPr sz="1850">
              <a:solidFill>
                <a:schemeClr val="dk1"/>
              </a:solidFill>
              <a:latin typeface="Twentieth Century"/>
              <a:ea typeface="Twentieth Century"/>
              <a:cs typeface="Twentieth Century"/>
              <a:sym typeface="Twentieth Century"/>
            </a:endParaRPr>
          </a:p>
          <a:p>
            <a:pPr indent="-342900" lvl="0" marL="342900" marR="0" rtl="0" algn="just">
              <a:lnSpc>
                <a:spcPct val="107000"/>
              </a:lnSpc>
              <a:spcBef>
                <a:spcPts val="1125"/>
              </a:spcBef>
              <a:spcAft>
                <a:spcPts val="0"/>
              </a:spcAft>
              <a:buClr>
                <a:srgbClr val="000000"/>
              </a:buClr>
              <a:buSzPts val="1000"/>
              <a:buFont typeface="Noto Sans Symbols"/>
              <a:buChar char="∙"/>
            </a:pPr>
            <a:r>
              <a:rPr b="1" lang="en-US" sz="1850">
                <a:solidFill>
                  <a:srgbClr val="000000"/>
                </a:solidFill>
                <a:latin typeface="Twentieth Century"/>
                <a:ea typeface="Twentieth Century"/>
                <a:cs typeface="Twentieth Century"/>
                <a:sym typeface="Twentieth Century"/>
              </a:rPr>
              <a:t>Registered Partnership Firm:</a:t>
            </a:r>
            <a:endParaRPr sz="1850">
              <a:solidFill>
                <a:schemeClr val="dk1"/>
              </a:solidFill>
              <a:latin typeface="Twentieth Century"/>
              <a:ea typeface="Twentieth Century"/>
              <a:cs typeface="Twentieth Century"/>
              <a:sym typeface="Twentieth Century"/>
            </a:endParaRPr>
          </a:p>
          <a:p>
            <a:pPr indent="0" lvl="0" marL="0" marR="0" rtl="0" algn="just">
              <a:lnSpc>
                <a:spcPct val="107000"/>
              </a:lnSpc>
              <a:spcBef>
                <a:spcPts val="800"/>
              </a:spcBef>
              <a:spcAft>
                <a:spcPts val="0"/>
              </a:spcAft>
              <a:buNone/>
            </a:pPr>
            <a:r>
              <a:rPr lang="en-US" sz="1850">
                <a:solidFill>
                  <a:srgbClr val="000000"/>
                </a:solidFill>
                <a:latin typeface="Twentieth Century"/>
                <a:ea typeface="Twentieth Century"/>
                <a:cs typeface="Twentieth Century"/>
                <a:sym typeface="Twentieth Century"/>
              </a:rPr>
              <a:t>The Partnership Firm is to be registered with the Registrar of Firm (RoF) having jurisdiction over the Place of Business of the Firm. The registration of Partnership firm involves payment of Government fees to Registrar, varied from state to state according to the State Law.</a:t>
            </a:r>
            <a:endParaRPr sz="1850">
              <a:solidFill>
                <a:schemeClr val="dk1"/>
              </a:solidFill>
              <a:latin typeface="Twentieth Century"/>
              <a:ea typeface="Twentieth Century"/>
              <a:cs typeface="Twentieth Century"/>
              <a:sym typeface="Twentieth Century"/>
            </a:endParaRPr>
          </a:p>
          <a:p>
            <a:pPr indent="0" lvl="0" marL="0" marR="0" rtl="0" algn="l">
              <a:lnSpc>
                <a:spcPct val="107000"/>
              </a:lnSpc>
              <a:spcBef>
                <a:spcPts val="1125"/>
              </a:spcBef>
              <a:spcAft>
                <a:spcPts val="0"/>
              </a:spcAft>
              <a:buNone/>
            </a:pPr>
            <a:r>
              <a:rPr b="1" lang="en-US" sz="1850" u="sng">
                <a:solidFill>
                  <a:schemeClr val="dk1"/>
                </a:solidFill>
                <a:latin typeface="Twentieth Century"/>
                <a:ea typeface="Twentieth Century"/>
                <a:cs typeface="Twentieth Century"/>
                <a:sym typeface="Twentieth Century"/>
              </a:rPr>
              <a:t>Advantages:</a:t>
            </a:r>
            <a:endParaRPr sz="185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800"/>
              </a:spcBef>
              <a:spcAft>
                <a:spcPts val="0"/>
              </a:spcAft>
              <a:buClr>
                <a:schemeClr val="dk1"/>
              </a:buClr>
              <a:buSzPts val="1850"/>
              <a:buFont typeface="Noto Sans Symbols"/>
              <a:buChar char="∙"/>
            </a:pPr>
            <a:r>
              <a:rPr lang="en-US" sz="1850">
                <a:solidFill>
                  <a:schemeClr val="dk1"/>
                </a:solidFill>
                <a:latin typeface="Twentieth Century"/>
                <a:ea typeface="Twentieth Century"/>
                <a:cs typeface="Twentieth Century"/>
                <a:sym typeface="Twentieth Century"/>
              </a:rPr>
              <a:t>Two or more individuals share cost &amp; responsibilities</a:t>
            </a:r>
            <a:endParaRPr sz="185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0"/>
              </a:spcBef>
              <a:spcAft>
                <a:spcPts val="0"/>
              </a:spcAft>
              <a:buClr>
                <a:schemeClr val="dk1"/>
              </a:buClr>
              <a:buSzPts val="1850"/>
              <a:buFont typeface="Noto Sans Symbols"/>
              <a:buChar char="∙"/>
            </a:pPr>
            <a:r>
              <a:rPr lang="en-US" sz="1850">
                <a:solidFill>
                  <a:schemeClr val="dk1"/>
                </a:solidFill>
                <a:latin typeface="Twentieth Century"/>
                <a:ea typeface="Twentieth Century"/>
                <a:cs typeface="Twentieth Century"/>
                <a:sym typeface="Twentieth Century"/>
              </a:rPr>
              <a:t>Terms of partnership recorded in partnership agreement</a:t>
            </a:r>
            <a:endParaRPr sz="185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0"/>
              </a:spcBef>
              <a:spcAft>
                <a:spcPts val="0"/>
              </a:spcAft>
              <a:buClr>
                <a:schemeClr val="dk1"/>
              </a:buClr>
              <a:buSzPts val="1850"/>
              <a:buFont typeface="Noto Sans Symbols"/>
              <a:buChar char="∙"/>
            </a:pPr>
            <a:r>
              <a:rPr lang="en-US" sz="1850">
                <a:solidFill>
                  <a:schemeClr val="dk1"/>
                </a:solidFill>
                <a:latin typeface="Twentieth Century"/>
                <a:ea typeface="Twentieth Century"/>
                <a:cs typeface="Twentieth Century"/>
                <a:sym typeface="Twentieth Century"/>
              </a:rPr>
              <a:t>“Silent partner” concept is possible</a:t>
            </a:r>
            <a:endParaRPr sz="185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0"/>
              </a:spcBef>
              <a:spcAft>
                <a:spcPts val="0"/>
              </a:spcAft>
              <a:buClr>
                <a:schemeClr val="dk1"/>
              </a:buClr>
              <a:buSzPts val="1850"/>
              <a:buFont typeface="Noto Sans Symbols"/>
              <a:buChar char="∙"/>
            </a:pPr>
            <a:r>
              <a:rPr lang="en-US" sz="1850">
                <a:solidFill>
                  <a:schemeClr val="dk1"/>
                </a:solidFill>
                <a:latin typeface="Twentieth Century"/>
                <a:ea typeface="Twentieth Century"/>
                <a:cs typeface="Twentieth Century"/>
                <a:sym typeface="Twentieth Century"/>
              </a:rPr>
              <a:t>Easy to setup</a:t>
            </a:r>
            <a:endParaRPr sz="1850">
              <a:solidFill>
                <a:schemeClr val="dk1"/>
              </a:solidFill>
              <a:latin typeface="Twentieth Century"/>
              <a:ea typeface="Twentieth Century"/>
              <a:cs typeface="Twentieth Century"/>
              <a:sym typeface="Twentieth Century"/>
            </a:endParaRPr>
          </a:p>
          <a:p>
            <a:pPr indent="0" lvl="0" marL="0" marR="0" rtl="0" algn="l">
              <a:lnSpc>
                <a:spcPct val="107000"/>
              </a:lnSpc>
              <a:spcBef>
                <a:spcPts val="800"/>
              </a:spcBef>
              <a:spcAft>
                <a:spcPts val="0"/>
              </a:spcAft>
              <a:buNone/>
            </a:pPr>
            <a:r>
              <a:rPr b="1" lang="en-US" sz="1850" u="sng">
                <a:solidFill>
                  <a:schemeClr val="dk1"/>
                </a:solidFill>
                <a:latin typeface="Twentieth Century"/>
                <a:ea typeface="Twentieth Century"/>
                <a:cs typeface="Twentieth Century"/>
                <a:sym typeface="Twentieth Century"/>
              </a:rPr>
              <a:t>Disadvantages:</a:t>
            </a:r>
            <a:endParaRPr sz="185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800"/>
              </a:spcBef>
              <a:spcAft>
                <a:spcPts val="0"/>
              </a:spcAft>
              <a:buClr>
                <a:schemeClr val="dk1"/>
              </a:buClr>
              <a:buSzPts val="1850"/>
              <a:buFont typeface="Noto Sans Symbols"/>
              <a:buChar char="∙"/>
            </a:pPr>
            <a:r>
              <a:rPr lang="en-US" sz="1850">
                <a:solidFill>
                  <a:schemeClr val="dk1"/>
                </a:solidFill>
                <a:latin typeface="Twentieth Century"/>
                <a:ea typeface="Twentieth Century"/>
                <a:cs typeface="Twentieth Century"/>
                <a:sym typeface="Twentieth Century"/>
              </a:rPr>
              <a:t>Liable for the Action of other partner</a:t>
            </a:r>
            <a:endParaRPr sz="185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0"/>
              </a:spcBef>
              <a:spcAft>
                <a:spcPts val="0"/>
              </a:spcAft>
              <a:buClr>
                <a:schemeClr val="dk1"/>
              </a:buClr>
              <a:buSzPts val="1850"/>
              <a:buFont typeface="Noto Sans Symbols"/>
              <a:buChar char="∙"/>
            </a:pPr>
            <a:r>
              <a:rPr lang="en-US" sz="1850">
                <a:solidFill>
                  <a:schemeClr val="dk1"/>
                </a:solidFill>
                <a:latin typeface="Twentieth Century"/>
                <a:ea typeface="Twentieth Century"/>
                <a:cs typeface="Twentieth Century"/>
                <a:sym typeface="Twentieth Century"/>
              </a:rPr>
              <a:t>Unlimited liability </a:t>
            </a:r>
            <a:endParaRPr sz="185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0"/>
              </a:spcBef>
              <a:spcAft>
                <a:spcPts val="0"/>
              </a:spcAft>
              <a:buClr>
                <a:schemeClr val="dk1"/>
              </a:buClr>
              <a:buSzPts val="1850"/>
              <a:buFont typeface="Noto Sans Symbols"/>
              <a:buChar char="∙"/>
            </a:pPr>
            <a:r>
              <a:rPr lang="en-US" sz="1850">
                <a:solidFill>
                  <a:schemeClr val="dk1"/>
                </a:solidFill>
                <a:latin typeface="Twentieth Century"/>
                <a:ea typeface="Twentieth Century"/>
                <a:cs typeface="Twentieth Century"/>
                <a:sym typeface="Twentieth Century"/>
              </a:rPr>
              <a:t>Benefit of slab rate taxation is not possible</a:t>
            </a:r>
            <a:endParaRPr sz="1850">
              <a:solidFill>
                <a:schemeClr val="dk1"/>
              </a:solidFill>
              <a:latin typeface="Twentieth Century"/>
              <a:ea typeface="Twentieth Century"/>
              <a:cs typeface="Twentieth Century"/>
              <a:sym typeface="Twentieth Century"/>
            </a:endParaRPr>
          </a:p>
          <a:p>
            <a:pPr indent="0" lvl="0" marL="0" marR="0" rtl="0" algn="l">
              <a:spcBef>
                <a:spcPts val="800"/>
              </a:spcBef>
              <a:spcAft>
                <a:spcPts val="0"/>
              </a:spcAft>
              <a:buNone/>
            </a:pPr>
            <a:r>
              <a:t/>
            </a:r>
            <a:endParaRPr sz="1850">
              <a:solidFill>
                <a:schemeClr val="dk1"/>
              </a:solidFill>
              <a:latin typeface="Twentieth Century"/>
              <a:ea typeface="Twentieth Century"/>
              <a:cs typeface="Twentieth Century"/>
              <a:sym typeface="Twentieth Century"/>
            </a:endParaRPr>
          </a:p>
        </p:txBody>
      </p:sp>
      <p:pic>
        <p:nvPicPr>
          <p:cNvPr id="194" name="Google Shape;194;p24"/>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500"/>
                                        <p:tgtEl>
                                          <p:spTgt spid="19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500"/>
                                        <p:tgtEl>
                                          <p:spTgt spid="19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Effect filter="fade" transition="in">
                                      <p:cBhvr>
                                        <p:cTn dur="500"/>
                                        <p:tgtEl>
                                          <p:spTgt spid="19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Effect filter="fade" transition="in">
                                      <p:cBhvr>
                                        <p:cTn dur="500"/>
                                        <p:tgtEl>
                                          <p:spTgt spid="19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animEffect filter="fade" transition="in">
                                      <p:cBhvr>
                                        <p:cTn dur="500"/>
                                        <p:tgtEl>
                                          <p:spTgt spid="19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animEffect filter="fade" transition="in">
                                      <p:cBhvr>
                                        <p:cTn dur="500"/>
                                        <p:tgtEl>
                                          <p:spTgt spid="19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3">
                                            <p:txEl>
                                              <p:pRg end="6" st="6"/>
                                            </p:txEl>
                                          </p:spTgt>
                                        </p:tgtEl>
                                        <p:attrNameLst>
                                          <p:attrName>style.visibility</p:attrName>
                                        </p:attrNameLst>
                                      </p:cBhvr>
                                      <p:to>
                                        <p:strVal val="visible"/>
                                      </p:to>
                                    </p:set>
                                    <p:animEffect filter="fade" transition="in">
                                      <p:cBhvr>
                                        <p:cTn dur="500"/>
                                        <p:tgtEl>
                                          <p:spTgt spid="19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3">
                                            <p:txEl>
                                              <p:pRg end="7" st="7"/>
                                            </p:txEl>
                                          </p:spTgt>
                                        </p:tgtEl>
                                        <p:attrNameLst>
                                          <p:attrName>style.visibility</p:attrName>
                                        </p:attrNameLst>
                                      </p:cBhvr>
                                      <p:to>
                                        <p:strVal val="visible"/>
                                      </p:to>
                                    </p:set>
                                    <p:animEffect filter="fade" transition="in">
                                      <p:cBhvr>
                                        <p:cTn dur="500"/>
                                        <p:tgtEl>
                                          <p:spTgt spid="19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3">
                                            <p:txEl>
                                              <p:pRg end="8" st="8"/>
                                            </p:txEl>
                                          </p:spTgt>
                                        </p:tgtEl>
                                        <p:attrNameLst>
                                          <p:attrName>style.visibility</p:attrName>
                                        </p:attrNameLst>
                                      </p:cBhvr>
                                      <p:to>
                                        <p:strVal val="visible"/>
                                      </p:to>
                                    </p:set>
                                    <p:animEffect filter="fade" transition="in">
                                      <p:cBhvr>
                                        <p:cTn dur="500"/>
                                        <p:tgtEl>
                                          <p:spTgt spid="193">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3">
                                            <p:txEl>
                                              <p:pRg end="9" st="9"/>
                                            </p:txEl>
                                          </p:spTgt>
                                        </p:tgtEl>
                                        <p:attrNameLst>
                                          <p:attrName>style.visibility</p:attrName>
                                        </p:attrNameLst>
                                      </p:cBhvr>
                                      <p:to>
                                        <p:strVal val="visible"/>
                                      </p:to>
                                    </p:set>
                                    <p:animEffect filter="fade" transition="in">
                                      <p:cBhvr>
                                        <p:cTn dur="500"/>
                                        <p:tgtEl>
                                          <p:spTgt spid="193">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3">
                                            <p:txEl>
                                              <p:pRg end="10" st="10"/>
                                            </p:txEl>
                                          </p:spTgt>
                                        </p:tgtEl>
                                        <p:attrNameLst>
                                          <p:attrName>style.visibility</p:attrName>
                                        </p:attrNameLst>
                                      </p:cBhvr>
                                      <p:to>
                                        <p:strVal val="visible"/>
                                      </p:to>
                                    </p:set>
                                    <p:animEffect filter="fade" transition="in">
                                      <p:cBhvr>
                                        <p:cTn dur="500"/>
                                        <p:tgtEl>
                                          <p:spTgt spid="193">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3">
                                            <p:txEl>
                                              <p:pRg end="11" st="11"/>
                                            </p:txEl>
                                          </p:spTgt>
                                        </p:tgtEl>
                                        <p:attrNameLst>
                                          <p:attrName>style.visibility</p:attrName>
                                        </p:attrNameLst>
                                      </p:cBhvr>
                                      <p:to>
                                        <p:strVal val="visible"/>
                                      </p:to>
                                    </p:set>
                                    <p:animEffect filter="fade" transition="in">
                                      <p:cBhvr>
                                        <p:cTn dur="500"/>
                                        <p:tgtEl>
                                          <p:spTgt spid="193">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3">
                                            <p:txEl>
                                              <p:pRg end="12" st="12"/>
                                            </p:txEl>
                                          </p:spTgt>
                                        </p:tgtEl>
                                        <p:attrNameLst>
                                          <p:attrName>style.visibility</p:attrName>
                                        </p:attrNameLst>
                                      </p:cBhvr>
                                      <p:to>
                                        <p:strVal val="visible"/>
                                      </p:to>
                                    </p:set>
                                    <p:animEffect filter="fade" transition="in">
                                      <p:cBhvr>
                                        <p:cTn dur="500"/>
                                        <p:tgtEl>
                                          <p:spTgt spid="193">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3">
                                            <p:txEl>
                                              <p:pRg end="13" st="13"/>
                                            </p:txEl>
                                          </p:spTgt>
                                        </p:tgtEl>
                                        <p:attrNameLst>
                                          <p:attrName>style.visibility</p:attrName>
                                        </p:attrNameLst>
                                      </p:cBhvr>
                                      <p:to>
                                        <p:strVal val="visible"/>
                                      </p:to>
                                    </p:set>
                                    <p:animEffect filter="fade" transition="in">
                                      <p:cBhvr>
                                        <p:cTn dur="500"/>
                                        <p:tgtEl>
                                          <p:spTgt spid="193">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nvSpPr>
        <p:spPr>
          <a:xfrm>
            <a:off x="356303" y="531909"/>
            <a:ext cx="10867218" cy="632609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t/>
            </a:r>
            <a:endParaRPr b="1" sz="1600">
              <a:solidFill>
                <a:schemeClr val="dk1"/>
              </a:solidFill>
              <a:latin typeface="Twentieth Century"/>
              <a:ea typeface="Twentieth Century"/>
              <a:cs typeface="Twentieth Century"/>
              <a:sym typeface="Twentieth Century"/>
            </a:endParaRPr>
          </a:p>
          <a:p>
            <a:pPr indent="0" lvl="0" marL="0" marR="0" rtl="0" algn="just">
              <a:lnSpc>
                <a:spcPct val="107000"/>
              </a:lnSpc>
              <a:spcBef>
                <a:spcPts val="0"/>
              </a:spcBef>
              <a:spcAft>
                <a:spcPts val="0"/>
              </a:spcAft>
              <a:buNone/>
            </a:pPr>
            <a:r>
              <a:t/>
            </a:r>
            <a:endParaRPr b="1" sz="1600">
              <a:solidFill>
                <a:schemeClr val="dk1"/>
              </a:solidFill>
              <a:latin typeface="Twentieth Century"/>
              <a:ea typeface="Twentieth Century"/>
              <a:cs typeface="Twentieth Century"/>
              <a:sym typeface="Twentieth Century"/>
            </a:endParaRPr>
          </a:p>
          <a:p>
            <a:pPr indent="0" lvl="0" marL="0" marR="0" rtl="0" algn="just">
              <a:lnSpc>
                <a:spcPct val="107000"/>
              </a:lnSpc>
              <a:spcBef>
                <a:spcPts val="0"/>
              </a:spcBef>
              <a:spcAft>
                <a:spcPts val="0"/>
              </a:spcAft>
              <a:buNone/>
            </a:pPr>
            <a:r>
              <a:rPr b="1" lang="en-US" sz="1600">
                <a:solidFill>
                  <a:schemeClr val="dk1"/>
                </a:solidFill>
                <a:latin typeface="Twentieth Century"/>
                <a:ea typeface="Twentieth Century"/>
                <a:cs typeface="Twentieth Century"/>
                <a:sym typeface="Twentieth Century"/>
              </a:rPr>
              <a:t>Limited Liability Partnership (LLP): </a:t>
            </a:r>
            <a:r>
              <a:rPr lang="en-US" sz="1600">
                <a:solidFill>
                  <a:schemeClr val="dk1"/>
                </a:solidFill>
                <a:latin typeface="Twentieth Century"/>
                <a:ea typeface="Twentieth Century"/>
                <a:cs typeface="Twentieth Century"/>
                <a:sym typeface="Twentieth Century"/>
              </a:rPr>
              <a:t>Partnership formed and registered under LLP Act</a:t>
            </a:r>
            <a:endParaRPr/>
          </a:p>
          <a:p>
            <a:pPr indent="0" lvl="0" marL="0" marR="0" rtl="0" algn="just">
              <a:lnSpc>
                <a:spcPct val="107000"/>
              </a:lnSpc>
              <a:spcBef>
                <a:spcPts val="0"/>
              </a:spcBef>
              <a:spcAft>
                <a:spcPts val="0"/>
              </a:spcAft>
              <a:buNone/>
            </a:pPr>
            <a:r>
              <a:rPr lang="en-US" sz="1600">
                <a:solidFill>
                  <a:schemeClr val="dk1"/>
                </a:solidFill>
                <a:latin typeface="Twentieth Century"/>
                <a:ea typeface="Twentieth Century"/>
                <a:cs typeface="Twentieth Century"/>
                <a:sym typeface="Twentieth Century"/>
              </a:rPr>
              <a:t>2008. An LLP is a hybrid form of organization having features of a partnership firm under</a:t>
            </a:r>
            <a:endParaRPr/>
          </a:p>
          <a:p>
            <a:pPr indent="0" lvl="0" marL="0" marR="0" rtl="0" algn="just">
              <a:lnSpc>
                <a:spcPct val="107000"/>
              </a:lnSpc>
              <a:spcBef>
                <a:spcPts val="0"/>
              </a:spcBef>
              <a:spcAft>
                <a:spcPts val="0"/>
              </a:spcAft>
              <a:buNone/>
            </a:pPr>
            <a:r>
              <a:rPr lang="en-US" sz="1600">
                <a:solidFill>
                  <a:schemeClr val="dk1"/>
                </a:solidFill>
                <a:latin typeface="Twentieth Century"/>
                <a:ea typeface="Twentieth Century"/>
                <a:cs typeface="Twentieth Century"/>
                <a:sym typeface="Twentieth Century"/>
              </a:rPr>
              <a:t>the Partnership Act, 1932 and a company under the Companies Act, 2013. It not only</a:t>
            </a:r>
            <a:endParaRPr/>
          </a:p>
          <a:p>
            <a:pPr indent="0" lvl="0" marL="0" marR="0" rtl="0" algn="just">
              <a:lnSpc>
                <a:spcPct val="107000"/>
              </a:lnSpc>
              <a:spcBef>
                <a:spcPts val="0"/>
              </a:spcBef>
              <a:spcAft>
                <a:spcPts val="0"/>
              </a:spcAft>
              <a:buNone/>
            </a:pPr>
            <a:r>
              <a:rPr lang="en-US" sz="1600">
                <a:solidFill>
                  <a:schemeClr val="dk1"/>
                </a:solidFill>
                <a:latin typeface="Twentieth Century"/>
                <a:ea typeface="Twentieth Century"/>
                <a:cs typeface="Twentieth Century"/>
                <a:sym typeface="Twentieth Century"/>
              </a:rPr>
              <a:t>provides the benefits of limited liability but also allows its members the flexibility of</a:t>
            </a:r>
            <a:endParaRPr/>
          </a:p>
          <a:p>
            <a:pPr indent="0" lvl="0" marL="0" marR="0" rtl="0" algn="just">
              <a:lnSpc>
                <a:spcPct val="107000"/>
              </a:lnSpc>
              <a:spcBef>
                <a:spcPts val="0"/>
              </a:spcBef>
              <a:spcAft>
                <a:spcPts val="0"/>
              </a:spcAft>
              <a:buNone/>
            </a:pPr>
            <a:r>
              <a:rPr lang="en-US" sz="1600">
                <a:solidFill>
                  <a:schemeClr val="dk1"/>
                </a:solidFill>
                <a:latin typeface="Twentieth Century"/>
                <a:ea typeface="Twentieth Century"/>
                <a:cs typeface="Twentieth Century"/>
                <a:sym typeface="Twentieth Century"/>
              </a:rPr>
              <a:t>organizing their internal affairs as a partnership based on a mutually arrived agreement.</a:t>
            </a:r>
            <a:endParaRPr sz="1600">
              <a:solidFill>
                <a:schemeClr val="dk1"/>
              </a:solidFill>
              <a:latin typeface="Twentieth Century"/>
              <a:ea typeface="Twentieth Century"/>
              <a:cs typeface="Twentieth Century"/>
              <a:sym typeface="Twentieth Century"/>
            </a:endParaRPr>
          </a:p>
          <a:p>
            <a:pPr indent="0" lvl="0" marL="457200" marR="0" rtl="0" algn="just">
              <a:lnSpc>
                <a:spcPct val="107000"/>
              </a:lnSpc>
              <a:spcBef>
                <a:spcPts val="0"/>
              </a:spcBef>
              <a:spcAft>
                <a:spcPts val="0"/>
              </a:spcAft>
              <a:buNone/>
            </a:pPr>
            <a:r>
              <a:rPr lang="en-US" sz="1600">
                <a:solidFill>
                  <a:schemeClr val="dk1"/>
                </a:solidFill>
                <a:latin typeface="Twentieth Century"/>
                <a:ea typeface="Twentieth Century"/>
                <a:cs typeface="Twentieth Century"/>
                <a:sym typeface="Twentieth Century"/>
              </a:rPr>
              <a:t> </a:t>
            </a:r>
            <a:endParaRPr sz="1600">
              <a:solidFill>
                <a:schemeClr val="dk1"/>
              </a:solidFill>
              <a:latin typeface="Twentieth Century"/>
              <a:ea typeface="Twentieth Century"/>
              <a:cs typeface="Twentieth Century"/>
              <a:sym typeface="Twentieth Century"/>
            </a:endParaRPr>
          </a:p>
          <a:p>
            <a:pPr indent="0" lvl="0" marL="0" marR="0" rtl="0" algn="just">
              <a:lnSpc>
                <a:spcPct val="107000"/>
              </a:lnSpc>
              <a:spcBef>
                <a:spcPts val="800"/>
              </a:spcBef>
              <a:spcAft>
                <a:spcPts val="0"/>
              </a:spcAft>
              <a:buNone/>
            </a:pPr>
            <a:r>
              <a:rPr b="1" lang="en-US" sz="1600" u="sng">
                <a:solidFill>
                  <a:schemeClr val="dk1"/>
                </a:solidFill>
                <a:latin typeface="Twentieth Century"/>
                <a:ea typeface="Twentieth Century"/>
                <a:cs typeface="Twentieth Century"/>
                <a:sym typeface="Twentieth Century"/>
              </a:rPr>
              <a:t>Advantages:</a:t>
            </a:r>
            <a:endParaRPr sz="1600">
              <a:solidFill>
                <a:schemeClr val="dk1"/>
              </a:solidFill>
              <a:latin typeface="Twentieth Century"/>
              <a:ea typeface="Twentieth Century"/>
              <a:cs typeface="Twentieth Century"/>
              <a:sym typeface="Twentieth Century"/>
            </a:endParaRPr>
          </a:p>
          <a:p>
            <a:pPr indent="-342900" lvl="0" marL="342900" marR="0" rtl="0" algn="just">
              <a:lnSpc>
                <a:spcPct val="107000"/>
              </a:lnSpc>
              <a:spcBef>
                <a:spcPts val="800"/>
              </a:spcBef>
              <a:spcAft>
                <a:spcPts val="0"/>
              </a:spcAft>
              <a:buClr>
                <a:schemeClr val="dk1"/>
              </a:buClr>
              <a:buSzPts val="1600"/>
              <a:buFont typeface="Noto Sans Symbols"/>
              <a:buChar char="∙"/>
            </a:pPr>
            <a:r>
              <a:rPr lang="en-US" sz="1600">
                <a:solidFill>
                  <a:schemeClr val="dk1"/>
                </a:solidFill>
                <a:latin typeface="Twentieth Century"/>
                <a:ea typeface="Twentieth Century"/>
                <a:cs typeface="Twentieth Century"/>
                <a:sym typeface="Twentieth Century"/>
              </a:rPr>
              <a:t>Two or more individuals share cost &amp; responsibilities</a:t>
            </a:r>
            <a:endParaRPr sz="1600">
              <a:solidFill>
                <a:schemeClr val="dk1"/>
              </a:solidFill>
              <a:latin typeface="Twentieth Century"/>
              <a:ea typeface="Twentieth Century"/>
              <a:cs typeface="Twentieth Century"/>
              <a:sym typeface="Twentieth Century"/>
            </a:endParaRPr>
          </a:p>
          <a:p>
            <a:pPr indent="-342900" lvl="0" marL="342900" marR="0" rtl="0" algn="just">
              <a:lnSpc>
                <a:spcPct val="107000"/>
              </a:lnSpc>
              <a:spcBef>
                <a:spcPts val="0"/>
              </a:spcBef>
              <a:spcAft>
                <a:spcPts val="0"/>
              </a:spcAft>
              <a:buClr>
                <a:schemeClr val="dk1"/>
              </a:buClr>
              <a:buSzPts val="1600"/>
              <a:buFont typeface="Noto Sans Symbols"/>
              <a:buChar char="∙"/>
            </a:pPr>
            <a:r>
              <a:rPr lang="en-US" sz="1600">
                <a:solidFill>
                  <a:schemeClr val="dk1"/>
                </a:solidFill>
                <a:latin typeface="Twentieth Century"/>
                <a:ea typeface="Twentieth Century"/>
                <a:cs typeface="Twentieth Century"/>
                <a:sym typeface="Twentieth Century"/>
              </a:rPr>
              <a:t>Terms of partnership recorded in partnership agreement</a:t>
            </a:r>
            <a:endParaRPr sz="1600">
              <a:solidFill>
                <a:schemeClr val="dk1"/>
              </a:solidFill>
              <a:latin typeface="Twentieth Century"/>
              <a:ea typeface="Twentieth Century"/>
              <a:cs typeface="Twentieth Century"/>
              <a:sym typeface="Twentieth Century"/>
            </a:endParaRPr>
          </a:p>
          <a:p>
            <a:pPr indent="-342900" lvl="0" marL="342900" marR="0" rtl="0" algn="just">
              <a:lnSpc>
                <a:spcPct val="107000"/>
              </a:lnSpc>
              <a:spcBef>
                <a:spcPts val="0"/>
              </a:spcBef>
              <a:spcAft>
                <a:spcPts val="0"/>
              </a:spcAft>
              <a:buClr>
                <a:schemeClr val="dk1"/>
              </a:buClr>
              <a:buSzPts val="1600"/>
              <a:buFont typeface="Noto Sans Symbols"/>
              <a:buChar char="∙"/>
            </a:pPr>
            <a:r>
              <a:rPr lang="en-US" sz="1600">
                <a:solidFill>
                  <a:schemeClr val="dk1"/>
                </a:solidFill>
                <a:latin typeface="Twentieth Century"/>
                <a:ea typeface="Twentieth Century"/>
                <a:cs typeface="Twentieth Century"/>
                <a:sym typeface="Twentieth Century"/>
              </a:rPr>
              <a:t>Registered with Ministry of Corporate Affairs (MCA)</a:t>
            </a:r>
            <a:endParaRPr sz="1600">
              <a:solidFill>
                <a:schemeClr val="dk1"/>
              </a:solidFill>
              <a:latin typeface="Twentieth Century"/>
              <a:ea typeface="Twentieth Century"/>
              <a:cs typeface="Twentieth Century"/>
              <a:sym typeface="Twentieth Century"/>
            </a:endParaRPr>
          </a:p>
          <a:p>
            <a:pPr indent="-342900" lvl="0" marL="342900" marR="0" rtl="0" algn="just">
              <a:lnSpc>
                <a:spcPct val="107000"/>
              </a:lnSpc>
              <a:spcBef>
                <a:spcPts val="0"/>
              </a:spcBef>
              <a:spcAft>
                <a:spcPts val="0"/>
              </a:spcAft>
              <a:buClr>
                <a:schemeClr val="dk1"/>
              </a:buClr>
              <a:buSzPts val="1600"/>
              <a:buFont typeface="Noto Sans Symbols"/>
              <a:buChar char="∙"/>
            </a:pPr>
            <a:r>
              <a:rPr lang="en-US" sz="1600">
                <a:solidFill>
                  <a:schemeClr val="dk1"/>
                </a:solidFill>
                <a:latin typeface="Twentieth Century"/>
                <a:ea typeface="Twentieth Century"/>
                <a:cs typeface="Twentieth Century"/>
                <a:sym typeface="Twentieth Century"/>
              </a:rPr>
              <a:t>Perpetual Succession</a:t>
            </a:r>
            <a:endParaRPr sz="1600">
              <a:solidFill>
                <a:schemeClr val="dk1"/>
              </a:solidFill>
              <a:latin typeface="Twentieth Century"/>
              <a:ea typeface="Twentieth Century"/>
              <a:cs typeface="Twentieth Century"/>
              <a:sym typeface="Twentieth Century"/>
            </a:endParaRPr>
          </a:p>
          <a:p>
            <a:pPr indent="0" lvl="0" marL="0" marR="0" rtl="0" algn="just">
              <a:lnSpc>
                <a:spcPct val="107000"/>
              </a:lnSpc>
              <a:spcBef>
                <a:spcPts val="800"/>
              </a:spcBef>
              <a:spcAft>
                <a:spcPts val="0"/>
              </a:spcAft>
              <a:buNone/>
            </a:pPr>
            <a:r>
              <a:rPr lang="en-US" sz="1600">
                <a:solidFill>
                  <a:schemeClr val="dk1"/>
                </a:solidFill>
                <a:latin typeface="Twentieth Century"/>
                <a:ea typeface="Twentieth Century"/>
                <a:cs typeface="Twentieth Century"/>
                <a:sym typeface="Twentieth Century"/>
              </a:rPr>
              <a:t> </a:t>
            </a:r>
            <a:endParaRPr sz="1600">
              <a:solidFill>
                <a:schemeClr val="dk1"/>
              </a:solidFill>
              <a:latin typeface="Twentieth Century"/>
              <a:ea typeface="Twentieth Century"/>
              <a:cs typeface="Twentieth Century"/>
              <a:sym typeface="Twentieth Century"/>
            </a:endParaRPr>
          </a:p>
          <a:p>
            <a:pPr indent="0" lvl="0" marL="0" marR="0" rtl="0" algn="just">
              <a:lnSpc>
                <a:spcPct val="107000"/>
              </a:lnSpc>
              <a:spcBef>
                <a:spcPts val="800"/>
              </a:spcBef>
              <a:spcAft>
                <a:spcPts val="0"/>
              </a:spcAft>
              <a:buNone/>
            </a:pPr>
            <a:r>
              <a:rPr lang="en-US" sz="1600">
                <a:solidFill>
                  <a:schemeClr val="dk1"/>
                </a:solidFill>
                <a:latin typeface="Twentieth Century"/>
                <a:ea typeface="Twentieth Century"/>
                <a:cs typeface="Twentieth Century"/>
                <a:sym typeface="Twentieth Century"/>
              </a:rPr>
              <a:t> </a:t>
            </a:r>
            <a:r>
              <a:rPr b="1" lang="en-US" sz="1600" u="sng">
                <a:solidFill>
                  <a:schemeClr val="dk1"/>
                </a:solidFill>
                <a:latin typeface="Twentieth Century"/>
                <a:ea typeface="Twentieth Century"/>
                <a:cs typeface="Twentieth Century"/>
                <a:sym typeface="Twentieth Century"/>
              </a:rPr>
              <a:t>Disadvantages:</a:t>
            </a:r>
            <a:endParaRPr sz="1600">
              <a:solidFill>
                <a:schemeClr val="dk1"/>
              </a:solidFill>
              <a:latin typeface="Twentieth Century"/>
              <a:ea typeface="Twentieth Century"/>
              <a:cs typeface="Twentieth Century"/>
              <a:sym typeface="Twentieth Century"/>
            </a:endParaRPr>
          </a:p>
          <a:p>
            <a:pPr indent="-342900" lvl="0" marL="342900" marR="0" rtl="0" algn="just">
              <a:lnSpc>
                <a:spcPct val="107000"/>
              </a:lnSpc>
              <a:spcBef>
                <a:spcPts val="800"/>
              </a:spcBef>
              <a:spcAft>
                <a:spcPts val="0"/>
              </a:spcAft>
              <a:buClr>
                <a:schemeClr val="dk1"/>
              </a:buClr>
              <a:buSzPts val="1600"/>
              <a:buFont typeface="Noto Sans Symbols"/>
              <a:buChar char="∙"/>
            </a:pPr>
            <a:r>
              <a:rPr lang="en-US" sz="1600">
                <a:solidFill>
                  <a:schemeClr val="dk1"/>
                </a:solidFill>
                <a:latin typeface="Twentieth Century"/>
                <a:ea typeface="Twentieth Century"/>
                <a:cs typeface="Twentieth Century"/>
                <a:sym typeface="Twentieth Century"/>
              </a:rPr>
              <a:t>Benefit of slab rate taxation is not applicable</a:t>
            </a:r>
            <a:endParaRPr sz="1600">
              <a:solidFill>
                <a:schemeClr val="dk1"/>
              </a:solidFill>
              <a:latin typeface="Twentieth Century"/>
              <a:ea typeface="Twentieth Century"/>
              <a:cs typeface="Twentieth Century"/>
              <a:sym typeface="Twentieth Century"/>
            </a:endParaRPr>
          </a:p>
          <a:p>
            <a:pPr indent="-342900" lvl="0" marL="342900" marR="0" rtl="0" algn="just">
              <a:lnSpc>
                <a:spcPct val="107000"/>
              </a:lnSpc>
              <a:spcBef>
                <a:spcPts val="0"/>
              </a:spcBef>
              <a:spcAft>
                <a:spcPts val="0"/>
              </a:spcAft>
              <a:buClr>
                <a:schemeClr val="dk1"/>
              </a:buClr>
              <a:buSzPts val="1600"/>
              <a:buFont typeface="Noto Sans Symbols"/>
              <a:buChar char="∙"/>
            </a:pPr>
            <a:r>
              <a:rPr lang="en-US" sz="1600">
                <a:solidFill>
                  <a:schemeClr val="dk1"/>
                </a:solidFill>
                <a:latin typeface="Twentieth Century"/>
                <a:ea typeface="Twentieth Century"/>
                <a:cs typeface="Twentieth Century"/>
                <a:sym typeface="Twentieth Century"/>
              </a:rPr>
              <a:t>More legal compliances required than simple partnership Firm</a:t>
            </a:r>
            <a:endParaRPr sz="1600">
              <a:solidFill>
                <a:schemeClr val="dk1"/>
              </a:solidFill>
              <a:latin typeface="Twentieth Century"/>
              <a:ea typeface="Twentieth Century"/>
              <a:cs typeface="Twentieth Century"/>
              <a:sym typeface="Twentieth Century"/>
            </a:endParaRPr>
          </a:p>
          <a:p>
            <a:pPr indent="-342900" lvl="0" marL="342900" marR="0" rtl="0" algn="just">
              <a:lnSpc>
                <a:spcPct val="107000"/>
              </a:lnSpc>
              <a:spcBef>
                <a:spcPts val="0"/>
              </a:spcBef>
              <a:spcAft>
                <a:spcPts val="0"/>
              </a:spcAft>
              <a:buClr>
                <a:schemeClr val="dk1"/>
              </a:buClr>
              <a:buSzPts val="1600"/>
              <a:buFont typeface="Noto Sans Symbols"/>
              <a:buChar char="∙"/>
            </a:pPr>
            <a:r>
              <a:rPr lang="en-US" sz="1600">
                <a:solidFill>
                  <a:schemeClr val="dk1"/>
                </a:solidFill>
                <a:latin typeface="Twentieth Century"/>
                <a:ea typeface="Twentieth Century"/>
                <a:cs typeface="Twentieth Century"/>
                <a:sym typeface="Twentieth Century"/>
              </a:rPr>
              <a:t>Regular and annual filings with MCA applicable same as body corporate</a:t>
            </a:r>
            <a:endParaRPr sz="1600">
              <a:solidFill>
                <a:schemeClr val="dk1"/>
              </a:solidFill>
              <a:latin typeface="Twentieth Century"/>
              <a:ea typeface="Twentieth Century"/>
              <a:cs typeface="Twentieth Century"/>
              <a:sym typeface="Twentieth Century"/>
            </a:endParaRPr>
          </a:p>
          <a:p>
            <a:pPr indent="-342900" lvl="0" marL="342900" marR="0" rtl="0" algn="just">
              <a:lnSpc>
                <a:spcPct val="107000"/>
              </a:lnSpc>
              <a:spcBef>
                <a:spcPts val="0"/>
              </a:spcBef>
              <a:spcAft>
                <a:spcPts val="0"/>
              </a:spcAft>
              <a:buClr>
                <a:schemeClr val="dk1"/>
              </a:buClr>
              <a:buSzPts val="1600"/>
              <a:buFont typeface="Noto Sans Symbols"/>
              <a:buChar char="∙"/>
            </a:pPr>
            <a:r>
              <a:rPr lang="en-US" sz="1600">
                <a:solidFill>
                  <a:schemeClr val="dk1"/>
                </a:solidFill>
                <a:latin typeface="Twentieth Century"/>
                <a:ea typeface="Twentieth Century"/>
                <a:cs typeface="Twentieth Century"/>
                <a:sym typeface="Twentieth Century"/>
              </a:rPr>
              <a:t>Audit under MCA will be required after some milestone</a:t>
            </a:r>
            <a:endParaRPr sz="1600">
              <a:solidFill>
                <a:schemeClr val="dk1"/>
              </a:solidFill>
              <a:latin typeface="Twentieth Century"/>
              <a:ea typeface="Twentieth Century"/>
              <a:cs typeface="Twentieth Century"/>
              <a:sym typeface="Twentieth Century"/>
            </a:endParaRPr>
          </a:p>
          <a:p>
            <a:pPr indent="0" lvl="0" marL="228600" marR="0" rtl="0" algn="just">
              <a:lnSpc>
                <a:spcPct val="107000"/>
              </a:lnSpc>
              <a:spcBef>
                <a:spcPts val="800"/>
              </a:spcBef>
              <a:spcAft>
                <a:spcPts val="0"/>
              </a:spcAft>
              <a:buNone/>
            </a:pPr>
            <a:r>
              <a:rPr lang="en-US" sz="1600">
                <a:solidFill>
                  <a:schemeClr val="dk1"/>
                </a:solidFill>
                <a:latin typeface="Twentieth Century"/>
                <a:ea typeface="Twentieth Century"/>
                <a:cs typeface="Twentieth Century"/>
                <a:sym typeface="Twentieth Century"/>
              </a:rPr>
              <a:t> </a:t>
            </a:r>
            <a:endParaRPr sz="1600">
              <a:solidFill>
                <a:schemeClr val="dk1"/>
              </a:solidFill>
              <a:latin typeface="Twentieth Century"/>
              <a:ea typeface="Twentieth Century"/>
              <a:cs typeface="Twentieth Century"/>
              <a:sym typeface="Twentieth Century"/>
            </a:endParaRPr>
          </a:p>
          <a:p>
            <a:pPr indent="0" lvl="0" marL="0" marR="0" rtl="0" algn="just">
              <a:spcBef>
                <a:spcPts val="800"/>
              </a:spcBef>
              <a:spcAft>
                <a:spcPts val="0"/>
              </a:spcAft>
              <a:buNone/>
            </a:pPr>
            <a:r>
              <a:t/>
            </a:r>
            <a:endParaRPr sz="1600">
              <a:solidFill>
                <a:schemeClr val="dk1"/>
              </a:solidFill>
              <a:latin typeface="Twentieth Century"/>
              <a:ea typeface="Twentieth Century"/>
              <a:cs typeface="Twentieth Century"/>
              <a:sym typeface="Twentieth Century"/>
            </a:endParaRPr>
          </a:p>
        </p:txBody>
      </p:sp>
      <p:pic>
        <p:nvPicPr>
          <p:cNvPr id="200" name="Google Shape;200;p25"/>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nvSpPr>
        <p:spPr>
          <a:xfrm>
            <a:off x="365161" y="53714"/>
            <a:ext cx="11728515" cy="675057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700">
              <a:solidFill>
                <a:schemeClr val="dk1"/>
              </a:solidFill>
              <a:latin typeface="Twentieth Century"/>
              <a:ea typeface="Twentieth Century"/>
              <a:cs typeface="Twentieth Century"/>
              <a:sym typeface="Twentieth Century"/>
            </a:endParaRPr>
          </a:p>
          <a:p>
            <a:pPr indent="0" lvl="0" marL="0" marR="0" rtl="0" algn="just">
              <a:spcBef>
                <a:spcPts val="800"/>
              </a:spcBef>
              <a:spcAft>
                <a:spcPts val="0"/>
              </a:spcAft>
              <a:buNone/>
            </a:pPr>
            <a:r>
              <a:rPr b="1" lang="en-US" sz="1700">
                <a:solidFill>
                  <a:schemeClr val="dk1"/>
                </a:solidFill>
                <a:latin typeface="Twentieth Century"/>
                <a:ea typeface="Twentieth Century"/>
                <a:cs typeface="Twentieth Century"/>
                <a:sym typeface="Twentieth Century"/>
              </a:rPr>
              <a:t>Private Limited Company: </a:t>
            </a:r>
            <a:r>
              <a:rPr lang="en-US" sz="1700">
                <a:solidFill>
                  <a:schemeClr val="dk1"/>
                </a:solidFill>
                <a:latin typeface="Twentieth Century"/>
                <a:ea typeface="Twentieth Century"/>
                <a:cs typeface="Twentieth Century"/>
                <a:sym typeface="Twentieth Century"/>
              </a:rPr>
              <a:t>A company which is privately held for small</a:t>
            </a:r>
            <a:endParaRPr/>
          </a:p>
          <a:p>
            <a:pPr indent="0" lvl="0" marL="0" marR="0" rtl="0" algn="just">
              <a:spcBef>
                <a:spcPts val="800"/>
              </a:spcBef>
              <a:spcAft>
                <a:spcPts val="0"/>
              </a:spcAft>
              <a:buNone/>
            </a:pPr>
            <a:r>
              <a:rPr lang="en-US" sz="1700">
                <a:solidFill>
                  <a:schemeClr val="dk1"/>
                </a:solidFill>
                <a:latin typeface="Twentieth Century"/>
                <a:ea typeface="Twentieth Century"/>
                <a:cs typeface="Twentieth Century"/>
                <a:sym typeface="Twentieth Century"/>
              </a:rPr>
              <a:t>businesses. The liability of the members of a Private Limited Company is limited</a:t>
            </a:r>
            <a:endParaRPr/>
          </a:p>
          <a:p>
            <a:pPr indent="0" lvl="0" marL="0" marR="0" rtl="0" algn="just">
              <a:spcBef>
                <a:spcPts val="800"/>
              </a:spcBef>
              <a:spcAft>
                <a:spcPts val="0"/>
              </a:spcAft>
              <a:buNone/>
            </a:pPr>
            <a:r>
              <a:rPr lang="en-US" sz="1700">
                <a:solidFill>
                  <a:schemeClr val="dk1"/>
                </a:solidFill>
                <a:latin typeface="Twentieth Century"/>
                <a:ea typeface="Twentieth Century"/>
                <a:cs typeface="Twentieth Century"/>
                <a:sym typeface="Twentieth Century"/>
              </a:rPr>
              <a:t>to the amount of shares respectively held by them.</a:t>
            </a:r>
            <a:endParaRPr sz="1700">
              <a:solidFill>
                <a:schemeClr val="dk1"/>
              </a:solidFill>
              <a:latin typeface="Twentieth Century"/>
              <a:ea typeface="Twentieth Century"/>
              <a:cs typeface="Twentieth Century"/>
              <a:sym typeface="Twentieth Century"/>
            </a:endParaRPr>
          </a:p>
          <a:p>
            <a:pPr indent="0" lvl="0" marL="0" marR="0" rtl="0" algn="just">
              <a:spcBef>
                <a:spcPts val="800"/>
              </a:spcBef>
              <a:spcAft>
                <a:spcPts val="0"/>
              </a:spcAft>
              <a:buNone/>
            </a:pPr>
            <a:r>
              <a:rPr lang="en-US" sz="1700">
                <a:solidFill>
                  <a:schemeClr val="dk1"/>
                </a:solidFill>
                <a:latin typeface="Twentieth Century"/>
                <a:ea typeface="Twentieth Century"/>
                <a:cs typeface="Twentieth Century"/>
                <a:sym typeface="Twentieth Century"/>
              </a:rPr>
              <a:t> </a:t>
            </a:r>
            <a:r>
              <a:rPr b="1" lang="en-US" sz="1700" u="sng">
                <a:solidFill>
                  <a:schemeClr val="dk1"/>
                </a:solidFill>
                <a:latin typeface="Twentieth Century"/>
                <a:ea typeface="Twentieth Century"/>
                <a:cs typeface="Twentieth Century"/>
                <a:sym typeface="Twentieth Century"/>
              </a:rPr>
              <a:t>Advantages:</a:t>
            </a:r>
            <a:endParaRPr sz="1700">
              <a:solidFill>
                <a:schemeClr val="dk1"/>
              </a:solidFill>
              <a:latin typeface="Twentieth Century"/>
              <a:ea typeface="Twentieth Century"/>
              <a:cs typeface="Twentieth Century"/>
              <a:sym typeface="Twentieth Century"/>
            </a:endParaRPr>
          </a:p>
          <a:p>
            <a:pPr indent="-342900" lvl="0" marL="342900" marR="0" rtl="0" algn="just">
              <a:spcBef>
                <a:spcPts val="800"/>
              </a:spcBef>
              <a:spcAft>
                <a:spcPts val="0"/>
              </a:spcAft>
              <a:buClr>
                <a:schemeClr val="dk1"/>
              </a:buClr>
              <a:buSzPts val="1700"/>
              <a:buFont typeface="Noto Sans Symbols"/>
              <a:buChar char="∙"/>
            </a:pPr>
            <a:r>
              <a:rPr lang="en-US" sz="1700">
                <a:solidFill>
                  <a:schemeClr val="dk1"/>
                </a:solidFill>
                <a:latin typeface="Twentieth Century"/>
                <a:ea typeface="Twentieth Century"/>
                <a:cs typeface="Twentieth Century"/>
                <a:sym typeface="Twentieth Century"/>
              </a:rPr>
              <a:t>A separate legal entity</a:t>
            </a:r>
            <a:endParaRPr sz="1700">
              <a:solidFill>
                <a:schemeClr val="dk1"/>
              </a:solidFill>
              <a:latin typeface="Twentieth Century"/>
              <a:ea typeface="Twentieth Century"/>
              <a:cs typeface="Twentieth Century"/>
              <a:sym typeface="Twentieth Century"/>
            </a:endParaRPr>
          </a:p>
          <a:p>
            <a:pPr indent="-342900" lvl="0" marL="342900" marR="0" rtl="0" algn="just">
              <a:spcBef>
                <a:spcPts val="0"/>
              </a:spcBef>
              <a:spcAft>
                <a:spcPts val="0"/>
              </a:spcAft>
              <a:buClr>
                <a:schemeClr val="dk1"/>
              </a:buClr>
              <a:buSzPts val="1700"/>
              <a:buFont typeface="Noto Sans Symbols"/>
              <a:buChar char="∙"/>
            </a:pPr>
            <a:r>
              <a:rPr lang="en-US" sz="1700">
                <a:solidFill>
                  <a:schemeClr val="dk1"/>
                </a:solidFill>
                <a:latin typeface="Twentieth Century"/>
                <a:ea typeface="Twentieth Century"/>
                <a:cs typeface="Twentieth Century"/>
                <a:sym typeface="Twentieth Century"/>
              </a:rPr>
              <a:t>A company is ruled by its charter documents of MOA &amp; AOA</a:t>
            </a:r>
            <a:endParaRPr sz="1700">
              <a:solidFill>
                <a:schemeClr val="dk1"/>
              </a:solidFill>
              <a:latin typeface="Twentieth Century"/>
              <a:ea typeface="Twentieth Century"/>
              <a:cs typeface="Twentieth Century"/>
              <a:sym typeface="Twentieth Century"/>
            </a:endParaRPr>
          </a:p>
          <a:p>
            <a:pPr indent="-342900" lvl="0" marL="342900" marR="0" rtl="0" algn="just">
              <a:spcBef>
                <a:spcPts val="0"/>
              </a:spcBef>
              <a:spcAft>
                <a:spcPts val="0"/>
              </a:spcAft>
              <a:buClr>
                <a:schemeClr val="dk1"/>
              </a:buClr>
              <a:buSzPts val="1700"/>
              <a:buFont typeface="Noto Sans Symbols"/>
              <a:buChar char="∙"/>
            </a:pPr>
            <a:r>
              <a:rPr lang="en-US" sz="1700">
                <a:solidFill>
                  <a:schemeClr val="dk1"/>
                </a:solidFill>
                <a:latin typeface="Twentieth Century"/>
                <a:ea typeface="Twentieth Century"/>
                <a:cs typeface="Twentieth Century"/>
                <a:sym typeface="Twentieth Century"/>
              </a:rPr>
              <a:t>Those who buy shares are Shareholders</a:t>
            </a:r>
            <a:endParaRPr sz="1700">
              <a:solidFill>
                <a:schemeClr val="dk1"/>
              </a:solidFill>
              <a:latin typeface="Twentieth Century"/>
              <a:ea typeface="Twentieth Century"/>
              <a:cs typeface="Twentieth Century"/>
              <a:sym typeface="Twentieth Century"/>
            </a:endParaRPr>
          </a:p>
          <a:p>
            <a:pPr indent="-342900" lvl="0" marL="342900" marR="0" rtl="0" algn="just">
              <a:spcBef>
                <a:spcPts val="0"/>
              </a:spcBef>
              <a:spcAft>
                <a:spcPts val="0"/>
              </a:spcAft>
              <a:buClr>
                <a:schemeClr val="dk1"/>
              </a:buClr>
              <a:buSzPts val="1700"/>
              <a:buFont typeface="Noto Sans Symbols"/>
              <a:buChar char="∙"/>
            </a:pPr>
            <a:r>
              <a:rPr lang="en-US" sz="1700">
                <a:solidFill>
                  <a:schemeClr val="dk1"/>
                </a:solidFill>
                <a:latin typeface="Twentieth Century"/>
                <a:ea typeface="Twentieth Century"/>
                <a:cs typeface="Twentieth Century"/>
                <a:sym typeface="Twentieth Century"/>
              </a:rPr>
              <a:t>Board of Directors runs the corporation</a:t>
            </a:r>
            <a:endParaRPr/>
          </a:p>
          <a:p>
            <a:pPr indent="-342900" lvl="0" marL="342900" marR="0" rtl="0" algn="just">
              <a:spcBef>
                <a:spcPts val="0"/>
              </a:spcBef>
              <a:spcAft>
                <a:spcPts val="0"/>
              </a:spcAft>
              <a:buClr>
                <a:schemeClr val="dk1"/>
              </a:buClr>
              <a:buSzPts val="1700"/>
              <a:buFont typeface="Noto Sans Symbols"/>
              <a:buChar char="∙"/>
            </a:pPr>
            <a:r>
              <a:rPr lang="en-US" sz="1700">
                <a:solidFill>
                  <a:schemeClr val="dk1"/>
                </a:solidFill>
                <a:latin typeface="Twentieth Century"/>
                <a:ea typeface="Twentieth Century"/>
                <a:cs typeface="Twentieth Century"/>
                <a:sym typeface="Twentieth Century"/>
              </a:rPr>
              <a:t>Brand Protection</a:t>
            </a:r>
            <a:endParaRPr/>
          </a:p>
          <a:p>
            <a:pPr indent="-342900" lvl="0" marL="342900" marR="0" rtl="0" algn="just">
              <a:spcBef>
                <a:spcPts val="0"/>
              </a:spcBef>
              <a:spcAft>
                <a:spcPts val="0"/>
              </a:spcAft>
              <a:buClr>
                <a:schemeClr val="dk1"/>
              </a:buClr>
              <a:buSzPts val="1700"/>
              <a:buFont typeface="Noto Sans Symbols"/>
              <a:buChar char="∙"/>
            </a:pPr>
            <a:r>
              <a:rPr lang="en-US" sz="1700">
                <a:solidFill>
                  <a:schemeClr val="dk1"/>
                </a:solidFill>
                <a:latin typeface="Twentieth Century"/>
                <a:ea typeface="Twentieth Century"/>
                <a:cs typeface="Twentieth Century"/>
                <a:sym typeface="Twentieth Century"/>
              </a:rPr>
              <a:t>Aids long term planning</a:t>
            </a:r>
            <a:endParaRPr/>
          </a:p>
          <a:p>
            <a:pPr indent="-342900" lvl="0" marL="342900" marR="0" rtl="0" algn="just">
              <a:spcBef>
                <a:spcPts val="0"/>
              </a:spcBef>
              <a:spcAft>
                <a:spcPts val="0"/>
              </a:spcAft>
              <a:buClr>
                <a:schemeClr val="dk1"/>
              </a:buClr>
              <a:buSzPts val="1700"/>
              <a:buFont typeface="Noto Sans Symbols"/>
              <a:buChar char="∙"/>
            </a:pPr>
            <a:r>
              <a:rPr lang="en-US" sz="1700">
                <a:solidFill>
                  <a:schemeClr val="dk1"/>
                </a:solidFill>
                <a:latin typeface="Twentieth Century"/>
                <a:ea typeface="Twentieth Century"/>
                <a:cs typeface="Twentieth Century"/>
                <a:sym typeface="Twentieth Century"/>
              </a:rPr>
              <a:t>Looser Corporate Governance</a:t>
            </a:r>
            <a:endParaRPr sz="1700">
              <a:solidFill>
                <a:schemeClr val="dk1"/>
              </a:solidFill>
              <a:latin typeface="Twentieth Century"/>
              <a:ea typeface="Twentieth Century"/>
              <a:cs typeface="Twentieth Century"/>
              <a:sym typeface="Twentieth Century"/>
            </a:endParaRPr>
          </a:p>
          <a:p>
            <a:pPr indent="-342900" lvl="0" marL="342900" marR="0" rtl="0" algn="just">
              <a:spcBef>
                <a:spcPts val="0"/>
              </a:spcBef>
              <a:spcAft>
                <a:spcPts val="0"/>
              </a:spcAft>
              <a:buClr>
                <a:schemeClr val="dk1"/>
              </a:buClr>
              <a:buSzPts val="1700"/>
              <a:buFont typeface="Noto Sans Symbols"/>
              <a:buChar char="∙"/>
            </a:pPr>
            <a:r>
              <a:rPr lang="en-US" sz="1700">
                <a:solidFill>
                  <a:schemeClr val="dk1"/>
                </a:solidFill>
                <a:latin typeface="Twentieth Century"/>
                <a:ea typeface="Twentieth Century"/>
                <a:cs typeface="Twentieth Century"/>
                <a:sym typeface="Twentieth Century"/>
              </a:rPr>
              <a:t>Shareholders have limited liability, not responsible for debts.</a:t>
            </a:r>
            <a:endParaRPr/>
          </a:p>
          <a:p>
            <a:pPr indent="0" lvl="0" marL="0" marR="0" rtl="0" algn="just">
              <a:spcBef>
                <a:spcPts val="600"/>
              </a:spcBef>
              <a:spcAft>
                <a:spcPts val="0"/>
              </a:spcAft>
              <a:buNone/>
            </a:pPr>
            <a:r>
              <a:t/>
            </a:r>
            <a:endParaRPr sz="1700">
              <a:solidFill>
                <a:schemeClr val="dk1"/>
              </a:solidFill>
              <a:latin typeface="Twentieth Century"/>
              <a:ea typeface="Twentieth Century"/>
              <a:cs typeface="Twentieth Century"/>
              <a:sym typeface="Twentieth Century"/>
            </a:endParaRPr>
          </a:p>
          <a:p>
            <a:pPr indent="0" lvl="0" marL="0" marR="0" rtl="0" algn="just">
              <a:spcBef>
                <a:spcPts val="600"/>
              </a:spcBef>
              <a:spcAft>
                <a:spcPts val="0"/>
              </a:spcAft>
              <a:buNone/>
            </a:pPr>
            <a:r>
              <a:rPr b="1" lang="en-US" sz="1700" u="sng">
                <a:solidFill>
                  <a:schemeClr val="dk1"/>
                </a:solidFill>
                <a:latin typeface="Twentieth Century"/>
                <a:ea typeface="Twentieth Century"/>
                <a:cs typeface="Twentieth Century"/>
                <a:sym typeface="Twentieth Century"/>
              </a:rPr>
              <a:t>Disadvantages:</a:t>
            </a:r>
            <a:endParaRPr sz="1700">
              <a:solidFill>
                <a:schemeClr val="dk1"/>
              </a:solidFill>
              <a:latin typeface="Twentieth Century"/>
              <a:ea typeface="Twentieth Century"/>
              <a:cs typeface="Twentieth Century"/>
              <a:sym typeface="Twentieth Century"/>
            </a:endParaRPr>
          </a:p>
          <a:p>
            <a:pPr indent="-342900" lvl="0" marL="342900" marR="0" rtl="0" algn="just">
              <a:spcBef>
                <a:spcPts val="800"/>
              </a:spcBef>
              <a:spcAft>
                <a:spcPts val="0"/>
              </a:spcAft>
              <a:buClr>
                <a:schemeClr val="dk1"/>
              </a:buClr>
              <a:buSzPts val="1700"/>
              <a:buFont typeface="Noto Sans Symbols"/>
              <a:buChar char="∙"/>
            </a:pPr>
            <a:r>
              <a:rPr lang="en-US" sz="1700">
                <a:solidFill>
                  <a:schemeClr val="dk1"/>
                </a:solidFill>
                <a:latin typeface="Twentieth Century"/>
                <a:ea typeface="Twentieth Century"/>
                <a:cs typeface="Twentieth Century"/>
                <a:sym typeface="Twentieth Century"/>
              </a:rPr>
              <a:t>Double taxation on Net profit if distributed as Dividend</a:t>
            </a:r>
            <a:endParaRPr sz="1700">
              <a:solidFill>
                <a:schemeClr val="dk1"/>
              </a:solidFill>
              <a:latin typeface="Twentieth Century"/>
              <a:ea typeface="Twentieth Century"/>
              <a:cs typeface="Twentieth Century"/>
              <a:sym typeface="Twentieth Century"/>
            </a:endParaRPr>
          </a:p>
          <a:p>
            <a:pPr indent="-342900" lvl="0" marL="342900" marR="0" rtl="0" algn="just">
              <a:spcBef>
                <a:spcPts val="0"/>
              </a:spcBef>
              <a:spcAft>
                <a:spcPts val="0"/>
              </a:spcAft>
              <a:buClr>
                <a:schemeClr val="dk1"/>
              </a:buClr>
              <a:buSzPts val="1700"/>
              <a:buFont typeface="Noto Sans Symbols"/>
              <a:buChar char="∙"/>
            </a:pPr>
            <a:r>
              <a:rPr lang="en-US" sz="1700">
                <a:solidFill>
                  <a:schemeClr val="dk1"/>
                </a:solidFill>
                <a:latin typeface="Twentieth Century"/>
                <a:ea typeface="Twentieth Century"/>
                <a:cs typeface="Twentieth Century"/>
                <a:sym typeface="Twentieth Century"/>
              </a:rPr>
              <a:t>Various restrictions like taking loan or giving loan from unrelated person is prohibited</a:t>
            </a:r>
            <a:endParaRPr sz="1700">
              <a:solidFill>
                <a:schemeClr val="dk1"/>
              </a:solidFill>
              <a:latin typeface="Twentieth Century"/>
              <a:ea typeface="Twentieth Century"/>
              <a:cs typeface="Twentieth Century"/>
              <a:sym typeface="Twentieth Century"/>
            </a:endParaRPr>
          </a:p>
          <a:p>
            <a:pPr indent="-342900" lvl="0" marL="342900" marR="0" rtl="0" algn="just">
              <a:spcBef>
                <a:spcPts val="0"/>
              </a:spcBef>
              <a:spcAft>
                <a:spcPts val="0"/>
              </a:spcAft>
              <a:buClr>
                <a:schemeClr val="dk1"/>
              </a:buClr>
              <a:buSzPts val="1700"/>
              <a:buFont typeface="Noto Sans Symbols"/>
              <a:buChar char="∙"/>
            </a:pPr>
            <a:r>
              <a:rPr lang="en-US" sz="1700">
                <a:solidFill>
                  <a:schemeClr val="dk1"/>
                </a:solidFill>
                <a:latin typeface="Twentieth Century"/>
                <a:ea typeface="Twentieth Century"/>
                <a:cs typeface="Twentieth Century"/>
                <a:sym typeface="Twentieth Century"/>
              </a:rPr>
              <a:t>Regular and annual filings with MCA applicable</a:t>
            </a:r>
            <a:endParaRPr sz="1700">
              <a:solidFill>
                <a:schemeClr val="dk1"/>
              </a:solidFill>
              <a:latin typeface="Twentieth Century"/>
              <a:ea typeface="Twentieth Century"/>
              <a:cs typeface="Twentieth Century"/>
              <a:sym typeface="Twentieth Century"/>
            </a:endParaRPr>
          </a:p>
          <a:p>
            <a:pPr indent="-342900" lvl="0" marL="342900" marR="0" rtl="0" algn="just">
              <a:spcBef>
                <a:spcPts val="0"/>
              </a:spcBef>
              <a:spcAft>
                <a:spcPts val="0"/>
              </a:spcAft>
              <a:buClr>
                <a:schemeClr val="dk1"/>
              </a:buClr>
              <a:buSzPts val="1700"/>
              <a:buFont typeface="Noto Sans Symbols"/>
              <a:buChar char="∙"/>
            </a:pPr>
            <a:r>
              <a:rPr lang="en-US" sz="1700">
                <a:solidFill>
                  <a:schemeClr val="dk1"/>
                </a:solidFill>
                <a:latin typeface="Twentieth Century"/>
                <a:ea typeface="Twentieth Century"/>
                <a:cs typeface="Twentieth Century"/>
                <a:sym typeface="Twentieth Century"/>
              </a:rPr>
              <a:t>Audit under MCA will be required from very first day.</a:t>
            </a:r>
            <a:endParaRPr/>
          </a:p>
          <a:p>
            <a:pPr indent="-342900" lvl="0" marL="342900" marR="0" rtl="0" algn="just">
              <a:spcBef>
                <a:spcPts val="0"/>
              </a:spcBef>
              <a:spcAft>
                <a:spcPts val="0"/>
              </a:spcAft>
              <a:buClr>
                <a:schemeClr val="dk1"/>
              </a:buClr>
              <a:buSzPts val="1700"/>
              <a:buFont typeface="Noto Sans Symbols"/>
              <a:buChar char="∙"/>
            </a:pPr>
            <a:r>
              <a:rPr lang="en-US" sz="1700">
                <a:solidFill>
                  <a:schemeClr val="dk1"/>
                </a:solidFill>
                <a:latin typeface="Twentieth Century"/>
                <a:ea typeface="Twentieth Century"/>
                <a:cs typeface="Twentieth Century"/>
                <a:sym typeface="Twentieth Century"/>
              </a:rPr>
              <a:t>Shares cannot be quoted in Stock Exchange.</a:t>
            </a:r>
            <a:endParaRPr sz="1700">
              <a:solidFill>
                <a:schemeClr val="dk1"/>
              </a:solidFill>
              <a:latin typeface="Twentieth Century"/>
              <a:ea typeface="Twentieth Century"/>
              <a:cs typeface="Twentieth Century"/>
              <a:sym typeface="Twentieth Century"/>
            </a:endParaRPr>
          </a:p>
          <a:p>
            <a:pPr indent="-342900" lvl="0" marL="342900" marR="0" rtl="0" algn="just">
              <a:spcBef>
                <a:spcPts val="0"/>
              </a:spcBef>
              <a:spcAft>
                <a:spcPts val="0"/>
              </a:spcAft>
              <a:buClr>
                <a:schemeClr val="dk1"/>
              </a:buClr>
              <a:buSzPts val="1700"/>
              <a:buFont typeface="Noto Sans Symbols"/>
              <a:buChar char="∙"/>
            </a:pPr>
            <a:r>
              <a:rPr lang="en-US" sz="1700">
                <a:solidFill>
                  <a:schemeClr val="dk1"/>
                </a:solidFill>
                <a:latin typeface="Twentieth Century"/>
                <a:ea typeface="Twentieth Century"/>
                <a:cs typeface="Twentieth Century"/>
                <a:sym typeface="Twentieth Century"/>
              </a:rPr>
              <a:t>Winding up is not easy</a:t>
            </a:r>
            <a:endParaRPr/>
          </a:p>
          <a:p>
            <a:pPr indent="0" lvl="0" marL="0" marR="0" rtl="0" algn="just">
              <a:spcBef>
                <a:spcPts val="800"/>
              </a:spcBef>
              <a:spcAft>
                <a:spcPts val="0"/>
              </a:spcAft>
              <a:buNone/>
            </a:pPr>
            <a:r>
              <a:t/>
            </a:r>
            <a:endParaRPr sz="1700">
              <a:solidFill>
                <a:schemeClr val="dk1"/>
              </a:solidFill>
              <a:latin typeface="Twentieth Century"/>
              <a:ea typeface="Twentieth Century"/>
              <a:cs typeface="Twentieth Century"/>
              <a:sym typeface="Twentieth Century"/>
            </a:endParaRPr>
          </a:p>
        </p:txBody>
      </p:sp>
      <p:pic>
        <p:nvPicPr>
          <p:cNvPr id="206" name="Google Shape;206;p26"/>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nvSpPr>
        <p:spPr>
          <a:xfrm>
            <a:off x="522514" y="881927"/>
            <a:ext cx="11146972" cy="543033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1800">
                <a:solidFill>
                  <a:schemeClr val="dk1"/>
                </a:solidFill>
                <a:latin typeface="Twentieth Century"/>
                <a:ea typeface="Twentieth Century"/>
                <a:cs typeface="Twentieth Century"/>
                <a:sym typeface="Twentieth Century"/>
              </a:rPr>
              <a:t>Public Limited Company:</a:t>
            </a:r>
            <a:r>
              <a:rPr lang="en-US" sz="1800">
                <a:solidFill>
                  <a:schemeClr val="dk1"/>
                </a:solidFill>
                <a:latin typeface="Twentieth Century"/>
                <a:ea typeface="Twentieth Century"/>
                <a:cs typeface="Twentieth Century"/>
                <a:sym typeface="Twentieth Century"/>
              </a:rPr>
              <a:t> A company that has limited liability and offers shares to the general public. Its stock can be acquired by anyone, either privately through (IPO) initial public offering or via trades on the stock market.</a:t>
            </a:r>
            <a:endParaRPr/>
          </a:p>
          <a:p>
            <a:pPr indent="0" lvl="0" marL="457200" marR="0" rtl="0" algn="l">
              <a:lnSpc>
                <a:spcPct val="107000"/>
              </a:lnSpc>
              <a:spcBef>
                <a:spcPts val="0"/>
              </a:spcBef>
              <a:spcAft>
                <a:spcPts val="0"/>
              </a:spcAft>
              <a:buNone/>
            </a:pPr>
            <a:r>
              <a:rPr lang="en-US" sz="1800">
                <a:solidFill>
                  <a:schemeClr val="dk1"/>
                </a:solidFill>
                <a:latin typeface="Twentieth Century"/>
                <a:ea typeface="Twentieth Century"/>
                <a:cs typeface="Twentieth Century"/>
                <a:sym typeface="Twentieth Century"/>
              </a:rPr>
              <a:t> </a:t>
            </a:r>
            <a:endParaRPr sz="1800">
              <a:solidFill>
                <a:schemeClr val="dk1"/>
              </a:solidFill>
              <a:latin typeface="Twentieth Century"/>
              <a:ea typeface="Twentieth Century"/>
              <a:cs typeface="Twentieth Century"/>
              <a:sym typeface="Twentieth Century"/>
            </a:endParaRPr>
          </a:p>
          <a:p>
            <a:pPr indent="0" lvl="0" marL="0" marR="0" rtl="0" algn="l">
              <a:lnSpc>
                <a:spcPct val="107000"/>
              </a:lnSpc>
              <a:spcBef>
                <a:spcPts val="800"/>
              </a:spcBef>
              <a:spcAft>
                <a:spcPts val="0"/>
              </a:spcAft>
              <a:buNone/>
            </a:pPr>
            <a:r>
              <a:rPr b="1" lang="en-US" sz="1800" u="sng">
                <a:solidFill>
                  <a:schemeClr val="dk1"/>
                </a:solidFill>
                <a:latin typeface="Twentieth Century"/>
                <a:ea typeface="Twentieth Century"/>
                <a:cs typeface="Twentieth Century"/>
                <a:sym typeface="Twentieth Century"/>
              </a:rPr>
              <a:t>Advantages:</a:t>
            </a:r>
            <a:endParaRPr sz="180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800"/>
              </a:spcBef>
              <a:spcAft>
                <a:spcPts val="0"/>
              </a:spcAft>
              <a:buClr>
                <a:schemeClr val="dk1"/>
              </a:buClr>
              <a:buSzPts val="1800"/>
              <a:buFont typeface="Noto Sans Symbols"/>
              <a:buChar char="∙"/>
            </a:pPr>
            <a:r>
              <a:rPr lang="en-US" sz="1800">
                <a:solidFill>
                  <a:schemeClr val="dk1"/>
                </a:solidFill>
                <a:latin typeface="Twentieth Century"/>
                <a:ea typeface="Twentieth Century"/>
                <a:cs typeface="Twentieth Century"/>
                <a:sym typeface="Twentieth Century"/>
              </a:rPr>
              <a:t>Raising capital through public issue of shares</a:t>
            </a:r>
            <a:endParaRPr sz="180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0"/>
              </a:spcBef>
              <a:spcAft>
                <a:spcPts val="0"/>
              </a:spcAft>
              <a:buClr>
                <a:schemeClr val="dk1"/>
              </a:buClr>
              <a:buSzPts val="1800"/>
              <a:buFont typeface="Noto Sans Symbols"/>
              <a:buChar char="∙"/>
            </a:pPr>
            <a:r>
              <a:rPr lang="en-US" sz="1800">
                <a:solidFill>
                  <a:schemeClr val="dk1"/>
                </a:solidFill>
                <a:latin typeface="Twentieth Century"/>
                <a:ea typeface="Twentieth Century"/>
                <a:cs typeface="Twentieth Century"/>
                <a:sym typeface="Twentieth Century"/>
              </a:rPr>
              <a:t>Other Finance opportunities</a:t>
            </a:r>
            <a:endParaRPr sz="180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0"/>
              </a:spcBef>
              <a:spcAft>
                <a:spcPts val="0"/>
              </a:spcAft>
              <a:buClr>
                <a:schemeClr val="dk1"/>
              </a:buClr>
              <a:buSzPts val="1800"/>
              <a:buFont typeface="Noto Sans Symbols"/>
              <a:buChar char="∙"/>
            </a:pPr>
            <a:r>
              <a:rPr lang="en-US" sz="1800">
                <a:solidFill>
                  <a:schemeClr val="dk1"/>
                </a:solidFill>
                <a:latin typeface="Twentieth Century"/>
                <a:ea typeface="Twentieth Century"/>
                <a:cs typeface="Twentieth Century"/>
                <a:sym typeface="Twentieth Century"/>
              </a:rPr>
              <a:t>Growth &amp; expansion opportunities</a:t>
            </a:r>
            <a:endParaRPr sz="180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0"/>
              </a:spcBef>
              <a:spcAft>
                <a:spcPts val="0"/>
              </a:spcAft>
              <a:buClr>
                <a:schemeClr val="dk1"/>
              </a:buClr>
              <a:buSzPts val="1800"/>
              <a:buFont typeface="Noto Sans Symbols"/>
              <a:buChar char="∙"/>
            </a:pPr>
            <a:r>
              <a:rPr lang="en-US" sz="1800">
                <a:solidFill>
                  <a:schemeClr val="dk1"/>
                </a:solidFill>
                <a:latin typeface="Twentieth Century"/>
                <a:ea typeface="Twentieth Century"/>
                <a:cs typeface="Twentieth Century"/>
                <a:sym typeface="Twentieth Century"/>
              </a:rPr>
              <a:t>Prestigious profile &amp; confidence</a:t>
            </a:r>
            <a:endParaRPr sz="180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0"/>
              </a:spcBef>
              <a:spcAft>
                <a:spcPts val="0"/>
              </a:spcAft>
              <a:buClr>
                <a:schemeClr val="dk1"/>
              </a:buClr>
              <a:buSzPts val="1800"/>
              <a:buFont typeface="Noto Sans Symbols"/>
              <a:buChar char="∙"/>
            </a:pPr>
            <a:r>
              <a:rPr lang="en-US" sz="1800">
                <a:solidFill>
                  <a:schemeClr val="dk1"/>
                </a:solidFill>
                <a:latin typeface="Twentieth Century"/>
                <a:ea typeface="Twentieth Century"/>
                <a:cs typeface="Twentieth Century"/>
                <a:sym typeface="Twentieth Century"/>
              </a:rPr>
              <a:t>Shares are more easily transferable</a:t>
            </a:r>
            <a:endParaRPr sz="1800">
              <a:solidFill>
                <a:schemeClr val="dk1"/>
              </a:solidFill>
              <a:latin typeface="Twentieth Century"/>
              <a:ea typeface="Twentieth Century"/>
              <a:cs typeface="Twentieth Century"/>
              <a:sym typeface="Twentieth Century"/>
            </a:endParaRPr>
          </a:p>
          <a:p>
            <a:pPr indent="0" lvl="0" marL="0" marR="0" rtl="0" algn="l">
              <a:lnSpc>
                <a:spcPct val="107000"/>
              </a:lnSpc>
              <a:spcBef>
                <a:spcPts val="800"/>
              </a:spcBef>
              <a:spcAft>
                <a:spcPts val="0"/>
              </a:spcAft>
              <a:buNone/>
            </a:pPr>
            <a:r>
              <a:rPr lang="en-US" sz="1800">
                <a:solidFill>
                  <a:schemeClr val="dk1"/>
                </a:solidFill>
                <a:latin typeface="Twentieth Century"/>
                <a:ea typeface="Twentieth Century"/>
                <a:cs typeface="Twentieth Century"/>
                <a:sym typeface="Twentieth Century"/>
              </a:rPr>
              <a:t> </a:t>
            </a:r>
            <a:endParaRPr sz="1800">
              <a:solidFill>
                <a:schemeClr val="dk1"/>
              </a:solidFill>
              <a:latin typeface="Twentieth Century"/>
              <a:ea typeface="Twentieth Century"/>
              <a:cs typeface="Twentieth Century"/>
              <a:sym typeface="Twentieth Century"/>
            </a:endParaRPr>
          </a:p>
          <a:p>
            <a:pPr indent="0" lvl="0" marL="0" marR="0" rtl="0" algn="l">
              <a:lnSpc>
                <a:spcPct val="107000"/>
              </a:lnSpc>
              <a:spcBef>
                <a:spcPts val="800"/>
              </a:spcBef>
              <a:spcAft>
                <a:spcPts val="0"/>
              </a:spcAft>
              <a:buNone/>
            </a:pPr>
            <a:r>
              <a:rPr b="1" lang="en-US" sz="1800" u="sng">
                <a:solidFill>
                  <a:schemeClr val="dk1"/>
                </a:solidFill>
                <a:latin typeface="Twentieth Century"/>
                <a:ea typeface="Twentieth Century"/>
                <a:cs typeface="Twentieth Century"/>
                <a:sym typeface="Twentieth Century"/>
              </a:rPr>
              <a:t>Disadvantages:</a:t>
            </a:r>
            <a:endParaRPr sz="180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800"/>
              </a:spcBef>
              <a:spcAft>
                <a:spcPts val="0"/>
              </a:spcAft>
              <a:buClr>
                <a:schemeClr val="dk1"/>
              </a:buClr>
              <a:buSzPts val="1800"/>
              <a:buFont typeface="Noto Sans Symbols"/>
              <a:buChar char="∙"/>
            </a:pPr>
            <a:r>
              <a:rPr lang="en-US" sz="1800">
                <a:solidFill>
                  <a:schemeClr val="dk1"/>
                </a:solidFill>
                <a:latin typeface="Twentieth Century"/>
                <a:ea typeface="Twentieth Century"/>
                <a:cs typeface="Twentieth Century"/>
                <a:sym typeface="Twentieth Century"/>
              </a:rPr>
              <a:t>Higher level of transparency is required</a:t>
            </a:r>
            <a:endParaRPr sz="180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0"/>
              </a:spcBef>
              <a:spcAft>
                <a:spcPts val="0"/>
              </a:spcAft>
              <a:buClr>
                <a:schemeClr val="dk1"/>
              </a:buClr>
              <a:buSzPts val="1800"/>
              <a:buFont typeface="Noto Sans Symbols"/>
              <a:buChar char="∙"/>
            </a:pPr>
            <a:r>
              <a:rPr lang="en-US" sz="1800">
                <a:solidFill>
                  <a:schemeClr val="dk1"/>
                </a:solidFill>
                <a:latin typeface="Twentieth Century"/>
                <a:ea typeface="Twentieth Century"/>
                <a:cs typeface="Twentieth Century"/>
                <a:sym typeface="Twentieth Century"/>
              </a:rPr>
              <a:t>More vulnerable to a hostile takeover if a majority of shareholders agree to a bid</a:t>
            </a:r>
            <a:endParaRPr sz="180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0"/>
              </a:spcBef>
              <a:spcAft>
                <a:spcPts val="0"/>
              </a:spcAft>
              <a:buClr>
                <a:schemeClr val="dk1"/>
              </a:buClr>
              <a:buSzPts val="1800"/>
              <a:buFont typeface="Noto Sans Symbols"/>
              <a:buChar char="∙"/>
            </a:pPr>
            <a:r>
              <a:rPr lang="en-US" sz="1800">
                <a:solidFill>
                  <a:schemeClr val="dk1"/>
                </a:solidFill>
                <a:latin typeface="Twentieth Century"/>
                <a:ea typeface="Twentieth Century"/>
                <a:cs typeface="Twentieth Century"/>
                <a:sym typeface="Twentieth Century"/>
              </a:rPr>
              <a:t>Initial financial commitment is higher</a:t>
            </a:r>
            <a:endParaRPr sz="1800">
              <a:solidFill>
                <a:schemeClr val="dk1"/>
              </a:solidFill>
              <a:latin typeface="Twentieth Century"/>
              <a:ea typeface="Twentieth Century"/>
              <a:cs typeface="Twentieth Century"/>
              <a:sym typeface="Twentieth Century"/>
            </a:endParaRPr>
          </a:p>
          <a:p>
            <a:pPr indent="-342900" lvl="0" marL="342900" marR="0" rtl="0" algn="l">
              <a:lnSpc>
                <a:spcPct val="107000"/>
              </a:lnSpc>
              <a:spcBef>
                <a:spcPts val="0"/>
              </a:spcBef>
              <a:spcAft>
                <a:spcPts val="0"/>
              </a:spcAft>
              <a:buClr>
                <a:schemeClr val="dk1"/>
              </a:buClr>
              <a:buSzPts val="1800"/>
              <a:buFont typeface="Noto Sans Symbols"/>
              <a:buChar char="∙"/>
            </a:pPr>
            <a:r>
              <a:rPr lang="en-US" sz="1800">
                <a:solidFill>
                  <a:schemeClr val="dk1"/>
                </a:solidFill>
                <a:latin typeface="Twentieth Century"/>
                <a:ea typeface="Twentieth Century"/>
                <a:cs typeface="Twentieth Century"/>
                <a:sym typeface="Twentieth Century"/>
              </a:rPr>
              <a:t>Ownership &amp; control issues</a:t>
            </a:r>
            <a:endParaRPr sz="1800">
              <a:solidFill>
                <a:schemeClr val="dk1"/>
              </a:solidFill>
              <a:latin typeface="Twentieth Century"/>
              <a:ea typeface="Twentieth Century"/>
              <a:cs typeface="Twentieth Century"/>
              <a:sym typeface="Twentieth Century"/>
            </a:endParaRPr>
          </a:p>
          <a:p>
            <a:pPr indent="0" lvl="0" marL="0" marR="0" rtl="0" algn="l">
              <a:spcBef>
                <a:spcPts val="80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212" name="Google Shape;212;p27"/>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500"/>
                                        <p:tgtEl>
                                          <p:spTgt spid="21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500"/>
                                        <p:tgtEl>
                                          <p:spTgt spid="21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animEffect filter="fade" transition="in">
                                      <p:cBhvr>
                                        <p:cTn dur="500"/>
                                        <p:tgtEl>
                                          <p:spTgt spid="21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animEffect filter="fade" transition="in">
                                      <p:cBhvr>
                                        <p:cTn dur="500"/>
                                        <p:tgtEl>
                                          <p:spTgt spid="21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1">
                                            <p:txEl>
                                              <p:pRg end="4" st="4"/>
                                            </p:txEl>
                                          </p:spTgt>
                                        </p:tgtEl>
                                        <p:attrNameLst>
                                          <p:attrName>style.visibility</p:attrName>
                                        </p:attrNameLst>
                                      </p:cBhvr>
                                      <p:to>
                                        <p:strVal val="visible"/>
                                      </p:to>
                                    </p:set>
                                    <p:animEffect filter="fade" transition="in">
                                      <p:cBhvr>
                                        <p:cTn dur="500"/>
                                        <p:tgtEl>
                                          <p:spTgt spid="21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1">
                                            <p:txEl>
                                              <p:pRg end="5" st="5"/>
                                            </p:txEl>
                                          </p:spTgt>
                                        </p:tgtEl>
                                        <p:attrNameLst>
                                          <p:attrName>style.visibility</p:attrName>
                                        </p:attrNameLst>
                                      </p:cBhvr>
                                      <p:to>
                                        <p:strVal val="visible"/>
                                      </p:to>
                                    </p:set>
                                    <p:animEffect filter="fade" transition="in">
                                      <p:cBhvr>
                                        <p:cTn dur="500"/>
                                        <p:tgtEl>
                                          <p:spTgt spid="21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1">
                                            <p:txEl>
                                              <p:pRg end="6" st="6"/>
                                            </p:txEl>
                                          </p:spTgt>
                                        </p:tgtEl>
                                        <p:attrNameLst>
                                          <p:attrName>style.visibility</p:attrName>
                                        </p:attrNameLst>
                                      </p:cBhvr>
                                      <p:to>
                                        <p:strVal val="visible"/>
                                      </p:to>
                                    </p:set>
                                    <p:animEffect filter="fade" transition="in">
                                      <p:cBhvr>
                                        <p:cTn dur="500"/>
                                        <p:tgtEl>
                                          <p:spTgt spid="21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1">
                                            <p:txEl>
                                              <p:pRg end="7" st="7"/>
                                            </p:txEl>
                                          </p:spTgt>
                                        </p:tgtEl>
                                        <p:attrNameLst>
                                          <p:attrName>style.visibility</p:attrName>
                                        </p:attrNameLst>
                                      </p:cBhvr>
                                      <p:to>
                                        <p:strVal val="visible"/>
                                      </p:to>
                                    </p:set>
                                    <p:animEffect filter="fade" transition="in">
                                      <p:cBhvr>
                                        <p:cTn dur="500"/>
                                        <p:tgtEl>
                                          <p:spTgt spid="21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1">
                                            <p:txEl>
                                              <p:pRg end="8" st="8"/>
                                            </p:txEl>
                                          </p:spTgt>
                                        </p:tgtEl>
                                        <p:attrNameLst>
                                          <p:attrName>style.visibility</p:attrName>
                                        </p:attrNameLst>
                                      </p:cBhvr>
                                      <p:to>
                                        <p:strVal val="visible"/>
                                      </p:to>
                                    </p:set>
                                    <p:animEffect filter="fade" transition="in">
                                      <p:cBhvr>
                                        <p:cTn dur="500"/>
                                        <p:tgtEl>
                                          <p:spTgt spid="211">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1">
                                            <p:txEl>
                                              <p:pRg end="9" st="9"/>
                                            </p:txEl>
                                          </p:spTgt>
                                        </p:tgtEl>
                                        <p:attrNameLst>
                                          <p:attrName>style.visibility</p:attrName>
                                        </p:attrNameLst>
                                      </p:cBhvr>
                                      <p:to>
                                        <p:strVal val="visible"/>
                                      </p:to>
                                    </p:set>
                                    <p:animEffect filter="fade" transition="in">
                                      <p:cBhvr>
                                        <p:cTn dur="500"/>
                                        <p:tgtEl>
                                          <p:spTgt spid="211">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1">
                                            <p:txEl>
                                              <p:pRg end="10" st="10"/>
                                            </p:txEl>
                                          </p:spTgt>
                                        </p:tgtEl>
                                        <p:attrNameLst>
                                          <p:attrName>style.visibility</p:attrName>
                                        </p:attrNameLst>
                                      </p:cBhvr>
                                      <p:to>
                                        <p:strVal val="visible"/>
                                      </p:to>
                                    </p:set>
                                    <p:animEffect filter="fade" transition="in">
                                      <p:cBhvr>
                                        <p:cTn dur="500"/>
                                        <p:tgtEl>
                                          <p:spTgt spid="211">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1">
                                            <p:txEl>
                                              <p:pRg end="11" st="11"/>
                                            </p:txEl>
                                          </p:spTgt>
                                        </p:tgtEl>
                                        <p:attrNameLst>
                                          <p:attrName>style.visibility</p:attrName>
                                        </p:attrNameLst>
                                      </p:cBhvr>
                                      <p:to>
                                        <p:strVal val="visible"/>
                                      </p:to>
                                    </p:set>
                                    <p:animEffect filter="fade" transition="in">
                                      <p:cBhvr>
                                        <p:cTn dur="500"/>
                                        <p:tgtEl>
                                          <p:spTgt spid="211">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1">
                                            <p:txEl>
                                              <p:pRg end="12" st="12"/>
                                            </p:txEl>
                                          </p:spTgt>
                                        </p:tgtEl>
                                        <p:attrNameLst>
                                          <p:attrName>style.visibility</p:attrName>
                                        </p:attrNameLst>
                                      </p:cBhvr>
                                      <p:to>
                                        <p:strVal val="visible"/>
                                      </p:to>
                                    </p:set>
                                    <p:animEffect filter="fade" transition="in">
                                      <p:cBhvr>
                                        <p:cTn dur="500"/>
                                        <p:tgtEl>
                                          <p:spTgt spid="211">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1">
                                            <p:txEl>
                                              <p:pRg end="13" st="13"/>
                                            </p:txEl>
                                          </p:spTgt>
                                        </p:tgtEl>
                                        <p:attrNameLst>
                                          <p:attrName>style.visibility</p:attrName>
                                        </p:attrNameLst>
                                      </p:cBhvr>
                                      <p:to>
                                        <p:strVal val="visible"/>
                                      </p:to>
                                    </p:set>
                                    <p:animEffect filter="fade" transition="in">
                                      <p:cBhvr>
                                        <p:cTn dur="500"/>
                                        <p:tgtEl>
                                          <p:spTgt spid="211">
                                            <p:txEl>
                                              <p:pRg end="13" st="1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1">
                                            <p:txEl>
                                              <p:pRg end="14" st="14"/>
                                            </p:txEl>
                                          </p:spTgt>
                                        </p:tgtEl>
                                        <p:attrNameLst>
                                          <p:attrName>style.visibility</p:attrName>
                                        </p:attrNameLst>
                                      </p:cBhvr>
                                      <p:to>
                                        <p:strVal val="visible"/>
                                      </p:to>
                                    </p:set>
                                    <p:animEffect filter="fade" transition="in">
                                      <p:cBhvr>
                                        <p:cTn dur="500"/>
                                        <p:tgtEl>
                                          <p:spTgt spid="211">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graphicFrame>
        <p:nvGraphicFramePr>
          <p:cNvPr id="217" name="Google Shape;217;p28"/>
          <p:cNvGraphicFramePr/>
          <p:nvPr/>
        </p:nvGraphicFramePr>
        <p:xfrm>
          <a:off x="0" y="0"/>
          <a:ext cx="3000000" cy="3000000"/>
        </p:xfrm>
        <a:graphic>
          <a:graphicData uri="http://schemas.openxmlformats.org/drawingml/2006/table">
            <a:tbl>
              <a:tblPr bandRow="1" firstCol="1" firstRow="1">
                <a:noFill/>
                <a:tableStyleId>{88F4E5EE-19F7-489D-96D6-2681FE7D3BF2}</a:tableStyleId>
              </a:tblPr>
              <a:tblGrid>
                <a:gridCol w="1967800"/>
                <a:gridCol w="1967800"/>
                <a:gridCol w="1967800"/>
                <a:gridCol w="1967800"/>
                <a:gridCol w="2097025"/>
                <a:gridCol w="2223825"/>
              </a:tblGrid>
              <a:tr h="799250">
                <a:tc gridSpan="6">
                  <a:txBody>
                    <a:bodyPr/>
                    <a:lstStyle/>
                    <a:p>
                      <a:pPr indent="0" lvl="0" marL="0" marR="0" rtl="0" algn="ctr">
                        <a:lnSpc>
                          <a:spcPct val="107000"/>
                        </a:lnSpc>
                        <a:spcBef>
                          <a:spcPts val="0"/>
                        </a:spcBef>
                        <a:spcAft>
                          <a:spcPts val="0"/>
                        </a:spcAft>
                        <a:buNone/>
                      </a:pPr>
                      <a:r>
                        <a:rPr lang="en-US" sz="2000">
                          <a:solidFill>
                            <a:srgbClr val="542175"/>
                          </a:solidFill>
                          <a:latin typeface="Twentieth Century"/>
                          <a:ea typeface="Twentieth Century"/>
                          <a:cs typeface="Twentieth Century"/>
                          <a:sym typeface="Twentieth Century"/>
                        </a:rPr>
                        <a:t>COMPARISON</a:t>
                      </a:r>
                      <a:r>
                        <a:rPr lang="en-US" sz="2000">
                          <a:solidFill>
                            <a:srgbClr val="542175"/>
                          </a:solidFill>
                          <a:latin typeface="Twentieth Century"/>
                          <a:ea typeface="Twentieth Century"/>
                          <a:cs typeface="Twentieth Century"/>
                          <a:sym typeface="Twentieth Century"/>
                        </a:rPr>
                        <a:t> TABLE</a:t>
                      </a:r>
                      <a:endParaRPr sz="2000">
                        <a:solidFill>
                          <a:srgbClr val="542175"/>
                        </a:solidFill>
                        <a:latin typeface="Twentieth Century"/>
                        <a:ea typeface="Twentieth Century"/>
                        <a:cs typeface="Twentieth Century"/>
                        <a:sym typeface="Twentieth Century"/>
                      </a:endParaRPr>
                    </a:p>
                  </a:txBody>
                  <a:tcPr marT="0" marB="0" marR="68575" marL="68575" anchor="ctr"/>
                </a:tc>
                <a:tc hMerge="1"/>
                <a:tc hMerge="1"/>
                <a:tc hMerge="1"/>
                <a:tc hMerge="1"/>
                <a:tc hMerge="1"/>
              </a:tr>
              <a:tr h="799250">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Basis of comparison</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solidFill>
                            <a:schemeClr val="lt1"/>
                          </a:solidFill>
                          <a:latin typeface="Twentieth Century"/>
                          <a:ea typeface="Twentieth Century"/>
                          <a:cs typeface="Twentieth Century"/>
                          <a:sym typeface="Twentieth Century"/>
                        </a:rPr>
                        <a:t>Sole Proprietor</a:t>
                      </a:r>
                      <a:endParaRPr sz="1500">
                        <a:solidFill>
                          <a:schemeClr val="lt1"/>
                        </a:solidFill>
                        <a:latin typeface="Twentieth Century"/>
                        <a:ea typeface="Twentieth Century"/>
                        <a:cs typeface="Twentieth Century"/>
                        <a:sym typeface="Twentieth Century"/>
                      </a:endParaRPr>
                    </a:p>
                  </a:txBody>
                  <a:tcPr marT="0" marB="0" marR="68575" marL="68575" anchor="ctr">
                    <a:solidFill>
                      <a:schemeClr val="accent1"/>
                    </a:solidFill>
                  </a:tcPr>
                </a:tc>
                <a:tc>
                  <a:txBody>
                    <a:bodyPr/>
                    <a:lstStyle/>
                    <a:p>
                      <a:pPr indent="0" lvl="0" marL="0" marR="0" rtl="0" algn="ctr">
                        <a:lnSpc>
                          <a:spcPct val="107000"/>
                        </a:lnSpc>
                        <a:spcBef>
                          <a:spcPts val="0"/>
                        </a:spcBef>
                        <a:spcAft>
                          <a:spcPts val="0"/>
                        </a:spcAft>
                        <a:buNone/>
                      </a:pPr>
                      <a:r>
                        <a:rPr lang="en-US" sz="1500">
                          <a:solidFill>
                            <a:schemeClr val="lt1"/>
                          </a:solidFill>
                          <a:latin typeface="Twentieth Century"/>
                          <a:ea typeface="Twentieth Century"/>
                          <a:cs typeface="Twentieth Century"/>
                          <a:sym typeface="Twentieth Century"/>
                        </a:rPr>
                        <a:t>Partnership firm</a:t>
                      </a:r>
                      <a:endParaRPr sz="1500">
                        <a:solidFill>
                          <a:schemeClr val="lt1"/>
                        </a:solidFill>
                        <a:latin typeface="Twentieth Century"/>
                        <a:ea typeface="Twentieth Century"/>
                        <a:cs typeface="Twentieth Century"/>
                        <a:sym typeface="Twentieth Century"/>
                      </a:endParaRPr>
                    </a:p>
                  </a:txBody>
                  <a:tcPr marT="0" marB="0" marR="68575" marL="68575" anchor="ctr">
                    <a:solidFill>
                      <a:schemeClr val="accent1"/>
                    </a:solidFill>
                  </a:tcPr>
                </a:tc>
                <a:tc>
                  <a:txBody>
                    <a:bodyPr/>
                    <a:lstStyle/>
                    <a:p>
                      <a:pPr indent="0" lvl="0" marL="0" marR="0" rtl="0" algn="ctr">
                        <a:lnSpc>
                          <a:spcPct val="107000"/>
                        </a:lnSpc>
                        <a:spcBef>
                          <a:spcPts val="0"/>
                        </a:spcBef>
                        <a:spcAft>
                          <a:spcPts val="0"/>
                        </a:spcAft>
                        <a:buNone/>
                      </a:pPr>
                      <a:r>
                        <a:rPr lang="en-US" sz="1500">
                          <a:solidFill>
                            <a:schemeClr val="lt1"/>
                          </a:solidFill>
                          <a:latin typeface="Twentieth Century"/>
                          <a:ea typeface="Twentieth Century"/>
                          <a:cs typeface="Twentieth Century"/>
                          <a:sym typeface="Twentieth Century"/>
                        </a:rPr>
                        <a:t>LLP</a:t>
                      </a:r>
                      <a:endParaRPr sz="1500">
                        <a:solidFill>
                          <a:schemeClr val="lt1"/>
                        </a:solidFill>
                        <a:latin typeface="Twentieth Century"/>
                        <a:ea typeface="Twentieth Century"/>
                        <a:cs typeface="Twentieth Century"/>
                        <a:sym typeface="Twentieth Century"/>
                      </a:endParaRPr>
                    </a:p>
                  </a:txBody>
                  <a:tcPr marT="0" marB="0" marR="68575" marL="68575" anchor="ctr">
                    <a:solidFill>
                      <a:schemeClr val="accent1"/>
                    </a:solidFill>
                  </a:tcPr>
                </a:tc>
                <a:tc>
                  <a:txBody>
                    <a:bodyPr/>
                    <a:lstStyle/>
                    <a:p>
                      <a:pPr indent="0" lvl="0" marL="0" marR="0" rtl="0" algn="ctr">
                        <a:lnSpc>
                          <a:spcPct val="107000"/>
                        </a:lnSpc>
                        <a:spcBef>
                          <a:spcPts val="0"/>
                        </a:spcBef>
                        <a:spcAft>
                          <a:spcPts val="0"/>
                        </a:spcAft>
                        <a:buNone/>
                      </a:pPr>
                      <a:r>
                        <a:rPr lang="en-US" sz="1500">
                          <a:solidFill>
                            <a:schemeClr val="lt1"/>
                          </a:solidFill>
                          <a:latin typeface="Twentieth Century"/>
                          <a:ea typeface="Twentieth Century"/>
                          <a:cs typeface="Twentieth Century"/>
                          <a:sym typeface="Twentieth Century"/>
                        </a:rPr>
                        <a:t>Private ltd Co.</a:t>
                      </a:r>
                      <a:endParaRPr sz="1500">
                        <a:solidFill>
                          <a:schemeClr val="lt1"/>
                        </a:solidFill>
                        <a:latin typeface="Twentieth Century"/>
                        <a:ea typeface="Twentieth Century"/>
                        <a:cs typeface="Twentieth Century"/>
                        <a:sym typeface="Twentieth Century"/>
                      </a:endParaRPr>
                    </a:p>
                  </a:txBody>
                  <a:tcPr marT="0" marB="0" marR="68575" marL="68575" anchor="ctr">
                    <a:solidFill>
                      <a:schemeClr val="accent1"/>
                    </a:solidFill>
                  </a:tcPr>
                </a:tc>
                <a:tc>
                  <a:txBody>
                    <a:bodyPr/>
                    <a:lstStyle/>
                    <a:p>
                      <a:pPr indent="0" lvl="0" marL="0" marR="0" rtl="0" algn="ctr">
                        <a:lnSpc>
                          <a:spcPct val="107000"/>
                        </a:lnSpc>
                        <a:spcBef>
                          <a:spcPts val="0"/>
                        </a:spcBef>
                        <a:spcAft>
                          <a:spcPts val="0"/>
                        </a:spcAft>
                        <a:buNone/>
                      </a:pPr>
                      <a:r>
                        <a:rPr lang="en-US" sz="1500">
                          <a:solidFill>
                            <a:schemeClr val="lt1"/>
                          </a:solidFill>
                          <a:latin typeface="Twentieth Century"/>
                          <a:ea typeface="Twentieth Century"/>
                          <a:cs typeface="Twentieth Century"/>
                          <a:sym typeface="Twentieth Century"/>
                        </a:rPr>
                        <a:t>Public ltd Co.</a:t>
                      </a:r>
                      <a:endParaRPr sz="1500">
                        <a:solidFill>
                          <a:schemeClr val="lt1"/>
                        </a:solidFill>
                        <a:latin typeface="Twentieth Century"/>
                        <a:ea typeface="Twentieth Century"/>
                        <a:cs typeface="Twentieth Century"/>
                        <a:sym typeface="Twentieth Century"/>
                      </a:endParaRPr>
                    </a:p>
                  </a:txBody>
                  <a:tcPr marT="0" marB="0" marR="68575" marL="68575" anchor="ctr">
                    <a:solidFill>
                      <a:schemeClr val="accent1"/>
                    </a:solidFill>
                  </a:tcPr>
                </a:tc>
              </a:tr>
              <a:tr h="836075">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Formation</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Minimal legal formalities</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Easy formation</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Lengthy process</a:t>
                      </a:r>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Lengthy &amp; expensive formation process</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Lengthy &amp; expensive formation process</a:t>
                      </a:r>
                      <a:endParaRPr sz="1500">
                        <a:latin typeface="Twentieth Century"/>
                        <a:ea typeface="Twentieth Century"/>
                        <a:cs typeface="Twentieth Century"/>
                        <a:sym typeface="Twentieth Century"/>
                      </a:endParaRPr>
                    </a:p>
                  </a:txBody>
                  <a:tcPr marT="0" marB="0" marR="68575" marL="68575" anchor="ctr"/>
                </a:tc>
              </a:tr>
              <a:tr h="836075">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Registration</a:t>
                      </a:r>
                      <a:endParaRPr sz="1500">
                        <a:latin typeface="Twentieth Century"/>
                        <a:ea typeface="Twentieth Century"/>
                        <a:cs typeface="Twentieth Century"/>
                        <a:sym typeface="Twentieth Century"/>
                      </a:endParaRPr>
                    </a:p>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 </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NA</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Optional</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solidFill>
                            <a:schemeClr val="dk1"/>
                          </a:solidFill>
                          <a:latin typeface="Twentieth Century"/>
                          <a:ea typeface="Twentieth Century"/>
                          <a:cs typeface="Twentieth Century"/>
                          <a:sym typeface="Twentieth Century"/>
                        </a:rPr>
                        <a:t>Mandatory</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Mandatory</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Mandatory</a:t>
                      </a:r>
                      <a:endParaRPr sz="1500">
                        <a:latin typeface="Twentieth Century"/>
                        <a:ea typeface="Twentieth Century"/>
                        <a:cs typeface="Twentieth Century"/>
                        <a:sym typeface="Twentieth Century"/>
                      </a:endParaRPr>
                    </a:p>
                  </a:txBody>
                  <a:tcPr marT="0" marB="0" marR="68575" marL="68575" anchor="ctr"/>
                </a:tc>
              </a:tr>
              <a:tr h="1043475">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Name approval</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Approval is not needed, avoid trademarked names</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Approval is not needed, avoid trademarked names</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Must be approved by</a:t>
                      </a:r>
                      <a:endParaRPr/>
                    </a:p>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the ROC &amp; end with</a:t>
                      </a:r>
                      <a:endParaRPr/>
                    </a:p>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words “LLP”</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Must be approved by the ROC &amp; end with words “Pvt Ltd”</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Must be approved by the ROC &amp; end with words “Ltd”</a:t>
                      </a:r>
                      <a:endParaRPr sz="1500">
                        <a:latin typeface="Twentieth Century"/>
                        <a:ea typeface="Twentieth Century"/>
                        <a:cs typeface="Twentieth Century"/>
                        <a:sym typeface="Twentieth Century"/>
                      </a:endParaRPr>
                    </a:p>
                  </a:txBody>
                  <a:tcPr marT="0" marB="0" marR="68575" marL="68575" anchor="ctr"/>
                </a:tc>
              </a:tr>
              <a:tr h="836075">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Members</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Only proprietor</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Min = 2</a:t>
                      </a:r>
                      <a:endParaRPr sz="1500">
                        <a:latin typeface="Twentieth Century"/>
                        <a:ea typeface="Twentieth Century"/>
                        <a:cs typeface="Twentieth Century"/>
                        <a:sym typeface="Twentieth Century"/>
                      </a:endParaRPr>
                    </a:p>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Max = 20</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Min = 2</a:t>
                      </a:r>
                      <a:endParaRPr sz="1500">
                        <a:latin typeface="Twentieth Century"/>
                        <a:ea typeface="Twentieth Century"/>
                        <a:cs typeface="Twentieth Century"/>
                        <a:sym typeface="Twentieth Century"/>
                      </a:endParaRPr>
                    </a:p>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Max = No limit</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Min = 2</a:t>
                      </a:r>
                      <a:endParaRPr sz="1500">
                        <a:latin typeface="Twentieth Century"/>
                        <a:ea typeface="Twentieth Century"/>
                        <a:cs typeface="Twentieth Century"/>
                        <a:sym typeface="Twentieth Century"/>
                      </a:endParaRPr>
                    </a:p>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Max = 200</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Min = 7</a:t>
                      </a:r>
                      <a:endParaRPr sz="1500">
                        <a:latin typeface="Twentieth Century"/>
                        <a:ea typeface="Twentieth Century"/>
                        <a:cs typeface="Twentieth Century"/>
                        <a:sym typeface="Twentieth Century"/>
                      </a:endParaRPr>
                    </a:p>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Max = Unlimited</a:t>
                      </a:r>
                      <a:endParaRPr sz="1500">
                        <a:latin typeface="Twentieth Century"/>
                        <a:ea typeface="Twentieth Century"/>
                        <a:cs typeface="Twentieth Century"/>
                        <a:sym typeface="Twentieth Century"/>
                      </a:endParaRPr>
                    </a:p>
                  </a:txBody>
                  <a:tcPr marT="0" marB="0" marR="68575" marL="68575" anchor="ctr"/>
                </a:tc>
              </a:tr>
              <a:tr h="836075">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Separate legal entity</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No</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No</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Yes</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Yes</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Yes</a:t>
                      </a:r>
                      <a:endParaRPr sz="1500">
                        <a:latin typeface="Twentieth Century"/>
                        <a:ea typeface="Twentieth Century"/>
                        <a:cs typeface="Twentieth Century"/>
                        <a:sym typeface="Twentieth Century"/>
                      </a:endParaRPr>
                    </a:p>
                  </a:txBody>
                  <a:tcPr marT="0" marB="0" marR="68575" marL="68575" anchor="ctr"/>
                </a:tc>
              </a:tr>
              <a:tr h="871725">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Capital requirement</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Less capital is required to start</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Relatively more capital is required</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Small financial</a:t>
                      </a:r>
                      <a:endParaRPr/>
                    </a:p>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resources are</a:t>
                      </a:r>
                      <a:endParaRPr/>
                    </a:p>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required</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Large financial resources are required</a:t>
                      </a:r>
                      <a:endParaRPr sz="1500">
                        <a:latin typeface="Twentieth Century"/>
                        <a:ea typeface="Twentieth Century"/>
                        <a:cs typeface="Twentieth Century"/>
                        <a:sym typeface="Twentieth Century"/>
                      </a:endParaRPr>
                    </a:p>
                  </a:txBody>
                  <a:tcPr marT="0" marB="0" marR="68575" marL="68575" anchor="ctr"/>
                </a:tc>
                <a:tc>
                  <a:txBody>
                    <a:bodyPr/>
                    <a:lstStyle/>
                    <a:p>
                      <a:pPr indent="0" lvl="0" marL="0" marR="0" rtl="0" algn="ctr">
                        <a:lnSpc>
                          <a:spcPct val="107000"/>
                        </a:lnSpc>
                        <a:spcBef>
                          <a:spcPts val="0"/>
                        </a:spcBef>
                        <a:spcAft>
                          <a:spcPts val="0"/>
                        </a:spcAft>
                        <a:buNone/>
                      </a:pPr>
                      <a:r>
                        <a:rPr lang="en-US" sz="1500">
                          <a:latin typeface="Twentieth Century"/>
                          <a:ea typeface="Twentieth Century"/>
                          <a:cs typeface="Twentieth Century"/>
                          <a:sym typeface="Twentieth Century"/>
                        </a:rPr>
                        <a:t>Large financial resources are required</a:t>
                      </a:r>
                      <a:endParaRPr sz="1500">
                        <a:latin typeface="Twentieth Century"/>
                        <a:ea typeface="Twentieth Century"/>
                        <a:cs typeface="Twentieth Century"/>
                        <a:sym typeface="Twentieth Century"/>
                      </a:endParaRPr>
                    </a:p>
                  </a:txBody>
                  <a:tcPr marT="0" marB="0" marR="68575" marL="68575" anchor="ctr"/>
                </a:tc>
              </a:tr>
            </a:tbl>
          </a:graphicData>
        </a:graphic>
      </p:graphicFrame>
      <p:pic>
        <p:nvPicPr>
          <p:cNvPr id="218" name="Google Shape;218;p28"/>
          <p:cNvPicPr preferRelativeResize="0"/>
          <p:nvPr/>
        </p:nvPicPr>
        <p:blipFill rotWithShape="1">
          <a:blip r:embed="rId3">
            <a:alphaModFix/>
          </a:blip>
          <a:srcRect b="0" l="0" r="0" t="0"/>
          <a:stretch/>
        </p:blipFill>
        <p:spPr>
          <a:xfrm>
            <a:off x="9110662" y="230827"/>
            <a:ext cx="2832291" cy="3876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500"/>
                                        <p:tgtEl>
                                          <p:spTgt spid="217"/>
                                        </p:tgtEl>
                                        <p:attrNameLst>
                                          <p:attrName>ppt_w</p:attrName>
                                        </p:attrNameLst>
                                      </p:cBhvr>
                                      <p:tavLst>
                                        <p:tav fmla="" tm="0">
                                          <p:val>
                                            <p:strVal val="0"/>
                                          </p:val>
                                        </p:tav>
                                        <p:tav fmla="" tm="100000">
                                          <p:val>
                                            <p:strVal val="#ppt_w"/>
                                          </p:val>
                                        </p:tav>
                                      </p:tavLst>
                                    </p:anim>
                                    <p:anim calcmode="lin" valueType="num">
                                      <p:cBhvr additive="base">
                                        <p:cTn dur="500"/>
                                        <p:tgtEl>
                                          <p:spTgt spid="21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