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Roboto"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20"/>
    <p:restoredTop sz="94687"/>
  </p:normalViewPr>
  <p:slideViewPr>
    <p:cSldViewPr snapToGrid="0">
      <p:cViewPr varScale="1">
        <p:scale>
          <a:sx n="209" d="100"/>
          <a:sy n="209" d="100"/>
        </p:scale>
        <p:origin x="184" y="2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196b61f95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196b61f95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196b61f95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196b61f95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1b48db84f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1b48db84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196b61f95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196b61f95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1b48db84f3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1b48db84f3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196b61f95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196b61f95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f99cc487ce_7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f99cc487ce_7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f99cc487ce_7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f99cc487ce_7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f99cc487ce_7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f99cc487ce_7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f99cc487ce_7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f99cc487ce_7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41408" y="16192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700"/>
              <a:t>Team 1</a:t>
            </a:r>
            <a:endParaRPr sz="470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25000" lnSpcReduction="20000"/>
          </a:bodyPr>
          <a:lstStyle/>
          <a:p>
            <a:pPr marL="0" lvl="0" indent="0" algn="ctr" rtl="0">
              <a:spcBef>
                <a:spcPts val="0"/>
              </a:spcBef>
              <a:spcAft>
                <a:spcPts val="0"/>
              </a:spcAft>
              <a:buClr>
                <a:schemeClr val="dk1"/>
              </a:buClr>
              <a:buSzPts val="275"/>
              <a:buFont typeface="Arial"/>
              <a:buNone/>
            </a:pPr>
            <a:r>
              <a:rPr lang="en" sz="5600" i="1">
                <a:solidFill>
                  <a:schemeClr val="dk1"/>
                </a:solidFill>
              </a:rPr>
              <a:t>Nirbhay Malhotra</a:t>
            </a:r>
            <a:endParaRPr sz="5600" i="1">
              <a:solidFill>
                <a:schemeClr val="dk1"/>
              </a:solidFill>
            </a:endParaRPr>
          </a:p>
          <a:p>
            <a:pPr marL="0" lvl="0" indent="0" algn="ctr" rtl="0">
              <a:spcBef>
                <a:spcPts val="0"/>
              </a:spcBef>
              <a:spcAft>
                <a:spcPts val="0"/>
              </a:spcAft>
              <a:buClr>
                <a:schemeClr val="dk1"/>
              </a:buClr>
              <a:buSzPts val="275"/>
              <a:buFont typeface="Arial"/>
              <a:buNone/>
            </a:pPr>
            <a:r>
              <a:rPr lang="en" sz="5600" i="1">
                <a:solidFill>
                  <a:schemeClr val="dk1"/>
                </a:solidFill>
              </a:rPr>
              <a:t>Aman Ahmed</a:t>
            </a:r>
            <a:endParaRPr sz="5600" i="1">
              <a:solidFill>
                <a:schemeClr val="dk1"/>
              </a:solidFill>
            </a:endParaRPr>
          </a:p>
          <a:p>
            <a:pPr marL="0" lvl="0" indent="0" algn="ctr" rtl="0">
              <a:spcBef>
                <a:spcPts val="0"/>
              </a:spcBef>
              <a:spcAft>
                <a:spcPts val="0"/>
              </a:spcAft>
              <a:buClr>
                <a:schemeClr val="dk1"/>
              </a:buClr>
              <a:buSzPts val="275"/>
              <a:buFont typeface="Arial"/>
              <a:buNone/>
            </a:pPr>
            <a:r>
              <a:rPr lang="en" sz="5600" i="1">
                <a:solidFill>
                  <a:schemeClr val="dk1"/>
                </a:solidFill>
              </a:rPr>
              <a:t>Rhythm Somaiya</a:t>
            </a:r>
            <a:endParaRPr sz="5600" i="1">
              <a:solidFill>
                <a:schemeClr val="dk1"/>
              </a:solidFill>
            </a:endParaRPr>
          </a:p>
          <a:p>
            <a:pPr marL="0" lvl="0" indent="0" algn="ctr" rtl="0">
              <a:spcBef>
                <a:spcPts val="0"/>
              </a:spcBef>
              <a:spcAft>
                <a:spcPts val="0"/>
              </a:spcAft>
              <a:buClr>
                <a:schemeClr val="dk1"/>
              </a:buClr>
              <a:buSzPts val="275"/>
              <a:buFont typeface="Arial"/>
              <a:buNone/>
            </a:pPr>
            <a:r>
              <a:rPr lang="en" sz="5600" i="1">
                <a:solidFill>
                  <a:schemeClr val="dk1"/>
                </a:solidFill>
              </a:rPr>
              <a:t>Bhargav Ram Reddy Pattiputtur</a:t>
            </a:r>
            <a:endParaRPr sz="5600" i="1">
              <a:solidFill>
                <a:schemeClr val="dk1"/>
              </a:solidFill>
            </a:endParaRPr>
          </a:p>
          <a:p>
            <a:pPr marL="0" lvl="0" indent="0" algn="ctr" rtl="0">
              <a:spcBef>
                <a:spcPts val="0"/>
              </a:spcBef>
              <a:spcAft>
                <a:spcPts val="0"/>
              </a:spcAft>
              <a:buClr>
                <a:schemeClr val="dk1"/>
              </a:buClr>
              <a:buSzPts val="275"/>
              <a:buFont typeface="Arial"/>
              <a:buNone/>
            </a:pPr>
            <a:r>
              <a:rPr lang="en" sz="5600" i="1">
                <a:solidFill>
                  <a:schemeClr val="dk1"/>
                </a:solidFill>
              </a:rPr>
              <a:t>Yuesi Liu</a:t>
            </a:r>
            <a:endParaRPr sz="5600" i="1">
              <a:solidFill>
                <a:schemeClr val="dk1"/>
              </a:solidFill>
            </a:endParaRPr>
          </a:p>
          <a:p>
            <a:pPr marL="0" lvl="0" indent="0" algn="ctr" rtl="0">
              <a:spcBef>
                <a:spcPts val="0"/>
              </a:spcBef>
              <a:spcAft>
                <a:spcPts val="0"/>
              </a:spcAft>
              <a:buNone/>
            </a:pPr>
            <a:endParaRPr i="1"/>
          </a:p>
        </p:txBody>
      </p:sp>
      <p:sp>
        <p:nvSpPr>
          <p:cNvPr id="56" name="Google Shape;56;p13"/>
          <p:cNvSpPr txBox="1"/>
          <p:nvPr/>
        </p:nvSpPr>
        <p:spPr>
          <a:xfrm>
            <a:off x="786525" y="2293475"/>
            <a:ext cx="8136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Window evaluation strategies in Flink using the RocksDB state backend</a:t>
            </a:r>
            <a:endParaRPr sz="1800" b="1"/>
          </a:p>
        </p:txBody>
      </p:sp>
      <p:sp>
        <p:nvSpPr>
          <p:cNvPr id="2" name="Slide Number Placeholder 1">
            <a:extLst>
              <a:ext uri="{FF2B5EF4-FFF2-40B4-BE49-F238E27FC236}">
                <a16:creationId xmlns:a16="http://schemas.microsoft.com/office/drawing/2014/main" id="{2E5D1536-6941-577D-DA99-2467E15CA1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70600" y="113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Challenges</a:t>
            </a:r>
            <a:endParaRPr b="1"/>
          </a:p>
        </p:txBody>
      </p:sp>
      <p:sp>
        <p:nvSpPr>
          <p:cNvPr id="122" name="Google Shape;122;p22"/>
          <p:cNvSpPr txBox="1">
            <a:spLocks noGrp="1"/>
          </p:cNvSpPr>
          <p:nvPr>
            <p:ph type="body" idx="1"/>
          </p:nvPr>
        </p:nvSpPr>
        <p:spPr>
          <a:xfrm>
            <a:off x="201200" y="686225"/>
            <a:ext cx="8520600" cy="3834300"/>
          </a:xfrm>
          <a:prstGeom prst="rect">
            <a:avLst/>
          </a:prstGeom>
        </p:spPr>
        <p:txBody>
          <a:bodyPr spcFirstLastPara="1" wrap="square" lIns="91425" tIns="91425" rIns="91425" bIns="91425" anchor="t" anchorCtr="0">
            <a:normAutofit/>
          </a:bodyPr>
          <a:lstStyle/>
          <a:p>
            <a:pPr marL="457200" lvl="0" indent="-330200" algn="just" rtl="0">
              <a:spcBef>
                <a:spcPts val="0"/>
              </a:spcBef>
              <a:spcAft>
                <a:spcPts val="0"/>
              </a:spcAft>
              <a:buClr>
                <a:schemeClr val="dk1"/>
              </a:buClr>
              <a:buSzPts val="1600"/>
              <a:buChar char="●"/>
            </a:pPr>
            <a:r>
              <a:rPr lang="en" sz="1600">
                <a:solidFill>
                  <a:schemeClr val="dk1"/>
                </a:solidFill>
              </a:rPr>
              <a:t>Setting up RocksDB as the state backend was a technical challenge that required careful configuration and tuning. Especially for M1/M2 Macs, RocksDB couldn't load its native library into the Apache Flink Cluster, so using a VM was the only solution.</a:t>
            </a:r>
            <a:endParaRPr sz="1600">
              <a:solidFill>
                <a:schemeClr val="dk1"/>
              </a:solidFill>
            </a:endParaRPr>
          </a:p>
          <a:p>
            <a:pPr marL="457200" lvl="0" indent="-330200" algn="just" rtl="0">
              <a:spcBef>
                <a:spcPts val="0"/>
              </a:spcBef>
              <a:spcAft>
                <a:spcPts val="0"/>
              </a:spcAft>
              <a:buClr>
                <a:schemeClr val="dk1"/>
              </a:buClr>
              <a:buSzPts val="1600"/>
              <a:buChar char="●"/>
            </a:pPr>
            <a:r>
              <a:rPr lang="en" sz="1600">
                <a:solidFill>
                  <a:schemeClr val="dk1"/>
                </a:solidFill>
              </a:rPr>
              <a:t>Creating a custom assigner function capable of mapping incoming records to panes was also a challenge in implementing sliding and tumbling window operators with the slicing approach.</a:t>
            </a:r>
            <a:endParaRPr sz="1600">
              <a:solidFill>
                <a:schemeClr val="dk1"/>
              </a:solidFill>
            </a:endParaRPr>
          </a:p>
          <a:p>
            <a:pPr marL="457200" lvl="0" indent="-330200" algn="just" rtl="0">
              <a:spcBef>
                <a:spcPts val="0"/>
              </a:spcBef>
              <a:spcAft>
                <a:spcPts val="0"/>
              </a:spcAft>
              <a:buClr>
                <a:schemeClr val="dk1"/>
              </a:buClr>
              <a:buSzPts val="1600"/>
              <a:buChar char="●"/>
            </a:pPr>
            <a:r>
              <a:rPr lang="en" sz="1600">
                <a:solidFill>
                  <a:schemeClr val="dk1"/>
                </a:solidFill>
              </a:rPr>
              <a:t>Incorporating Grafana and Prometheus with Apache Flink to monitor the performance of our project was another challenge. By utilizing Prometheus with Grafana, we were able to collect metrics such as latency, throughput, in and out-of-order tuples, etc.  </a:t>
            </a:r>
            <a:endParaRPr sz="1600">
              <a:solidFill>
                <a:schemeClr val="dk1"/>
              </a:solidFill>
            </a:endParaRPr>
          </a:p>
          <a:p>
            <a:pPr marL="457200" lvl="0" indent="-330200" algn="just" rtl="0">
              <a:spcBef>
                <a:spcPts val="0"/>
              </a:spcBef>
              <a:spcAft>
                <a:spcPts val="0"/>
              </a:spcAft>
              <a:buClr>
                <a:schemeClr val="dk1"/>
              </a:buClr>
              <a:buSzPts val="1600"/>
              <a:buChar char="●"/>
            </a:pPr>
            <a:r>
              <a:rPr lang="en" sz="1600">
                <a:solidFill>
                  <a:schemeClr val="dk1"/>
                </a:solidFill>
              </a:rPr>
              <a:t>Challenge in converting a normal aggregation to incremental aggregation for reducing latency and throughput.</a:t>
            </a:r>
            <a:endParaRPr sz="1600">
              <a:solidFill>
                <a:schemeClr val="dk1"/>
              </a:solidFill>
            </a:endParaRPr>
          </a:p>
          <a:p>
            <a:pPr marL="457200" lvl="0" indent="-330200" algn="just" rtl="0">
              <a:spcBef>
                <a:spcPts val="0"/>
              </a:spcBef>
              <a:spcAft>
                <a:spcPts val="0"/>
              </a:spcAft>
              <a:buClr>
                <a:schemeClr val="dk1"/>
              </a:buClr>
              <a:buSzPts val="1600"/>
              <a:buChar char="●"/>
            </a:pPr>
            <a:r>
              <a:rPr lang="en" sz="1600">
                <a:solidFill>
                  <a:schemeClr val="dk1"/>
                </a:solidFill>
              </a:rPr>
              <a:t>Less documentation for setting up parallelism for operators and jobs, also for enabling state backend with parallelism</a:t>
            </a:r>
            <a:endParaRPr sz="1600">
              <a:solidFill>
                <a:schemeClr val="dk1"/>
              </a:solidFill>
            </a:endParaRPr>
          </a:p>
        </p:txBody>
      </p:sp>
      <p:sp>
        <p:nvSpPr>
          <p:cNvPr id="2" name="Slide Number Placeholder 1">
            <a:extLst>
              <a:ext uri="{FF2B5EF4-FFF2-40B4-BE49-F238E27FC236}">
                <a16:creationId xmlns:a16="http://schemas.microsoft.com/office/drawing/2014/main" id="{846098BA-E175-BA3F-5CF1-8E95C1EA90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 calcmode="lin" valueType="num">
                                      <p:cBhvr additive="base">
                                        <p:cTn id="7" dur="1000"/>
                                        <p:tgtEl>
                                          <p:spTgt spid="121"/>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22"/>
                                        </p:tgtEl>
                                        <p:attrNameLst>
                                          <p:attrName>style.visibility</p:attrName>
                                        </p:attrNameLst>
                                      </p:cBhvr>
                                      <p:to>
                                        <p:strVal val="visible"/>
                                      </p:to>
                                    </p:set>
                                    <p:anim calcmode="lin" valueType="num">
                                      <p:cBhvr additive="base">
                                        <p:cTn id="12" dur="1000"/>
                                        <p:tgtEl>
                                          <p:spTgt spid="12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70600" y="1637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b="1"/>
              <a:t>Immediate Future Work</a:t>
            </a:r>
            <a:endParaRPr/>
          </a:p>
        </p:txBody>
      </p:sp>
      <p:sp>
        <p:nvSpPr>
          <p:cNvPr id="128" name="Google Shape;128;p23"/>
          <p:cNvSpPr txBox="1">
            <a:spLocks noGrp="1"/>
          </p:cNvSpPr>
          <p:nvPr>
            <p:ph type="body" idx="1"/>
          </p:nvPr>
        </p:nvSpPr>
        <p:spPr>
          <a:xfrm>
            <a:off x="190875" y="736425"/>
            <a:ext cx="8749800" cy="4115700"/>
          </a:xfrm>
          <a:prstGeom prst="rect">
            <a:avLst/>
          </a:prstGeom>
        </p:spPr>
        <p:txBody>
          <a:bodyPr spcFirstLastPara="1" wrap="square" lIns="91425" tIns="91425" rIns="91425" bIns="91425" anchor="t" anchorCtr="0">
            <a:noAutofit/>
          </a:bodyPr>
          <a:lstStyle/>
          <a:p>
            <a:pPr marL="457200" lvl="0" indent="-330200" algn="just" rtl="0">
              <a:lnSpc>
                <a:spcPct val="105000"/>
              </a:lnSpc>
              <a:spcBef>
                <a:spcPts val="0"/>
              </a:spcBef>
              <a:spcAft>
                <a:spcPts val="0"/>
              </a:spcAft>
              <a:buClr>
                <a:schemeClr val="dk1"/>
              </a:buClr>
              <a:buSzPts val="1600"/>
              <a:buChar char="●"/>
            </a:pPr>
            <a:r>
              <a:rPr lang="en" sz="1600">
                <a:solidFill>
                  <a:schemeClr val="dk1"/>
                </a:solidFill>
              </a:rPr>
              <a:t>Shuffle Load meeting and enabling parallelism distribution between operators and snapshot state.</a:t>
            </a:r>
            <a:endParaRPr sz="1600">
              <a:solidFill>
                <a:schemeClr val="dk1"/>
              </a:solidFill>
            </a:endParaRPr>
          </a:p>
          <a:p>
            <a:pPr marL="457200" lvl="0" indent="-330200" algn="just" rtl="0">
              <a:lnSpc>
                <a:spcPct val="105000"/>
              </a:lnSpc>
              <a:spcBef>
                <a:spcPts val="0"/>
              </a:spcBef>
              <a:spcAft>
                <a:spcPts val="0"/>
              </a:spcAft>
              <a:buClr>
                <a:schemeClr val="dk1"/>
              </a:buClr>
              <a:buSzPts val="1600"/>
              <a:buChar char="●"/>
            </a:pPr>
            <a:r>
              <a:rPr lang="en" sz="1600">
                <a:solidFill>
                  <a:schemeClr val="dk1"/>
                </a:solidFill>
              </a:rPr>
              <a:t>Optimize the record buffer strategy for the two window operators. This could involve exploring different buffer sizes and designing more efficient data structures for storing the buffer.</a:t>
            </a:r>
            <a:endParaRPr sz="1600">
              <a:solidFill>
                <a:schemeClr val="dk1"/>
              </a:solidFill>
            </a:endParaRPr>
          </a:p>
          <a:p>
            <a:pPr marL="457200" lvl="0" indent="-330200" algn="just" rtl="0">
              <a:lnSpc>
                <a:spcPct val="105000"/>
              </a:lnSpc>
              <a:spcBef>
                <a:spcPts val="0"/>
              </a:spcBef>
              <a:spcAft>
                <a:spcPts val="0"/>
              </a:spcAft>
              <a:buClr>
                <a:schemeClr val="dk1"/>
              </a:buClr>
              <a:buSzPts val="1600"/>
              <a:buChar char="●"/>
            </a:pPr>
            <a:r>
              <a:rPr lang="en" sz="1600">
                <a:solidFill>
                  <a:schemeClr val="dk1"/>
                </a:solidFill>
              </a:rPr>
              <a:t>Optimize the slicing strategy for the two window operators. This could involve optimizing the slicing function, exploring different slice sizes, and designing efficient data structures for storing the slice state.</a:t>
            </a:r>
            <a:endParaRPr sz="1600">
              <a:solidFill>
                <a:schemeClr val="dk1"/>
              </a:solidFill>
            </a:endParaRPr>
          </a:p>
          <a:p>
            <a:pPr marL="457200" lvl="0" indent="-330200" algn="just" rtl="0">
              <a:lnSpc>
                <a:spcPct val="105000"/>
              </a:lnSpc>
              <a:spcBef>
                <a:spcPts val="0"/>
              </a:spcBef>
              <a:spcAft>
                <a:spcPts val="0"/>
              </a:spcAft>
              <a:buClr>
                <a:schemeClr val="dk1"/>
              </a:buClr>
              <a:buSzPts val="1600"/>
              <a:buChar char="●"/>
            </a:pPr>
            <a:r>
              <a:rPr lang="en" sz="1600">
                <a:solidFill>
                  <a:schemeClr val="dk1"/>
                </a:solidFill>
              </a:rPr>
              <a:t>Implement the optimized window operators and integrate them into the Flink framework. This step will involve testing and validating the performance improvements achieved by the optimization.</a:t>
            </a:r>
            <a:endParaRPr sz="1600">
              <a:solidFill>
                <a:schemeClr val="dk1"/>
              </a:solidFill>
            </a:endParaRPr>
          </a:p>
          <a:p>
            <a:pPr marL="457200" lvl="0" indent="-330200" algn="just" rtl="0">
              <a:lnSpc>
                <a:spcPct val="105000"/>
              </a:lnSpc>
              <a:spcBef>
                <a:spcPts val="0"/>
              </a:spcBef>
              <a:spcAft>
                <a:spcPts val="0"/>
              </a:spcAft>
              <a:buClr>
                <a:schemeClr val="dk1"/>
              </a:buClr>
              <a:buSzPts val="1600"/>
              <a:buChar char="●"/>
            </a:pPr>
            <a:r>
              <a:rPr lang="en" sz="1600">
                <a:solidFill>
                  <a:schemeClr val="dk1"/>
                </a:solidFill>
              </a:rPr>
              <a:t>Document the optimization process and prepare a report outlining the performance improvements achieved. The report should also provide insights into the design decisions made during the optimization process.</a:t>
            </a:r>
            <a:endParaRPr sz="1600">
              <a:solidFill>
                <a:schemeClr val="dk1"/>
              </a:solidFill>
            </a:endParaRPr>
          </a:p>
          <a:p>
            <a:pPr marL="457200" lvl="0" indent="0" algn="just" rtl="0">
              <a:lnSpc>
                <a:spcPct val="105000"/>
              </a:lnSpc>
              <a:spcBef>
                <a:spcPts val="1200"/>
              </a:spcBef>
              <a:spcAft>
                <a:spcPts val="1200"/>
              </a:spcAft>
              <a:buNone/>
            </a:pPr>
            <a:endParaRPr sz="1600">
              <a:solidFill>
                <a:schemeClr val="dk1"/>
              </a:solidFill>
            </a:endParaRPr>
          </a:p>
        </p:txBody>
      </p:sp>
      <p:sp>
        <p:nvSpPr>
          <p:cNvPr id="129" name="Google Shape;129;p23"/>
          <p:cNvSpPr txBox="1"/>
          <p:nvPr/>
        </p:nvSpPr>
        <p:spPr>
          <a:xfrm>
            <a:off x="5026800" y="936275"/>
            <a:ext cx="3295200" cy="4525200"/>
          </a:xfrm>
          <a:prstGeom prst="rect">
            <a:avLst/>
          </a:prstGeom>
          <a:noFill/>
          <a:ln>
            <a:noFill/>
          </a:ln>
        </p:spPr>
        <p:txBody>
          <a:bodyPr spcFirstLastPara="1" wrap="square" lIns="91425" tIns="91425" rIns="91425" bIns="91425" anchor="t" anchorCtr="0">
            <a:spAutoFit/>
          </a:bodyPr>
          <a:lstStyle/>
          <a:p>
            <a:pPr marL="0" lvl="0" indent="0" algn="l" rtl="0">
              <a:lnSpc>
                <a:spcPct val="105000"/>
              </a:lnSpc>
              <a:spcBef>
                <a:spcPts val="0"/>
              </a:spcBef>
              <a:spcAft>
                <a:spcPts val="0"/>
              </a:spcAft>
              <a:buNone/>
            </a:pPr>
            <a:r>
              <a:rPr lang="en" sz="1600" b="1">
                <a:solidFill>
                  <a:srgbClr val="FF0000"/>
                </a:solidFill>
              </a:rPr>
              <a:t>Estimated effort: 2 weeks</a:t>
            </a:r>
            <a:endParaRPr sz="1600" b="1">
              <a:solidFill>
                <a:srgbClr val="FF0000"/>
              </a:solidFill>
            </a:endParaRPr>
          </a:p>
          <a:p>
            <a:pPr marL="0" lvl="0" indent="0" algn="l" rtl="0">
              <a:lnSpc>
                <a:spcPct val="105000"/>
              </a:lnSpc>
              <a:spcBef>
                <a:spcPts val="1200"/>
              </a:spcBef>
              <a:spcAft>
                <a:spcPts val="0"/>
              </a:spcAft>
              <a:buNone/>
            </a:pPr>
            <a:endParaRPr sz="1600" b="1">
              <a:solidFill>
                <a:srgbClr val="FF0000"/>
              </a:solidFill>
            </a:endParaRPr>
          </a:p>
          <a:p>
            <a:pPr marL="0" lvl="0" indent="0" algn="l" rtl="0">
              <a:lnSpc>
                <a:spcPct val="105000"/>
              </a:lnSpc>
              <a:spcBef>
                <a:spcPts val="1200"/>
              </a:spcBef>
              <a:spcAft>
                <a:spcPts val="0"/>
              </a:spcAft>
              <a:buNone/>
            </a:pPr>
            <a:r>
              <a:rPr lang="en" sz="1600" b="1">
                <a:solidFill>
                  <a:srgbClr val="FF0000"/>
                </a:solidFill>
              </a:rPr>
              <a:t>Estimated effort: 2 weeks</a:t>
            </a:r>
            <a:endParaRPr sz="1600" b="1">
              <a:solidFill>
                <a:srgbClr val="FF0000"/>
              </a:solidFill>
            </a:endParaRPr>
          </a:p>
          <a:p>
            <a:pPr marL="0" lvl="0" indent="0" algn="l" rtl="0">
              <a:lnSpc>
                <a:spcPct val="105000"/>
              </a:lnSpc>
              <a:spcBef>
                <a:spcPts val="1200"/>
              </a:spcBef>
              <a:spcAft>
                <a:spcPts val="0"/>
              </a:spcAft>
              <a:buNone/>
            </a:pPr>
            <a:endParaRPr sz="1600" b="1">
              <a:solidFill>
                <a:srgbClr val="FF0000"/>
              </a:solidFill>
            </a:endParaRPr>
          </a:p>
          <a:p>
            <a:pPr marL="0" lvl="0" indent="0" algn="l" rtl="0">
              <a:lnSpc>
                <a:spcPct val="105000"/>
              </a:lnSpc>
              <a:spcBef>
                <a:spcPts val="1200"/>
              </a:spcBef>
              <a:spcAft>
                <a:spcPts val="0"/>
              </a:spcAft>
              <a:buNone/>
            </a:pPr>
            <a:r>
              <a:rPr lang="en" sz="1600" b="1">
                <a:solidFill>
                  <a:srgbClr val="FF0000"/>
                </a:solidFill>
              </a:rPr>
              <a:t>Estimated effort: 2 weeks</a:t>
            </a:r>
            <a:endParaRPr sz="1600" b="1">
              <a:solidFill>
                <a:srgbClr val="FF0000"/>
              </a:solidFill>
            </a:endParaRPr>
          </a:p>
          <a:p>
            <a:pPr marL="0" lvl="0" indent="0" algn="l" rtl="0">
              <a:lnSpc>
                <a:spcPct val="105000"/>
              </a:lnSpc>
              <a:spcBef>
                <a:spcPts val="1200"/>
              </a:spcBef>
              <a:spcAft>
                <a:spcPts val="0"/>
              </a:spcAft>
              <a:buNone/>
            </a:pPr>
            <a:endParaRPr sz="1600" b="1">
              <a:solidFill>
                <a:srgbClr val="FF0000"/>
              </a:solidFill>
            </a:endParaRPr>
          </a:p>
          <a:p>
            <a:pPr marL="0" lvl="0" indent="0" algn="l" rtl="0">
              <a:lnSpc>
                <a:spcPct val="105000"/>
              </a:lnSpc>
              <a:spcBef>
                <a:spcPts val="1200"/>
              </a:spcBef>
              <a:spcAft>
                <a:spcPts val="0"/>
              </a:spcAft>
              <a:buNone/>
            </a:pPr>
            <a:r>
              <a:rPr lang="en" sz="1600" b="1">
                <a:solidFill>
                  <a:srgbClr val="FF0000"/>
                </a:solidFill>
              </a:rPr>
              <a:t>Estimated effort: 2 weeks</a:t>
            </a:r>
            <a:endParaRPr sz="1600" b="1">
              <a:solidFill>
                <a:srgbClr val="FF0000"/>
              </a:solidFill>
            </a:endParaRPr>
          </a:p>
          <a:p>
            <a:pPr marL="0" lvl="0" indent="0" algn="l" rtl="0">
              <a:lnSpc>
                <a:spcPct val="105000"/>
              </a:lnSpc>
              <a:spcBef>
                <a:spcPts val="1200"/>
              </a:spcBef>
              <a:spcAft>
                <a:spcPts val="0"/>
              </a:spcAft>
              <a:buNone/>
            </a:pPr>
            <a:endParaRPr sz="1600" b="1">
              <a:solidFill>
                <a:srgbClr val="FF0000"/>
              </a:solidFill>
            </a:endParaRPr>
          </a:p>
          <a:p>
            <a:pPr marL="0" lvl="0" indent="0" algn="l" rtl="0">
              <a:lnSpc>
                <a:spcPct val="105000"/>
              </a:lnSpc>
              <a:spcBef>
                <a:spcPts val="1200"/>
              </a:spcBef>
              <a:spcAft>
                <a:spcPts val="0"/>
              </a:spcAft>
              <a:buClr>
                <a:schemeClr val="dk1"/>
              </a:buClr>
              <a:buSzPts val="1100"/>
              <a:buFont typeface="Arial"/>
              <a:buNone/>
            </a:pPr>
            <a:r>
              <a:rPr lang="en" sz="1600" b="1">
                <a:solidFill>
                  <a:srgbClr val="FF0000"/>
                </a:solidFill>
              </a:rPr>
              <a:t>Estimated effort: 1 week</a:t>
            </a:r>
            <a:endParaRPr sz="1600" b="1">
              <a:solidFill>
                <a:srgbClr val="FF0000"/>
              </a:solidFill>
            </a:endParaRPr>
          </a:p>
          <a:p>
            <a:pPr marL="0" lvl="0" indent="0" algn="l" rtl="0">
              <a:lnSpc>
                <a:spcPct val="105000"/>
              </a:lnSpc>
              <a:spcBef>
                <a:spcPts val="1200"/>
              </a:spcBef>
              <a:spcAft>
                <a:spcPts val="0"/>
              </a:spcAft>
              <a:buNone/>
            </a:pPr>
            <a:endParaRPr sz="1600" b="1">
              <a:solidFill>
                <a:srgbClr val="FF0000"/>
              </a:solidFill>
            </a:endParaRPr>
          </a:p>
          <a:p>
            <a:pPr marL="0" lvl="0" indent="0" algn="l" rtl="0">
              <a:spcBef>
                <a:spcPts val="1200"/>
              </a:spcBef>
              <a:spcAft>
                <a:spcPts val="0"/>
              </a:spcAft>
              <a:buNone/>
            </a:pPr>
            <a:endParaRPr b="1">
              <a:solidFill>
                <a:srgbClr val="FF0000"/>
              </a:solidFill>
            </a:endParaRPr>
          </a:p>
        </p:txBody>
      </p:sp>
      <p:sp>
        <p:nvSpPr>
          <p:cNvPr id="2" name="Slide Number Placeholder 1">
            <a:extLst>
              <a:ext uri="{FF2B5EF4-FFF2-40B4-BE49-F238E27FC236}">
                <a16:creationId xmlns:a16="http://schemas.microsoft.com/office/drawing/2014/main" id="{21BB10F5-AB73-DDA3-4D0B-7D20F3F547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1000"/>
                                        <p:tgtEl>
                                          <p:spTgt spid="12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0" y="763475"/>
            <a:ext cx="4068600" cy="713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Clr>
                <a:schemeClr val="dk1"/>
              </a:buClr>
              <a:buSzPct val="25581"/>
              <a:buFont typeface="Arial"/>
              <a:buNone/>
            </a:pPr>
            <a:endParaRPr sz="4300"/>
          </a:p>
          <a:p>
            <a:pPr marL="0" lvl="0" indent="0" algn="ctr" rtl="0">
              <a:spcBef>
                <a:spcPts val="0"/>
              </a:spcBef>
              <a:spcAft>
                <a:spcPts val="0"/>
              </a:spcAft>
              <a:buNone/>
            </a:pPr>
            <a:endParaRPr/>
          </a:p>
        </p:txBody>
      </p:sp>
      <p:sp>
        <p:nvSpPr>
          <p:cNvPr id="62" name="Google Shape;62;p14"/>
          <p:cNvSpPr txBox="1"/>
          <p:nvPr/>
        </p:nvSpPr>
        <p:spPr>
          <a:xfrm>
            <a:off x="60300" y="130575"/>
            <a:ext cx="32349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Project Overview</a:t>
            </a:r>
            <a:endParaRPr sz="2500" b="1"/>
          </a:p>
        </p:txBody>
      </p:sp>
      <p:sp>
        <p:nvSpPr>
          <p:cNvPr id="63" name="Google Shape;63;p14"/>
          <p:cNvSpPr txBox="1"/>
          <p:nvPr/>
        </p:nvSpPr>
        <p:spPr>
          <a:xfrm>
            <a:off x="170775" y="535325"/>
            <a:ext cx="8669700" cy="1169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600"/>
              <a:t>In this project, We intend to design and implement two alternative window operators in Flink using the Record buffer and Slicing strategies. In our approach, we have opted to include one commutative operator and one holistic operator. Our objective is to design efficient operators so that they provide low latency and high throughput. Here are some necessary background.</a:t>
            </a:r>
            <a:endParaRPr sz="1600"/>
          </a:p>
        </p:txBody>
      </p:sp>
      <p:sp>
        <p:nvSpPr>
          <p:cNvPr id="64" name="Google Shape;64;p14"/>
          <p:cNvSpPr txBox="1"/>
          <p:nvPr/>
        </p:nvSpPr>
        <p:spPr>
          <a:xfrm>
            <a:off x="198375" y="1613613"/>
            <a:ext cx="8614500" cy="1169700"/>
          </a:xfrm>
          <a:prstGeom prst="rect">
            <a:avLst/>
          </a:prstGeom>
          <a:noFill/>
          <a:ln>
            <a:noFill/>
          </a:ln>
        </p:spPr>
        <p:txBody>
          <a:bodyPr spcFirstLastPara="1" wrap="square" lIns="91425" tIns="91425" rIns="91425" bIns="91425" anchor="t" anchorCtr="0">
            <a:spAutoFit/>
          </a:bodyPr>
          <a:lstStyle/>
          <a:p>
            <a:pPr marL="457200" lvl="0" indent="-330200" algn="just" rtl="0">
              <a:spcBef>
                <a:spcPts val="0"/>
              </a:spcBef>
              <a:spcAft>
                <a:spcPts val="0"/>
              </a:spcAft>
              <a:buSzPts val="1600"/>
              <a:buChar char="●"/>
            </a:pPr>
            <a:r>
              <a:rPr lang="en" sz="1600"/>
              <a:t>The record buffer strategy buffers incoming records until a specific condition is met, such as the arrival of a certain number of records or the passage of a certain amount of time. </a:t>
            </a:r>
            <a:endParaRPr sz="1600"/>
          </a:p>
          <a:p>
            <a:pPr marL="457200" lvl="0" indent="-330200" algn="just" rtl="0">
              <a:spcBef>
                <a:spcPts val="0"/>
              </a:spcBef>
              <a:spcAft>
                <a:spcPts val="0"/>
              </a:spcAft>
              <a:buSzPts val="1600"/>
              <a:buChar char="●"/>
            </a:pPr>
            <a:r>
              <a:rPr lang="en" sz="1600"/>
              <a:t>The slicing strategy slices the stream into consecutive time intervals of equal length, or slices, and applies the window operation on each slice.</a:t>
            </a:r>
            <a:endParaRPr sz="1600"/>
          </a:p>
        </p:txBody>
      </p:sp>
      <p:sp>
        <p:nvSpPr>
          <p:cNvPr id="65" name="Google Shape;65;p14"/>
          <p:cNvSpPr txBox="1"/>
          <p:nvPr/>
        </p:nvSpPr>
        <p:spPr>
          <a:xfrm>
            <a:off x="170775" y="2667575"/>
            <a:ext cx="8561400" cy="1416000"/>
          </a:xfrm>
          <a:prstGeom prst="rect">
            <a:avLst/>
          </a:prstGeom>
          <a:noFill/>
          <a:ln>
            <a:noFill/>
          </a:ln>
        </p:spPr>
        <p:txBody>
          <a:bodyPr spcFirstLastPara="1" wrap="square" lIns="91425" tIns="91425" rIns="91425" bIns="91425" anchor="t" anchorCtr="0">
            <a:spAutoFit/>
          </a:bodyPr>
          <a:lstStyle/>
          <a:p>
            <a:pPr marL="457200" lvl="0" indent="-330200" algn="just" rtl="0">
              <a:spcBef>
                <a:spcPts val="0"/>
              </a:spcBef>
              <a:spcAft>
                <a:spcPts val="0"/>
              </a:spcAft>
              <a:buSzPts val="1600"/>
              <a:buChar char="●"/>
            </a:pPr>
            <a:r>
              <a:rPr lang="en" sz="1600"/>
              <a:t>A commutative operator (sum) is an operator where the order of the operands does not affect the final result. In other words, the operation can be applied in any order and the result will be the same length, or slices, and applies the window operation on each slice.</a:t>
            </a:r>
            <a:endParaRPr sz="1600"/>
          </a:p>
          <a:p>
            <a:pPr marL="457200" lvl="0" indent="-330200" algn="just" rtl="0">
              <a:spcBef>
                <a:spcPts val="0"/>
              </a:spcBef>
              <a:spcAft>
                <a:spcPts val="0"/>
              </a:spcAft>
              <a:buSzPts val="1600"/>
              <a:buChar char="●"/>
            </a:pPr>
            <a:r>
              <a:rPr lang="en" sz="1600"/>
              <a:t>A holistic operator (mean) is an operator in which the order of the incoming events does affect the final result of the operation.</a:t>
            </a:r>
            <a:endParaRPr sz="1600"/>
          </a:p>
        </p:txBody>
      </p:sp>
      <p:sp>
        <p:nvSpPr>
          <p:cNvPr id="66" name="Google Shape;66;p14"/>
          <p:cNvSpPr txBox="1"/>
          <p:nvPr/>
        </p:nvSpPr>
        <p:spPr>
          <a:xfrm>
            <a:off x="170775" y="3947125"/>
            <a:ext cx="8669700" cy="677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a:t>RocksDB is an embedded key-value database engine that is designed for high-performance, low-latency data storage and retrieval operation.</a:t>
            </a:r>
            <a:endParaRPr sz="1600"/>
          </a:p>
        </p:txBody>
      </p:sp>
      <p:pic>
        <p:nvPicPr>
          <p:cNvPr id="67" name="Google Shape;67;p14"/>
          <p:cNvPicPr preferRelativeResize="0"/>
          <p:nvPr/>
        </p:nvPicPr>
        <p:blipFill>
          <a:blip r:embed="rId3">
            <a:alphaModFix/>
          </a:blip>
          <a:stretch>
            <a:fillRect/>
          </a:stretch>
        </p:blipFill>
        <p:spPr>
          <a:xfrm>
            <a:off x="7418025" y="4037675"/>
            <a:ext cx="990400" cy="895150"/>
          </a:xfrm>
          <a:prstGeom prst="rect">
            <a:avLst/>
          </a:prstGeom>
          <a:noFill/>
          <a:ln>
            <a:noFill/>
          </a:ln>
        </p:spPr>
      </p:pic>
      <p:sp>
        <p:nvSpPr>
          <p:cNvPr id="2" name="Slide Number Placeholder 1">
            <a:extLst>
              <a:ext uri="{FF2B5EF4-FFF2-40B4-BE49-F238E27FC236}">
                <a16:creationId xmlns:a16="http://schemas.microsoft.com/office/drawing/2014/main" id="{52D75B0C-2A38-BC67-FF98-35996BDD2D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1000"/>
                                        <p:tgtEl>
                                          <p:spTgt spid="64"/>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additive="base">
                                        <p:cTn id="12" dur="1000"/>
                                        <p:tgtEl>
                                          <p:spTgt spid="65"/>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anim calcmode="lin" valueType="num">
                                      <p:cBhvr additive="base">
                                        <p:cTn id="17" dur="1000"/>
                                        <p:tgtEl>
                                          <p:spTgt spid="66"/>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fade">
                                      <p:cBhvr>
                                        <p:cTn id="22" dur="1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0450" y="934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2500" b="1"/>
              <a:t>Project Overview</a:t>
            </a:r>
            <a:endParaRPr sz="2500" b="1"/>
          </a:p>
        </p:txBody>
      </p:sp>
      <p:sp>
        <p:nvSpPr>
          <p:cNvPr id="73" name="Google Shape;73;p15"/>
          <p:cNvSpPr txBox="1">
            <a:spLocks noGrp="1"/>
          </p:cNvSpPr>
          <p:nvPr>
            <p:ph type="body" idx="1"/>
          </p:nvPr>
        </p:nvSpPr>
        <p:spPr>
          <a:xfrm>
            <a:off x="40450" y="666125"/>
            <a:ext cx="8980800" cy="1011600"/>
          </a:xfrm>
          <a:prstGeom prst="rect">
            <a:avLst/>
          </a:prstGeom>
        </p:spPr>
        <p:txBody>
          <a:bodyPr spcFirstLastPara="1" wrap="square" lIns="91425" tIns="91425" rIns="91425" bIns="91425" anchor="t" anchorCtr="0">
            <a:normAutofit fontScale="92500"/>
          </a:bodyPr>
          <a:lstStyle/>
          <a:p>
            <a:pPr marL="0" lvl="0" indent="0" algn="just" rtl="0">
              <a:spcBef>
                <a:spcPts val="0"/>
              </a:spcBef>
              <a:spcAft>
                <a:spcPts val="1200"/>
              </a:spcAft>
              <a:buNone/>
            </a:pPr>
            <a:r>
              <a:rPr lang="en" sz="1600">
                <a:solidFill>
                  <a:schemeClr val="dk1"/>
                </a:solidFill>
              </a:rPr>
              <a:t>The motivation behind this project is to explore and develop alternative window operators in Apache Flink in order to improve its performance and scalability for handling large volumes of streaming data.</a:t>
            </a:r>
            <a:endParaRPr sz="1600">
              <a:solidFill>
                <a:schemeClr val="dk1"/>
              </a:solidFill>
            </a:endParaRPr>
          </a:p>
        </p:txBody>
      </p:sp>
      <p:sp>
        <p:nvSpPr>
          <p:cNvPr id="74" name="Google Shape;74;p15"/>
          <p:cNvSpPr txBox="1"/>
          <p:nvPr/>
        </p:nvSpPr>
        <p:spPr>
          <a:xfrm>
            <a:off x="106650" y="1756175"/>
            <a:ext cx="8930700" cy="2031900"/>
          </a:xfrm>
          <a:prstGeom prst="rect">
            <a:avLst/>
          </a:prstGeom>
          <a:noFill/>
          <a:ln>
            <a:noFill/>
          </a:ln>
        </p:spPr>
        <p:txBody>
          <a:bodyPr spcFirstLastPara="1" wrap="square" lIns="91425" tIns="91425" rIns="91425" bIns="91425" anchor="t" anchorCtr="0">
            <a:spAutoFit/>
          </a:bodyPr>
          <a:lstStyle/>
          <a:p>
            <a:pPr marL="457200" lvl="0" indent="-323850" algn="just" rtl="0">
              <a:spcBef>
                <a:spcPts val="0"/>
              </a:spcBef>
              <a:spcAft>
                <a:spcPts val="0"/>
              </a:spcAft>
              <a:buSzPts val="1500"/>
              <a:buChar char="●"/>
            </a:pPr>
            <a:r>
              <a:rPr lang="en" sz="1500"/>
              <a:t>Design and implement two alternative window operators in Flink using the record buffer and slicing strategies</a:t>
            </a:r>
            <a:endParaRPr sz="1500"/>
          </a:p>
          <a:p>
            <a:pPr marL="457200" lvl="0" indent="-323850" algn="just" rtl="0">
              <a:spcBef>
                <a:spcPts val="0"/>
              </a:spcBef>
              <a:spcAft>
                <a:spcPts val="0"/>
              </a:spcAft>
              <a:buSzPts val="1500"/>
              <a:buChar char="●"/>
            </a:pPr>
            <a:r>
              <a:rPr lang="en" sz="1500"/>
              <a:t>Optimize the representation of the state of these operators as key-value pairs in RocksDB</a:t>
            </a:r>
            <a:endParaRPr sz="1500"/>
          </a:p>
          <a:p>
            <a:pPr marL="457200" lvl="0" indent="-323850" algn="just" rtl="0">
              <a:spcBef>
                <a:spcPts val="0"/>
              </a:spcBef>
              <a:spcAft>
                <a:spcPts val="0"/>
              </a:spcAft>
              <a:buSzPts val="1500"/>
              <a:buChar char="●"/>
            </a:pPr>
            <a:r>
              <a:rPr lang="en" sz="1500"/>
              <a:t>Evaluate the performance and scalability of the new operators compared to Flink's default implementation, with respect to window length, ratio of length to slide, and using different window evaluation functions</a:t>
            </a:r>
            <a:endParaRPr sz="1500"/>
          </a:p>
          <a:p>
            <a:pPr marL="457200" lvl="0" indent="-323850" algn="just" rtl="0">
              <a:spcBef>
                <a:spcPts val="0"/>
              </a:spcBef>
              <a:spcAft>
                <a:spcPts val="0"/>
              </a:spcAft>
              <a:buSzPts val="1500"/>
              <a:buChar char="●"/>
            </a:pPr>
            <a:r>
              <a:rPr lang="en" sz="1500"/>
              <a:t>Analyze the results of the evaluation and identify any trade-offs or limitations of the new operators</a:t>
            </a:r>
            <a:endParaRPr sz="1500"/>
          </a:p>
          <a:p>
            <a:pPr marL="457200" lvl="0" indent="0" algn="just" rtl="0">
              <a:spcBef>
                <a:spcPts val="0"/>
              </a:spcBef>
              <a:spcAft>
                <a:spcPts val="0"/>
              </a:spcAft>
              <a:buNone/>
            </a:pPr>
            <a:endParaRPr sz="1500"/>
          </a:p>
        </p:txBody>
      </p:sp>
      <p:sp>
        <p:nvSpPr>
          <p:cNvPr id="75" name="Google Shape;75;p15"/>
          <p:cNvSpPr txBox="1"/>
          <p:nvPr/>
        </p:nvSpPr>
        <p:spPr>
          <a:xfrm>
            <a:off x="168900" y="3709550"/>
            <a:ext cx="8806200" cy="1108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endParaRPr sz="1500"/>
          </a:p>
          <a:p>
            <a:pPr marL="0" lvl="0" indent="0" algn="just" rtl="0">
              <a:spcBef>
                <a:spcPts val="0"/>
              </a:spcBef>
              <a:spcAft>
                <a:spcPts val="0"/>
              </a:spcAft>
              <a:buClr>
                <a:schemeClr val="dk1"/>
              </a:buClr>
              <a:buSzPts val="1100"/>
              <a:buFont typeface="Arial"/>
              <a:buNone/>
            </a:pPr>
            <a:r>
              <a:rPr lang="en" sz="1500"/>
              <a:t>By the end of the semester, we hope to achieve these goals and have a working implementation of the new window operators in Flink, along with a thorough evaluation of their performance and scalability.</a:t>
            </a:r>
            <a:endParaRPr sz="1500"/>
          </a:p>
          <a:p>
            <a:pPr marL="0" lvl="0" indent="0" algn="just" rtl="0">
              <a:spcBef>
                <a:spcPts val="0"/>
              </a:spcBef>
              <a:spcAft>
                <a:spcPts val="0"/>
              </a:spcAft>
              <a:buNone/>
            </a:pPr>
            <a:endParaRPr sz="1500"/>
          </a:p>
        </p:txBody>
      </p:sp>
      <p:sp>
        <p:nvSpPr>
          <p:cNvPr id="2" name="Slide Number Placeholder 1">
            <a:extLst>
              <a:ext uri="{FF2B5EF4-FFF2-40B4-BE49-F238E27FC236}">
                <a16:creationId xmlns:a16="http://schemas.microsoft.com/office/drawing/2014/main" id="{53A2C4BC-7653-8BFA-FCAB-7744646BE0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1000"/>
                                        <p:tgtEl>
                                          <p:spTgt spid="73"/>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4"/>
                                        </p:tgtEl>
                                        <p:attrNameLst>
                                          <p:attrName>style.visibility</p:attrName>
                                        </p:attrNameLst>
                                      </p:cBhvr>
                                      <p:to>
                                        <p:strVal val="visible"/>
                                      </p:to>
                                    </p:set>
                                    <p:anim calcmode="lin" valueType="num">
                                      <p:cBhvr additive="base">
                                        <p:cTn id="12" dur="1000"/>
                                        <p:tgtEl>
                                          <p:spTgt spid="74"/>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additive="base">
                                        <p:cTn id="17" dur="1000"/>
                                        <p:tgtEl>
                                          <p:spTgt spid="7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p:nvPr/>
        </p:nvSpPr>
        <p:spPr>
          <a:xfrm>
            <a:off x="60300" y="130575"/>
            <a:ext cx="32349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Status update</a:t>
            </a:r>
            <a:endParaRPr sz="2500" b="1"/>
          </a:p>
        </p:txBody>
      </p:sp>
      <p:sp>
        <p:nvSpPr>
          <p:cNvPr id="81" name="Google Shape;81;p16"/>
          <p:cNvSpPr txBox="1"/>
          <p:nvPr/>
        </p:nvSpPr>
        <p:spPr>
          <a:xfrm>
            <a:off x="217050" y="961175"/>
            <a:ext cx="8709900" cy="3648000"/>
          </a:xfrm>
          <a:prstGeom prst="rect">
            <a:avLst/>
          </a:prstGeom>
          <a:noFill/>
          <a:ln>
            <a:noFill/>
          </a:ln>
        </p:spPr>
        <p:txBody>
          <a:bodyPr spcFirstLastPara="1" wrap="square" lIns="91425" tIns="91425" rIns="91425" bIns="91425" anchor="t" anchorCtr="0">
            <a:spAutoFit/>
          </a:bodyPr>
          <a:lstStyle/>
          <a:p>
            <a:pPr marL="457200" lvl="0" indent="-323850" algn="just" rtl="0">
              <a:spcBef>
                <a:spcPts val="0"/>
              </a:spcBef>
              <a:spcAft>
                <a:spcPts val="0"/>
              </a:spcAft>
              <a:buClr>
                <a:srgbClr val="55C226"/>
              </a:buClr>
              <a:buSzPts val="1500"/>
              <a:buAutoNum type="arabicPeriod"/>
            </a:pPr>
            <a:r>
              <a:rPr lang="en" sz="1500" b="1" dirty="0">
                <a:solidFill>
                  <a:srgbClr val="55C226"/>
                </a:solidFill>
              </a:rPr>
              <a:t>Construction of a base streaming framework with architecture permeable to the project’s vision (initial setup in </a:t>
            </a:r>
            <a:r>
              <a:rPr lang="en" sz="1500" b="1" dirty="0" err="1">
                <a:solidFill>
                  <a:srgbClr val="55C226"/>
                </a:solidFill>
              </a:rPr>
              <a:t>Flink</a:t>
            </a:r>
            <a:r>
              <a:rPr lang="en" sz="1500" b="1" dirty="0">
                <a:solidFill>
                  <a:srgbClr val="55C226"/>
                </a:solidFill>
              </a:rPr>
              <a:t>).</a:t>
            </a:r>
            <a:endParaRPr sz="1500" b="1" dirty="0">
              <a:solidFill>
                <a:srgbClr val="55C226"/>
              </a:solidFill>
            </a:endParaRPr>
          </a:p>
          <a:p>
            <a:pPr marL="457200" lvl="0" indent="-323850" algn="just" rtl="0">
              <a:spcBef>
                <a:spcPts val="0"/>
              </a:spcBef>
              <a:spcAft>
                <a:spcPts val="0"/>
              </a:spcAft>
              <a:buClr>
                <a:srgbClr val="55C226"/>
              </a:buClr>
              <a:buSzPts val="1500"/>
              <a:buAutoNum type="arabicPeriod"/>
            </a:pPr>
            <a:r>
              <a:rPr lang="en" sz="1500" b="1" dirty="0">
                <a:solidFill>
                  <a:srgbClr val="55C226"/>
                </a:solidFill>
              </a:rPr>
              <a:t>Implementation of Record Buffer for Holistic and Commutative.</a:t>
            </a:r>
            <a:endParaRPr sz="1500" b="1" dirty="0">
              <a:solidFill>
                <a:srgbClr val="55C226"/>
              </a:solidFill>
            </a:endParaRPr>
          </a:p>
          <a:p>
            <a:pPr marL="457200" lvl="0" indent="-323850" algn="just" rtl="0">
              <a:spcBef>
                <a:spcPts val="0"/>
              </a:spcBef>
              <a:spcAft>
                <a:spcPts val="0"/>
              </a:spcAft>
              <a:buClr>
                <a:srgbClr val="55C226"/>
              </a:buClr>
              <a:buSzPts val="1500"/>
              <a:buAutoNum type="arabicPeriod"/>
            </a:pPr>
            <a:r>
              <a:rPr lang="en" sz="1500" b="1" dirty="0">
                <a:solidFill>
                  <a:srgbClr val="55C226"/>
                </a:solidFill>
              </a:rPr>
              <a:t>Implementation of Slicing Operator for Holistic and Commutative.</a:t>
            </a:r>
            <a:endParaRPr sz="1500" b="1" dirty="0">
              <a:solidFill>
                <a:srgbClr val="55C226"/>
              </a:solidFill>
            </a:endParaRPr>
          </a:p>
          <a:p>
            <a:pPr marL="457200" lvl="0" indent="-323850" algn="just" rtl="0">
              <a:spcBef>
                <a:spcPts val="0"/>
              </a:spcBef>
              <a:spcAft>
                <a:spcPts val="0"/>
              </a:spcAft>
              <a:buClr>
                <a:srgbClr val="55C226"/>
              </a:buClr>
              <a:buSzPts val="1500"/>
              <a:buAutoNum type="arabicPeriod"/>
            </a:pPr>
            <a:r>
              <a:rPr lang="en" sz="1500" b="1" dirty="0">
                <a:solidFill>
                  <a:srgbClr val="55C226"/>
                </a:solidFill>
              </a:rPr>
              <a:t>Implementation of the Functions for Commutative and Holistic.</a:t>
            </a:r>
            <a:endParaRPr sz="1500" b="1" dirty="0">
              <a:solidFill>
                <a:srgbClr val="55C226"/>
              </a:solidFill>
            </a:endParaRPr>
          </a:p>
          <a:p>
            <a:pPr marL="457200" lvl="0" indent="-323850" algn="just" rtl="0">
              <a:spcBef>
                <a:spcPts val="0"/>
              </a:spcBef>
              <a:spcAft>
                <a:spcPts val="0"/>
              </a:spcAft>
              <a:buClr>
                <a:srgbClr val="55C226"/>
              </a:buClr>
              <a:buSzPts val="1500"/>
              <a:buAutoNum type="arabicPeriod"/>
            </a:pPr>
            <a:r>
              <a:rPr lang="en" sz="1500" b="1" dirty="0">
                <a:solidFill>
                  <a:srgbClr val="55C226"/>
                </a:solidFill>
              </a:rPr>
              <a:t>Integrate </a:t>
            </a:r>
            <a:r>
              <a:rPr lang="en" sz="1500" b="1" dirty="0" err="1">
                <a:solidFill>
                  <a:srgbClr val="55C226"/>
                </a:solidFill>
              </a:rPr>
              <a:t>RocksDB</a:t>
            </a:r>
            <a:r>
              <a:rPr lang="en" sz="1500" b="1" dirty="0">
                <a:solidFill>
                  <a:srgbClr val="55C226"/>
                </a:solidFill>
              </a:rPr>
              <a:t> backend as a way to store states (which involves connectors).</a:t>
            </a:r>
            <a:endParaRPr sz="1500" b="1" dirty="0">
              <a:solidFill>
                <a:srgbClr val="55C226"/>
              </a:solidFill>
            </a:endParaRPr>
          </a:p>
          <a:p>
            <a:pPr marL="457200" lvl="0" indent="-323850" algn="just" rtl="0">
              <a:spcBef>
                <a:spcPts val="0"/>
              </a:spcBef>
              <a:spcAft>
                <a:spcPts val="0"/>
              </a:spcAft>
              <a:buClr>
                <a:schemeClr val="accent1"/>
              </a:buClr>
              <a:buSzPts val="1500"/>
              <a:buAutoNum type="arabicPeriod"/>
            </a:pPr>
            <a:r>
              <a:rPr lang="en" sz="1500" b="1" dirty="0">
                <a:solidFill>
                  <a:schemeClr val="accent1"/>
                </a:solidFill>
              </a:rPr>
              <a:t>Develop the watermarks and sliding/tumbling window metadata.</a:t>
            </a:r>
            <a:endParaRPr sz="1500" b="1" dirty="0">
              <a:solidFill>
                <a:schemeClr val="accent1"/>
              </a:solidFill>
            </a:endParaRPr>
          </a:p>
          <a:p>
            <a:pPr marL="457200" lvl="0" indent="-323850" algn="just" rtl="0">
              <a:spcBef>
                <a:spcPts val="0"/>
              </a:spcBef>
              <a:spcAft>
                <a:spcPts val="0"/>
              </a:spcAft>
              <a:buClr>
                <a:srgbClr val="FF0000"/>
              </a:buClr>
              <a:buSzPts val="1500"/>
              <a:buAutoNum type="arabicPeriod"/>
            </a:pPr>
            <a:r>
              <a:rPr lang="en" sz="1500" b="1" dirty="0">
                <a:solidFill>
                  <a:srgbClr val="FF0000"/>
                </a:solidFill>
              </a:rPr>
              <a:t>Develop the Test cases from the datasets and use them.</a:t>
            </a:r>
            <a:endParaRPr sz="1500" b="1" dirty="0">
              <a:solidFill>
                <a:srgbClr val="FF0000"/>
              </a:solidFill>
            </a:endParaRPr>
          </a:p>
          <a:p>
            <a:pPr marL="457200" lvl="0" indent="-323850" algn="just" rtl="0">
              <a:spcBef>
                <a:spcPts val="0"/>
              </a:spcBef>
              <a:spcAft>
                <a:spcPts val="0"/>
              </a:spcAft>
              <a:buClr>
                <a:srgbClr val="FF0000"/>
              </a:buClr>
              <a:buSzPts val="1500"/>
              <a:buAutoNum type="arabicPeriod"/>
            </a:pPr>
            <a:r>
              <a:rPr lang="en" sz="1500" b="1" dirty="0">
                <a:solidFill>
                  <a:srgbClr val="FF0000"/>
                </a:solidFill>
              </a:rPr>
              <a:t>Exploiting </a:t>
            </a:r>
            <a:r>
              <a:rPr lang="en" sz="1500" b="1" dirty="0" err="1">
                <a:solidFill>
                  <a:srgbClr val="FF0000"/>
                </a:solidFill>
              </a:rPr>
              <a:t>RocksDB’s</a:t>
            </a:r>
            <a:r>
              <a:rPr lang="en" sz="1500" b="1" dirty="0">
                <a:solidFill>
                  <a:srgbClr val="FF0000"/>
                </a:solidFill>
              </a:rPr>
              <a:t> Features to increase the performance of the application</a:t>
            </a:r>
            <a:endParaRPr sz="1500" b="1" dirty="0">
              <a:solidFill>
                <a:srgbClr val="FF0000"/>
              </a:solidFill>
            </a:endParaRPr>
          </a:p>
          <a:p>
            <a:pPr marL="457200" lvl="0" indent="-323850" algn="just" rtl="0">
              <a:spcBef>
                <a:spcPts val="0"/>
              </a:spcBef>
              <a:spcAft>
                <a:spcPts val="0"/>
              </a:spcAft>
              <a:buClr>
                <a:srgbClr val="FF0000"/>
              </a:buClr>
              <a:buSzPts val="1500"/>
              <a:buAutoNum type="arabicPeriod"/>
            </a:pPr>
            <a:r>
              <a:rPr lang="en" sz="1500" b="1" dirty="0">
                <a:solidFill>
                  <a:srgbClr val="FF0000"/>
                </a:solidFill>
              </a:rPr>
              <a:t>Brief comparison of our model against </a:t>
            </a:r>
            <a:r>
              <a:rPr lang="en" sz="1500" b="1" dirty="0" err="1">
                <a:solidFill>
                  <a:srgbClr val="FF0000"/>
                </a:solidFill>
              </a:rPr>
              <a:t>Flink’s</a:t>
            </a:r>
            <a:r>
              <a:rPr lang="en" sz="1500" b="1" dirty="0">
                <a:solidFill>
                  <a:srgbClr val="FF0000"/>
                </a:solidFill>
              </a:rPr>
              <a:t> default implementation mentioned in the paper.</a:t>
            </a:r>
            <a:endParaRPr sz="1500" b="1" dirty="0">
              <a:solidFill>
                <a:srgbClr val="FF0000"/>
              </a:solidFill>
            </a:endParaRPr>
          </a:p>
          <a:p>
            <a:pPr marL="457200" lvl="0" indent="-323850" algn="just" rtl="0">
              <a:spcBef>
                <a:spcPts val="0"/>
              </a:spcBef>
              <a:spcAft>
                <a:spcPts val="0"/>
              </a:spcAft>
              <a:buClr>
                <a:srgbClr val="FF0000"/>
              </a:buClr>
              <a:buSzPts val="1500"/>
              <a:buAutoNum type="arabicPeriod"/>
            </a:pPr>
            <a:r>
              <a:rPr lang="en" sz="1500" b="1" dirty="0">
                <a:solidFill>
                  <a:srgbClr val="FF0000"/>
                </a:solidFill>
              </a:rPr>
              <a:t>Analysis and Optimization. (Current Ideas: Extension to Out of order windows and exploiting state compression feature of </a:t>
            </a:r>
            <a:r>
              <a:rPr lang="en" sz="1500" b="1" dirty="0" err="1">
                <a:solidFill>
                  <a:srgbClr val="FF0000"/>
                </a:solidFill>
              </a:rPr>
              <a:t>RocksDB</a:t>
            </a:r>
            <a:r>
              <a:rPr lang="en" sz="1500" b="1" dirty="0">
                <a:solidFill>
                  <a:srgbClr val="FF0000"/>
                </a:solidFill>
              </a:rPr>
              <a:t>)</a:t>
            </a:r>
            <a:endParaRPr sz="1500" b="1" dirty="0">
              <a:solidFill>
                <a:srgbClr val="FF0000"/>
              </a:solidFill>
            </a:endParaRPr>
          </a:p>
          <a:p>
            <a:pPr marL="457200" lvl="0" indent="-323850" algn="just" rtl="0">
              <a:spcBef>
                <a:spcPts val="0"/>
              </a:spcBef>
              <a:spcAft>
                <a:spcPts val="0"/>
              </a:spcAft>
              <a:buClr>
                <a:srgbClr val="FF0000"/>
              </a:buClr>
              <a:buSzPts val="1500"/>
              <a:buAutoNum type="arabicPeriod"/>
            </a:pPr>
            <a:r>
              <a:rPr lang="en" sz="1500" b="1" dirty="0">
                <a:solidFill>
                  <a:srgbClr val="FF0000"/>
                </a:solidFill>
              </a:rPr>
              <a:t>Shuffle Load Balancing. Parallelism distribution between operators, snapshot state.</a:t>
            </a:r>
            <a:endParaRPr sz="1500" b="1" dirty="0">
              <a:solidFill>
                <a:srgbClr val="FF0000"/>
              </a:solidFill>
            </a:endParaRPr>
          </a:p>
          <a:p>
            <a:pPr marL="457200" lvl="0" indent="-323850" algn="just" rtl="0">
              <a:spcBef>
                <a:spcPts val="0"/>
              </a:spcBef>
              <a:spcAft>
                <a:spcPts val="0"/>
              </a:spcAft>
              <a:buClr>
                <a:srgbClr val="FF0000"/>
              </a:buClr>
              <a:buSzPts val="1500"/>
              <a:buAutoNum type="arabicPeriod"/>
            </a:pPr>
            <a:r>
              <a:rPr lang="en" sz="1500" b="1" dirty="0">
                <a:solidFill>
                  <a:srgbClr val="FF0000"/>
                </a:solidFill>
              </a:rPr>
              <a:t>Slicing and Window Manager needs to be constructed for the operators.</a:t>
            </a:r>
            <a:endParaRPr sz="1500" b="1" dirty="0">
              <a:solidFill>
                <a:srgbClr val="FF0000"/>
              </a:solidFill>
            </a:endParaRPr>
          </a:p>
        </p:txBody>
      </p:sp>
      <p:sp>
        <p:nvSpPr>
          <p:cNvPr id="82" name="Google Shape;82;p16"/>
          <p:cNvSpPr txBox="1"/>
          <p:nvPr/>
        </p:nvSpPr>
        <p:spPr>
          <a:xfrm>
            <a:off x="6134100" y="80350"/>
            <a:ext cx="3009900" cy="9234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55C226"/>
              </a:buClr>
              <a:buSzPts val="1600"/>
              <a:buChar char="●"/>
            </a:pPr>
            <a:r>
              <a:rPr lang="en" sz="1600" b="1">
                <a:solidFill>
                  <a:srgbClr val="55C226"/>
                </a:solidFill>
              </a:rPr>
              <a:t>Implemented</a:t>
            </a:r>
            <a:endParaRPr sz="1600" b="1">
              <a:solidFill>
                <a:srgbClr val="55C226"/>
              </a:solidFill>
            </a:endParaRPr>
          </a:p>
          <a:p>
            <a:pPr marL="457200" lvl="0" indent="-330200" algn="l" rtl="0">
              <a:spcBef>
                <a:spcPts val="0"/>
              </a:spcBef>
              <a:spcAft>
                <a:spcPts val="0"/>
              </a:spcAft>
              <a:buClr>
                <a:schemeClr val="accent1"/>
              </a:buClr>
              <a:buSzPts val="1600"/>
              <a:buChar char="●"/>
            </a:pPr>
            <a:r>
              <a:rPr lang="en" sz="1600" b="1">
                <a:solidFill>
                  <a:schemeClr val="accent1"/>
                </a:solidFill>
              </a:rPr>
              <a:t>Work-in-progress</a:t>
            </a:r>
            <a:endParaRPr sz="1600" b="1">
              <a:solidFill>
                <a:schemeClr val="accent1"/>
              </a:solidFill>
            </a:endParaRPr>
          </a:p>
          <a:p>
            <a:pPr marL="457200" lvl="0" indent="-330200" algn="l" rtl="0">
              <a:spcBef>
                <a:spcPts val="0"/>
              </a:spcBef>
              <a:spcAft>
                <a:spcPts val="0"/>
              </a:spcAft>
              <a:buClr>
                <a:srgbClr val="FF0000"/>
              </a:buClr>
              <a:buSzPts val="1600"/>
              <a:buChar char="●"/>
            </a:pPr>
            <a:r>
              <a:rPr lang="en" sz="1600" b="1">
                <a:solidFill>
                  <a:srgbClr val="FF0000"/>
                </a:solidFill>
              </a:rPr>
              <a:t>Future work</a:t>
            </a:r>
            <a:endParaRPr sz="1600" b="1">
              <a:solidFill>
                <a:srgbClr val="FF0000"/>
              </a:solidFill>
            </a:endParaRPr>
          </a:p>
        </p:txBody>
      </p:sp>
      <p:sp>
        <p:nvSpPr>
          <p:cNvPr id="2" name="Slide Number Placeholder 1">
            <a:extLst>
              <a:ext uri="{FF2B5EF4-FFF2-40B4-BE49-F238E27FC236}">
                <a16:creationId xmlns:a16="http://schemas.microsoft.com/office/drawing/2014/main" id="{B5C62BAF-667E-3312-4229-6AECF46A6B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1000"/>
                                        <p:tgtEl>
                                          <p:spTgt spid="8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161100" y="143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Demonstration of Working Components</a:t>
            </a:r>
            <a:endParaRPr b="1"/>
          </a:p>
        </p:txBody>
      </p:sp>
      <p:sp>
        <p:nvSpPr>
          <p:cNvPr id="88" name="Google Shape;88;p17"/>
          <p:cNvSpPr txBox="1">
            <a:spLocks noGrp="1"/>
          </p:cNvSpPr>
          <p:nvPr>
            <p:ph type="body" idx="1"/>
          </p:nvPr>
        </p:nvSpPr>
        <p:spPr>
          <a:xfrm>
            <a:off x="311700" y="666425"/>
            <a:ext cx="8520600" cy="34164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 b="1">
                <a:solidFill>
                  <a:schemeClr val="dk1"/>
                </a:solidFill>
              </a:rPr>
              <a:t>Preliminary Analysis of the Dataset: </a:t>
            </a:r>
            <a:endParaRPr b="1">
              <a:solidFill>
                <a:schemeClr val="dk1"/>
              </a:solidFill>
            </a:endParaRPr>
          </a:p>
          <a:p>
            <a:pPr marL="457200" lvl="0" indent="-330200" algn="just" rtl="0">
              <a:spcBef>
                <a:spcPts val="1200"/>
              </a:spcBef>
              <a:spcAft>
                <a:spcPts val="0"/>
              </a:spcAft>
              <a:buClr>
                <a:schemeClr val="dk1"/>
              </a:buClr>
              <a:buSzPts val="1600"/>
              <a:buChar char="●"/>
            </a:pPr>
            <a:r>
              <a:rPr lang="en" sz="1600" b="1">
                <a:solidFill>
                  <a:schemeClr val="dk1"/>
                </a:solidFill>
              </a:rPr>
              <a:t>Our group uses Apache Flink’s Fraud Detection project as a foundation to work on our project.</a:t>
            </a:r>
            <a:endParaRPr sz="1600" b="1">
              <a:solidFill>
                <a:schemeClr val="dk1"/>
              </a:solidFill>
            </a:endParaRPr>
          </a:p>
          <a:p>
            <a:pPr marL="457200" lvl="0" indent="-330200" algn="just" rtl="0">
              <a:spcBef>
                <a:spcPts val="0"/>
              </a:spcBef>
              <a:spcAft>
                <a:spcPts val="0"/>
              </a:spcAft>
              <a:buClr>
                <a:schemeClr val="dk1"/>
              </a:buClr>
              <a:buSzPts val="1600"/>
              <a:buChar char="●"/>
            </a:pPr>
            <a:r>
              <a:rPr lang="en" sz="1600" b="1">
                <a:solidFill>
                  <a:schemeClr val="dk1"/>
                </a:solidFill>
              </a:rPr>
              <a:t>Apache Flink's Fraud Detection is a real-time streaming data processing application that detects fraudulent transactions in financial transactions in real-time.</a:t>
            </a:r>
            <a:endParaRPr sz="1600" b="1">
              <a:solidFill>
                <a:schemeClr val="dk1"/>
              </a:solidFill>
            </a:endParaRPr>
          </a:p>
          <a:p>
            <a:pPr marL="457200" lvl="0" indent="-330200" algn="just" rtl="0">
              <a:spcBef>
                <a:spcPts val="0"/>
              </a:spcBef>
              <a:spcAft>
                <a:spcPts val="0"/>
              </a:spcAft>
              <a:buClr>
                <a:schemeClr val="dk1"/>
              </a:buClr>
              <a:buSzPts val="1600"/>
              <a:buChar char="●"/>
            </a:pPr>
            <a:r>
              <a:rPr lang="en" sz="1600" b="1">
                <a:solidFill>
                  <a:schemeClr val="dk1"/>
                </a:solidFill>
              </a:rPr>
              <a:t>Although we don’t have access to the data emitted from the TransactionSource() in Apache Flink. However, based on our own experience with transactions, Each Transaction event is a custom class with attributes such as transaction id, account id, transaction amount, and timestamp. </a:t>
            </a:r>
            <a:endParaRPr sz="1600" b="1">
              <a:solidFill>
                <a:schemeClr val="dk1"/>
              </a:solidFill>
            </a:endParaRPr>
          </a:p>
          <a:p>
            <a:pPr marL="457200" lvl="0" indent="-330200" algn="just" rtl="0">
              <a:spcBef>
                <a:spcPts val="0"/>
              </a:spcBef>
              <a:spcAft>
                <a:spcPts val="0"/>
              </a:spcAft>
              <a:buClr>
                <a:schemeClr val="dk1"/>
              </a:buClr>
              <a:buSzPts val="1600"/>
              <a:buChar char="●"/>
            </a:pPr>
            <a:r>
              <a:rPr lang="en" sz="1600" b="1">
                <a:solidFill>
                  <a:schemeClr val="dk1"/>
                </a:solidFill>
              </a:rPr>
              <a:t>It should look something like this:</a:t>
            </a:r>
            <a:endParaRPr sz="1600" b="1">
              <a:solidFill>
                <a:schemeClr val="dk1"/>
              </a:solidFill>
            </a:endParaRPr>
          </a:p>
        </p:txBody>
      </p:sp>
      <p:sp>
        <p:nvSpPr>
          <p:cNvPr id="89" name="Google Shape;89;p17"/>
          <p:cNvSpPr txBox="1"/>
          <p:nvPr/>
        </p:nvSpPr>
        <p:spPr>
          <a:xfrm>
            <a:off x="4261950" y="3486950"/>
            <a:ext cx="50625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b="1">
                <a:solidFill>
                  <a:srgbClr val="FF0000"/>
                </a:solidFill>
              </a:rPr>
              <a:t>Transaction {</a:t>
            </a:r>
            <a:endParaRPr b="1">
              <a:solidFill>
                <a:srgbClr val="FF0000"/>
              </a:solidFill>
            </a:endParaRPr>
          </a:p>
          <a:p>
            <a:pPr marL="0" lvl="0" indent="0" algn="l" rtl="0">
              <a:spcBef>
                <a:spcPts val="0"/>
              </a:spcBef>
              <a:spcAft>
                <a:spcPts val="0"/>
              </a:spcAft>
              <a:buClr>
                <a:schemeClr val="dk1"/>
              </a:buClr>
              <a:buSzPts val="1100"/>
              <a:buFont typeface="Arial"/>
              <a:buNone/>
            </a:pPr>
            <a:r>
              <a:rPr lang="en" b="1">
                <a:solidFill>
                  <a:srgbClr val="FF0000"/>
                </a:solidFill>
              </a:rPr>
              <a:t>  transactionId: "12345",</a:t>
            </a:r>
            <a:endParaRPr b="1">
              <a:solidFill>
                <a:srgbClr val="FF0000"/>
              </a:solidFill>
            </a:endParaRPr>
          </a:p>
          <a:p>
            <a:pPr marL="0" lvl="0" indent="0" algn="l" rtl="0">
              <a:spcBef>
                <a:spcPts val="0"/>
              </a:spcBef>
              <a:spcAft>
                <a:spcPts val="0"/>
              </a:spcAft>
              <a:buClr>
                <a:schemeClr val="dk1"/>
              </a:buClr>
              <a:buSzPts val="1100"/>
              <a:buFont typeface="Arial"/>
              <a:buNone/>
            </a:pPr>
            <a:r>
              <a:rPr lang="en" b="1">
                <a:solidFill>
                  <a:srgbClr val="FF0000"/>
                </a:solidFill>
              </a:rPr>
              <a:t>  accountId: "56789",</a:t>
            </a:r>
            <a:endParaRPr b="1">
              <a:solidFill>
                <a:srgbClr val="FF0000"/>
              </a:solidFill>
            </a:endParaRPr>
          </a:p>
          <a:p>
            <a:pPr marL="0" lvl="0" indent="0" algn="l" rtl="0">
              <a:spcBef>
                <a:spcPts val="0"/>
              </a:spcBef>
              <a:spcAft>
                <a:spcPts val="0"/>
              </a:spcAft>
              <a:buClr>
                <a:schemeClr val="dk1"/>
              </a:buClr>
              <a:buSzPts val="1100"/>
              <a:buFont typeface="Arial"/>
              <a:buNone/>
            </a:pPr>
            <a:r>
              <a:rPr lang="en" b="1">
                <a:solidFill>
                  <a:srgbClr val="FF0000"/>
                </a:solidFill>
              </a:rPr>
              <a:t>  amount: 1000.0,</a:t>
            </a:r>
            <a:endParaRPr b="1">
              <a:solidFill>
                <a:srgbClr val="FF0000"/>
              </a:solidFill>
            </a:endParaRPr>
          </a:p>
          <a:p>
            <a:pPr marL="0" lvl="0" indent="0" algn="l" rtl="0">
              <a:spcBef>
                <a:spcPts val="0"/>
              </a:spcBef>
              <a:spcAft>
                <a:spcPts val="0"/>
              </a:spcAft>
              <a:buClr>
                <a:schemeClr val="dk1"/>
              </a:buClr>
              <a:buSzPts val="1100"/>
              <a:buFont typeface="Arial"/>
              <a:buNone/>
            </a:pPr>
            <a:r>
              <a:rPr lang="en" b="1">
                <a:solidFill>
                  <a:srgbClr val="FF0000"/>
                </a:solidFill>
              </a:rPr>
              <a:t>  timestamp: 1647901000000</a:t>
            </a:r>
            <a:endParaRPr b="1">
              <a:solidFill>
                <a:srgbClr val="FF0000"/>
              </a:solidFill>
            </a:endParaRPr>
          </a:p>
          <a:p>
            <a:pPr marL="0" lvl="0" indent="0" algn="l" rtl="0">
              <a:spcBef>
                <a:spcPts val="0"/>
              </a:spcBef>
              <a:spcAft>
                <a:spcPts val="0"/>
              </a:spcAft>
              <a:buClr>
                <a:schemeClr val="dk1"/>
              </a:buClr>
              <a:buSzPts val="1100"/>
              <a:buFont typeface="Arial"/>
              <a:buNone/>
            </a:pPr>
            <a:r>
              <a:rPr lang="en" b="1">
                <a:solidFill>
                  <a:srgbClr val="FF0000"/>
                </a:solidFill>
              </a:rPr>
              <a:t>}</a:t>
            </a:r>
            <a:endParaRPr b="1">
              <a:solidFill>
                <a:srgbClr val="FF0000"/>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D05B9F8F-F644-02EA-7867-F5E9D4EF62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additive="base">
                                        <p:cTn id="7" dur="1000"/>
                                        <p:tgtEl>
                                          <p:spTgt spid="88"/>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89"/>
                                        </p:tgtEl>
                                        <p:attrNameLst>
                                          <p:attrName>style.visibility</p:attrName>
                                        </p:attrNameLst>
                                      </p:cBhvr>
                                      <p:to>
                                        <p:strVal val="visible"/>
                                      </p:to>
                                    </p:set>
                                    <p:anim calcmode="lin" valueType="num">
                                      <p:cBhvr additive="base">
                                        <p:cTn id="12" dur="1000"/>
                                        <p:tgtEl>
                                          <p:spTgt spid="8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p:nvPr/>
        </p:nvSpPr>
        <p:spPr>
          <a:xfrm>
            <a:off x="781750" y="627750"/>
            <a:ext cx="6822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solidFill>
                <a:srgbClr val="D1D5DB"/>
              </a:solidFill>
              <a:highlight>
                <a:srgbClr val="444654"/>
              </a:highlight>
              <a:latin typeface="Roboto"/>
              <a:ea typeface="Roboto"/>
              <a:cs typeface="Roboto"/>
              <a:sym typeface="Roboto"/>
            </a:endParaRPr>
          </a:p>
        </p:txBody>
      </p:sp>
      <p:sp>
        <p:nvSpPr>
          <p:cNvPr id="95" name="Google Shape;95;p18"/>
          <p:cNvSpPr txBox="1"/>
          <p:nvPr/>
        </p:nvSpPr>
        <p:spPr>
          <a:xfrm>
            <a:off x="0" y="0"/>
            <a:ext cx="8919000" cy="1585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2500" b="1"/>
              <a:t>For Sliding Windows:</a:t>
            </a:r>
            <a:endParaRPr sz="2500" b="1"/>
          </a:p>
          <a:p>
            <a:pPr marL="0" lvl="0" indent="0" algn="just" rtl="0">
              <a:spcBef>
                <a:spcPts val="0"/>
              </a:spcBef>
              <a:spcAft>
                <a:spcPts val="0"/>
              </a:spcAft>
              <a:buNone/>
            </a:pPr>
            <a:endParaRPr/>
          </a:p>
          <a:p>
            <a:pPr marL="0" lvl="0" indent="0" algn="just" rtl="0">
              <a:spcBef>
                <a:spcPts val="0"/>
              </a:spcBef>
              <a:spcAft>
                <a:spcPts val="0"/>
              </a:spcAft>
              <a:buClr>
                <a:schemeClr val="dk1"/>
              </a:buClr>
              <a:buSzPts val="1100"/>
              <a:buFont typeface="Arial"/>
              <a:buNone/>
            </a:pPr>
            <a:r>
              <a:rPr lang="en" sz="1300" b="1"/>
              <a:t>The program sets up the Flink execution environment, uses a sliding window and custom AggregateFunction to aggregate transactions, and applies a FraudDetector KeyedProcessFunction to detect fraud where the stream is out of order coming from the source. The program outputs alerts using an AlertSink and collects metrics such as the number of events processed and first event latency using Prometheus libraries.</a:t>
            </a:r>
            <a:endParaRPr/>
          </a:p>
        </p:txBody>
      </p:sp>
      <p:pic>
        <p:nvPicPr>
          <p:cNvPr id="96" name="Google Shape;96;p18"/>
          <p:cNvPicPr preferRelativeResize="0"/>
          <p:nvPr/>
        </p:nvPicPr>
        <p:blipFill>
          <a:blip r:embed="rId3">
            <a:alphaModFix/>
          </a:blip>
          <a:stretch>
            <a:fillRect/>
          </a:stretch>
        </p:blipFill>
        <p:spPr>
          <a:xfrm>
            <a:off x="2460500" y="1714500"/>
            <a:ext cx="6543927" cy="3219600"/>
          </a:xfrm>
          <a:prstGeom prst="rect">
            <a:avLst/>
          </a:prstGeom>
          <a:noFill/>
          <a:ln>
            <a:noFill/>
          </a:ln>
        </p:spPr>
      </p:pic>
      <p:sp>
        <p:nvSpPr>
          <p:cNvPr id="2" name="Slide Number Placeholder 1">
            <a:extLst>
              <a:ext uri="{FF2B5EF4-FFF2-40B4-BE49-F238E27FC236}">
                <a16:creationId xmlns:a16="http://schemas.microsoft.com/office/drawing/2014/main" id="{3121A961-C616-DCF7-8688-88C8918983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 calcmode="lin" valueType="num">
                                      <p:cBhvr additive="base">
                                        <p:cTn id="7" dur="1000"/>
                                        <p:tgtEl>
                                          <p:spTgt spid="95"/>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 calcmode="lin" valueType="num">
                                      <p:cBhvr additive="base">
                                        <p:cTn id="12" dur="1000"/>
                                        <p:tgtEl>
                                          <p:spTgt spid="9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body" idx="1"/>
          </p:nvPr>
        </p:nvSpPr>
        <p:spPr>
          <a:xfrm>
            <a:off x="0" y="0"/>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500" b="1">
                <a:solidFill>
                  <a:schemeClr val="dk1"/>
                </a:solidFill>
              </a:rPr>
              <a:t>For Tumbling Windows:</a:t>
            </a:r>
            <a:endParaRPr sz="2500" b="1">
              <a:solidFill>
                <a:schemeClr val="dk1"/>
              </a:solidFill>
            </a:endParaRPr>
          </a:p>
          <a:p>
            <a:pPr marL="0" lvl="0" indent="0" algn="just" rtl="0">
              <a:lnSpc>
                <a:spcPct val="100000"/>
              </a:lnSpc>
              <a:spcBef>
                <a:spcPts val="1200"/>
              </a:spcBef>
              <a:spcAft>
                <a:spcPts val="0"/>
              </a:spcAft>
              <a:buClr>
                <a:schemeClr val="dk1"/>
              </a:buClr>
              <a:buSzPts val="1100"/>
              <a:buFont typeface="Arial"/>
              <a:buNone/>
            </a:pPr>
            <a:r>
              <a:rPr lang="en" sz="1300" b="1">
                <a:solidFill>
                  <a:schemeClr val="dk1"/>
                </a:solidFill>
              </a:rPr>
              <a:t>The transactions are keyed by the account ID, and a keyed process function is used to assign manual timestamps based on the account ID. The transactions are then aggregated using a tumbling window of 5 minutes with a sum aggregation function, and a FraudDetector KeyedProcessFunction is applied to detect fraud and emit alerts for suspicious transactions where the stream is out of order coming from the source. Finally, the alerts are sent to an AlertSink for output.</a:t>
            </a:r>
            <a:endParaRPr sz="1300" b="1">
              <a:solidFill>
                <a:schemeClr val="dk1"/>
              </a:solidFill>
            </a:endParaRPr>
          </a:p>
          <a:p>
            <a:pPr marL="0" lvl="0" indent="0" algn="just" rtl="0">
              <a:spcBef>
                <a:spcPts val="0"/>
              </a:spcBef>
              <a:spcAft>
                <a:spcPts val="1200"/>
              </a:spcAft>
              <a:buNone/>
            </a:pPr>
            <a:endParaRPr b="1">
              <a:solidFill>
                <a:schemeClr val="dk1"/>
              </a:solidFill>
            </a:endParaRPr>
          </a:p>
        </p:txBody>
      </p:sp>
      <p:pic>
        <p:nvPicPr>
          <p:cNvPr id="102" name="Google Shape;102;p19"/>
          <p:cNvPicPr preferRelativeResize="0"/>
          <p:nvPr/>
        </p:nvPicPr>
        <p:blipFill>
          <a:blip r:embed="rId3">
            <a:alphaModFix/>
          </a:blip>
          <a:stretch>
            <a:fillRect/>
          </a:stretch>
        </p:blipFill>
        <p:spPr>
          <a:xfrm>
            <a:off x="2656825" y="1858475"/>
            <a:ext cx="6487177" cy="3206500"/>
          </a:xfrm>
          <a:prstGeom prst="rect">
            <a:avLst/>
          </a:prstGeom>
          <a:noFill/>
          <a:ln>
            <a:noFill/>
          </a:ln>
        </p:spPr>
      </p:pic>
      <p:sp>
        <p:nvSpPr>
          <p:cNvPr id="2" name="Slide Number Placeholder 1">
            <a:extLst>
              <a:ext uri="{FF2B5EF4-FFF2-40B4-BE49-F238E27FC236}">
                <a16:creationId xmlns:a16="http://schemas.microsoft.com/office/drawing/2014/main" id="{41E0D60B-AEE1-4661-F8FC-9284FB9993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additive="base">
                                        <p:cTn id="7" dur="1000"/>
                                        <p:tgtEl>
                                          <p:spTgt spid="101"/>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2"/>
                                        </p:tgtEl>
                                        <p:attrNameLst>
                                          <p:attrName>style.visibility</p:attrName>
                                        </p:attrNameLst>
                                      </p:cBhvr>
                                      <p:to>
                                        <p:strVal val="visible"/>
                                      </p:to>
                                    </p:set>
                                    <p:anim calcmode="lin" valueType="num">
                                      <p:cBhvr additive="base">
                                        <p:cTn id="12" dur="1000"/>
                                        <p:tgtEl>
                                          <p:spTgt spid="10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Inorder Sliding Windows</a:t>
            </a:r>
            <a:endParaRPr b="1"/>
          </a:p>
        </p:txBody>
      </p:sp>
      <p:sp>
        <p:nvSpPr>
          <p:cNvPr id="108" name="Google Shape;108;p20"/>
          <p:cNvSpPr txBox="1"/>
          <p:nvPr/>
        </p:nvSpPr>
        <p:spPr>
          <a:xfrm>
            <a:off x="51125" y="535525"/>
            <a:ext cx="8631000" cy="11328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 sz="1100" b="1"/>
              <a:t>The system aggregates and detects fraud in a stream of transactions and sends alerts to an alert sink. The program utilizes Flink's RocksDB state backend for state management and checkpointing where we have in order stream of data coming from source. It assigns manual timestamps based on account ID and uses a sliding window of 5 minutes with a slide of 1 minute to aggregate transactions per account using an incremental mean aggregate function. Finally, the program executes the Flink job and computes performance metrics and includes Prometheus metrics for monitoring and visualization.</a:t>
            </a:r>
            <a:endParaRPr sz="1100" b="1"/>
          </a:p>
        </p:txBody>
      </p:sp>
      <p:pic>
        <p:nvPicPr>
          <p:cNvPr id="109" name="Google Shape;109;p20"/>
          <p:cNvPicPr preferRelativeResize="0"/>
          <p:nvPr/>
        </p:nvPicPr>
        <p:blipFill>
          <a:blip r:embed="rId3">
            <a:alphaModFix/>
          </a:blip>
          <a:stretch>
            <a:fillRect/>
          </a:stretch>
        </p:blipFill>
        <p:spPr>
          <a:xfrm>
            <a:off x="2355800" y="1714500"/>
            <a:ext cx="6648624" cy="3219600"/>
          </a:xfrm>
          <a:prstGeom prst="rect">
            <a:avLst/>
          </a:prstGeom>
          <a:noFill/>
          <a:ln>
            <a:noFill/>
          </a:ln>
        </p:spPr>
      </p:pic>
      <p:sp>
        <p:nvSpPr>
          <p:cNvPr id="2" name="Slide Number Placeholder 1">
            <a:extLst>
              <a:ext uri="{FF2B5EF4-FFF2-40B4-BE49-F238E27FC236}">
                <a16:creationId xmlns:a16="http://schemas.microsoft.com/office/drawing/2014/main" id="{DEAD106C-5AC5-F51E-E3D6-20CC7EB0C8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additive="base">
                                        <p:cTn id="7" dur="1000"/>
                                        <p:tgtEl>
                                          <p:spTgt spid="107"/>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8"/>
                                        </p:tgtEl>
                                        <p:attrNameLst>
                                          <p:attrName>style.visibility</p:attrName>
                                        </p:attrNameLst>
                                      </p:cBhvr>
                                      <p:to>
                                        <p:strVal val="visible"/>
                                      </p:to>
                                    </p:set>
                                    <p:anim calcmode="lin" valueType="num">
                                      <p:cBhvr additive="base">
                                        <p:cTn id="12" dur="1000"/>
                                        <p:tgtEl>
                                          <p:spTgt spid="108"/>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09"/>
                                        </p:tgtEl>
                                        <p:attrNameLst>
                                          <p:attrName>style.visibility</p:attrName>
                                        </p:attrNameLst>
                                      </p:cBhvr>
                                      <p:to>
                                        <p:strVal val="visible"/>
                                      </p:to>
                                    </p:set>
                                    <p:anim calcmode="lin" valueType="num">
                                      <p:cBhvr additive="base">
                                        <p:cTn id="17" dur="1000"/>
                                        <p:tgtEl>
                                          <p:spTgt spid="10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b="1"/>
              <a:t>Inorder Tumbling Windows</a:t>
            </a:r>
            <a:endParaRPr/>
          </a:p>
        </p:txBody>
      </p:sp>
      <p:sp>
        <p:nvSpPr>
          <p:cNvPr id="115" name="Google Shape;115;p21"/>
          <p:cNvSpPr txBox="1">
            <a:spLocks noGrp="1"/>
          </p:cNvSpPr>
          <p:nvPr>
            <p:ph type="body" idx="1"/>
          </p:nvPr>
        </p:nvSpPr>
        <p:spPr>
          <a:xfrm>
            <a:off x="0" y="504525"/>
            <a:ext cx="8520600" cy="1670700"/>
          </a:xfrm>
          <a:prstGeom prst="rect">
            <a:avLst/>
          </a:prstGeom>
        </p:spPr>
        <p:txBody>
          <a:bodyPr spcFirstLastPara="1" wrap="square" lIns="91425" tIns="91425" rIns="91425" bIns="91425" anchor="t" anchorCtr="0">
            <a:normAutofit/>
          </a:bodyPr>
          <a:lstStyle/>
          <a:p>
            <a:pPr marL="0" lvl="0" indent="0" algn="just" rtl="0">
              <a:lnSpc>
                <a:spcPct val="90000"/>
              </a:lnSpc>
              <a:spcBef>
                <a:spcPts val="0"/>
              </a:spcBef>
              <a:spcAft>
                <a:spcPts val="0"/>
              </a:spcAft>
              <a:buClr>
                <a:schemeClr val="dk1"/>
              </a:buClr>
              <a:buSzPts val="1100"/>
              <a:buFont typeface="Arial"/>
              <a:buNone/>
            </a:pPr>
            <a:r>
              <a:rPr lang="en" sz="1200" b="1">
                <a:solidFill>
                  <a:schemeClr val="dk1"/>
                </a:solidFill>
              </a:rPr>
              <a:t>The system assigns manual timestamps based on the account ID, aggregates transactions per account using a 5-minute tumbling window, applies fraud detection logic on the aggregated transactions, and sends alerts to an alert sink where the stream of data is in order coming out from the source. The program uses Flink's RocksDB state backend for checkpointing and state management, includes Prometheus metrics for monitoring and visualization of performance metrics, and computes some performance metrics such as the number of checkpoints, number of events processed, and latency and throughput of the system.</a:t>
            </a:r>
            <a:endParaRPr sz="1600"/>
          </a:p>
        </p:txBody>
      </p:sp>
      <p:pic>
        <p:nvPicPr>
          <p:cNvPr id="116" name="Google Shape;116;p21"/>
          <p:cNvPicPr preferRelativeResize="0"/>
          <p:nvPr/>
        </p:nvPicPr>
        <p:blipFill>
          <a:blip r:embed="rId3">
            <a:alphaModFix/>
          </a:blip>
          <a:stretch>
            <a:fillRect/>
          </a:stretch>
        </p:blipFill>
        <p:spPr>
          <a:xfrm>
            <a:off x="2290350" y="1807200"/>
            <a:ext cx="6683500" cy="3336300"/>
          </a:xfrm>
          <a:prstGeom prst="rect">
            <a:avLst/>
          </a:prstGeom>
          <a:noFill/>
          <a:ln>
            <a:noFill/>
          </a:ln>
        </p:spPr>
      </p:pic>
      <p:sp>
        <p:nvSpPr>
          <p:cNvPr id="2" name="Slide Number Placeholder 1">
            <a:extLst>
              <a:ext uri="{FF2B5EF4-FFF2-40B4-BE49-F238E27FC236}">
                <a16:creationId xmlns:a16="http://schemas.microsoft.com/office/drawing/2014/main" id="{3F04E332-EE43-CDB9-A184-CC23A0E660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 calcmode="lin" valueType="num">
                                      <p:cBhvr additive="base">
                                        <p:cTn id="7" dur="1000"/>
                                        <p:tgtEl>
                                          <p:spTgt spid="114"/>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15"/>
                                        </p:tgtEl>
                                        <p:attrNameLst>
                                          <p:attrName>style.visibility</p:attrName>
                                        </p:attrNameLst>
                                      </p:cBhvr>
                                      <p:to>
                                        <p:strVal val="visible"/>
                                      </p:to>
                                    </p:set>
                                    <p:anim calcmode="lin" valueType="num">
                                      <p:cBhvr additive="base">
                                        <p:cTn id="12" dur="1000"/>
                                        <p:tgtEl>
                                          <p:spTgt spid="115"/>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16"/>
                                        </p:tgtEl>
                                        <p:attrNameLst>
                                          <p:attrName>style.visibility</p:attrName>
                                        </p:attrNameLst>
                                      </p:cBhvr>
                                      <p:to>
                                        <p:strVal val="visible"/>
                                      </p:to>
                                    </p:set>
                                    <p:anim calcmode="lin" valueType="num">
                                      <p:cBhvr additive="base">
                                        <p:cTn id="17" dur="1000"/>
                                        <p:tgtEl>
                                          <p:spTgt spid="11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1371</Words>
  <Application>Microsoft Macintosh PowerPoint</Application>
  <PresentationFormat>On-screen Show (16:9)</PresentationFormat>
  <Paragraphs>91</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Roboto</vt:lpstr>
      <vt:lpstr>Arial</vt:lpstr>
      <vt:lpstr>Simple Light</vt:lpstr>
      <vt:lpstr>Team 1</vt:lpstr>
      <vt:lpstr> </vt:lpstr>
      <vt:lpstr>Project Overview</vt:lpstr>
      <vt:lpstr>PowerPoint Presentation</vt:lpstr>
      <vt:lpstr>Demonstration of Working Components</vt:lpstr>
      <vt:lpstr>PowerPoint Presentation</vt:lpstr>
      <vt:lpstr>PowerPoint Presentation</vt:lpstr>
      <vt:lpstr>Inorder Sliding Windows</vt:lpstr>
      <vt:lpstr>Inorder Tumbling Windows</vt:lpstr>
      <vt:lpstr>Challenges</vt:lpstr>
      <vt:lpstr>Immediate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dc:title>
  <cp:lastModifiedBy>Somaiya, Rhythm Deven</cp:lastModifiedBy>
  <cp:revision>2</cp:revision>
  <dcterms:modified xsi:type="dcterms:W3CDTF">2023-04-11T18:46:23Z</dcterms:modified>
</cp:coreProperties>
</file>