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ileron Regular Bold Italics" pitchFamily="2" charset="77"/>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League Spartan" pitchFamily="2" charset="77"/>
      <p:regular r:id="rId21"/>
      <p:bold r:id="rId22"/>
    </p:embeddedFont>
    <p:embeddedFont>
      <p:font typeface="Lora Bold" pitchFamily="2" charset="77"/>
      <p:regular r:id="rId23"/>
      <p:bold r:id="rId24"/>
    </p:embeddedFont>
    <p:embeddedFont>
      <p:font typeface="Muli Regular Bold" pitchFamily="2" charset="77"/>
      <p:regular r:id="rId25"/>
      <p:bold r:id="rId26"/>
    </p:embeddedFont>
    <p:embeddedFont>
      <p:font typeface="Muli Regular Bold Italics" pitchFamily="2" charset="77"/>
      <p:regular r:id="rId27"/>
      <p:bold r:id="rId28"/>
      <p:italic r:id="rId29"/>
      <p:boldItalic r:id="rId30"/>
    </p:embeddedFont>
    <p:embeddedFont>
      <p:font typeface="Playfair Display Bold" pitchFamily="2" charset="77"/>
      <p:regular r:id="rId31"/>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5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3" autoAdjust="0"/>
    <p:restoredTop sz="94583" autoAdjust="0"/>
  </p:normalViewPr>
  <p:slideViewPr>
    <p:cSldViewPr>
      <p:cViewPr varScale="1">
        <p:scale>
          <a:sx n="106" d="100"/>
          <a:sy n="106" d="100"/>
        </p:scale>
        <p:origin x="200"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4/29/23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328994" y="-6510567"/>
            <a:ext cx="9279264" cy="9262392"/>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441134" y="7112878"/>
            <a:ext cx="9279264" cy="9262392"/>
          </a:xfrm>
          <a:prstGeom prst="rect">
            <a:avLst/>
          </a:prstGeom>
        </p:spPr>
      </p:pic>
      <p:sp>
        <p:nvSpPr>
          <p:cNvPr id="4" name="TextBox 4"/>
          <p:cNvSpPr txBox="1"/>
          <p:nvPr/>
        </p:nvSpPr>
        <p:spPr>
          <a:xfrm>
            <a:off x="185956" y="3888679"/>
            <a:ext cx="17916089" cy="2286000"/>
          </a:xfrm>
          <a:prstGeom prst="rect">
            <a:avLst/>
          </a:prstGeom>
        </p:spPr>
        <p:txBody>
          <a:bodyPr lIns="0" tIns="0" rIns="0" bIns="0" rtlCol="0" anchor="t">
            <a:spAutoFit/>
          </a:bodyPr>
          <a:lstStyle/>
          <a:p>
            <a:pPr algn="ctr">
              <a:lnSpc>
                <a:spcPts val="9000"/>
              </a:lnSpc>
            </a:pPr>
            <a:r>
              <a:rPr lang="en-US" sz="7500">
                <a:solidFill>
                  <a:srgbClr val="000000"/>
                </a:solidFill>
                <a:latin typeface="Playfair Display Bold"/>
              </a:rPr>
              <a:t>Window evaluation strategies in Flink using the RocksDB state backend </a:t>
            </a:r>
          </a:p>
        </p:txBody>
      </p:sp>
      <p:sp>
        <p:nvSpPr>
          <p:cNvPr id="5" name="TextBox 5"/>
          <p:cNvSpPr txBox="1"/>
          <p:nvPr/>
        </p:nvSpPr>
        <p:spPr>
          <a:xfrm>
            <a:off x="7628612" y="3005857"/>
            <a:ext cx="2192874" cy="783932"/>
          </a:xfrm>
          <a:prstGeom prst="rect">
            <a:avLst/>
          </a:prstGeom>
        </p:spPr>
        <p:txBody>
          <a:bodyPr lIns="0" tIns="0" rIns="0" bIns="0" rtlCol="0" anchor="t">
            <a:spAutoFit/>
          </a:bodyPr>
          <a:lstStyle/>
          <a:p>
            <a:pPr algn="ctr">
              <a:lnSpc>
                <a:spcPts val="6276"/>
              </a:lnSpc>
              <a:spcBef>
                <a:spcPct val="0"/>
              </a:spcBef>
            </a:pPr>
            <a:r>
              <a:rPr lang="en-US" sz="5230">
                <a:solidFill>
                  <a:srgbClr val="000000"/>
                </a:solidFill>
                <a:latin typeface="Lora Bold"/>
              </a:rPr>
              <a:t>Team 1</a:t>
            </a:r>
          </a:p>
        </p:txBody>
      </p:sp>
      <p:sp>
        <p:nvSpPr>
          <p:cNvPr id="6" name="TextBox 6"/>
          <p:cNvSpPr txBox="1"/>
          <p:nvPr/>
        </p:nvSpPr>
        <p:spPr>
          <a:xfrm>
            <a:off x="12709937" y="7845931"/>
            <a:ext cx="5238115" cy="2095500"/>
          </a:xfrm>
          <a:prstGeom prst="rect">
            <a:avLst/>
          </a:prstGeom>
        </p:spPr>
        <p:txBody>
          <a:bodyPr lIns="0" tIns="0" rIns="0" bIns="0" rtlCol="0" anchor="t">
            <a:spAutoFit/>
          </a:bodyPr>
          <a:lstStyle/>
          <a:p>
            <a:pPr algn="ctr">
              <a:lnSpc>
                <a:spcPts val="3359"/>
              </a:lnSpc>
              <a:spcBef>
                <a:spcPct val="0"/>
              </a:spcBef>
            </a:pPr>
            <a:r>
              <a:rPr lang="en-US" sz="2799">
                <a:solidFill>
                  <a:srgbClr val="5271FF"/>
                </a:solidFill>
                <a:latin typeface="Aileron Regular Bold Italics"/>
              </a:rPr>
              <a:t>Nirbhay Malhotra</a:t>
            </a:r>
          </a:p>
          <a:p>
            <a:pPr algn="ctr">
              <a:lnSpc>
                <a:spcPts val="3359"/>
              </a:lnSpc>
              <a:spcBef>
                <a:spcPct val="0"/>
              </a:spcBef>
            </a:pPr>
            <a:r>
              <a:rPr lang="en-US" sz="2799">
                <a:solidFill>
                  <a:srgbClr val="5271FF"/>
                </a:solidFill>
                <a:latin typeface="Aileron Regular Bold Italics"/>
              </a:rPr>
              <a:t>Yuesi Liu</a:t>
            </a:r>
          </a:p>
          <a:p>
            <a:pPr algn="ctr">
              <a:lnSpc>
                <a:spcPts val="3359"/>
              </a:lnSpc>
              <a:spcBef>
                <a:spcPct val="0"/>
              </a:spcBef>
            </a:pPr>
            <a:r>
              <a:rPr lang="en-US" sz="2799">
                <a:solidFill>
                  <a:srgbClr val="5271FF"/>
                </a:solidFill>
                <a:latin typeface="Aileron Regular Bold Italics"/>
              </a:rPr>
              <a:t>Rhythm Somaiya</a:t>
            </a:r>
          </a:p>
          <a:p>
            <a:pPr algn="ctr">
              <a:lnSpc>
                <a:spcPts val="3359"/>
              </a:lnSpc>
              <a:spcBef>
                <a:spcPct val="0"/>
              </a:spcBef>
            </a:pPr>
            <a:r>
              <a:rPr lang="en-US" sz="2799">
                <a:solidFill>
                  <a:srgbClr val="5271FF"/>
                </a:solidFill>
                <a:latin typeface="Aileron Regular Bold Italics"/>
              </a:rPr>
              <a:t>Aman Ahmed</a:t>
            </a:r>
          </a:p>
          <a:p>
            <a:pPr algn="ctr">
              <a:lnSpc>
                <a:spcPts val="3359"/>
              </a:lnSpc>
              <a:spcBef>
                <a:spcPct val="0"/>
              </a:spcBef>
            </a:pPr>
            <a:r>
              <a:rPr lang="en-US" sz="2799">
                <a:solidFill>
                  <a:srgbClr val="5271FF"/>
                </a:solidFill>
                <a:latin typeface="Aileron Regular Bold Italics"/>
              </a:rPr>
              <a:t>Bhargav Ram Reddy Pattiputtur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95693" y="-9525"/>
            <a:ext cx="14496614" cy="1076325"/>
          </a:xfrm>
          <a:prstGeom prst="rect">
            <a:avLst/>
          </a:prstGeom>
        </p:spPr>
        <p:txBody>
          <a:bodyPr lIns="0" tIns="0" rIns="0" bIns="0" rtlCol="0" anchor="t">
            <a:spAutoFit/>
          </a:bodyPr>
          <a:lstStyle/>
          <a:p>
            <a:pPr algn="ctr">
              <a:lnSpc>
                <a:spcPts val="8400"/>
              </a:lnSpc>
            </a:pPr>
            <a:r>
              <a:rPr lang="en-US" sz="7000">
                <a:solidFill>
                  <a:srgbClr val="000000"/>
                </a:solidFill>
                <a:latin typeface="Playfair Display Bold"/>
              </a:rPr>
              <a:t>Experience and Challenges</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244155" y="7192445"/>
            <a:ext cx="8830052" cy="8813997"/>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588328" y="-7057499"/>
            <a:ext cx="9279264" cy="9262392"/>
          </a:xfrm>
          <a:prstGeom prst="rect">
            <a:avLst/>
          </a:prstGeom>
        </p:spPr>
      </p:pic>
      <p:grpSp>
        <p:nvGrpSpPr>
          <p:cNvPr id="5" name="Group 5"/>
          <p:cNvGrpSpPr/>
          <p:nvPr/>
        </p:nvGrpSpPr>
        <p:grpSpPr>
          <a:xfrm>
            <a:off x="281585" y="5630511"/>
            <a:ext cx="15509686" cy="4032781"/>
            <a:chOff x="0" y="0"/>
            <a:chExt cx="11700730" cy="3042388"/>
          </a:xfrm>
        </p:grpSpPr>
        <p:sp>
          <p:nvSpPr>
            <p:cNvPr id="6" name="Freeform 6"/>
            <p:cNvSpPr/>
            <p:nvPr/>
          </p:nvSpPr>
          <p:spPr>
            <a:xfrm>
              <a:off x="0" y="0"/>
              <a:ext cx="11700730" cy="3042388"/>
            </a:xfrm>
            <a:custGeom>
              <a:avLst/>
              <a:gdLst/>
              <a:ahLst/>
              <a:cxnLst/>
              <a:rect l="l" t="t" r="r" b="b"/>
              <a:pathLst>
                <a:path w="11700730" h="3042388">
                  <a:moveTo>
                    <a:pt x="0" y="0"/>
                  </a:moveTo>
                  <a:lnTo>
                    <a:pt x="11700730" y="0"/>
                  </a:lnTo>
                  <a:lnTo>
                    <a:pt x="11700730" y="3042388"/>
                  </a:lnTo>
                  <a:lnTo>
                    <a:pt x="0" y="3042388"/>
                  </a:lnTo>
                  <a:close/>
                </a:path>
              </a:pathLst>
            </a:custGeom>
            <a:solidFill>
              <a:srgbClr val="FFFFFF"/>
            </a:solidFill>
            <a:ln w="38100">
              <a:solidFill>
                <a:srgbClr val="FF68D4"/>
              </a:solidFill>
            </a:ln>
          </p:spPr>
        </p:sp>
        <p:sp>
          <p:nvSpPr>
            <p:cNvPr id="7" name="TextBox 7"/>
            <p:cNvSpPr txBox="1"/>
            <p:nvPr/>
          </p:nvSpPr>
          <p:spPr>
            <a:xfrm>
              <a:off x="0" y="-28575"/>
              <a:ext cx="812800" cy="841375"/>
            </a:xfrm>
            <a:prstGeom prst="rect">
              <a:avLst/>
            </a:prstGeom>
          </p:spPr>
          <p:txBody>
            <a:bodyPr lIns="254000" tIns="254000" rIns="254000" bIns="254000" rtlCol="0" anchor="ctr"/>
            <a:lstStyle/>
            <a:p>
              <a:pPr>
                <a:lnSpc>
                  <a:spcPts val="2520"/>
                </a:lnSpc>
              </a:pPr>
              <a:endParaRPr/>
            </a:p>
          </p:txBody>
        </p:sp>
      </p:grpSp>
      <p:grpSp>
        <p:nvGrpSpPr>
          <p:cNvPr id="8" name="Group 8"/>
          <p:cNvGrpSpPr/>
          <p:nvPr/>
        </p:nvGrpSpPr>
        <p:grpSpPr>
          <a:xfrm>
            <a:off x="420658" y="7142736"/>
            <a:ext cx="2739750" cy="1008331"/>
            <a:chOff x="0" y="0"/>
            <a:chExt cx="3653000" cy="1344442"/>
          </a:xfrm>
        </p:grpSpPr>
        <p:grpSp>
          <p:nvGrpSpPr>
            <p:cNvPr id="9" name="Group 9"/>
            <p:cNvGrpSpPr/>
            <p:nvPr/>
          </p:nvGrpSpPr>
          <p:grpSpPr>
            <a:xfrm>
              <a:off x="0" y="0"/>
              <a:ext cx="3653000" cy="1344442"/>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68D4"/>
              </a:solidFill>
            </p:spPr>
          </p:sp>
        </p:grpSp>
        <p:sp>
          <p:nvSpPr>
            <p:cNvPr id="11" name="TextBox 11"/>
            <p:cNvSpPr txBox="1"/>
            <p:nvPr/>
          </p:nvSpPr>
          <p:spPr>
            <a:xfrm>
              <a:off x="621834" y="374406"/>
              <a:ext cx="2409331" cy="567054"/>
            </a:xfrm>
            <a:prstGeom prst="rect">
              <a:avLst/>
            </a:prstGeom>
          </p:spPr>
          <p:txBody>
            <a:bodyPr lIns="0" tIns="0" rIns="0" bIns="0" rtlCol="0" anchor="t">
              <a:spAutoFit/>
            </a:bodyPr>
            <a:lstStyle/>
            <a:p>
              <a:pPr algn="ctr">
                <a:lnSpc>
                  <a:spcPts val="3510"/>
                </a:lnSpc>
              </a:pPr>
              <a:r>
                <a:rPr lang="en-US" sz="2700">
                  <a:solidFill>
                    <a:srgbClr val="FFFFFF"/>
                  </a:solidFill>
                  <a:latin typeface="Muli Regular Bold"/>
                </a:rPr>
                <a:t>Challenges</a:t>
              </a:r>
            </a:p>
          </p:txBody>
        </p:sp>
      </p:grpSp>
      <p:sp>
        <p:nvSpPr>
          <p:cNvPr id="12" name="TextBox 12"/>
          <p:cNvSpPr txBox="1"/>
          <p:nvPr/>
        </p:nvSpPr>
        <p:spPr>
          <a:xfrm>
            <a:off x="3381336" y="5744813"/>
            <a:ext cx="12000098" cy="3775602"/>
          </a:xfrm>
          <a:prstGeom prst="rect">
            <a:avLst/>
          </a:prstGeom>
        </p:spPr>
        <p:txBody>
          <a:bodyPr lIns="0" tIns="0" rIns="0" bIns="0" rtlCol="0" anchor="t">
            <a:spAutoFit/>
          </a:bodyPr>
          <a:lstStyle/>
          <a:p>
            <a:pPr marL="422840" lvl="1" indent="-211420" algn="just">
              <a:lnSpc>
                <a:spcPts val="2546"/>
              </a:lnSpc>
              <a:buFont typeface="Arial"/>
              <a:buChar char="•"/>
            </a:pPr>
            <a:r>
              <a:rPr lang="en-US" sz="1958">
                <a:solidFill>
                  <a:srgbClr val="000000"/>
                </a:solidFill>
                <a:latin typeface="Muli Regular Bold"/>
              </a:rPr>
              <a:t>Setting up RocksDB as the state backend was a technical challenge that required careful configuration and tuning. Especially for M1/M2 Macs, RocksDB couldn't load its native library into the Apache Flink Cluster, so using a VM was the only solution.</a:t>
            </a:r>
          </a:p>
          <a:p>
            <a:pPr marL="422840" lvl="1" indent="-211420" algn="just">
              <a:lnSpc>
                <a:spcPts val="2546"/>
              </a:lnSpc>
              <a:buFont typeface="Arial"/>
              <a:buChar char="•"/>
            </a:pPr>
            <a:r>
              <a:rPr lang="en-US" sz="1958">
                <a:solidFill>
                  <a:srgbClr val="000000"/>
                </a:solidFill>
                <a:latin typeface="Muli Regular Bold"/>
              </a:rPr>
              <a:t>It was difficult to include combined panes for getting the incremental aggregation as a result of the aggregated transaction.</a:t>
            </a:r>
          </a:p>
          <a:p>
            <a:pPr marL="422840" lvl="1" indent="-211420" algn="just">
              <a:lnSpc>
                <a:spcPts val="2546"/>
              </a:lnSpc>
              <a:buFont typeface="Arial"/>
              <a:buChar char="•"/>
            </a:pPr>
            <a:r>
              <a:rPr lang="en-US" sz="1958">
                <a:solidFill>
                  <a:srgbClr val="000000"/>
                </a:solidFill>
                <a:latin typeface="Muli Regular Bold"/>
              </a:rPr>
              <a:t>Incorporating Grafana and Prometheus with Apache Flink to monitor the performance of our project was another challenge. Using Fraud Detector and involving latency and throughput for the pipeline was difficult.</a:t>
            </a:r>
          </a:p>
          <a:p>
            <a:pPr marL="422840" lvl="1" indent="-211420" algn="just">
              <a:lnSpc>
                <a:spcPts val="2546"/>
              </a:lnSpc>
              <a:buFont typeface="Arial"/>
              <a:buChar char="•"/>
            </a:pPr>
            <a:r>
              <a:rPr lang="en-US" sz="1958">
                <a:solidFill>
                  <a:srgbClr val="000000"/>
                </a:solidFill>
                <a:latin typeface="Muli Regular Bold"/>
              </a:rPr>
              <a:t>Managing RocksDB instances to work with higher parallelism for the Tumbling window with incremental sum aggregation.</a:t>
            </a:r>
          </a:p>
          <a:p>
            <a:pPr marL="422840" lvl="1" indent="-211420" algn="just">
              <a:lnSpc>
                <a:spcPts val="2546"/>
              </a:lnSpc>
              <a:buFont typeface="Arial"/>
              <a:buChar char="•"/>
            </a:pPr>
            <a:r>
              <a:rPr lang="en-US" sz="1958">
                <a:solidFill>
                  <a:srgbClr val="000000"/>
                </a:solidFill>
                <a:latin typeface="Muli Regular Bold"/>
              </a:rPr>
              <a:t>Less documentation for setting up parallelism for operators, jobs, and also for enabling state backend with parallelism.</a:t>
            </a:r>
          </a:p>
        </p:txBody>
      </p:sp>
      <p:grpSp>
        <p:nvGrpSpPr>
          <p:cNvPr id="13" name="Group 13"/>
          <p:cNvGrpSpPr/>
          <p:nvPr/>
        </p:nvGrpSpPr>
        <p:grpSpPr>
          <a:xfrm>
            <a:off x="3706961" y="1979449"/>
            <a:ext cx="14256574" cy="2940596"/>
            <a:chOff x="0" y="0"/>
            <a:chExt cx="10755365" cy="2218428"/>
          </a:xfrm>
        </p:grpSpPr>
        <p:sp>
          <p:nvSpPr>
            <p:cNvPr id="14" name="Freeform 14"/>
            <p:cNvSpPr/>
            <p:nvPr/>
          </p:nvSpPr>
          <p:spPr>
            <a:xfrm>
              <a:off x="0" y="0"/>
              <a:ext cx="10755364" cy="2218428"/>
            </a:xfrm>
            <a:custGeom>
              <a:avLst/>
              <a:gdLst/>
              <a:ahLst/>
              <a:cxnLst/>
              <a:rect l="l" t="t" r="r" b="b"/>
              <a:pathLst>
                <a:path w="10755364" h="2218428">
                  <a:moveTo>
                    <a:pt x="0" y="0"/>
                  </a:moveTo>
                  <a:lnTo>
                    <a:pt x="10755364" y="0"/>
                  </a:lnTo>
                  <a:lnTo>
                    <a:pt x="10755364" y="2218428"/>
                  </a:lnTo>
                  <a:lnTo>
                    <a:pt x="0" y="2218428"/>
                  </a:lnTo>
                  <a:close/>
                </a:path>
              </a:pathLst>
            </a:custGeom>
            <a:solidFill>
              <a:srgbClr val="FFFFFF"/>
            </a:solidFill>
            <a:ln w="38100">
              <a:solidFill>
                <a:srgbClr val="FF68D4"/>
              </a:solidFill>
            </a:ln>
          </p:spPr>
        </p:sp>
        <p:sp>
          <p:nvSpPr>
            <p:cNvPr id="15" name="TextBox 15"/>
            <p:cNvSpPr txBox="1"/>
            <p:nvPr/>
          </p:nvSpPr>
          <p:spPr>
            <a:xfrm>
              <a:off x="0" y="-28575"/>
              <a:ext cx="812800" cy="841375"/>
            </a:xfrm>
            <a:prstGeom prst="rect">
              <a:avLst/>
            </a:prstGeom>
          </p:spPr>
          <p:txBody>
            <a:bodyPr lIns="254000" tIns="254000" rIns="254000" bIns="254000" rtlCol="0" anchor="ctr"/>
            <a:lstStyle/>
            <a:p>
              <a:pPr algn="just">
                <a:lnSpc>
                  <a:spcPts val="2520"/>
                </a:lnSpc>
              </a:pPr>
              <a:endParaRPr/>
            </a:p>
          </p:txBody>
        </p:sp>
      </p:grpSp>
      <p:grpSp>
        <p:nvGrpSpPr>
          <p:cNvPr id="16" name="Group 16"/>
          <p:cNvGrpSpPr/>
          <p:nvPr/>
        </p:nvGrpSpPr>
        <p:grpSpPr>
          <a:xfrm>
            <a:off x="15022432" y="2945582"/>
            <a:ext cx="2739750" cy="1008331"/>
            <a:chOff x="0" y="0"/>
            <a:chExt cx="3653000" cy="1344442"/>
          </a:xfrm>
        </p:grpSpPr>
        <p:grpSp>
          <p:nvGrpSpPr>
            <p:cNvPr id="17" name="Group 17"/>
            <p:cNvGrpSpPr/>
            <p:nvPr/>
          </p:nvGrpSpPr>
          <p:grpSpPr>
            <a:xfrm>
              <a:off x="0" y="0"/>
              <a:ext cx="3653000" cy="1344442"/>
              <a:chOff x="0" y="0"/>
              <a:chExt cx="6350000" cy="6350000"/>
            </a:xfrm>
          </p:grpSpPr>
          <p:sp>
            <p:nvSpPr>
              <p:cNvPr id="18" name="Freeform 1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68D4"/>
              </a:solidFill>
            </p:spPr>
          </p:sp>
        </p:grpSp>
        <p:sp>
          <p:nvSpPr>
            <p:cNvPr id="19" name="TextBox 19"/>
            <p:cNvSpPr txBox="1"/>
            <p:nvPr/>
          </p:nvSpPr>
          <p:spPr>
            <a:xfrm>
              <a:off x="621834" y="374406"/>
              <a:ext cx="2409331" cy="567054"/>
            </a:xfrm>
            <a:prstGeom prst="rect">
              <a:avLst/>
            </a:prstGeom>
          </p:spPr>
          <p:txBody>
            <a:bodyPr lIns="0" tIns="0" rIns="0" bIns="0" rtlCol="0" anchor="t">
              <a:spAutoFit/>
            </a:bodyPr>
            <a:lstStyle/>
            <a:p>
              <a:pPr algn="ctr">
                <a:lnSpc>
                  <a:spcPts val="3510"/>
                </a:lnSpc>
              </a:pPr>
              <a:r>
                <a:rPr lang="en-US" sz="2700">
                  <a:solidFill>
                    <a:srgbClr val="FFFFFF"/>
                  </a:solidFill>
                  <a:latin typeface="Muli Regular Bold"/>
                </a:rPr>
                <a:t>Experience</a:t>
              </a:r>
            </a:p>
          </p:txBody>
        </p:sp>
      </p:grpSp>
      <p:sp>
        <p:nvSpPr>
          <p:cNvPr id="20" name="TextBox 20"/>
          <p:cNvSpPr txBox="1"/>
          <p:nvPr/>
        </p:nvSpPr>
        <p:spPr>
          <a:xfrm>
            <a:off x="3877929" y="2176318"/>
            <a:ext cx="10937870" cy="2518283"/>
          </a:xfrm>
          <a:prstGeom prst="rect">
            <a:avLst/>
          </a:prstGeom>
        </p:spPr>
        <p:txBody>
          <a:bodyPr lIns="0" tIns="0" rIns="0" bIns="0" rtlCol="0" anchor="t">
            <a:spAutoFit/>
          </a:bodyPr>
          <a:lstStyle/>
          <a:p>
            <a:pPr marL="423163" lvl="1" indent="-211582" algn="just">
              <a:lnSpc>
                <a:spcPts val="2547"/>
              </a:lnSpc>
              <a:buFont typeface="Arial"/>
              <a:buChar char="•"/>
            </a:pPr>
            <a:r>
              <a:rPr lang="en-US" sz="1959">
                <a:solidFill>
                  <a:srgbClr val="000000"/>
                </a:solidFill>
                <a:latin typeface="Muli Regular Bold"/>
              </a:rPr>
              <a:t>Built custom window assigner classes extending Flink's capabilities. This allowed us to implement the Sliding, Tumbling, and other window strategies.</a:t>
            </a:r>
          </a:p>
          <a:p>
            <a:pPr marL="423163" lvl="1" indent="-211582" algn="just">
              <a:lnSpc>
                <a:spcPts val="2547"/>
              </a:lnSpc>
              <a:buFont typeface="Arial"/>
              <a:buChar char="•"/>
            </a:pPr>
            <a:r>
              <a:rPr lang="en-US" sz="1959">
                <a:solidFill>
                  <a:srgbClr val="000000"/>
                </a:solidFill>
                <a:latin typeface="Muli Regular Bold"/>
              </a:rPr>
              <a:t>It was interesting to integrate Tumbling Windows with RocksDB as the record buffer for performing incremental sum aggregation following the record buffer strategy. </a:t>
            </a:r>
          </a:p>
          <a:p>
            <a:pPr marL="423163" lvl="1" indent="-211582" algn="just">
              <a:lnSpc>
                <a:spcPts val="2547"/>
              </a:lnSpc>
              <a:buFont typeface="Arial"/>
              <a:buChar char="•"/>
            </a:pPr>
            <a:r>
              <a:rPr lang="en-US" sz="1959">
                <a:solidFill>
                  <a:srgbClr val="000000"/>
                </a:solidFill>
                <a:latin typeface="Muli Regular Bold"/>
              </a:rPr>
              <a:t>It was fascinating to implement different levels of parallelism for the Tumbling Window approach by incorporating different RocksDB Instances to be accessed by the processes.</a:t>
            </a:r>
          </a:p>
          <a:p>
            <a:pPr marL="423163" lvl="1" indent="-211582" algn="just">
              <a:lnSpc>
                <a:spcPts val="2547"/>
              </a:lnSpc>
              <a:buFont typeface="Arial"/>
              <a:buChar char="•"/>
            </a:pPr>
            <a:r>
              <a:rPr lang="en-US" sz="1959">
                <a:solidFill>
                  <a:srgbClr val="000000"/>
                </a:solidFill>
                <a:latin typeface="Muli Regular Bold"/>
              </a:rPr>
              <a:t>Engaging to implement Sliding Windows with slicing strategy with different levels of parallelism.</a:t>
            </a:r>
          </a:p>
        </p:txBody>
      </p:sp>
      <p:sp>
        <p:nvSpPr>
          <p:cNvPr id="21" name="TextBox 21"/>
          <p:cNvSpPr txBox="1"/>
          <p:nvPr/>
        </p:nvSpPr>
        <p:spPr>
          <a:xfrm>
            <a:off x="17530428" y="9591180"/>
            <a:ext cx="175578" cy="361950"/>
          </a:xfrm>
          <a:prstGeom prst="rect">
            <a:avLst/>
          </a:prstGeom>
        </p:spPr>
        <p:txBody>
          <a:bodyPr lIns="0" tIns="0" rIns="0" bIns="0" rtlCol="0" anchor="t">
            <a:spAutoFit/>
          </a:bodyPr>
          <a:lstStyle/>
          <a:p>
            <a:pPr algn="ctr">
              <a:lnSpc>
                <a:spcPts val="2999"/>
              </a:lnSpc>
              <a:spcBef>
                <a:spcPct val="0"/>
              </a:spcBef>
            </a:pPr>
            <a:r>
              <a:rPr lang="en-US" sz="2499">
                <a:solidFill>
                  <a:srgbClr val="000000"/>
                </a:solidFill>
                <a:latin typeface="Playfair Display Bold"/>
              </a:rPr>
              <a:t>9</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46828" y="4171235"/>
            <a:ext cx="9194343" cy="2552700"/>
          </a:xfrm>
          <a:prstGeom prst="rect">
            <a:avLst/>
          </a:prstGeom>
        </p:spPr>
        <p:txBody>
          <a:bodyPr lIns="0" tIns="0" rIns="0" bIns="0" rtlCol="0" anchor="t">
            <a:spAutoFit/>
          </a:bodyPr>
          <a:lstStyle/>
          <a:p>
            <a:pPr algn="ctr">
              <a:lnSpc>
                <a:spcPts val="10080"/>
              </a:lnSpc>
            </a:pPr>
            <a:r>
              <a:rPr lang="en-US" sz="8400">
                <a:solidFill>
                  <a:srgbClr val="CB6CE6"/>
                </a:solidFill>
                <a:latin typeface="League Spartan"/>
              </a:rPr>
              <a:t>THANK YOU!</a:t>
            </a:r>
          </a:p>
          <a:p>
            <a:pPr algn="ctr">
              <a:lnSpc>
                <a:spcPts val="10080"/>
              </a:lnSpc>
            </a:pPr>
            <a:endParaRPr lang="en-US" sz="8400">
              <a:solidFill>
                <a:srgbClr val="CB6CE6"/>
              </a:solidFill>
              <a:latin typeface="League Spartan"/>
            </a:endParaRP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017822" y="585914"/>
            <a:ext cx="8462378" cy="8446992"/>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172989" y="585914"/>
            <a:ext cx="8462378" cy="84469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8737" y="1743908"/>
            <a:ext cx="12540967" cy="3162877"/>
            <a:chOff x="0" y="0"/>
            <a:chExt cx="9461086" cy="2386120"/>
          </a:xfrm>
        </p:grpSpPr>
        <p:sp>
          <p:nvSpPr>
            <p:cNvPr id="3" name="Freeform 3"/>
            <p:cNvSpPr/>
            <p:nvPr/>
          </p:nvSpPr>
          <p:spPr>
            <a:xfrm>
              <a:off x="0" y="0"/>
              <a:ext cx="9461086" cy="2386120"/>
            </a:xfrm>
            <a:custGeom>
              <a:avLst/>
              <a:gdLst/>
              <a:ahLst/>
              <a:cxnLst/>
              <a:rect l="l" t="t" r="r" b="b"/>
              <a:pathLst>
                <a:path w="9461086" h="2386120">
                  <a:moveTo>
                    <a:pt x="0" y="0"/>
                  </a:moveTo>
                  <a:lnTo>
                    <a:pt x="9461086" y="0"/>
                  </a:lnTo>
                  <a:lnTo>
                    <a:pt x="9461086" y="2386120"/>
                  </a:lnTo>
                  <a:lnTo>
                    <a:pt x="0" y="2386120"/>
                  </a:lnTo>
                  <a:close/>
                </a:path>
              </a:pathLst>
            </a:custGeom>
            <a:solidFill>
              <a:srgbClr val="FFFFFF"/>
            </a:solidFill>
            <a:ln w="38100">
              <a:solidFill>
                <a:srgbClr val="FF68D4"/>
              </a:solidFill>
            </a:ln>
          </p:spPr>
        </p:sp>
        <p:sp>
          <p:nvSpPr>
            <p:cNvPr id="4" name="TextBox 4"/>
            <p:cNvSpPr txBox="1"/>
            <p:nvPr/>
          </p:nvSpPr>
          <p:spPr>
            <a:xfrm>
              <a:off x="0" y="-28575"/>
              <a:ext cx="812800" cy="841375"/>
            </a:xfrm>
            <a:prstGeom prst="rect">
              <a:avLst/>
            </a:prstGeom>
          </p:spPr>
          <p:txBody>
            <a:bodyPr lIns="254000" tIns="254000" rIns="254000" bIns="254000" rtlCol="0" anchor="ctr"/>
            <a:lstStyle/>
            <a:p>
              <a:pPr>
                <a:lnSpc>
                  <a:spcPts val="2520"/>
                </a:lnSpc>
              </a:pPr>
              <a:endParaRPr/>
            </a:p>
          </p:txBody>
        </p:sp>
      </p:grpSp>
      <p:grpSp>
        <p:nvGrpSpPr>
          <p:cNvPr id="5" name="Group 5"/>
          <p:cNvGrpSpPr/>
          <p:nvPr/>
        </p:nvGrpSpPr>
        <p:grpSpPr>
          <a:xfrm>
            <a:off x="333539" y="2495397"/>
            <a:ext cx="2739750" cy="1446481"/>
            <a:chOff x="0" y="0"/>
            <a:chExt cx="3653000" cy="1928642"/>
          </a:xfrm>
        </p:grpSpPr>
        <p:grpSp>
          <p:nvGrpSpPr>
            <p:cNvPr id="6" name="Group 6"/>
            <p:cNvGrpSpPr/>
            <p:nvPr/>
          </p:nvGrpSpPr>
          <p:grpSpPr>
            <a:xfrm>
              <a:off x="0" y="0"/>
              <a:ext cx="3653000" cy="1928642"/>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68D4"/>
              </a:solidFill>
            </p:spPr>
          </p:sp>
        </p:grpSp>
        <p:sp>
          <p:nvSpPr>
            <p:cNvPr id="8" name="TextBox 8"/>
            <p:cNvSpPr txBox="1"/>
            <p:nvPr/>
          </p:nvSpPr>
          <p:spPr>
            <a:xfrm>
              <a:off x="621834" y="374406"/>
              <a:ext cx="2409331" cy="1151254"/>
            </a:xfrm>
            <a:prstGeom prst="rect">
              <a:avLst/>
            </a:prstGeom>
          </p:spPr>
          <p:txBody>
            <a:bodyPr lIns="0" tIns="0" rIns="0" bIns="0" rtlCol="0" anchor="t">
              <a:spAutoFit/>
            </a:bodyPr>
            <a:lstStyle/>
            <a:p>
              <a:pPr algn="ctr">
                <a:lnSpc>
                  <a:spcPts val="3510"/>
                </a:lnSpc>
              </a:pPr>
              <a:r>
                <a:rPr lang="en-US" sz="2700">
                  <a:solidFill>
                    <a:srgbClr val="FFFFFF"/>
                  </a:solidFill>
                  <a:latin typeface="Muli Regular Bold"/>
                </a:rPr>
                <a:t>Project Objective</a:t>
              </a:r>
            </a:p>
          </p:txBody>
        </p:sp>
      </p:grpSp>
      <p:grpSp>
        <p:nvGrpSpPr>
          <p:cNvPr id="9" name="Group 9"/>
          <p:cNvGrpSpPr/>
          <p:nvPr/>
        </p:nvGrpSpPr>
        <p:grpSpPr>
          <a:xfrm>
            <a:off x="2237080" y="5297310"/>
            <a:ext cx="15704505" cy="4805946"/>
            <a:chOff x="0" y="0"/>
            <a:chExt cx="11847704" cy="3625675"/>
          </a:xfrm>
        </p:grpSpPr>
        <p:sp>
          <p:nvSpPr>
            <p:cNvPr id="10" name="Freeform 10"/>
            <p:cNvSpPr/>
            <p:nvPr/>
          </p:nvSpPr>
          <p:spPr>
            <a:xfrm>
              <a:off x="0" y="0"/>
              <a:ext cx="11847704" cy="3625675"/>
            </a:xfrm>
            <a:custGeom>
              <a:avLst/>
              <a:gdLst/>
              <a:ahLst/>
              <a:cxnLst/>
              <a:rect l="l" t="t" r="r" b="b"/>
              <a:pathLst>
                <a:path w="11847704" h="3625675">
                  <a:moveTo>
                    <a:pt x="0" y="0"/>
                  </a:moveTo>
                  <a:lnTo>
                    <a:pt x="11847704" y="0"/>
                  </a:lnTo>
                  <a:lnTo>
                    <a:pt x="11847704" y="3625675"/>
                  </a:lnTo>
                  <a:lnTo>
                    <a:pt x="0" y="3625675"/>
                  </a:lnTo>
                  <a:close/>
                </a:path>
              </a:pathLst>
            </a:custGeom>
            <a:solidFill>
              <a:srgbClr val="FFFFFF"/>
            </a:solidFill>
            <a:ln w="38100">
              <a:solidFill>
                <a:srgbClr val="FF68D4"/>
              </a:solidFill>
            </a:ln>
          </p:spPr>
        </p:sp>
        <p:sp>
          <p:nvSpPr>
            <p:cNvPr id="11" name="TextBox 11"/>
            <p:cNvSpPr txBox="1"/>
            <p:nvPr/>
          </p:nvSpPr>
          <p:spPr>
            <a:xfrm>
              <a:off x="0" y="-28575"/>
              <a:ext cx="812800" cy="841375"/>
            </a:xfrm>
            <a:prstGeom prst="rect">
              <a:avLst/>
            </a:prstGeom>
          </p:spPr>
          <p:txBody>
            <a:bodyPr lIns="254000" tIns="254000" rIns="254000" bIns="254000" rtlCol="0" anchor="ctr"/>
            <a:lstStyle/>
            <a:p>
              <a:pPr>
                <a:lnSpc>
                  <a:spcPts val="2520"/>
                </a:lnSpc>
              </a:pPr>
              <a:endParaRPr/>
            </a:p>
          </p:txBody>
        </p:sp>
      </p:grpSp>
      <p:grpSp>
        <p:nvGrpSpPr>
          <p:cNvPr id="12" name="Group 12"/>
          <p:cNvGrpSpPr/>
          <p:nvPr/>
        </p:nvGrpSpPr>
        <p:grpSpPr>
          <a:xfrm>
            <a:off x="15111726" y="6978179"/>
            <a:ext cx="2739750" cy="1446481"/>
            <a:chOff x="0" y="0"/>
            <a:chExt cx="3653000" cy="1928642"/>
          </a:xfrm>
        </p:grpSpPr>
        <p:grpSp>
          <p:nvGrpSpPr>
            <p:cNvPr id="13" name="Group 13"/>
            <p:cNvGrpSpPr/>
            <p:nvPr/>
          </p:nvGrpSpPr>
          <p:grpSpPr>
            <a:xfrm>
              <a:off x="0" y="0"/>
              <a:ext cx="3653000" cy="1928642"/>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68D4"/>
              </a:solidFill>
            </p:spPr>
          </p:sp>
        </p:grpSp>
        <p:sp>
          <p:nvSpPr>
            <p:cNvPr id="15" name="TextBox 15"/>
            <p:cNvSpPr txBox="1"/>
            <p:nvPr/>
          </p:nvSpPr>
          <p:spPr>
            <a:xfrm>
              <a:off x="621834" y="374406"/>
              <a:ext cx="2409331" cy="1151254"/>
            </a:xfrm>
            <a:prstGeom prst="rect">
              <a:avLst/>
            </a:prstGeom>
          </p:spPr>
          <p:txBody>
            <a:bodyPr lIns="0" tIns="0" rIns="0" bIns="0" rtlCol="0" anchor="t">
              <a:spAutoFit/>
            </a:bodyPr>
            <a:lstStyle/>
            <a:p>
              <a:pPr algn="ctr">
                <a:lnSpc>
                  <a:spcPts val="3510"/>
                </a:lnSpc>
              </a:pPr>
              <a:r>
                <a:rPr lang="en-US" sz="2700">
                  <a:solidFill>
                    <a:srgbClr val="FFFFFF"/>
                  </a:solidFill>
                  <a:latin typeface="Muli Regular Bold"/>
                </a:rPr>
                <a:t>Project Motivation</a:t>
              </a:r>
            </a:p>
          </p:txBody>
        </p:sp>
      </p:grpSp>
      <p:pic>
        <p:nvPicPr>
          <p:cNvPr id="16" name="Picture 1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916822" y="7450602"/>
            <a:ext cx="8830052" cy="8813997"/>
          </a:xfrm>
          <a:prstGeom prst="rect">
            <a:avLst/>
          </a:prstGeom>
        </p:spPr>
      </p:pic>
      <p:pic>
        <p:nvPicPr>
          <p:cNvPr id="17" name="Picture 1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001901" y="-6679414"/>
            <a:ext cx="9279264" cy="9262392"/>
          </a:xfrm>
          <a:prstGeom prst="rect">
            <a:avLst/>
          </a:prstGeom>
        </p:spPr>
      </p:pic>
      <p:pic>
        <p:nvPicPr>
          <p:cNvPr id="18" name="Picture 18"/>
          <p:cNvPicPr>
            <a:picLocks noChangeAspect="1"/>
          </p:cNvPicPr>
          <p:nvPr/>
        </p:nvPicPr>
        <p:blipFill>
          <a:blip r:embed="rId4"/>
          <a:srcRect/>
          <a:stretch>
            <a:fillRect/>
          </a:stretch>
        </p:blipFill>
        <p:spPr>
          <a:xfrm>
            <a:off x="198737" y="137856"/>
            <a:ext cx="2431054" cy="1215527"/>
          </a:xfrm>
          <a:prstGeom prst="rect">
            <a:avLst/>
          </a:prstGeom>
        </p:spPr>
      </p:pic>
      <p:sp>
        <p:nvSpPr>
          <p:cNvPr id="19" name="TextBox 19"/>
          <p:cNvSpPr txBox="1"/>
          <p:nvPr/>
        </p:nvSpPr>
        <p:spPr>
          <a:xfrm>
            <a:off x="3241884" y="1945174"/>
            <a:ext cx="9139327" cy="2731770"/>
          </a:xfrm>
          <a:prstGeom prst="rect">
            <a:avLst/>
          </a:prstGeom>
        </p:spPr>
        <p:txBody>
          <a:bodyPr lIns="0" tIns="0" rIns="0" bIns="0" rtlCol="0" anchor="t">
            <a:spAutoFit/>
          </a:bodyPr>
          <a:lstStyle/>
          <a:p>
            <a:pPr marL="518160" lvl="1" indent="-259080" algn="just">
              <a:lnSpc>
                <a:spcPts val="3120"/>
              </a:lnSpc>
              <a:buFont typeface="Arial"/>
              <a:buChar char="•"/>
            </a:pPr>
            <a:r>
              <a:rPr lang="en-US" sz="2400">
                <a:solidFill>
                  <a:srgbClr val="000000"/>
                </a:solidFill>
                <a:latin typeface="Muli Regular Bold"/>
              </a:rPr>
              <a:t>In this project, we intend to design and implement two alternative window operators in Flink using the Record buffer and Slicing strategies. </a:t>
            </a:r>
          </a:p>
          <a:p>
            <a:pPr marL="518160" lvl="1" indent="-259080" algn="just">
              <a:lnSpc>
                <a:spcPts val="3120"/>
              </a:lnSpc>
              <a:buFont typeface="Arial"/>
              <a:buChar char="•"/>
            </a:pPr>
            <a:r>
              <a:rPr lang="en-US" sz="2400">
                <a:solidFill>
                  <a:srgbClr val="000000"/>
                </a:solidFill>
                <a:latin typeface="Muli Regular Bold"/>
              </a:rPr>
              <a:t>In our approach, we have opted to include one commutative operator and one holistic operator. </a:t>
            </a:r>
          </a:p>
          <a:p>
            <a:pPr marL="518160" lvl="1" indent="-259080" algn="just">
              <a:lnSpc>
                <a:spcPts val="3120"/>
              </a:lnSpc>
              <a:buFont typeface="Arial"/>
              <a:buChar char="•"/>
            </a:pPr>
            <a:r>
              <a:rPr lang="en-US" sz="2400">
                <a:solidFill>
                  <a:srgbClr val="000000"/>
                </a:solidFill>
                <a:latin typeface="Muli Regular Bold"/>
              </a:rPr>
              <a:t>Our objective is to design efficient operators so that they provide low latency and high throughput.</a:t>
            </a:r>
          </a:p>
        </p:txBody>
      </p:sp>
      <p:sp>
        <p:nvSpPr>
          <p:cNvPr id="20" name="TextBox 20"/>
          <p:cNvSpPr txBox="1"/>
          <p:nvPr/>
        </p:nvSpPr>
        <p:spPr>
          <a:xfrm>
            <a:off x="1601944" y="-18217"/>
            <a:ext cx="11201400" cy="1371600"/>
          </a:xfrm>
          <a:prstGeom prst="rect">
            <a:avLst/>
          </a:prstGeom>
        </p:spPr>
        <p:txBody>
          <a:bodyPr lIns="0" tIns="0" rIns="0" bIns="0" rtlCol="0" anchor="t">
            <a:spAutoFit/>
          </a:bodyPr>
          <a:lstStyle/>
          <a:p>
            <a:pPr algn="r">
              <a:lnSpc>
                <a:spcPts val="10800"/>
              </a:lnSpc>
            </a:pPr>
            <a:r>
              <a:rPr lang="en-US" sz="9000">
                <a:solidFill>
                  <a:srgbClr val="000000"/>
                </a:solidFill>
                <a:latin typeface="Playfair Display Bold"/>
              </a:rPr>
              <a:t>Project Goals</a:t>
            </a:r>
          </a:p>
        </p:txBody>
      </p:sp>
      <p:sp>
        <p:nvSpPr>
          <p:cNvPr id="21" name="TextBox 21"/>
          <p:cNvSpPr txBox="1"/>
          <p:nvPr/>
        </p:nvSpPr>
        <p:spPr>
          <a:xfrm>
            <a:off x="2237080" y="5421135"/>
            <a:ext cx="12553651" cy="4531995"/>
          </a:xfrm>
          <a:prstGeom prst="rect">
            <a:avLst/>
          </a:prstGeom>
        </p:spPr>
        <p:txBody>
          <a:bodyPr lIns="0" tIns="0" rIns="0" bIns="0" rtlCol="0" anchor="t">
            <a:spAutoFit/>
          </a:bodyPr>
          <a:lstStyle/>
          <a:p>
            <a:pPr marL="501199" lvl="1" indent="-250599" algn="just">
              <a:lnSpc>
                <a:spcPts val="3017"/>
              </a:lnSpc>
              <a:buFont typeface="Arial"/>
              <a:buChar char="•"/>
            </a:pPr>
            <a:r>
              <a:rPr lang="en-US" sz="2321">
                <a:solidFill>
                  <a:srgbClr val="000000"/>
                </a:solidFill>
                <a:latin typeface="Muli Regular Bold"/>
              </a:rPr>
              <a:t>The motivation behind this project is to explore and develop alternative window operators in Apache Flink in order to improve its performance and scalability for handling large volumes of streaming data. </a:t>
            </a:r>
          </a:p>
          <a:p>
            <a:pPr marL="501199" lvl="1" indent="-250599" algn="just">
              <a:lnSpc>
                <a:spcPts val="3017"/>
              </a:lnSpc>
              <a:buFont typeface="Arial"/>
              <a:buChar char="•"/>
            </a:pPr>
            <a:r>
              <a:rPr lang="en-US" sz="2321">
                <a:solidFill>
                  <a:srgbClr val="000000"/>
                </a:solidFill>
                <a:latin typeface="Muli Regular Bold"/>
              </a:rPr>
              <a:t>Design and implement two alternative window operators in Flink using the record buffer and slicing strategies.</a:t>
            </a:r>
          </a:p>
          <a:p>
            <a:pPr marL="501199" lvl="1" indent="-250599" algn="just">
              <a:lnSpc>
                <a:spcPts val="3017"/>
              </a:lnSpc>
              <a:buFont typeface="Arial"/>
              <a:buChar char="•"/>
            </a:pPr>
            <a:r>
              <a:rPr lang="en-US" sz="2321">
                <a:solidFill>
                  <a:srgbClr val="000000"/>
                </a:solidFill>
                <a:latin typeface="Muli Regular Bold"/>
              </a:rPr>
              <a:t>Optimize the representation of the state of these operators as key-value pairs in RocksDB.</a:t>
            </a:r>
          </a:p>
          <a:p>
            <a:pPr marL="501199" lvl="1" indent="-250599" algn="just">
              <a:lnSpc>
                <a:spcPts val="3017"/>
              </a:lnSpc>
              <a:buFont typeface="Arial"/>
              <a:buChar char="•"/>
            </a:pPr>
            <a:r>
              <a:rPr lang="en-US" sz="2321">
                <a:solidFill>
                  <a:srgbClr val="000000"/>
                </a:solidFill>
                <a:latin typeface="Muli Regular Bold"/>
              </a:rPr>
              <a:t>Evaluate the performance and scalability of the new operators compared to Flink's default implementation, with respect to window length, the ratio of length to slide, and using different window evaluation functions.</a:t>
            </a:r>
          </a:p>
          <a:p>
            <a:pPr marL="501199" lvl="1" indent="-250599" algn="just">
              <a:lnSpc>
                <a:spcPts val="3017"/>
              </a:lnSpc>
              <a:buFont typeface="Arial"/>
              <a:buChar char="•"/>
            </a:pPr>
            <a:r>
              <a:rPr lang="en-US" sz="2321">
                <a:solidFill>
                  <a:srgbClr val="000000"/>
                </a:solidFill>
                <a:latin typeface="Muli Regular Bold"/>
              </a:rPr>
              <a:t>Analyze the results of the evaluation and identify any trade-offs or limitations of the new operators.</a:t>
            </a:r>
          </a:p>
        </p:txBody>
      </p:sp>
      <p:sp>
        <p:nvSpPr>
          <p:cNvPr id="22" name="TextBox 22"/>
          <p:cNvSpPr txBox="1"/>
          <p:nvPr/>
        </p:nvSpPr>
        <p:spPr>
          <a:xfrm>
            <a:off x="17535644" y="9519315"/>
            <a:ext cx="148216" cy="471915"/>
          </a:xfrm>
          <a:prstGeom prst="rect">
            <a:avLst/>
          </a:prstGeom>
        </p:spPr>
        <p:txBody>
          <a:bodyPr lIns="0" tIns="0" rIns="0" bIns="0" rtlCol="0" anchor="t">
            <a:spAutoFit/>
          </a:bodyPr>
          <a:lstStyle/>
          <a:p>
            <a:pPr algn="ctr">
              <a:lnSpc>
                <a:spcPts val="3657"/>
              </a:lnSpc>
              <a:spcBef>
                <a:spcPct val="0"/>
              </a:spcBef>
            </a:pPr>
            <a:r>
              <a:rPr lang="en-US" sz="3048">
                <a:solidFill>
                  <a:srgbClr val="000000"/>
                </a:solidFill>
                <a:latin typeface="Playfair Display Bold"/>
              </a:rPr>
              <a:t>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840883" y="6793607"/>
            <a:ext cx="8278643" cy="8263591"/>
          </a:xfrm>
          <a:prstGeom prst="rect">
            <a:avLst/>
          </a:prstGeom>
        </p:spPr>
      </p:pic>
      <p:grpSp>
        <p:nvGrpSpPr>
          <p:cNvPr id="3" name="Group 3"/>
          <p:cNvGrpSpPr/>
          <p:nvPr/>
        </p:nvGrpSpPr>
        <p:grpSpPr>
          <a:xfrm>
            <a:off x="1105539" y="3295719"/>
            <a:ext cx="4952361" cy="4881017"/>
            <a:chOff x="0" y="0"/>
            <a:chExt cx="3736132" cy="3682310"/>
          </a:xfrm>
        </p:grpSpPr>
        <p:sp>
          <p:nvSpPr>
            <p:cNvPr id="4" name="Freeform 4"/>
            <p:cNvSpPr/>
            <p:nvPr/>
          </p:nvSpPr>
          <p:spPr>
            <a:xfrm>
              <a:off x="0" y="0"/>
              <a:ext cx="3736132" cy="3682310"/>
            </a:xfrm>
            <a:custGeom>
              <a:avLst/>
              <a:gdLst/>
              <a:ahLst/>
              <a:cxnLst/>
              <a:rect l="l" t="t" r="r" b="b"/>
              <a:pathLst>
                <a:path w="3736132" h="3682310">
                  <a:moveTo>
                    <a:pt x="0" y="0"/>
                  </a:moveTo>
                  <a:lnTo>
                    <a:pt x="3736132" y="0"/>
                  </a:lnTo>
                  <a:lnTo>
                    <a:pt x="3736132" y="3682310"/>
                  </a:lnTo>
                  <a:lnTo>
                    <a:pt x="0" y="3682310"/>
                  </a:lnTo>
                  <a:close/>
                </a:path>
              </a:pathLst>
            </a:custGeom>
            <a:solidFill>
              <a:srgbClr val="FFFFFF"/>
            </a:solidFill>
            <a:ln w="38100">
              <a:solidFill>
                <a:srgbClr val="FF68D4"/>
              </a:solidFill>
            </a:ln>
          </p:spPr>
        </p:sp>
        <p:sp>
          <p:nvSpPr>
            <p:cNvPr id="5" name="TextBox 5"/>
            <p:cNvSpPr txBox="1"/>
            <p:nvPr/>
          </p:nvSpPr>
          <p:spPr>
            <a:xfrm>
              <a:off x="0" y="-28575"/>
              <a:ext cx="812800" cy="841375"/>
            </a:xfrm>
            <a:prstGeom prst="rect">
              <a:avLst/>
            </a:prstGeom>
          </p:spPr>
          <p:txBody>
            <a:bodyPr lIns="254000" tIns="254000" rIns="254000" bIns="254000" rtlCol="0" anchor="ctr"/>
            <a:lstStyle/>
            <a:p>
              <a:pPr>
                <a:lnSpc>
                  <a:spcPts val="2520"/>
                </a:lnSpc>
              </a:pPr>
              <a:endParaRPr/>
            </a:p>
          </p:txBody>
        </p:sp>
      </p:grpSp>
      <p:grpSp>
        <p:nvGrpSpPr>
          <p:cNvPr id="6" name="Group 6"/>
          <p:cNvGrpSpPr/>
          <p:nvPr/>
        </p:nvGrpSpPr>
        <p:grpSpPr>
          <a:xfrm>
            <a:off x="6667819" y="3295719"/>
            <a:ext cx="4952361" cy="4881017"/>
            <a:chOff x="0" y="0"/>
            <a:chExt cx="3736132" cy="3682310"/>
          </a:xfrm>
        </p:grpSpPr>
        <p:sp>
          <p:nvSpPr>
            <p:cNvPr id="7" name="Freeform 7"/>
            <p:cNvSpPr/>
            <p:nvPr/>
          </p:nvSpPr>
          <p:spPr>
            <a:xfrm>
              <a:off x="0" y="0"/>
              <a:ext cx="3736132" cy="3682310"/>
            </a:xfrm>
            <a:custGeom>
              <a:avLst/>
              <a:gdLst/>
              <a:ahLst/>
              <a:cxnLst/>
              <a:rect l="l" t="t" r="r" b="b"/>
              <a:pathLst>
                <a:path w="3736132" h="3682310">
                  <a:moveTo>
                    <a:pt x="0" y="0"/>
                  </a:moveTo>
                  <a:lnTo>
                    <a:pt x="3736132" y="0"/>
                  </a:lnTo>
                  <a:lnTo>
                    <a:pt x="3736132" y="3682310"/>
                  </a:lnTo>
                  <a:lnTo>
                    <a:pt x="0" y="3682310"/>
                  </a:lnTo>
                  <a:close/>
                </a:path>
              </a:pathLst>
            </a:custGeom>
            <a:solidFill>
              <a:srgbClr val="FFFFFF"/>
            </a:solidFill>
            <a:ln w="38100">
              <a:solidFill>
                <a:srgbClr val="FF68D4"/>
              </a:solidFill>
            </a:ln>
          </p:spPr>
        </p:sp>
        <p:sp>
          <p:nvSpPr>
            <p:cNvPr id="8" name="TextBox 8"/>
            <p:cNvSpPr txBox="1"/>
            <p:nvPr/>
          </p:nvSpPr>
          <p:spPr>
            <a:xfrm>
              <a:off x="0" y="-28575"/>
              <a:ext cx="812800" cy="841375"/>
            </a:xfrm>
            <a:prstGeom prst="rect">
              <a:avLst/>
            </a:prstGeom>
          </p:spPr>
          <p:txBody>
            <a:bodyPr lIns="254000" tIns="254000" rIns="254000" bIns="254000" rtlCol="0" anchor="ctr"/>
            <a:lstStyle/>
            <a:p>
              <a:pPr>
                <a:lnSpc>
                  <a:spcPts val="2520"/>
                </a:lnSpc>
              </a:pPr>
              <a:endParaRPr/>
            </a:p>
          </p:txBody>
        </p:sp>
      </p:grpSp>
      <p:grpSp>
        <p:nvGrpSpPr>
          <p:cNvPr id="9" name="Group 9"/>
          <p:cNvGrpSpPr/>
          <p:nvPr/>
        </p:nvGrpSpPr>
        <p:grpSpPr>
          <a:xfrm>
            <a:off x="12306939" y="3295719"/>
            <a:ext cx="4952361" cy="4881017"/>
            <a:chOff x="0" y="0"/>
            <a:chExt cx="3736132" cy="3682310"/>
          </a:xfrm>
        </p:grpSpPr>
        <p:sp>
          <p:nvSpPr>
            <p:cNvPr id="10" name="Freeform 10"/>
            <p:cNvSpPr/>
            <p:nvPr/>
          </p:nvSpPr>
          <p:spPr>
            <a:xfrm>
              <a:off x="0" y="0"/>
              <a:ext cx="3736132" cy="3682310"/>
            </a:xfrm>
            <a:custGeom>
              <a:avLst/>
              <a:gdLst/>
              <a:ahLst/>
              <a:cxnLst/>
              <a:rect l="l" t="t" r="r" b="b"/>
              <a:pathLst>
                <a:path w="3736132" h="3682310">
                  <a:moveTo>
                    <a:pt x="0" y="0"/>
                  </a:moveTo>
                  <a:lnTo>
                    <a:pt x="3736132" y="0"/>
                  </a:lnTo>
                  <a:lnTo>
                    <a:pt x="3736132" y="3682310"/>
                  </a:lnTo>
                  <a:lnTo>
                    <a:pt x="0" y="3682310"/>
                  </a:lnTo>
                  <a:close/>
                </a:path>
              </a:pathLst>
            </a:custGeom>
            <a:solidFill>
              <a:srgbClr val="FFFFFF"/>
            </a:solidFill>
            <a:ln w="38100">
              <a:solidFill>
                <a:srgbClr val="FF68D4"/>
              </a:solidFill>
            </a:ln>
          </p:spPr>
        </p:sp>
        <p:sp>
          <p:nvSpPr>
            <p:cNvPr id="11" name="TextBox 11"/>
            <p:cNvSpPr txBox="1"/>
            <p:nvPr/>
          </p:nvSpPr>
          <p:spPr>
            <a:xfrm>
              <a:off x="0" y="-28575"/>
              <a:ext cx="812800" cy="841375"/>
            </a:xfrm>
            <a:prstGeom prst="rect">
              <a:avLst/>
            </a:prstGeom>
          </p:spPr>
          <p:txBody>
            <a:bodyPr lIns="254000" tIns="254000" rIns="254000" bIns="254000" rtlCol="0" anchor="ctr"/>
            <a:lstStyle/>
            <a:p>
              <a:pPr>
                <a:lnSpc>
                  <a:spcPts val="2520"/>
                </a:lnSpc>
              </a:pPr>
              <a:endParaRPr/>
            </a:p>
          </p:txBody>
        </p:sp>
      </p:grpSp>
      <p:sp>
        <p:nvSpPr>
          <p:cNvPr id="12" name="TextBox 12"/>
          <p:cNvSpPr txBox="1"/>
          <p:nvPr/>
        </p:nvSpPr>
        <p:spPr>
          <a:xfrm>
            <a:off x="1441648" y="5334473"/>
            <a:ext cx="4102221" cy="2260376"/>
          </a:xfrm>
          <a:prstGeom prst="rect">
            <a:avLst/>
          </a:prstGeom>
        </p:spPr>
        <p:txBody>
          <a:bodyPr lIns="0" tIns="0" rIns="0" bIns="0" rtlCol="0" anchor="t">
            <a:spAutoFit/>
          </a:bodyPr>
          <a:lstStyle/>
          <a:p>
            <a:pPr algn="just">
              <a:lnSpc>
                <a:spcPts val="2622"/>
              </a:lnSpc>
            </a:pPr>
            <a:r>
              <a:rPr lang="en-US" sz="2017">
                <a:solidFill>
                  <a:srgbClr val="000000"/>
                </a:solidFill>
                <a:latin typeface="Muli Regular Bold"/>
              </a:rPr>
              <a:t>The Tumbling Window we designed with the respective trigger is much more efficient than the default one provided by the Flink as our implementation has </a:t>
            </a:r>
            <a:r>
              <a:rPr lang="en-US" sz="2017" u="sng">
                <a:solidFill>
                  <a:srgbClr val="000000"/>
                </a:solidFill>
                <a:latin typeface="Muli Regular Bold Italics"/>
              </a:rPr>
              <a:t>lower latency and higher throughput</a:t>
            </a:r>
            <a:r>
              <a:rPr lang="en-US" sz="2017">
                <a:solidFill>
                  <a:srgbClr val="000000"/>
                </a:solidFill>
                <a:latin typeface="Muli Regular Bold"/>
              </a:rPr>
              <a:t>.</a:t>
            </a:r>
          </a:p>
        </p:txBody>
      </p:sp>
      <p:sp>
        <p:nvSpPr>
          <p:cNvPr id="13" name="TextBox 13"/>
          <p:cNvSpPr txBox="1"/>
          <p:nvPr/>
        </p:nvSpPr>
        <p:spPr>
          <a:xfrm>
            <a:off x="6886561" y="5334473"/>
            <a:ext cx="4514878" cy="993521"/>
          </a:xfrm>
          <a:prstGeom prst="rect">
            <a:avLst/>
          </a:prstGeom>
        </p:spPr>
        <p:txBody>
          <a:bodyPr lIns="0" tIns="0" rIns="0" bIns="0" rtlCol="0" anchor="t">
            <a:spAutoFit/>
          </a:bodyPr>
          <a:lstStyle/>
          <a:p>
            <a:pPr>
              <a:lnSpc>
                <a:spcPts val="2625"/>
              </a:lnSpc>
            </a:pPr>
            <a:r>
              <a:rPr lang="en-US" sz="2019">
                <a:solidFill>
                  <a:srgbClr val="000000"/>
                </a:solidFill>
                <a:latin typeface="Muli Regular Bold"/>
              </a:rPr>
              <a:t>The Sliding Window we implemented has </a:t>
            </a:r>
            <a:r>
              <a:rPr lang="en-US" sz="2019" u="sng">
                <a:solidFill>
                  <a:srgbClr val="000000"/>
                </a:solidFill>
                <a:latin typeface="Muli Regular Bold Italics"/>
              </a:rPr>
              <a:t>lower latency than the one provided by Flink</a:t>
            </a:r>
            <a:r>
              <a:rPr lang="en-US" sz="2019">
                <a:solidFill>
                  <a:srgbClr val="000000"/>
                </a:solidFill>
                <a:latin typeface="Muli Regular Bold"/>
              </a:rPr>
              <a:t>. </a:t>
            </a:r>
          </a:p>
        </p:txBody>
      </p:sp>
      <p:sp>
        <p:nvSpPr>
          <p:cNvPr id="14" name="TextBox 14"/>
          <p:cNvSpPr txBox="1"/>
          <p:nvPr/>
        </p:nvSpPr>
        <p:spPr>
          <a:xfrm>
            <a:off x="12601624" y="5334473"/>
            <a:ext cx="4376798" cy="1660271"/>
          </a:xfrm>
          <a:prstGeom prst="rect">
            <a:avLst/>
          </a:prstGeom>
        </p:spPr>
        <p:txBody>
          <a:bodyPr lIns="0" tIns="0" rIns="0" bIns="0" rtlCol="0" anchor="t">
            <a:spAutoFit/>
          </a:bodyPr>
          <a:lstStyle/>
          <a:p>
            <a:pPr algn="just">
              <a:lnSpc>
                <a:spcPts val="2625"/>
              </a:lnSpc>
            </a:pPr>
            <a:r>
              <a:rPr lang="en-US" sz="2019">
                <a:solidFill>
                  <a:srgbClr val="000000"/>
                </a:solidFill>
                <a:latin typeface="Muli Regular Bold"/>
              </a:rPr>
              <a:t>We were able to </a:t>
            </a:r>
            <a:r>
              <a:rPr lang="en-US" sz="2019" u="sng">
                <a:solidFill>
                  <a:srgbClr val="000000"/>
                </a:solidFill>
                <a:latin typeface="Muli Regular Bold Italics"/>
              </a:rPr>
              <a:t>incorporate parallelism</a:t>
            </a:r>
            <a:r>
              <a:rPr lang="en-US" sz="2019">
                <a:solidFill>
                  <a:srgbClr val="000000"/>
                </a:solidFill>
                <a:latin typeface="Muli Regular Bold"/>
              </a:rPr>
              <a:t> with our Tumbling Window and Sliding Window approaches to see the difference in performance.</a:t>
            </a:r>
          </a:p>
        </p:txBody>
      </p:sp>
      <p:grpSp>
        <p:nvGrpSpPr>
          <p:cNvPr id="15" name="Group 15"/>
          <p:cNvGrpSpPr/>
          <p:nvPr/>
        </p:nvGrpSpPr>
        <p:grpSpPr>
          <a:xfrm>
            <a:off x="1538304" y="3696760"/>
            <a:ext cx="1210897" cy="1210897"/>
            <a:chOff x="0" y="0"/>
            <a:chExt cx="1614529" cy="1614529"/>
          </a:xfrm>
        </p:grpSpPr>
        <p:grpSp>
          <p:nvGrpSpPr>
            <p:cNvPr id="16" name="Group 16"/>
            <p:cNvGrpSpPr/>
            <p:nvPr/>
          </p:nvGrpSpPr>
          <p:grpSpPr>
            <a:xfrm>
              <a:off x="0" y="0"/>
              <a:ext cx="1614529" cy="1614529"/>
              <a:chOff x="0" y="0"/>
              <a:chExt cx="6350000" cy="6350000"/>
            </a:xfrm>
          </p:grpSpPr>
          <p:sp>
            <p:nvSpPr>
              <p:cNvPr id="17" name="Freeform 1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68D4"/>
              </a:solidFill>
            </p:spPr>
          </p:sp>
        </p:grpSp>
        <p:sp>
          <p:nvSpPr>
            <p:cNvPr id="18" name="TextBox 18"/>
            <p:cNvSpPr txBox="1"/>
            <p:nvPr/>
          </p:nvSpPr>
          <p:spPr>
            <a:xfrm>
              <a:off x="274834" y="364881"/>
              <a:ext cx="1064860" cy="846667"/>
            </a:xfrm>
            <a:prstGeom prst="rect">
              <a:avLst/>
            </a:prstGeom>
          </p:spPr>
          <p:txBody>
            <a:bodyPr lIns="0" tIns="0" rIns="0" bIns="0" rtlCol="0" anchor="t">
              <a:spAutoFit/>
            </a:bodyPr>
            <a:lstStyle/>
            <a:p>
              <a:pPr algn="ctr">
                <a:lnSpc>
                  <a:spcPts val="5199"/>
                </a:lnSpc>
              </a:pPr>
              <a:r>
                <a:rPr lang="en-US" sz="3999">
                  <a:solidFill>
                    <a:srgbClr val="FFFFFF"/>
                  </a:solidFill>
                  <a:latin typeface="Muli Regular Bold"/>
                </a:rPr>
                <a:t>01</a:t>
              </a:r>
            </a:p>
          </p:txBody>
        </p:sp>
      </p:grpSp>
      <p:grpSp>
        <p:nvGrpSpPr>
          <p:cNvPr id="19" name="Group 19"/>
          <p:cNvGrpSpPr/>
          <p:nvPr/>
        </p:nvGrpSpPr>
        <p:grpSpPr>
          <a:xfrm>
            <a:off x="7100585" y="3696760"/>
            <a:ext cx="1210897" cy="1210897"/>
            <a:chOff x="0" y="0"/>
            <a:chExt cx="1614529" cy="1614529"/>
          </a:xfrm>
        </p:grpSpPr>
        <p:grpSp>
          <p:nvGrpSpPr>
            <p:cNvPr id="20" name="Group 20"/>
            <p:cNvGrpSpPr/>
            <p:nvPr/>
          </p:nvGrpSpPr>
          <p:grpSpPr>
            <a:xfrm>
              <a:off x="0" y="0"/>
              <a:ext cx="1614529" cy="1614529"/>
              <a:chOff x="0" y="0"/>
              <a:chExt cx="6350000" cy="6350000"/>
            </a:xfrm>
          </p:grpSpPr>
          <p:sp>
            <p:nvSpPr>
              <p:cNvPr id="21" name="Freeform 2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68D4"/>
              </a:solidFill>
            </p:spPr>
          </p:sp>
        </p:grpSp>
        <p:sp>
          <p:nvSpPr>
            <p:cNvPr id="22" name="TextBox 22"/>
            <p:cNvSpPr txBox="1"/>
            <p:nvPr/>
          </p:nvSpPr>
          <p:spPr>
            <a:xfrm>
              <a:off x="274834" y="364881"/>
              <a:ext cx="1064860" cy="846667"/>
            </a:xfrm>
            <a:prstGeom prst="rect">
              <a:avLst/>
            </a:prstGeom>
          </p:spPr>
          <p:txBody>
            <a:bodyPr lIns="0" tIns="0" rIns="0" bIns="0" rtlCol="0" anchor="t">
              <a:spAutoFit/>
            </a:bodyPr>
            <a:lstStyle/>
            <a:p>
              <a:pPr algn="ctr">
                <a:lnSpc>
                  <a:spcPts val="5199"/>
                </a:lnSpc>
              </a:pPr>
              <a:r>
                <a:rPr lang="en-US" sz="3999">
                  <a:solidFill>
                    <a:srgbClr val="FFFFFF"/>
                  </a:solidFill>
                  <a:latin typeface="Muli Regular Bold"/>
                </a:rPr>
                <a:t>02</a:t>
              </a:r>
            </a:p>
          </p:txBody>
        </p:sp>
      </p:grpSp>
      <p:grpSp>
        <p:nvGrpSpPr>
          <p:cNvPr id="23" name="Group 23"/>
          <p:cNvGrpSpPr/>
          <p:nvPr/>
        </p:nvGrpSpPr>
        <p:grpSpPr>
          <a:xfrm>
            <a:off x="12739704" y="3696760"/>
            <a:ext cx="1210897" cy="1210897"/>
            <a:chOff x="0" y="0"/>
            <a:chExt cx="1614529" cy="1614529"/>
          </a:xfrm>
        </p:grpSpPr>
        <p:grpSp>
          <p:nvGrpSpPr>
            <p:cNvPr id="24" name="Group 24"/>
            <p:cNvGrpSpPr/>
            <p:nvPr/>
          </p:nvGrpSpPr>
          <p:grpSpPr>
            <a:xfrm>
              <a:off x="0" y="0"/>
              <a:ext cx="1614529" cy="1614529"/>
              <a:chOff x="0" y="0"/>
              <a:chExt cx="6350000" cy="6350000"/>
            </a:xfrm>
          </p:grpSpPr>
          <p:sp>
            <p:nvSpPr>
              <p:cNvPr id="25" name="Freeform 2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68D4"/>
              </a:solidFill>
            </p:spPr>
          </p:sp>
        </p:grpSp>
        <p:sp>
          <p:nvSpPr>
            <p:cNvPr id="26" name="TextBox 26"/>
            <p:cNvSpPr txBox="1"/>
            <p:nvPr/>
          </p:nvSpPr>
          <p:spPr>
            <a:xfrm>
              <a:off x="274834" y="364881"/>
              <a:ext cx="1064860" cy="846667"/>
            </a:xfrm>
            <a:prstGeom prst="rect">
              <a:avLst/>
            </a:prstGeom>
          </p:spPr>
          <p:txBody>
            <a:bodyPr lIns="0" tIns="0" rIns="0" bIns="0" rtlCol="0" anchor="t">
              <a:spAutoFit/>
            </a:bodyPr>
            <a:lstStyle/>
            <a:p>
              <a:pPr algn="ctr">
                <a:lnSpc>
                  <a:spcPts val="5199"/>
                </a:lnSpc>
              </a:pPr>
              <a:r>
                <a:rPr lang="en-US" sz="3999">
                  <a:solidFill>
                    <a:srgbClr val="FFFFFF"/>
                  </a:solidFill>
                  <a:latin typeface="Muli Regular Bold"/>
                </a:rPr>
                <a:t>03</a:t>
              </a:r>
            </a:p>
          </p:txBody>
        </p:sp>
      </p:grpSp>
      <p:sp>
        <p:nvSpPr>
          <p:cNvPr id="27" name="TextBox 27"/>
          <p:cNvSpPr txBox="1"/>
          <p:nvPr/>
        </p:nvSpPr>
        <p:spPr>
          <a:xfrm>
            <a:off x="3543300" y="441161"/>
            <a:ext cx="11201400" cy="1371600"/>
          </a:xfrm>
          <a:prstGeom prst="rect">
            <a:avLst/>
          </a:prstGeom>
        </p:spPr>
        <p:txBody>
          <a:bodyPr lIns="0" tIns="0" rIns="0" bIns="0" rtlCol="0" anchor="t">
            <a:spAutoFit/>
          </a:bodyPr>
          <a:lstStyle/>
          <a:p>
            <a:pPr algn="r">
              <a:lnSpc>
                <a:spcPts val="10800"/>
              </a:lnSpc>
            </a:pPr>
            <a:r>
              <a:rPr lang="en-US" sz="9000">
                <a:solidFill>
                  <a:srgbClr val="000000"/>
                </a:solidFill>
                <a:latin typeface="Playfair Display Bold"/>
              </a:rPr>
              <a:t>Main Achievements</a:t>
            </a:r>
          </a:p>
        </p:txBody>
      </p:sp>
      <p:sp>
        <p:nvSpPr>
          <p:cNvPr id="28" name="TextBox 28"/>
          <p:cNvSpPr txBox="1"/>
          <p:nvPr/>
        </p:nvSpPr>
        <p:spPr>
          <a:xfrm>
            <a:off x="17535190" y="9591180"/>
            <a:ext cx="166053" cy="361950"/>
          </a:xfrm>
          <a:prstGeom prst="rect">
            <a:avLst/>
          </a:prstGeom>
        </p:spPr>
        <p:txBody>
          <a:bodyPr lIns="0" tIns="0" rIns="0" bIns="0" rtlCol="0" anchor="t">
            <a:spAutoFit/>
          </a:bodyPr>
          <a:lstStyle/>
          <a:p>
            <a:pPr algn="ctr">
              <a:lnSpc>
                <a:spcPts val="2999"/>
              </a:lnSpc>
              <a:spcBef>
                <a:spcPct val="0"/>
              </a:spcBef>
            </a:pPr>
            <a:r>
              <a:rPr lang="en-US" sz="2499">
                <a:solidFill>
                  <a:srgbClr val="000000"/>
                </a:solidFill>
                <a:latin typeface="Playfair Display Bold"/>
              </a:rPr>
              <a:t>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806"/>
          <a:stretch>
            <a:fillRect/>
          </a:stretch>
        </p:blipFill>
        <p:spPr>
          <a:xfrm>
            <a:off x="218408" y="0"/>
            <a:ext cx="4176283" cy="10287000"/>
          </a:xfrm>
          <a:prstGeom prst="rect">
            <a:avLst/>
          </a:prstGeom>
        </p:spPr>
      </p:pic>
      <p:pic>
        <p:nvPicPr>
          <p:cNvPr id="3" name="Picture 3"/>
          <p:cNvPicPr>
            <a:picLocks noChangeAspect="1"/>
          </p:cNvPicPr>
          <p:nvPr/>
        </p:nvPicPr>
        <p:blipFill>
          <a:blip r:embed="rId3"/>
          <a:srcRect l="3060" r="3060" b="44886"/>
          <a:stretch>
            <a:fillRect/>
          </a:stretch>
        </p:blipFill>
        <p:spPr>
          <a:xfrm>
            <a:off x="10227858" y="0"/>
            <a:ext cx="3185930" cy="10287000"/>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544207" y="0"/>
            <a:ext cx="93518" cy="10287000"/>
          </a:xfrm>
          <a:prstGeom prst="rect">
            <a:avLst/>
          </a:prstGeom>
        </p:spPr>
      </p:pic>
      <p:pic>
        <p:nvPicPr>
          <p:cNvPr id="5" name="Picture 5"/>
          <p:cNvPicPr>
            <a:picLocks noChangeAspect="1"/>
          </p:cNvPicPr>
          <p:nvPr/>
        </p:nvPicPr>
        <p:blipFill>
          <a:blip r:embed="rId3"/>
          <a:srcRect t="51362"/>
          <a:stretch>
            <a:fillRect/>
          </a:stretch>
        </p:blipFill>
        <p:spPr>
          <a:xfrm>
            <a:off x="13413788" y="0"/>
            <a:ext cx="3845512" cy="10287000"/>
          </a:xfrm>
          <a:prstGeom prst="rect">
            <a:avLst/>
          </a:prstGeom>
        </p:spPr>
      </p:pic>
      <p:grpSp>
        <p:nvGrpSpPr>
          <p:cNvPr id="6" name="Group 6"/>
          <p:cNvGrpSpPr/>
          <p:nvPr/>
        </p:nvGrpSpPr>
        <p:grpSpPr>
          <a:xfrm>
            <a:off x="4613098" y="3994519"/>
            <a:ext cx="2391933" cy="1645373"/>
            <a:chOff x="0" y="0"/>
            <a:chExt cx="3189244" cy="2193831"/>
          </a:xfrm>
        </p:grpSpPr>
        <p:grpSp>
          <p:nvGrpSpPr>
            <p:cNvPr id="7" name="Group 7"/>
            <p:cNvGrpSpPr/>
            <p:nvPr/>
          </p:nvGrpSpPr>
          <p:grpSpPr>
            <a:xfrm>
              <a:off x="0" y="0"/>
              <a:ext cx="3189244" cy="2193831"/>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68D4"/>
              </a:solidFill>
            </p:spPr>
          </p:sp>
        </p:grpSp>
        <p:sp>
          <p:nvSpPr>
            <p:cNvPr id="9" name="TextBox 9"/>
            <p:cNvSpPr txBox="1"/>
            <p:nvPr/>
          </p:nvSpPr>
          <p:spPr>
            <a:xfrm>
              <a:off x="542891" y="323247"/>
              <a:ext cx="2103462" cy="1518763"/>
            </a:xfrm>
            <a:prstGeom prst="rect">
              <a:avLst/>
            </a:prstGeom>
          </p:spPr>
          <p:txBody>
            <a:bodyPr lIns="0" tIns="0" rIns="0" bIns="0" rtlCol="0" anchor="t">
              <a:spAutoFit/>
            </a:bodyPr>
            <a:lstStyle/>
            <a:p>
              <a:pPr algn="ctr">
                <a:lnSpc>
                  <a:spcPts val="3064"/>
                </a:lnSpc>
              </a:pPr>
              <a:r>
                <a:rPr lang="en-US" sz="2357">
                  <a:solidFill>
                    <a:srgbClr val="FFFFFF"/>
                  </a:solidFill>
                  <a:latin typeface="Muli Regular Bold"/>
                </a:rPr>
                <a:t>Sliding Window Approach</a:t>
              </a:r>
            </a:p>
          </p:txBody>
        </p:sp>
      </p:grpSp>
      <p:grpSp>
        <p:nvGrpSpPr>
          <p:cNvPr id="10" name="Group 10"/>
          <p:cNvGrpSpPr/>
          <p:nvPr/>
        </p:nvGrpSpPr>
        <p:grpSpPr>
          <a:xfrm>
            <a:off x="8176901" y="3994519"/>
            <a:ext cx="2336974" cy="1607568"/>
            <a:chOff x="0" y="0"/>
            <a:chExt cx="3115966" cy="2143424"/>
          </a:xfrm>
        </p:grpSpPr>
        <p:grpSp>
          <p:nvGrpSpPr>
            <p:cNvPr id="11" name="Group 11"/>
            <p:cNvGrpSpPr/>
            <p:nvPr/>
          </p:nvGrpSpPr>
          <p:grpSpPr>
            <a:xfrm>
              <a:off x="0" y="0"/>
              <a:ext cx="3115966" cy="2143424"/>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68D4"/>
              </a:solidFill>
            </p:spPr>
          </p:sp>
        </p:grpSp>
        <p:sp>
          <p:nvSpPr>
            <p:cNvPr id="13" name="TextBox 13"/>
            <p:cNvSpPr txBox="1"/>
            <p:nvPr/>
          </p:nvSpPr>
          <p:spPr>
            <a:xfrm>
              <a:off x="530417" y="324688"/>
              <a:ext cx="2055131" cy="1474998"/>
            </a:xfrm>
            <a:prstGeom prst="rect">
              <a:avLst/>
            </a:prstGeom>
          </p:spPr>
          <p:txBody>
            <a:bodyPr lIns="0" tIns="0" rIns="0" bIns="0" rtlCol="0" anchor="t">
              <a:spAutoFit/>
            </a:bodyPr>
            <a:lstStyle/>
            <a:p>
              <a:pPr algn="ctr">
                <a:lnSpc>
                  <a:spcPts val="2994"/>
                </a:lnSpc>
              </a:pPr>
              <a:r>
                <a:rPr lang="en-US" sz="2303">
                  <a:solidFill>
                    <a:srgbClr val="FFFFFF"/>
                  </a:solidFill>
                  <a:latin typeface="Muli Regular Bold"/>
                </a:rPr>
                <a:t>Tumbling Window Approach</a:t>
              </a:r>
            </a:p>
          </p:txBody>
        </p:sp>
      </p:grpSp>
      <p:sp>
        <p:nvSpPr>
          <p:cNvPr id="14" name="TextBox 14"/>
          <p:cNvSpPr txBox="1"/>
          <p:nvPr/>
        </p:nvSpPr>
        <p:spPr>
          <a:xfrm>
            <a:off x="17540747" y="9591180"/>
            <a:ext cx="154940" cy="361950"/>
          </a:xfrm>
          <a:prstGeom prst="rect">
            <a:avLst/>
          </a:prstGeom>
        </p:spPr>
        <p:txBody>
          <a:bodyPr lIns="0" tIns="0" rIns="0" bIns="0" rtlCol="0" anchor="t">
            <a:spAutoFit/>
          </a:bodyPr>
          <a:lstStyle/>
          <a:p>
            <a:pPr algn="ctr">
              <a:lnSpc>
                <a:spcPts val="2999"/>
              </a:lnSpc>
              <a:spcBef>
                <a:spcPct val="0"/>
              </a:spcBef>
            </a:pPr>
            <a:r>
              <a:rPr lang="en-US" sz="2499">
                <a:solidFill>
                  <a:srgbClr val="000000"/>
                </a:solidFill>
                <a:latin typeface="Playfair Display Bold"/>
              </a:rPr>
              <a:t>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97003" y="2992226"/>
            <a:ext cx="8496725" cy="4292351"/>
          </a:xfrm>
          <a:prstGeom prst="rect">
            <a:avLst/>
          </a:prstGeom>
        </p:spPr>
      </p:pic>
      <p:pic>
        <p:nvPicPr>
          <p:cNvPr id="3" name="Picture 3"/>
          <p:cNvPicPr>
            <a:picLocks noChangeAspect="1"/>
          </p:cNvPicPr>
          <p:nvPr/>
        </p:nvPicPr>
        <p:blipFill>
          <a:blip r:embed="rId3"/>
          <a:srcRect/>
          <a:stretch>
            <a:fillRect/>
          </a:stretch>
        </p:blipFill>
        <p:spPr>
          <a:xfrm>
            <a:off x="9309696" y="2992226"/>
            <a:ext cx="8655145" cy="4292351"/>
          </a:xfrm>
          <a:prstGeom prst="rect">
            <a:avLst/>
          </a:prstGeom>
        </p:spPr>
      </p:pic>
      <p:sp>
        <p:nvSpPr>
          <p:cNvPr id="4" name="TextBox 4"/>
          <p:cNvSpPr txBox="1"/>
          <p:nvPr/>
        </p:nvSpPr>
        <p:spPr>
          <a:xfrm>
            <a:off x="4123007" y="235313"/>
            <a:ext cx="10041986" cy="1200150"/>
          </a:xfrm>
          <a:prstGeom prst="rect">
            <a:avLst/>
          </a:prstGeom>
        </p:spPr>
        <p:txBody>
          <a:bodyPr lIns="0" tIns="0" rIns="0" bIns="0" rtlCol="0" anchor="t">
            <a:spAutoFit/>
          </a:bodyPr>
          <a:lstStyle/>
          <a:p>
            <a:pPr>
              <a:lnSpc>
                <a:spcPts val="9480"/>
              </a:lnSpc>
            </a:pPr>
            <a:r>
              <a:rPr lang="en-US" sz="7900">
                <a:solidFill>
                  <a:srgbClr val="000000"/>
                </a:solidFill>
                <a:latin typeface="Playfair Display Bold"/>
              </a:rPr>
              <a:t>Experimental Results</a:t>
            </a:r>
          </a:p>
        </p:txBody>
      </p:sp>
      <p:sp>
        <p:nvSpPr>
          <p:cNvPr id="5" name="TextBox 5"/>
          <p:cNvSpPr txBox="1"/>
          <p:nvPr/>
        </p:nvSpPr>
        <p:spPr>
          <a:xfrm>
            <a:off x="497003" y="7942474"/>
            <a:ext cx="8516909" cy="816276"/>
          </a:xfrm>
          <a:prstGeom prst="rect">
            <a:avLst/>
          </a:prstGeom>
        </p:spPr>
        <p:txBody>
          <a:bodyPr lIns="0" tIns="0" rIns="0" bIns="0" rtlCol="0" anchor="t">
            <a:spAutoFit/>
          </a:bodyPr>
          <a:lstStyle/>
          <a:p>
            <a:pPr algn="just">
              <a:lnSpc>
                <a:spcPts val="2244"/>
              </a:lnSpc>
              <a:spcBef>
                <a:spcPct val="0"/>
              </a:spcBef>
            </a:pPr>
            <a:r>
              <a:rPr lang="en-US" sz="1726">
                <a:solidFill>
                  <a:srgbClr val="000000"/>
                </a:solidFill>
                <a:latin typeface="Muli Regular Bold"/>
              </a:rPr>
              <a:t>Our implementation of the Tumbling Window with incremental sum aggregation has better throughput than Flink's default Tumbling Window implementation with incremental sum aggregation.  </a:t>
            </a:r>
          </a:p>
        </p:txBody>
      </p:sp>
      <p:sp>
        <p:nvSpPr>
          <p:cNvPr id="6" name="TextBox 6"/>
          <p:cNvSpPr txBox="1"/>
          <p:nvPr/>
        </p:nvSpPr>
        <p:spPr>
          <a:xfrm>
            <a:off x="193312" y="2065718"/>
            <a:ext cx="8950688" cy="611505"/>
          </a:xfrm>
          <a:prstGeom prst="rect">
            <a:avLst/>
          </a:prstGeom>
        </p:spPr>
        <p:txBody>
          <a:bodyPr lIns="0" tIns="0" rIns="0" bIns="0" rtlCol="0" anchor="t">
            <a:spAutoFit/>
          </a:bodyPr>
          <a:lstStyle/>
          <a:p>
            <a:pPr algn="ctr">
              <a:lnSpc>
                <a:spcPts val="2520"/>
              </a:lnSpc>
              <a:spcBef>
                <a:spcPct val="0"/>
              </a:spcBef>
            </a:pPr>
            <a:r>
              <a:rPr lang="en-US" sz="1800">
                <a:solidFill>
                  <a:srgbClr val="CE9F41"/>
                </a:solidFill>
                <a:latin typeface="Muli Regular Bold"/>
              </a:rPr>
              <a:t>Flink's Tumbling Window approach</a:t>
            </a:r>
            <a:r>
              <a:rPr lang="en-US" sz="1800">
                <a:solidFill>
                  <a:srgbClr val="000000"/>
                </a:solidFill>
                <a:latin typeface="Muli Regular Bold"/>
              </a:rPr>
              <a:t> vs </a:t>
            </a:r>
            <a:r>
              <a:rPr lang="en-US" sz="1800">
                <a:solidFill>
                  <a:srgbClr val="00BF63"/>
                </a:solidFill>
                <a:latin typeface="Muli Regular Bold"/>
              </a:rPr>
              <a:t>Custom Tumbling Window approach</a:t>
            </a:r>
            <a:r>
              <a:rPr lang="en-US" sz="1800">
                <a:solidFill>
                  <a:srgbClr val="000000"/>
                </a:solidFill>
                <a:latin typeface="Muli Regular Bold"/>
              </a:rPr>
              <a:t>  </a:t>
            </a:r>
            <a:r>
              <a:rPr lang="en-US" sz="1800" u="sng">
                <a:solidFill>
                  <a:srgbClr val="000000"/>
                </a:solidFill>
                <a:latin typeface="Muli Regular Bold Italics"/>
              </a:rPr>
              <a:t>Throughput</a:t>
            </a:r>
          </a:p>
        </p:txBody>
      </p:sp>
      <p:sp>
        <p:nvSpPr>
          <p:cNvPr id="7" name="TextBox 7"/>
          <p:cNvSpPr txBox="1"/>
          <p:nvPr/>
        </p:nvSpPr>
        <p:spPr>
          <a:xfrm>
            <a:off x="9309696" y="2065718"/>
            <a:ext cx="8655145" cy="611505"/>
          </a:xfrm>
          <a:prstGeom prst="rect">
            <a:avLst/>
          </a:prstGeom>
        </p:spPr>
        <p:txBody>
          <a:bodyPr lIns="0" tIns="0" rIns="0" bIns="0" rtlCol="0" anchor="t">
            <a:spAutoFit/>
          </a:bodyPr>
          <a:lstStyle/>
          <a:p>
            <a:pPr algn="ctr">
              <a:lnSpc>
                <a:spcPts val="2520"/>
              </a:lnSpc>
              <a:spcBef>
                <a:spcPct val="0"/>
              </a:spcBef>
            </a:pPr>
            <a:r>
              <a:rPr lang="en-US" sz="1800">
                <a:solidFill>
                  <a:srgbClr val="CE9F41"/>
                </a:solidFill>
                <a:latin typeface="Muli Regular Bold"/>
              </a:rPr>
              <a:t>Flink's Tumbling Window approach</a:t>
            </a:r>
            <a:r>
              <a:rPr lang="en-US" sz="1800">
                <a:solidFill>
                  <a:srgbClr val="000000"/>
                </a:solidFill>
                <a:latin typeface="Muli Regular Bold"/>
              </a:rPr>
              <a:t> vs </a:t>
            </a:r>
            <a:r>
              <a:rPr lang="en-US" sz="1800">
                <a:solidFill>
                  <a:srgbClr val="00BF63"/>
                </a:solidFill>
                <a:latin typeface="Muli Regular Bold"/>
              </a:rPr>
              <a:t>Custom Tumbling Window approach</a:t>
            </a:r>
            <a:r>
              <a:rPr lang="en-US" sz="1800">
                <a:solidFill>
                  <a:srgbClr val="000000"/>
                </a:solidFill>
                <a:latin typeface="Muli Regular Bold"/>
              </a:rPr>
              <a:t>  </a:t>
            </a:r>
            <a:r>
              <a:rPr lang="en-US" sz="1800" u="sng">
                <a:solidFill>
                  <a:srgbClr val="000000"/>
                </a:solidFill>
                <a:latin typeface="Muli Regular Bold Italics"/>
              </a:rPr>
              <a:t>Latency</a:t>
            </a:r>
          </a:p>
        </p:txBody>
      </p:sp>
      <p:sp>
        <p:nvSpPr>
          <p:cNvPr id="8" name="TextBox 8"/>
          <p:cNvSpPr txBox="1"/>
          <p:nvPr/>
        </p:nvSpPr>
        <p:spPr>
          <a:xfrm>
            <a:off x="9309696" y="7942474"/>
            <a:ext cx="8655145" cy="816229"/>
          </a:xfrm>
          <a:prstGeom prst="rect">
            <a:avLst/>
          </a:prstGeom>
        </p:spPr>
        <p:txBody>
          <a:bodyPr lIns="0" tIns="0" rIns="0" bIns="0" rtlCol="0" anchor="t">
            <a:spAutoFit/>
          </a:bodyPr>
          <a:lstStyle/>
          <a:p>
            <a:pPr algn="just">
              <a:lnSpc>
                <a:spcPts val="2249"/>
              </a:lnSpc>
              <a:spcBef>
                <a:spcPct val="0"/>
              </a:spcBef>
            </a:pPr>
            <a:r>
              <a:rPr lang="en-US" sz="1730">
                <a:solidFill>
                  <a:srgbClr val="000000"/>
                </a:solidFill>
                <a:latin typeface="Muli Regular Bold"/>
              </a:rPr>
              <a:t>Our implementation of the Tumbling Window with incremental sum aggregation has lower latency than Flink's default Tumbling Window implementation with incremental sum aggregation.</a:t>
            </a:r>
          </a:p>
        </p:txBody>
      </p:sp>
      <p:sp>
        <p:nvSpPr>
          <p:cNvPr id="9" name="TextBox 9"/>
          <p:cNvSpPr txBox="1"/>
          <p:nvPr/>
        </p:nvSpPr>
        <p:spPr>
          <a:xfrm>
            <a:off x="17534397" y="9591180"/>
            <a:ext cx="167640" cy="361950"/>
          </a:xfrm>
          <a:prstGeom prst="rect">
            <a:avLst/>
          </a:prstGeom>
        </p:spPr>
        <p:txBody>
          <a:bodyPr lIns="0" tIns="0" rIns="0" bIns="0" rtlCol="0" anchor="t">
            <a:spAutoFit/>
          </a:bodyPr>
          <a:lstStyle/>
          <a:p>
            <a:pPr algn="ctr">
              <a:lnSpc>
                <a:spcPts val="2999"/>
              </a:lnSpc>
              <a:spcBef>
                <a:spcPct val="0"/>
              </a:spcBef>
            </a:pPr>
            <a:r>
              <a:rPr lang="en-US" sz="2499">
                <a:solidFill>
                  <a:srgbClr val="000000"/>
                </a:solidFill>
                <a:latin typeface="Playfair Display Bold"/>
              </a:rPr>
              <a:t>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94118" y="3186031"/>
            <a:ext cx="9198994" cy="4504404"/>
          </a:xfrm>
          <a:prstGeom prst="rect">
            <a:avLst/>
          </a:prstGeom>
        </p:spPr>
      </p:pic>
      <p:pic>
        <p:nvPicPr>
          <p:cNvPr id="3" name="Picture 3"/>
          <p:cNvPicPr>
            <a:picLocks noChangeAspect="1"/>
          </p:cNvPicPr>
          <p:nvPr/>
        </p:nvPicPr>
        <p:blipFill>
          <a:blip r:embed="rId3"/>
          <a:srcRect/>
          <a:stretch>
            <a:fillRect/>
          </a:stretch>
        </p:blipFill>
        <p:spPr>
          <a:xfrm>
            <a:off x="11178982" y="6124051"/>
            <a:ext cx="5485539" cy="2656873"/>
          </a:xfrm>
          <a:prstGeom prst="rect">
            <a:avLst/>
          </a:prstGeom>
        </p:spPr>
      </p:pic>
      <p:pic>
        <p:nvPicPr>
          <p:cNvPr id="4" name="Picture 4"/>
          <p:cNvPicPr>
            <a:picLocks noChangeAspect="1"/>
          </p:cNvPicPr>
          <p:nvPr/>
        </p:nvPicPr>
        <p:blipFill>
          <a:blip r:embed="rId4"/>
          <a:srcRect/>
          <a:stretch>
            <a:fillRect/>
          </a:stretch>
        </p:blipFill>
        <p:spPr>
          <a:xfrm>
            <a:off x="9968033" y="2385909"/>
            <a:ext cx="7907436" cy="3738142"/>
          </a:xfrm>
          <a:prstGeom prst="rect">
            <a:avLst/>
          </a:prstGeom>
        </p:spPr>
      </p:pic>
      <p:sp>
        <p:nvSpPr>
          <p:cNvPr id="5" name="TextBox 5"/>
          <p:cNvSpPr txBox="1"/>
          <p:nvPr/>
        </p:nvSpPr>
        <p:spPr>
          <a:xfrm>
            <a:off x="4123007" y="131346"/>
            <a:ext cx="10041986" cy="1200150"/>
          </a:xfrm>
          <a:prstGeom prst="rect">
            <a:avLst/>
          </a:prstGeom>
        </p:spPr>
        <p:txBody>
          <a:bodyPr lIns="0" tIns="0" rIns="0" bIns="0" rtlCol="0" anchor="t">
            <a:spAutoFit/>
          </a:bodyPr>
          <a:lstStyle/>
          <a:p>
            <a:pPr>
              <a:lnSpc>
                <a:spcPts val="9480"/>
              </a:lnSpc>
            </a:pPr>
            <a:r>
              <a:rPr lang="en-US" sz="7900">
                <a:solidFill>
                  <a:srgbClr val="000000"/>
                </a:solidFill>
                <a:latin typeface="Playfair Display Bold"/>
              </a:rPr>
              <a:t>Experimental Results</a:t>
            </a:r>
          </a:p>
        </p:txBody>
      </p:sp>
      <p:sp>
        <p:nvSpPr>
          <p:cNvPr id="6" name="TextBox 6"/>
          <p:cNvSpPr txBox="1"/>
          <p:nvPr/>
        </p:nvSpPr>
        <p:spPr>
          <a:xfrm>
            <a:off x="294118" y="7952757"/>
            <a:ext cx="9198994" cy="816229"/>
          </a:xfrm>
          <a:prstGeom prst="rect">
            <a:avLst/>
          </a:prstGeom>
        </p:spPr>
        <p:txBody>
          <a:bodyPr lIns="0" tIns="0" rIns="0" bIns="0" rtlCol="0" anchor="t">
            <a:spAutoFit/>
          </a:bodyPr>
          <a:lstStyle/>
          <a:p>
            <a:pPr algn="just">
              <a:lnSpc>
                <a:spcPts val="2249"/>
              </a:lnSpc>
              <a:spcBef>
                <a:spcPct val="0"/>
              </a:spcBef>
            </a:pPr>
            <a:r>
              <a:rPr lang="en-US" sz="1730">
                <a:solidFill>
                  <a:srgbClr val="000000"/>
                </a:solidFill>
                <a:latin typeface="Muli Regular Bold"/>
              </a:rPr>
              <a:t>Our Implementation of the Sliding Window with incremental mean aggregation and slicing strategy has better throughput than Flink's default Sliding window implementation with incremental mean aggregation  and slicing strategy.</a:t>
            </a:r>
          </a:p>
        </p:txBody>
      </p:sp>
      <p:sp>
        <p:nvSpPr>
          <p:cNvPr id="7" name="TextBox 7"/>
          <p:cNvSpPr txBox="1"/>
          <p:nvPr/>
        </p:nvSpPr>
        <p:spPr>
          <a:xfrm>
            <a:off x="453769" y="2162076"/>
            <a:ext cx="8690231" cy="611505"/>
          </a:xfrm>
          <a:prstGeom prst="rect">
            <a:avLst/>
          </a:prstGeom>
        </p:spPr>
        <p:txBody>
          <a:bodyPr lIns="0" tIns="0" rIns="0" bIns="0" rtlCol="0" anchor="t">
            <a:spAutoFit/>
          </a:bodyPr>
          <a:lstStyle/>
          <a:p>
            <a:pPr algn="ctr">
              <a:lnSpc>
                <a:spcPts val="2520"/>
              </a:lnSpc>
              <a:spcBef>
                <a:spcPct val="0"/>
              </a:spcBef>
            </a:pPr>
            <a:r>
              <a:rPr lang="en-US" sz="1800">
                <a:solidFill>
                  <a:srgbClr val="CE9F41"/>
                </a:solidFill>
                <a:latin typeface="Muli Regular Bold"/>
              </a:rPr>
              <a:t>Flink's Sliding Window approach</a:t>
            </a:r>
            <a:r>
              <a:rPr lang="en-US" sz="1800">
                <a:solidFill>
                  <a:srgbClr val="000000"/>
                </a:solidFill>
                <a:latin typeface="Muli Regular Bold"/>
              </a:rPr>
              <a:t> vs </a:t>
            </a:r>
            <a:r>
              <a:rPr lang="en-US" sz="1800">
                <a:solidFill>
                  <a:srgbClr val="00BF63"/>
                </a:solidFill>
                <a:latin typeface="Muli Regular Bold"/>
              </a:rPr>
              <a:t>Custom Sliding Window approach </a:t>
            </a:r>
            <a:r>
              <a:rPr lang="en-US" sz="1800" u="sng">
                <a:solidFill>
                  <a:srgbClr val="000000"/>
                </a:solidFill>
                <a:latin typeface="Muli Regular Bold Italics"/>
              </a:rPr>
              <a:t>Throughput</a:t>
            </a:r>
            <a:r>
              <a:rPr lang="en-US" sz="1800">
                <a:solidFill>
                  <a:srgbClr val="000000"/>
                </a:solidFill>
                <a:latin typeface="Muli Regular Bold"/>
              </a:rPr>
              <a:t> </a:t>
            </a:r>
          </a:p>
        </p:txBody>
      </p:sp>
      <p:sp>
        <p:nvSpPr>
          <p:cNvPr id="8" name="TextBox 8"/>
          <p:cNvSpPr txBox="1"/>
          <p:nvPr/>
        </p:nvSpPr>
        <p:spPr>
          <a:xfrm>
            <a:off x="9880090" y="1579146"/>
            <a:ext cx="8083324" cy="611505"/>
          </a:xfrm>
          <a:prstGeom prst="rect">
            <a:avLst/>
          </a:prstGeom>
        </p:spPr>
        <p:txBody>
          <a:bodyPr lIns="0" tIns="0" rIns="0" bIns="0" rtlCol="0" anchor="t">
            <a:spAutoFit/>
          </a:bodyPr>
          <a:lstStyle/>
          <a:p>
            <a:pPr algn="ctr">
              <a:lnSpc>
                <a:spcPts val="2520"/>
              </a:lnSpc>
              <a:spcBef>
                <a:spcPct val="0"/>
              </a:spcBef>
            </a:pPr>
            <a:r>
              <a:rPr lang="en-US" sz="1800" u="sng">
                <a:solidFill>
                  <a:srgbClr val="CE9F41"/>
                </a:solidFill>
                <a:latin typeface="Muli Regular Bold Italics"/>
              </a:rPr>
              <a:t>Flink's Sliding Window approach</a:t>
            </a:r>
            <a:r>
              <a:rPr lang="en-US" sz="1800" u="sng">
                <a:solidFill>
                  <a:srgbClr val="000000"/>
                </a:solidFill>
                <a:latin typeface="Muli Regular Bold Italics"/>
              </a:rPr>
              <a:t> vs </a:t>
            </a:r>
            <a:r>
              <a:rPr lang="en-US" sz="1800" u="sng">
                <a:solidFill>
                  <a:srgbClr val="00BF63"/>
                </a:solidFill>
                <a:latin typeface="Muli Regular Bold Italics"/>
              </a:rPr>
              <a:t>Custom Sliding Window approach </a:t>
            </a:r>
            <a:r>
              <a:rPr lang="en-US" sz="1800" u="sng">
                <a:solidFill>
                  <a:srgbClr val="000000"/>
                </a:solidFill>
                <a:latin typeface="Muli Regular Bold Italics"/>
              </a:rPr>
              <a:t>Latency</a:t>
            </a:r>
          </a:p>
        </p:txBody>
      </p:sp>
      <p:sp>
        <p:nvSpPr>
          <p:cNvPr id="9" name="TextBox 9"/>
          <p:cNvSpPr txBox="1"/>
          <p:nvPr/>
        </p:nvSpPr>
        <p:spPr>
          <a:xfrm>
            <a:off x="9968033" y="8952374"/>
            <a:ext cx="7907436" cy="1092454"/>
          </a:xfrm>
          <a:prstGeom prst="rect">
            <a:avLst/>
          </a:prstGeom>
        </p:spPr>
        <p:txBody>
          <a:bodyPr lIns="0" tIns="0" rIns="0" bIns="0" rtlCol="0" anchor="t">
            <a:spAutoFit/>
          </a:bodyPr>
          <a:lstStyle/>
          <a:p>
            <a:pPr algn="just">
              <a:lnSpc>
                <a:spcPts val="2249"/>
              </a:lnSpc>
              <a:spcBef>
                <a:spcPct val="0"/>
              </a:spcBef>
            </a:pPr>
            <a:r>
              <a:rPr lang="en-US" sz="1730">
                <a:solidFill>
                  <a:srgbClr val="000000"/>
                </a:solidFill>
                <a:latin typeface="Muli Regular Bold"/>
              </a:rPr>
              <a:t>Our Implementation of the Sliding Window with incremental mean aggregation and slicing strategy has lower latency than Flink's default Sliding Window implementation with incremental mean aggregation and slicing strategy.</a:t>
            </a:r>
          </a:p>
        </p:txBody>
      </p:sp>
      <p:sp>
        <p:nvSpPr>
          <p:cNvPr id="10" name="TextBox 10"/>
          <p:cNvSpPr txBox="1"/>
          <p:nvPr/>
        </p:nvSpPr>
        <p:spPr>
          <a:xfrm>
            <a:off x="17729737" y="9781252"/>
            <a:ext cx="145733" cy="361950"/>
          </a:xfrm>
          <a:prstGeom prst="rect">
            <a:avLst/>
          </a:prstGeom>
        </p:spPr>
        <p:txBody>
          <a:bodyPr lIns="0" tIns="0" rIns="0" bIns="0" rtlCol="0" anchor="t">
            <a:spAutoFit/>
          </a:bodyPr>
          <a:lstStyle/>
          <a:p>
            <a:pPr algn="ctr">
              <a:lnSpc>
                <a:spcPts val="2999"/>
              </a:lnSpc>
              <a:spcBef>
                <a:spcPct val="0"/>
              </a:spcBef>
            </a:pPr>
            <a:r>
              <a:rPr lang="en-US" sz="2499">
                <a:solidFill>
                  <a:srgbClr val="000000"/>
                </a:solidFill>
                <a:latin typeface="Playfair Display Bold"/>
              </a:rPr>
              <a:t>5</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63858" y="4032200"/>
            <a:ext cx="8638207" cy="4272157"/>
          </a:xfrm>
          <a:prstGeom prst="rect">
            <a:avLst/>
          </a:prstGeom>
        </p:spPr>
      </p:pic>
      <p:pic>
        <p:nvPicPr>
          <p:cNvPr id="3" name="Picture 3"/>
          <p:cNvPicPr>
            <a:picLocks noChangeAspect="1"/>
          </p:cNvPicPr>
          <p:nvPr/>
        </p:nvPicPr>
        <p:blipFill>
          <a:blip r:embed="rId3"/>
          <a:srcRect/>
          <a:stretch>
            <a:fillRect/>
          </a:stretch>
        </p:blipFill>
        <p:spPr>
          <a:xfrm>
            <a:off x="9318443" y="4032200"/>
            <a:ext cx="8574269" cy="4354961"/>
          </a:xfrm>
          <a:prstGeom prst="rect">
            <a:avLst/>
          </a:prstGeom>
        </p:spPr>
      </p:pic>
      <p:sp>
        <p:nvSpPr>
          <p:cNvPr id="4" name="TextBox 4"/>
          <p:cNvSpPr txBox="1"/>
          <p:nvPr/>
        </p:nvSpPr>
        <p:spPr>
          <a:xfrm>
            <a:off x="4123007" y="312141"/>
            <a:ext cx="10041986" cy="1200150"/>
          </a:xfrm>
          <a:prstGeom prst="rect">
            <a:avLst/>
          </a:prstGeom>
        </p:spPr>
        <p:txBody>
          <a:bodyPr lIns="0" tIns="0" rIns="0" bIns="0" rtlCol="0" anchor="t">
            <a:spAutoFit/>
          </a:bodyPr>
          <a:lstStyle/>
          <a:p>
            <a:pPr>
              <a:lnSpc>
                <a:spcPts val="9480"/>
              </a:lnSpc>
            </a:pPr>
            <a:r>
              <a:rPr lang="en-US" sz="7900">
                <a:solidFill>
                  <a:srgbClr val="000000"/>
                </a:solidFill>
                <a:latin typeface="Playfair Display Bold"/>
              </a:rPr>
              <a:t>Experimental Results</a:t>
            </a:r>
          </a:p>
        </p:txBody>
      </p:sp>
      <p:sp>
        <p:nvSpPr>
          <p:cNvPr id="5" name="TextBox 5"/>
          <p:cNvSpPr txBox="1"/>
          <p:nvPr/>
        </p:nvSpPr>
        <p:spPr>
          <a:xfrm>
            <a:off x="9318443" y="8653861"/>
            <a:ext cx="8574269" cy="816229"/>
          </a:xfrm>
          <a:prstGeom prst="rect">
            <a:avLst/>
          </a:prstGeom>
        </p:spPr>
        <p:txBody>
          <a:bodyPr lIns="0" tIns="0" rIns="0" bIns="0" rtlCol="0" anchor="t">
            <a:spAutoFit/>
          </a:bodyPr>
          <a:lstStyle/>
          <a:p>
            <a:pPr algn="just">
              <a:lnSpc>
                <a:spcPts val="2249"/>
              </a:lnSpc>
              <a:spcBef>
                <a:spcPct val="0"/>
              </a:spcBef>
            </a:pPr>
            <a:r>
              <a:rPr lang="en-US" sz="1730">
                <a:solidFill>
                  <a:srgbClr val="000000"/>
                </a:solidFill>
                <a:latin typeface="Muli Regular Bold"/>
              </a:rPr>
              <a:t>We can observe that the Sliding Window approach with incremental mean aggregation and slicing strategy has lower latency than the Tumbling Window approach with incremental Sum Aggregation and record buffer strategy.</a:t>
            </a:r>
          </a:p>
        </p:txBody>
      </p:sp>
      <p:sp>
        <p:nvSpPr>
          <p:cNvPr id="6" name="TextBox 6"/>
          <p:cNvSpPr txBox="1"/>
          <p:nvPr/>
        </p:nvSpPr>
        <p:spPr>
          <a:xfrm>
            <a:off x="351221" y="2511742"/>
            <a:ext cx="8309625" cy="1240155"/>
          </a:xfrm>
          <a:prstGeom prst="rect">
            <a:avLst/>
          </a:prstGeom>
        </p:spPr>
        <p:txBody>
          <a:bodyPr lIns="0" tIns="0" rIns="0" bIns="0" rtlCol="0" anchor="t">
            <a:spAutoFit/>
          </a:bodyPr>
          <a:lstStyle/>
          <a:p>
            <a:pPr algn="just">
              <a:lnSpc>
                <a:spcPts val="2520"/>
              </a:lnSpc>
            </a:pPr>
            <a:r>
              <a:rPr lang="en-US" sz="1800">
                <a:solidFill>
                  <a:srgbClr val="00BF63"/>
                </a:solidFill>
                <a:latin typeface="Muli Regular Bold"/>
              </a:rPr>
              <a:t>Custom Sliding Window approach with incremental mean aggregation and slicing strategy</a:t>
            </a:r>
            <a:r>
              <a:rPr lang="en-US" sz="1800">
                <a:solidFill>
                  <a:srgbClr val="000000"/>
                </a:solidFill>
                <a:latin typeface="Muli Regular Bold"/>
              </a:rPr>
              <a:t> vs </a:t>
            </a:r>
            <a:r>
              <a:rPr lang="en-US" sz="1800">
                <a:solidFill>
                  <a:srgbClr val="CE9F41"/>
                </a:solidFill>
                <a:latin typeface="Muli Regular Bold"/>
              </a:rPr>
              <a:t>Custom Tumbling Window approach with incremental Sum Aggregation and record Buffer Strategy</a:t>
            </a:r>
            <a:r>
              <a:rPr lang="en-US" sz="1800">
                <a:solidFill>
                  <a:srgbClr val="000000"/>
                </a:solidFill>
                <a:latin typeface="Muli Regular Bold"/>
              </a:rPr>
              <a:t> </a:t>
            </a:r>
          </a:p>
          <a:p>
            <a:pPr algn="ctr">
              <a:lnSpc>
                <a:spcPts val="2520"/>
              </a:lnSpc>
            </a:pPr>
            <a:r>
              <a:rPr lang="en-US" sz="1800" u="sng">
                <a:solidFill>
                  <a:srgbClr val="000000"/>
                </a:solidFill>
                <a:latin typeface="Muli Regular Bold Italics"/>
              </a:rPr>
              <a:t>Throughput</a:t>
            </a:r>
          </a:p>
        </p:txBody>
      </p:sp>
      <p:sp>
        <p:nvSpPr>
          <p:cNvPr id="7" name="TextBox 7"/>
          <p:cNvSpPr txBox="1"/>
          <p:nvPr/>
        </p:nvSpPr>
        <p:spPr>
          <a:xfrm>
            <a:off x="9318443" y="2511742"/>
            <a:ext cx="8574269" cy="1240155"/>
          </a:xfrm>
          <a:prstGeom prst="rect">
            <a:avLst/>
          </a:prstGeom>
        </p:spPr>
        <p:txBody>
          <a:bodyPr lIns="0" tIns="0" rIns="0" bIns="0" rtlCol="0" anchor="t">
            <a:spAutoFit/>
          </a:bodyPr>
          <a:lstStyle/>
          <a:p>
            <a:pPr algn="just">
              <a:lnSpc>
                <a:spcPts val="2520"/>
              </a:lnSpc>
            </a:pPr>
            <a:r>
              <a:rPr lang="en-US" sz="1800">
                <a:solidFill>
                  <a:srgbClr val="00BF63"/>
                </a:solidFill>
                <a:latin typeface="Muli Regular Bold"/>
              </a:rPr>
              <a:t>Custom Sliding Window approach with incremental mean aggregation and slicing strategy</a:t>
            </a:r>
            <a:r>
              <a:rPr lang="en-US" sz="1800">
                <a:solidFill>
                  <a:srgbClr val="000000"/>
                </a:solidFill>
                <a:latin typeface="Muli Regular Bold"/>
              </a:rPr>
              <a:t> vs </a:t>
            </a:r>
            <a:r>
              <a:rPr lang="en-US" sz="1800">
                <a:solidFill>
                  <a:srgbClr val="CE9F41"/>
                </a:solidFill>
                <a:latin typeface="Muli Regular Bold"/>
              </a:rPr>
              <a:t>Custom Tumbling Window approach with incremental Sum Aggregation and record Buffer Strategy</a:t>
            </a:r>
            <a:r>
              <a:rPr lang="en-US" sz="1800">
                <a:solidFill>
                  <a:srgbClr val="000000"/>
                </a:solidFill>
                <a:latin typeface="Muli Regular Bold"/>
              </a:rPr>
              <a:t> </a:t>
            </a:r>
          </a:p>
          <a:p>
            <a:pPr algn="ctr">
              <a:lnSpc>
                <a:spcPts val="2520"/>
              </a:lnSpc>
              <a:spcBef>
                <a:spcPct val="0"/>
              </a:spcBef>
            </a:pPr>
            <a:r>
              <a:rPr lang="en-US" sz="1800" u="sng">
                <a:solidFill>
                  <a:srgbClr val="000000"/>
                </a:solidFill>
                <a:latin typeface="Muli Regular Bold Italics"/>
              </a:rPr>
              <a:t>Latency</a:t>
            </a:r>
          </a:p>
        </p:txBody>
      </p:sp>
      <p:sp>
        <p:nvSpPr>
          <p:cNvPr id="8" name="TextBox 8"/>
          <p:cNvSpPr txBox="1"/>
          <p:nvPr/>
        </p:nvSpPr>
        <p:spPr>
          <a:xfrm>
            <a:off x="351221" y="8600766"/>
            <a:ext cx="8448920" cy="816229"/>
          </a:xfrm>
          <a:prstGeom prst="rect">
            <a:avLst/>
          </a:prstGeom>
        </p:spPr>
        <p:txBody>
          <a:bodyPr lIns="0" tIns="0" rIns="0" bIns="0" rtlCol="0" anchor="t">
            <a:spAutoFit/>
          </a:bodyPr>
          <a:lstStyle/>
          <a:p>
            <a:pPr algn="just">
              <a:lnSpc>
                <a:spcPts val="2249"/>
              </a:lnSpc>
              <a:spcBef>
                <a:spcPct val="0"/>
              </a:spcBef>
            </a:pPr>
            <a:r>
              <a:rPr lang="en-US" sz="1730">
                <a:solidFill>
                  <a:srgbClr val="000000"/>
                </a:solidFill>
                <a:latin typeface="Muli Regular Bold"/>
              </a:rPr>
              <a:t>We can observe that the Sliding Window approach with incremental mean aggregation and slicing strategy has higher throughput than the Tumbling Window approach with incremental Sum Aggregation and record buffer strategy.</a:t>
            </a:r>
          </a:p>
        </p:txBody>
      </p:sp>
      <p:sp>
        <p:nvSpPr>
          <p:cNvPr id="9" name="TextBox 9"/>
          <p:cNvSpPr txBox="1"/>
          <p:nvPr/>
        </p:nvSpPr>
        <p:spPr>
          <a:xfrm>
            <a:off x="17529158" y="9591180"/>
            <a:ext cx="178117" cy="361950"/>
          </a:xfrm>
          <a:prstGeom prst="rect">
            <a:avLst/>
          </a:prstGeom>
        </p:spPr>
        <p:txBody>
          <a:bodyPr lIns="0" tIns="0" rIns="0" bIns="0" rtlCol="0" anchor="t">
            <a:spAutoFit/>
          </a:bodyPr>
          <a:lstStyle/>
          <a:p>
            <a:pPr algn="ctr">
              <a:lnSpc>
                <a:spcPts val="2999"/>
              </a:lnSpc>
              <a:spcBef>
                <a:spcPct val="0"/>
              </a:spcBef>
            </a:pPr>
            <a:r>
              <a:rPr lang="en-US" sz="2499">
                <a:solidFill>
                  <a:srgbClr val="000000"/>
                </a:solidFill>
                <a:latin typeface="Playfair Display Bold"/>
              </a:rPr>
              <a:t>6</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9799848" y="3764480"/>
            <a:ext cx="7927899" cy="3862420"/>
          </a:xfrm>
          <a:prstGeom prst="rect">
            <a:avLst/>
          </a:prstGeom>
        </p:spPr>
      </p:pic>
      <p:pic>
        <p:nvPicPr>
          <p:cNvPr id="3" name="Picture 3"/>
          <p:cNvPicPr>
            <a:picLocks noChangeAspect="1"/>
          </p:cNvPicPr>
          <p:nvPr/>
        </p:nvPicPr>
        <p:blipFill>
          <a:blip r:embed="rId3"/>
          <a:srcRect/>
          <a:stretch>
            <a:fillRect/>
          </a:stretch>
        </p:blipFill>
        <p:spPr>
          <a:xfrm>
            <a:off x="524178" y="3764480"/>
            <a:ext cx="7873078" cy="3895690"/>
          </a:xfrm>
          <a:prstGeom prst="rect">
            <a:avLst/>
          </a:prstGeom>
        </p:spPr>
      </p:pic>
      <p:sp>
        <p:nvSpPr>
          <p:cNvPr id="4" name="TextBox 4"/>
          <p:cNvSpPr txBox="1"/>
          <p:nvPr/>
        </p:nvSpPr>
        <p:spPr>
          <a:xfrm>
            <a:off x="4123007" y="235313"/>
            <a:ext cx="10041986" cy="1200150"/>
          </a:xfrm>
          <a:prstGeom prst="rect">
            <a:avLst/>
          </a:prstGeom>
        </p:spPr>
        <p:txBody>
          <a:bodyPr lIns="0" tIns="0" rIns="0" bIns="0" rtlCol="0" anchor="t">
            <a:spAutoFit/>
          </a:bodyPr>
          <a:lstStyle/>
          <a:p>
            <a:pPr>
              <a:lnSpc>
                <a:spcPts val="9480"/>
              </a:lnSpc>
            </a:pPr>
            <a:r>
              <a:rPr lang="en-US" sz="7900">
                <a:solidFill>
                  <a:srgbClr val="000000"/>
                </a:solidFill>
                <a:latin typeface="Playfair Display Bold"/>
              </a:rPr>
              <a:t>Experimental Results</a:t>
            </a:r>
          </a:p>
        </p:txBody>
      </p:sp>
      <p:sp>
        <p:nvSpPr>
          <p:cNvPr id="5" name="TextBox 5"/>
          <p:cNvSpPr txBox="1"/>
          <p:nvPr/>
        </p:nvSpPr>
        <p:spPr>
          <a:xfrm>
            <a:off x="9799848" y="8489201"/>
            <a:ext cx="7890600" cy="1111010"/>
          </a:xfrm>
          <a:prstGeom prst="rect">
            <a:avLst/>
          </a:prstGeom>
        </p:spPr>
        <p:txBody>
          <a:bodyPr lIns="0" tIns="0" rIns="0" bIns="0" rtlCol="0" anchor="t">
            <a:spAutoFit/>
          </a:bodyPr>
          <a:lstStyle/>
          <a:p>
            <a:pPr algn="just">
              <a:lnSpc>
                <a:spcPts val="2249"/>
              </a:lnSpc>
              <a:spcBef>
                <a:spcPct val="0"/>
              </a:spcBef>
            </a:pPr>
            <a:r>
              <a:rPr lang="en-US" sz="1730" dirty="0">
                <a:solidFill>
                  <a:srgbClr val="000000"/>
                </a:solidFill>
                <a:latin typeface="Muli Regular Bold"/>
              </a:rPr>
              <a:t>We can observe that the Sliding window with parallelism 2 with slicing strategy and incremental mean aggregation has around the same latency as the Sliding window with parallelism 1 with slicing strategy and incremental mean aggregation.</a:t>
            </a:r>
          </a:p>
        </p:txBody>
      </p:sp>
      <p:sp>
        <p:nvSpPr>
          <p:cNvPr id="6" name="TextBox 6"/>
          <p:cNvSpPr txBox="1"/>
          <p:nvPr/>
        </p:nvSpPr>
        <p:spPr>
          <a:xfrm>
            <a:off x="1053508" y="2187753"/>
            <a:ext cx="6138999" cy="936860"/>
          </a:xfrm>
          <a:prstGeom prst="rect">
            <a:avLst/>
          </a:prstGeom>
        </p:spPr>
        <p:txBody>
          <a:bodyPr lIns="0" tIns="0" rIns="0" bIns="0" rtlCol="0" anchor="t">
            <a:spAutoFit/>
          </a:bodyPr>
          <a:lstStyle/>
          <a:p>
            <a:pPr algn="just">
              <a:lnSpc>
                <a:spcPts val="2520"/>
              </a:lnSpc>
            </a:pPr>
            <a:r>
              <a:rPr lang="en-US" sz="1800" dirty="0">
                <a:solidFill>
                  <a:srgbClr val="CE9F41"/>
                </a:solidFill>
                <a:latin typeface="Muli Regular Bold"/>
              </a:rPr>
              <a:t>Custom Sliding Window approach with parallelism - 1</a:t>
            </a:r>
            <a:r>
              <a:rPr lang="en-US" sz="1800" dirty="0">
                <a:solidFill>
                  <a:srgbClr val="000000"/>
                </a:solidFill>
                <a:latin typeface="Muli Regular Bold"/>
              </a:rPr>
              <a:t> vs </a:t>
            </a:r>
            <a:r>
              <a:rPr lang="en-US" sz="1800" dirty="0">
                <a:solidFill>
                  <a:srgbClr val="00BF63"/>
                </a:solidFill>
                <a:latin typeface="Muli Regular Bold"/>
              </a:rPr>
              <a:t>Custom Sliding Window approach with parallelism - 2</a:t>
            </a:r>
            <a:r>
              <a:rPr lang="en-US" sz="1800" dirty="0">
                <a:solidFill>
                  <a:srgbClr val="000000"/>
                </a:solidFill>
                <a:latin typeface="Muli Regular Bold"/>
              </a:rPr>
              <a:t> </a:t>
            </a:r>
          </a:p>
          <a:p>
            <a:pPr algn="ctr">
              <a:lnSpc>
                <a:spcPts val="2520"/>
              </a:lnSpc>
              <a:spcBef>
                <a:spcPct val="0"/>
              </a:spcBef>
            </a:pPr>
            <a:r>
              <a:rPr lang="en-US" sz="1800" dirty="0">
                <a:solidFill>
                  <a:srgbClr val="000000"/>
                </a:solidFill>
                <a:latin typeface="Muli Regular Bold"/>
              </a:rPr>
              <a:t> </a:t>
            </a:r>
            <a:r>
              <a:rPr lang="en-US" sz="1800" u="sng" dirty="0">
                <a:solidFill>
                  <a:srgbClr val="000000"/>
                </a:solidFill>
                <a:latin typeface="Muli Regular Bold Italics"/>
              </a:rPr>
              <a:t>Throughput</a:t>
            </a:r>
            <a:r>
              <a:rPr lang="en-US" sz="1800" dirty="0">
                <a:solidFill>
                  <a:srgbClr val="000000"/>
                </a:solidFill>
                <a:latin typeface="Muli Regular Bold"/>
              </a:rPr>
              <a:t> </a:t>
            </a:r>
          </a:p>
        </p:txBody>
      </p:sp>
      <p:sp>
        <p:nvSpPr>
          <p:cNvPr id="7" name="TextBox 7"/>
          <p:cNvSpPr txBox="1"/>
          <p:nvPr/>
        </p:nvSpPr>
        <p:spPr>
          <a:xfrm>
            <a:off x="10403274" y="2187753"/>
            <a:ext cx="6721046" cy="925830"/>
          </a:xfrm>
          <a:prstGeom prst="rect">
            <a:avLst/>
          </a:prstGeom>
        </p:spPr>
        <p:txBody>
          <a:bodyPr lIns="0" tIns="0" rIns="0" bIns="0" rtlCol="0" anchor="t">
            <a:spAutoFit/>
          </a:bodyPr>
          <a:lstStyle/>
          <a:p>
            <a:pPr algn="ctr">
              <a:lnSpc>
                <a:spcPts val="2520"/>
              </a:lnSpc>
            </a:pPr>
            <a:r>
              <a:rPr lang="en-US" sz="1800">
                <a:solidFill>
                  <a:srgbClr val="CE9F41"/>
                </a:solidFill>
                <a:latin typeface="Muli Regular Bold"/>
              </a:rPr>
              <a:t>Custom Sliding Window approach with parallelism - 1</a:t>
            </a:r>
            <a:r>
              <a:rPr lang="en-US" sz="1800">
                <a:solidFill>
                  <a:srgbClr val="000000"/>
                </a:solidFill>
                <a:latin typeface="Muli Regular Bold"/>
              </a:rPr>
              <a:t> vs </a:t>
            </a:r>
            <a:r>
              <a:rPr lang="en-US" sz="1800">
                <a:solidFill>
                  <a:srgbClr val="00BF63"/>
                </a:solidFill>
                <a:latin typeface="Muli Regular Bold"/>
              </a:rPr>
              <a:t>Custom Sliding Window approach with parallelism - 2</a:t>
            </a:r>
            <a:r>
              <a:rPr lang="en-US" sz="1800">
                <a:solidFill>
                  <a:srgbClr val="000000"/>
                </a:solidFill>
                <a:latin typeface="Muli Regular Bold"/>
              </a:rPr>
              <a:t> </a:t>
            </a:r>
          </a:p>
          <a:p>
            <a:pPr algn="ctr">
              <a:lnSpc>
                <a:spcPts val="2520"/>
              </a:lnSpc>
              <a:spcBef>
                <a:spcPct val="0"/>
              </a:spcBef>
            </a:pPr>
            <a:r>
              <a:rPr lang="en-US" sz="1800" u="sng">
                <a:solidFill>
                  <a:srgbClr val="000000"/>
                </a:solidFill>
                <a:latin typeface="Muli Regular Bold Italics"/>
              </a:rPr>
              <a:t>Latency</a:t>
            </a:r>
          </a:p>
        </p:txBody>
      </p:sp>
      <p:sp>
        <p:nvSpPr>
          <p:cNvPr id="8" name="TextBox 8"/>
          <p:cNvSpPr txBox="1"/>
          <p:nvPr/>
        </p:nvSpPr>
        <p:spPr>
          <a:xfrm>
            <a:off x="681681" y="8489201"/>
            <a:ext cx="7715575" cy="1111010"/>
          </a:xfrm>
          <a:prstGeom prst="rect">
            <a:avLst/>
          </a:prstGeom>
        </p:spPr>
        <p:txBody>
          <a:bodyPr lIns="0" tIns="0" rIns="0" bIns="0" rtlCol="0" anchor="t">
            <a:spAutoFit/>
          </a:bodyPr>
          <a:lstStyle/>
          <a:p>
            <a:pPr algn="just">
              <a:lnSpc>
                <a:spcPts val="2249"/>
              </a:lnSpc>
              <a:spcBef>
                <a:spcPct val="0"/>
              </a:spcBef>
            </a:pPr>
            <a:r>
              <a:rPr lang="en-US" sz="1730" dirty="0">
                <a:solidFill>
                  <a:srgbClr val="000000"/>
                </a:solidFill>
                <a:latin typeface="Muli Regular Bold"/>
              </a:rPr>
              <a:t>We can observe that the Sliding window with parallelism 2 with slicing strategy and incremental mean aggregation has higher throughput than the Sliding window with parallelism 1 with slicing strategy and incremental mean aggregation.</a:t>
            </a:r>
          </a:p>
        </p:txBody>
      </p:sp>
      <p:sp>
        <p:nvSpPr>
          <p:cNvPr id="9" name="TextBox 9"/>
          <p:cNvSpPr txBox="1"/>
          <p:nvPr/>
        </p:nvSpPr>
        <p:spPr>
          <a:xfrm>
            <a:off x="17545985" y="9591180"/>
            <a:ext cx="144463" cy="361950"/>
          </a:xfrm>
          <a:prstGeom prst="rect">
            <a:avLst/>
          </a:prstGeom>
        </p:spPr>
        <p:txBody>
          <a:bodyPr lIns="0" tIns="0" rIns="0" bIns="0" rtlCol="0" anchor="t">
            <a:spAutoFit/>
          </a:bodyPr>
          <a:lstStyle/>
          <a:p>
            <a:pPr algn="ctr">
              <a:lnSpc>
                <a:spcPts val="2999"/>
              </a:lnSpc>
              <a:spcBef>
                <a:spcPct val="0"/>
              </a:spcBef>
            </a:pPr>
            <a:r>
              <a:rPr lang="en-US" sz="2499">
                <a:solidFill>
                  <a:srgbClr val="000000"/>
                </a:solidFill>
                <a:latin typeface="Playfair Display Bold"/>
              </a:rPr>
              <a:t>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524178" y="3653209"/>
            <a:ext cx="8202540" cy="4023214"/>
          </a:xfrm>
          <a:prstGeom prst="rect">
            <a:avLst/>
          </a:prstGeom>
        </p:spPr>
      </p:pic>
      <p:pic>
        <p:nvPicPr>
          <p:cNvPr id="3" name="Picture 3"/>
          <p:cNvPicPr>
            <a:picLocks noChangeAspect="1"/>
          </p:cNvPicPr>
          <p:nvPr/>
        </p:nvPicPr>
        <p:blipFill>
          <a:blip r:embed="rId3"/>
          <a:srcRect/>
          <a:stretch>
            <a:fillRect/>
          </a:stretch>
        </p:blipFill>
        <p:spPr>
          <a:xfrm>
            <a:off x="9542470" y="3653209"/>
            <a:ext cx="8289714" cy="4023214"/>
          </a:xfrm>
          <a:prstGeom prst="rect">
            <a:avLst/>
          </a:prstGeom>
        </p:spPr>
      </p:pic>
      <p:sp>
        <p:nvSpPr>
          <p:cNvPr id="4" name="TextBox 4"/>
          <p:cNvSpPr txBox="1"/>
          <p:nvPr/>
        </p:nvSpPr>
        <p:spPr>
          <a:xfrm>
            <a:off x="4123007" y="235313"/>
            <a:ext cx="10041986" cy="1200150"/>
          </a:xfrm>
          <a:prstGeom prst="rect">
            <a:avLst/>
          </a:prstGeom>
        </p:spPr>
        <p:txBody>
          <a:bodyPr lIns="0" tIns="0" rIns="0" bIns="0" rtlCol="0" anchor="t">
            <a:spAutoFit/>
          </a:bodyPr>
          <a:lstStyle/>
          <a:p>
            <a:pPr>
              <a:lnSpc>
                <a:spcPts val="9480"/>
              </a:lnSpc>
            </a:pPr>
            <a:r>
              <a:rPr lang="en-US" sz="7900">
                <a:solidFill>
                  <a:srgbClr val="000000"/>
                </a:solidFill>
                <a:latin typeface="Playfair Display Bold"/>
              </a:rPr>
              <a:t>Experimental Results</a:t>
            </a:r>
          </a:p>
        </p:txBody>
      </p:sp>
      <p:sp>
        <p:nvSpPr>
          <p:cNvPr id="5" name="TextBox 5"/>
          <p:cNvSpPr txBox="1"/>
          <p:nvPr/>
        </p:nvSpPr>
        <p:spPr>
          <a:xfrm>
            <a:off x="9621923" y="8245085"/>
            <a:ext cx="8210261" cy="1092454"/>
          </a:xfrm>
          <a:prstGeom prst="rect">
            <a:avLst/>
          </a:prstGeom>
        </p:spPr>
        <p:txBody>
          <a:bodyPr lIns="0" tIns="0" rIns="0" bIns="0" rtlCol="0" anchor="t">
            <a:spAutoFit/>
          </a:bodyPr>
          <a:lstStyle/>
          <a:p>
            <a:pPr algn="just">
              <a:lnSpc>
                <a:spcPts val="2249"/>
              </a:lnSpc>
              <a:spcBef>
                <a:spcPct val="0"/>
              </a:spcBef>
            </a:pPr>
            <a:r>
              <a:rPr lang="en-US" sz="1730">
                <a:solidFill>
                  <a:srgbClr val="000000"/>
                </a:solidFill>
                <a:latin typeface="Muli Regular Bold"/>
              </a:rPr>
              <a:t>We can observe that the Tumbling window with parallelism 2 with record buffer strategy and incremental sum aggregation has lower latency than the Tumbling window with parallelism 1  with record buffer strategy and incremental sum aggregation.</a:t>
            </a:r>
          </a:p>
        </p:txBody>
      </p:sp>
      <p:sp>
        <p:nvSpPr>
          <p:cNvPr id="6" name="TextBox 6"/>
          <p:cNvSpPr txBox="1"/>
          <p:nvPr/>
        </p:nvSpPr>
        <p:spPr>
          <a:xfrm>
            <a:off x="1394082" y="2187753"/>
            <a:ext cx="6491844" cy="925830"/>
          </a:xfrm>
          <a:prstGeom prst="rect">
            <a:avLst/>
          </a:prstGeom>
        </p:spPr>
        <p:txBody>
          <a:bodyPr lIns="0" tIns="0" rIns="0" bIns="0" rtlCol="0" anchor="t">
            <a:spAutoFit/>
          </a:bodyPr>
          <a:lstStyle/>
          <a:p>
            <a:pPr algn="just">
              <a:lnSpc>
                <a:spcPts val="2520"/>
              </a:lnSpc>
            </a:pPr>
            <a:r>
              <a:rPr lang="en-US" sz="1800">
                <a:solidFill>
                  <a:srgbClr val="CE9F41"/>
                </a:solidFill>
                <a:latin typeface="Muli Regular Bold"/>
              </a:rPr>
              <a:t>Custom Tumbling Window approach with parallelism - 1</a:t>
            </a:r>
            <a:r>
              <a:rPr lang="en-US" sz="1800">
                <a:solidFill>
                  <a:srgbClr val="000000"/>
                </a:solidFill>
                <a:latin typeface="Muli Regular Bold"/>
              </a:rPr>
              <a:t> vs </a:t>
            </a:r>
            <a:r>
              <a:rPr lang="en-US" sz="1800">
                <a:solidFill>
                  <a:srgbClr val="00BF63"/>
                </a:solidFill>
                <a:latin typeface="Muli Regular Bold"/>
              </a:rPr>
              <a:t>Custom Tumbling Window approach with parallelism - 2</a:t>
            </a:r>
            <a:r>
              <a:rPr lang="en-US" sz="1800">
                <a:solidFill>
                  <a:srgbClr val="000000"/>
                </a:solidFill>
                <a:latin typeface="Muli Regular Bold"/>
              </a:rPr>
              <a:t> </a:t>
            </a:r>
          </a:p>
          <a:p>
            <a:pPr algn="ctr">
              <a:lnSpc>
                <a:spcPts val="2520"/>
              </a:lnSpc>
              <a:spcBef>
                <a:spcPct val="0"/>
              </a:spcBef>
            </a:pPr>
            <a:r>
              <a:rPr lang="en-US" sz="1800">
                <a:solidFill>
                  <a:srgbClr val="000000"/>
                </a:solidFill>
                <a:latin typeface="Muli Regular Bold"/>
              </a:rPr>
              <a:t> </a:t>
            </a:r>
            <a:r>
              <a:rPr lang="en-US" sz="1800" u="sng">
                <a:solidFill>
                  <a:srgbClr val="000000"/>
                </a:solidFill>
                <a:latin typeface="Muli Regular Bold Italics"/>
              </a:rPr>
              <a:t>Throughput</a:t>
            </a:r>
            <a:r>
              <a:rPr lang="en-US" sz="1800">
                <a:solidFill>
                  <a:srgbClr val="000000"/>
                </a:solidFill>
                <a:latin typeface="Muli Regular Bold"/>
              </a:rPr>
              <a:t> </a:t>
            </a:r>
          </a:p>
        </p:txBody>
      </p:sp>
      <p:sp>
        <p:nvSpPr>
          <p:cNvPr id="7" name="TextBox 7"/>
          <p:cNvSpPr txBox="1"/>
          <p:nvPr/>
        </p:nvSpPr>
        <p:spPr>
          <a:xfrm>
            <a:off x="10265194" y="2187753"/>
            <a:ext cx="6721046" cy="925830"/>
          </a:xfrm>
          <a:prstGeom prst="rect">
            <a:avLst/>
          </a:prstGeom>
        </p:spPr>
        <p:txBody>
          <a:bodyPr lIns="0" tIns="0" rIns="0" bIns="0" rtlCol="0" anchor="t">
            <a:spAutoFit/>
          </a:bodyPr>
          <a:lstStyle/>
          <a:p>
            <a:pPr algn="ctr">
              <a:lnSpc>
                <a:spcPts val="2520"/>
              </a:lnSpc>
            </a:pPr>
            <a:r>
              <a:rPr lang="en-US" sz="1800">
                <a:solidFill>
                  <a:srgbClr val="CE9F41"/>
                </a:solidFill>
                <a:latin typeface="Muli Regular Bold"/>
              </a:rPr>
              <a:t>Custom Tumbling Window approach with parallelism - 1</a:t>
            </a:r>
            <a:r>
              <a:rPr lang="en-US" sz="1800">
                <a:solidFill>
                  <a:srgbClr val="000000"/>
                </a:solidFill>
                <a:latin typeface="Muli Regular Bold"/>
              </a:rPr>
              <a:t> vs </a:t>
            </a:r>
            <a:r>
              <a:rPr lang="en-US" sz="1800">
                <a:solidFill>
                  <a:srgbClr val="00BF63"/>
                </a:solidFill>
                <a:latin typeface="Muli Regular Bold"/>
              </a:rPr>
              <a:t>Custom Tumbling Window approach with parallelism - 2</a:t>
            </a:r>
            <a:r>
              <a:rPr lang="en-US" sz="1800">
                <a:solidFill>
                  <a:srgbClr val="000000"/>
                </a:solidFill>
                <a:latin typeface="Muli Regular Bold"/>
              </a:rPr>
              <a:t> </a:t>
            </a:r>
          </a:p>
          <a:p>
            <a:pPr algn="ctr">
              <a:lnSpc>
                <a:spcPts val="2520"/>
              </a:lnSpc>
              <a:spcBef>
                <a:spcPct val="0"/>
              </a:spcBef>
            </a:pPr>
            <a:r>
              <a:rPr lang="en-US" sz="1800" u="sng">
                <a:solidFill>
                  <a:srgbClr val="000000"/>
                </a:solidFill>
                <a:latin typeface="Muli Regular Bold Italics"/>
              </a:rPr>
              <a:t>Latency</a:t>
            </a:r>
          </a:p>
        </p:txBody>
      </p:sp>
      <p:sp>
        <p:nvSpPr>
          <p:cNvPr id="8" name="TextBox 8"/>
          <p:cNvSpPr txBox="1"/>
          <p:nvPr/>
        </p:nvSpPr>
        <p:spPr>
          <a:xfrm>
            <a:off x="408844" y="8245085"/>
            <a:ext cx="8317874" cy="1092454"/>
          </a:xfrm>
          <a:prstGeom prst="rect">
            <a:avLst/>
          </a:prstGeom>
        </p:spPr>
        <p:txBody>
          <a:bodyPr lIns="0" tIns="0" rIns="0" bIns="0" rtlCol="0" anchor="t">
            <a:spAutoFit/>
          </a:bodyPr>
          <a:lstStyle/>
          <a:p>
            <a:pPr algn="just">
              <a:lnSpc>
                <a:spcPts val="2249"/>
              </a:lnSpc>
              <a:spcBef>
                <a:spcPct val="0"/>
              </a:spcBef>
            </a:pPr>
            <a:r>
              <a:rPr lang="en-US" sz="1730">
                <a:solidFill>
                  <a:srgbClr val="000000"/>
                </a:solidFill>
                <a:latin typeface="Muli Regular Bold"/>
              </a:rPr>
              <a:t>We can observe that the Tumbling window with parallelism 2 with record buffer strategy and incremental sum aggregation has higher throughput than the Tumbling window with parallelism 1 with record buffer strategy and incremental sum aggregation.</a:t>
            </a:r>
          </a:p>
        </p:txBody>
      </p:sp>
      <p:sp>
        <p:nvSpPr>
          <p:cNvPr id="9" name="TextBox 9"/>
          <p:cNvSpPr txBox="1"/>
          <p:nvPr/>
        </p:nvSpPr>
        <p:spPr>
          <a:xfrm>
            <a:off x="17529158" y="9591180"/>
            <a:ext cx="178117" cy="361950"/>
          </a:xfrm>
          <a:prstGeom prst="rect">
            <a:avLst/>
          </a:prstGeom>
        </p:spPr>
        <p:txBody>
          <a:bodyPr lIns="0" tIns="0" rIns="0" bIns="0" rtlCol="0" anchor="t">
            <a:spAutoFit/>
          </a:bodyPr>
          <a:lstStyle/>
          <a:p>
            <a:pPr algn="ctr">
              <a:lnSpc>
                <a:spcPts val="2999"/>
              </a:lnSpc>
              <a:spcBef>
                <a:spcPct val="0"/>
              </a:spcBef>
            </a:pPr>
            <a:r>
              <a:rPr lang="en-US" sz="2499">
                <a:solidFill>
                  <a:srgbClr val="000000"/>
                </a:solidFill>
                <a:latin typeface="Playfair Display Bold"/>
              </a:rPr>
              <a:t>8</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1014</Words>
  <Application>Microsoft Macintosh PowerPoint</Application>
  <PresentationFormat>Custom</PresentationFormat>
  <Paragraphs>80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Playfair Display Bold</vt:lpstr>
      <vt:lpstr>Muli Regular Bold Italics</vt:lpstr>
      <vt:lpstr>Arial</vt:lpstr>
      <vt:lpstr>Muli Regular Bold</vt:lpstr>
      <vt:lpstr>Calibri</vt:lpstr>
      <vt:lpstr>Aileron Regular Bold Italics</vt:lpstr>
      <vt:lpstr>League Spartan</vt:lpstr>
      <vt:lpstr>Lora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 Final Demo PPT</dc:title>
  <cp:lastModifiedBy>Somaiya, Rhythm Deven</cp:lastModifiedBy>
  <cp:revision>5</cp:revision>
  <dcterms:created xsi:type="dcterms:W3CDTF">2006-08-16T00:00:00Z</dcterms:created>
  <dcterms:modified xsi:type="dcterms:W3CDTF">2023-04-30T01:00:00Z</dcterms:modified>
  <dc:identifier>DAFhDbhbKRw</dc:identifier>
</cp:coreProperties>
</file>