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200" b="1" i="0" u="none" strike="noStrike" kern="1200" cap="all" spc="150" baseline="0">
                <a:solidFill>
                  <a:schemeClr val="tx1">
                    <a:lumMod val="50000"/>
                    <a:lumOff val="50000"/>
                  </a:schemeClr>
                </a:solidFill>
                <a:latin typeface="+mn-lt"/>
                <a:ea typeface="+mn-ea"/>
                <a:cs typeface="+mn-cs"/>
              </a:defRPr>
            </a:pPr>
            <a:r>
              <a:rPr lang="en-US" sz="1200"/>
              <a:t>Daily Fluctuations Trend For Overall Agent Satisfaction Score within a Month</a:t>
            </a:r>
          </a:p>
        </c:rich>
      </c:tx>
      <c:layout/>
      <c:overlay val="0"/>
      <c:spPr>
        <a:noFill/>
        <a:ln>
          <a:noFill/>
        </a:ln>
        <a:effectLst/>
      </c:spPr>
      <c:txPr>
        <a:bodyPr rot="0" spcFirstLastPara="1" vertOverflow="ellipsis" vert="horz" wrap="square" anchor="ctr" anchorCtr="1"/>
        <a:lstStyle/>
        <a:p>
          <a:pPr>
            <a:defRPr sz="1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of Overall Satisfaction with Agent Score</c:v>
                </c:pt>
              </c:strCache>
            </c:strRef>
          </c:tx>
          <c:spPr>
            <a:ln w="38100" cap="flat" cmpd="dbl" algn="ctr">
              <a:solidFill>
                <a:schemeClr val="accent3"/>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0.00</c:formatCode>
                <c:ptCount val="31"/>
                <c:pt idx="0">
                  <c:v>4.0672041935483874</c:v>
                </c:pt>
                <c:pt idx="1">
                  <c:v>4.3684210526315788</c:v>
                </c:pt>
                <c:pt idx="2">
                  <c:v>4.329365119047619</c:v>
                </c:pt>
                <c:pt idx="3">
                  <c:v>3.9520201515151512</c:v>
                </c:pt>
                <c:pt idx="4">
                  <c:v>3.9676871428571432</c:v>
                </c:pt>
                <c:pt idx="5">
                  <c:v>4.1067709375000003</c:v>
                </c:pt>
                <c:pt idx="6">
                  <c:v>4.3002283561643839</c:v>
                </c:pt>
                <c:pt idx="7">
                  <c:v>4.0909090909090908</c:v>
                </c:pt>
                <c:pt idx="8">
                  <c:v>4.3043479710144936</c:v>
                </c:pt>
                <c:pt idx="9">
                  <c:v>4.3475609756097562</c:v>
                </c:pt>
                <c:pt idx="10">
                  <c:v>4.2424242424242422</c:v>
                </c:pt>
                <c:pt idx="11">
                  <c:v>4.204402641509434</c:v>
                </c:pt>
                <c:pt idx="12">
                  <c:v>4.1913579629629627</c:v>
                </c:pt>
                <c:pt idx="13">
                  <c:v>3.9658633734939754</c:v>
                </c:pt>
                <c:pt idx="14">
                  <c:v>4.2575757954545459</c:v>
                </c:pt>
                <c:pt idx="15">
                  <c:v>4.0824561052631578</c:v>
                </c:pt>
                <c:pt idx="16">
                  <c:v>3.895555466666667</c:v>
                </c:pt>
                <c:pt idx="17">
                  <c:v>4.0889830508474576</c:v>
                </c:pt>
                <c:pt idx="18">
                  <c:v>4.3461541025641024</c:v>
                </c:pt>
                <c:pt idx="19">
                  <c:v>4.1844262295081966</c:v>
                </c:pt>
                <c:pt idx="20">
                  <c:v>4.1855346226415096</c:v>
                </c:pt>
                <c:pt idx="21">
                  <c:v>4.3293270192307691</c:v>
                </c:pt>
                <c:pt idx="22">
                  <c:v>4.0706751898734179</c:v>
                </c:pt>
                <c:pt idx="23">
                  <c:v>4.1567460714285716</c:v>
                </c:pt>
                <c:pt idx="24">
                  <c:v>3.9737442465753423</c:v>
                </c:pt>
                <c:pt idx="25">
                  <c:v>4.2295081967213113</c:v>
                </c:pt>
                <c:pt idx="26">
                  <c:v>4.180147058823529</c:v>
                </c:pt>
                <c:pt idx="27">
                  <c:v>4.0247251648351643</c:v>
                </c:pt>
                <c:pt idx="28">
                  <c:v>4.0872548235294115</c:v>
                </c:pt>
                <c:pt idx="29">
                  <c:v>4.1006944791666671</c:v>
                </c:pt>
                <c:pt idx="30">
                  <c:v>4.1180557142857142</c:v>
                </c:pt>
              </c:numCache>
            </c:numRef>
          </c:val>
          <c:smooth val="0"/>
        </c:ser>
        <c:dLbls>
          <c:dLblPos val="t"/>
          <c:showLegendKey val="0"/>
          <c:showVal val="1"/>
          <c:showCatName val="0"/>
          <c:showSerName val="0"/>
          <c:showPercent val="0"/>
          <c:showBubbleSize val="0"/>
        </c:dLbls>
        <c:smooth val="0"/>
        <c:axId val="1555260464"/>
        <c:axId val="1555264816"/>
      </c:lineChart>
      <c:catAx>
        <c:axId val="1555260464"/>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5264816"/>
        <c:crosses val="autoZero"/>
        <c:auto val="1"/>
        <c:lblAlgn val="ctr"/>
        <c:lblOffset val="100"/>
        <c:noMultiLvlLbl val="0"/>
      </c:catAx>
      <c:valAx>
        <c:axId val="1555264816"/>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0.00"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526046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Agents Bifurcation Based On </a:t>
            </a:r>
            <a:r>
              <a:rPr lang="en-IN" dirty="0" smtClean="0"/>
              <a:t>Productivity Score</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1"/>
          <c:order val="1"/>
          <c:tx>
            <c:strRef>
              <c:f>Sheet1!$C$1</c:f>
              <c:strCache>
                <c:ptCount val="1"/>
                <c:pt idx="0">
                  <c:v>Calls Handled Per Category</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glow rad="101600">
                <a:schemeClr val="accent1">
                  <a:alpha val="44000"/>
                </a:schemeClr>
              </a:glow>
              <a:softEdge rad="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Exceptional Performers (0-4 Minutes)</c:v>
                </c:pt>
                <c:pt idx="1">
                  <c:v>Above Average Performers (5-8 Minutes)</c:v>
                </c:pt>
                <c:pt idx="2">
                  <c:v>Average Performers( 9-13 Minutes)</c:v>
                </c:pt>
                <c:pt idx="3">
                  <c:v>Below Average Performers (14-20 Minutes)</c:v>
                </c:pt>
                <c:pt idx="4">
                  <c:v>Poor Performers (21+ minutes)</c:v>
                </c:pt>
              </c:strCache>
            </c:strRef>
          </c:cat>
          <c:val>
            <c:numRef>
              <c:f>Sheet1!$C$2:$C$6</c:f>
              <c:numCache>
                <c:formatCode>General</c:formatCode>
                <c:ptCount val="5"/>
                <c:pt idx="0">
                  <c:v>1685</c:v>
                </c:pt>
                <c:pt idx="1">
                  <c:v>11010</c:v>
                </c:pt>
                <c:pt idx="2">
                  <c:v>132655</c:v>
                </c:pt>
                <c:pt idx="3">
                  <c:v>62125</c:v>
                </c:pt>
                <c:pt idx="4">
                  <c:v>45277</c:v>
                </c:pt>
              </c:numCache>
            </c:numRef>
          </c:val>
        </c:ser>
        <c:ser>
          <c:idx val="0"/>
          <c:order val="0"/>
          <c:tx>
            <c:strRef>
              <c:f>Sheet1!$B$1</c:f>
              <c:strCache>
                <c:ptCount val="1"/>
                <c:pt idx="0">
                  <c:v>No of agents per category</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Exceptional Performers (0-4 Minutes)</c:v>
                </c:pt>
                <c:pt idx="1">
                  <c:v>Above Average Performers (5-8 Minutes)</c:v>
                </c:pt>
                <c:pt idx="2">
                  <c:v>Average Performers( 9-13 Minutes)</c:v>
                </c:pt>
                <c:pt idx="3">
                  <c:v>Below Average Performers (14-20 Minutes)</c:v>
                </c:pt>
                <c:pt idx="4">
                  <c:v>Poor Performers (21+ minutes)</c:v>
                </c:pt>
              </c:strCache>
            </c:strRef>
          </c:cat>
          <c:val>
            <c:numRef>
              <c:f>Sheet1!$B$2:$B$6</c:f>
              <c:numCache>
                <c:formatCode>General</c:formatCode>
                <c:ptCount val="5"/>
                <c:pt idx="0">
                  <c:v>3</c:v>
                </c:pt>
                <c:pt idx="1">
                  <c:v>28</c:v>
                </c:pt>
                <c:pt idx="2">
                  <c:v>293</c:v>
                </c:pt>
                <c:pt idx="3">
                  <c:v>185</c:v>
                </c:pt>
                <c:pt idx="4">
                  <c:v>118</c:v>
                </c:pt>
              </c:numCache>
            </c:numRef>
          </c:val>
        </c:ser>
        <c:dLbls>
          <c:showLegendKey val="0"/>
          <c:showVal val="1"/>
          <c:showCatName val="0"/>
          <c:showSerName val="0"/>
          <c:showPercent val="0"/>
          <c:showBubbleSize val="0"/>
        </c:dLbls>
        <c:gapWidth val="111"/>
        <c:overlap val="100"/>
        <c:axId val="1614166208"/>
        <c:axId val="1614169472"/>
      </c:barChart>
      <c:lineChart>
        <c:grouping val="standard"/>
        <c:varyColors val="0"/>
        <c:ser>
          <c:idx val="2"/>
          <c:order val="2"/>
          <c:tx>
            <c:strRef>
              <c:f>Sheet1!$D$1</c:f>
              <c:strCache>
                <c:ptCount val="1"/>
                <c:pt idx="0">
                  <c:v>distribution percentage</c:v>
                </c:pt>
              </c:strCache>
            </c:strRef>
          </c:tx>
          <c:spPr>
            <a:ln w="31750" cap="rnd">
              <a:solidFill>
                <a:schemeClr val="accent3"/>
              </a:solidFill>
              <a:round/>
            </a:ln>
            <a:effectLst>
              <a:outerShdw blurRad="38100" dist="25400" dir="5400000" rotWithShape="0">
                <a:srgbClr val="000000">
                  <a:alpha val="4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Exceptional Performers (0-4 Minutes)</c:v>
                </c:pt>
                <c:pt idx="1">
                  <c:v>Above Average Performers (5-8 Minutes)</c:v>
                </c:pt>
                <c:pt idx="2">
                  <c:v>Average Performers( 9-13 Minutes)</c:v>
                </c:pt>
                <c:pt idx="3">
                  <c:v>Below Average Performers (14-20 Minutes)</c:v>
                </c:pt>
                <c:pt idx="4">
                  <c:v>Poor Performers (21+ minutes)</c:v>
                </c:pt>
              </c:strCache>
            </c:strRef>
          </c:cat>
          <c:val>
            <c:numRef>
              <c:f>Sheet1!$D$2:$D$6</c:f>
              <c:numCache>
                <c:formatCode>0%</c:formatCode>
                <c:ptCount val="5"/>
                <c:pt idx="0">
                  <c:v>6.6666139140343101E-3</c:v>
                </c:pt>
                <c:pt idx="1">
                  <c:v>4.3560486168259797E-2</c:v>
                </c:pt>
                <c:pt idx="2">
                  <c:v>0.52484253339241627</c:v>
                </c:pt>
                <c:pt idx="3">
                  <c:v>0.24579429638538963</c:v>
                </c:pt>
                <c:pt idx="4">
                  <c:v>0.17913607013989999</c:v>
                </c:pt>
              </c:numCache>
            </c:numRef>
          </c:val>
          <c:smooth val="0"/>
        </c:ser>
        <c:ser>
          <c:idx val="3"/>
          <c:order val="3"/>
          <c:tx>
            <c:strRef>
              <c:f>Sheet1!$E$1</c:f>
              <c:strCache>
                <c:ptCount val="1"/>
              </c:strCache>
            </c:strRef>
          </c:tx>
          <c:spPr>
            <a:ln w="31750" cap="rnd">
              <a:solidFill>
                <a:schemeClr val="accent4"/>
              </a:solidFill>
              <a:round/>
            </a:ln>
            <a:effectLst>
              <a:outerShdw blurRad="38100" dist="25400" dir="5400000" rotWithShape="0">
                <a:srgbClr val="000000">
                  <a:alpha val="4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Exceptional Performers (0-4 Minutes)</c:v>
                </c:pt>
                <c:pt idx="1">
                  <c:v>Above Average Performers (5-8 Minutes)</c:v>
                </c:pt>
                <c:pt idx="2">
                  <c:v>Average Performers( 9-13 Minutes)</c:v>
                </c:pt>
                <c:pt idx="3">
                  <c:v>Below Average Performers (14-20 Minutes)</c:v>
                </c:pt>
                <c:pt idx="4">
                  <c:v>Poor Performers (21+ minutes)</c:v>
                </c:pt>
              </c:strCache>
            </c:strRef>
          </c:cat>
          <c:val>
            <c:numRef>
              <c:f>Sheet1!$E$2:$E$6</c:f>
              <c:numCache>
                <c:formatCode>0%</c:formatCode>
                <c:ptCount val="5"/>
              </c:numCache>
            </c:numRef>
          </c:val>
          <c:smooth val="0"/>
        </c:ser>
        <c:dLbls>
          <c:showLegendKey val="0"/>
          <c:showVal val="0"/>
          <c:showCatName val="0"/>
          <c:showSerName val="0"/>
          <c:showPercent val="0"/>
          <c:showBubbleSize val="0"/>
        </c:dLbls>
        <c:marker val="1"/>
        <c:smooth val="0"/>
        <c:axId val="1612070064"/>
        <c:axId val="1612069520"/>
      </c:lineChart>
      <c:valAx>
        <c:axId val="161416947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14166208"/>
        <c:crosses val="max"/>
        <c:crossBetween val="between"/>
      </c:valAx>
      <c:catAx>
        <c:axId val="16141662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14169472"/>
        <c:auto val="1"/>
        <c:lblAlgn val="ctr"/>
        <c:lblOffset val="100"/>
        <c:noMultiLvlLbl val="0"/>
      </c:catAx>
      <c:valAx>
        <c:axId val="16120695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12070064"/>
        <c:crossBetween val="between"/>
      </c:valAx>
      <c:catAx>
        <c:axId val="1612070064"/>
        <c:scaling>
          <c:orientation val="minMax"/>
        </c:scaling>
        <c:delete val="1"/>
        <c:axPos val="b"/>
        <c:numFmt formatCode="General" sourceLinked="1"/>
        <c:majorTickMark val="none"/>
        <c:minorTickMark val="none"/>
        <c:tickLblPos val="nextTo"/>
        <c:crossAx val="1612069520"/>
        <c:auto val="1"/>
        <c:lblAlgn val="ctr"/>
        <c:lblOffset val="100"/>
        <c:noMultiLvlLbl val="0"/>
      </c:cat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calls handled per </a:t>
            </a:r>
            <a:r>
              <a:rPr lang="en-US" dirty="0" smtClean="0"/>
              <a:t>category</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968847260160537E-2"/>
          <c:y val="0.11175133906833307"/>
          <c:w val="0.94628020797298695"/>
          <c:h val="0.77874998404242712"/>
        </c:manualLayout>
      </c:layout>
      <c:doughnutChart>
        <c:varyColors val="1"/>
        <c:ser>
          <c:idx val="0"/>
          <c:order val="0"/>
          <c:tx>
            <c:strRef>
              <c:f>Sheet1!$B$1</c:f>
              <c:strCache>
                <c:ptCount val="1"/>
                <c:pt idx="0">
                  <c:v>calls handled per caytegory</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glow rad="508000">
                  <a:schemeClr val="tx1">
                    <a:lumMod val="85000"/>
                    <a:alpha val="39000"/>
                  </a:schemeClr>
                </a:glow>
                <a:softEdge rad="0"/>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Lbls>
            <c:dLbl>
              <c:idx val="0"/>
              <c:spPr>
                <a:solidFill>
                  <a:prstClr val="white"/>
                </a:solidFill>
                <a:ln>
                  <a:solidFill>
                    <a:srgbClr val="B01513"/>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prstClr val="white"/>
                </a:solidFill>
                <a:ln>
                  <a:solidFill>
                    <a:srgbClr val="B01513"/>
                  </a:solidFill>
                </a:ln>
                <a:effectLst/>
              </c:spPr>
              <c:txPr>
                <a:bodyPr rot="0" spcFirstLastPara="1" vertOverflow="clip" horzOverflow="clip" vert="horz" wrap="square" lIns="38100" tIns="19050" rIns="38100" bIns="288000" anchor="ctr" anchorCtr="1">
                  <a:spAutoFit/>
                </a:bodyPr>
                <a:lstStyle/>
                <a:p>
                  <a:pPr>
                    <a:defRPr sz="1330" b="1" i="0" u="none" strike="noStrike" kern="1200" baseline="0">
                      <a:solidFill>
                        <a:schemeClr val="accent2"/>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layout/>
              <c:spPr>
                <a:solidFill>
                  <a:prstClr val="white"/>
                </a:solidFill>
                <a:ln>
                  <a:solidFill>
                    <a:srgbClr val="B01513"/>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3"/>
              <c:spPr>
                <a:solidFill>
                  <a:prstClr val="white"/>
                </a:solidFill>
                <a:ln>
                  <a:solidFill>
                    <a:srgbClr val="B01513"/>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4"/>
              <c:spPr>
                <a:solidFill>
                  <a:prstClr val="white"/>
                </a:solidFill>
                <a:ln>
                  <a:solidFill>
                    <a:srgbClr val="B01513"/>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5"/>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prstClr val="white"/>
              </a:solidFill>
              <a:ln>
                <a:solidFill>
                  <a:srgbClr val="B01513"/>
                </a:solidFill>
              </a:ln>
              <a:effectLst/>
            </c:sp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Sheet1!$A$2:$A$6</c:f>
              <c:strCache>
                <c:ptCount val="5"/>
                <c:pt idx="0">
                  <c:v>Exceptional Performers</c:v>
                </c:pt>
                <c:pt idx="1">
                  <c:v>Above Average Performers</c:v>
                </c:pt>
                <c:pt idx="2">
                  <c:v>Average Performers</c:v>
                </c:pt>
                <c:pt idx="3">
                  <c:v>Below Average Performers</c:v>
                </c:pt>
                <c:pt idx="4">
                  <c:v>Poor Performers</c:v>
                </c:pt>
              </c:strCache>
            </c:strRef>
          </c:cat>
          <c:val>
            <c:numRef>
              <c:f>Sheet1!$B$2:$B$6</c:f>
              <c:numCache>
                <c:formatCode>General</c:formatCode>
                <c:ptCount val="5"/>
                <c:pt idx="0">
                  <c:v>1685</c:v>
                </c:pt>
                <c:pt idx="1">
                  <c:v>11010</c:v>
                </c:pt>
                <c:pt idx="2">
                  <c:v>132655</c:v>
                </c:pt>
                <c:pt idx="3">
                  <c:v>62125</c:v>
                </c:pt>
                <c:pt idx="4">
                  <c:v>45277</c:v>
                </c:pt>
              </c:numCache>
            </c:numRef>
          </c:val>
        </c:ser>
        <c:dLbls>
          <c:showLegendKey val="0"/>
          <c:showVal val="0"/>
          <c:showCatName val="0"/>
          <c:showSerName val="0"/>
          <c:showPercent val="0"/>
          <c:showBubbleSize val="0"/>
          <c:showLeaderLines val="0"/>
        </c:dLbls>
        <c:firstSliceAng val="277"/>
        <c:holeSize val="49"/>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glow rad="101600">
        <a:schemeClr val="accent1">
          <a:alpha val="40000"/>
        </a:schemeClr>
      </a:glo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smtClean="0"/>
              <a:t>Customer</a:t>
            </a:r>
            <a:r>
              <a:rPr lang="en-US" baseline="0" dirty="0" smtClean="0"/>
              <a:t> Loyalty Bifurcation</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count of customers</c:v>
                </c:pt>
              </c:strCache>
            </c:strRef>
          </c:tx>
          <c:spPr>
            <a:gradFill rotWithShape="1">
              <a:gsLst>
                <a:gs pos="0">
                  <a:schemeClr val="accent2">
                    <a:shade val="76000"/>
                    <a:tint val="98000"/>
                    <a:lumMod val="114000"/>
                  </a:schemeClr>
                </a:gs>
                <a:gs pos="100000">
                  <a:schemeClr val="accent2">
                    <a:shade val="76000"/>
                    <a:shade val="90000"/>
                    <a:lumMod val="84000"/>
                  </a:schemeClr>
                </a:gs>
              </a:gsLst>
              <a:lin ang="5400000" scaled="0"/>
            </a:gradFill>
            <a:ln>
              <a:noFill/>
            </a:ln>
            <a:effectLst>
              <a:outerShdw blurRad="38100" dist="25400" dir="5400000" rotWithShape="0">
                <a:srgbClr val="000000">
                  <a:alpha val="45000"/>
                </a:srgbClr>
              </a:outerShdw>
            </a:effectLst>
            <a:sp3d/>
          </c:spPr>
          <c:invertIfNegative val="0"/>
          <c:dPt>
            <c:idx val="2"/>
            <c:invertIfNegative val="0"/>
            <c:bubble3D val="0"/>
            <c:spPr>
              <a:gradFill rotWithShape="1">
                <a:gsLst>
                  <a:gs pos="0">
                    <a:schemeClr val="accent2">
                      <a:shade val="76000"/>
                      <a:tint val="98000"/>
                      <a:lumMod val="114000"/>
                    </a:schemeClr>
                  </a:gs>
                  <a:gs pos="100000">
                    <a:schemeClr val="accent2">
                      <a:shade val="76000"/>
                      <a:shade val="90000"/>
                      <a:lumMod val="84000"/>
                    </a:schemeClr>
                  </a:gs>
                </a:gsLst>
                <a:lin ang="5400000" scaled="0"/>
              </a:gradFill>
              <a:ln>
                <a:noFill/>
              </a:ln>
              <a:effectLst>
                <a:outerShdw blurRad="1270000" dist="1066800" dir="16020000" rotWithShape="0">
                  <a:srgbClr val="000000">
                    <a:alpha val="36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Enthusiastic Supporters (9,10)</c:v>
                </c:pt>
                <c:pt idx="1">
                  <c:v>Satisfied Supporters (7,8)</c:v>
                </c:pt>
                <c:pt idx="2">
                  <c:v>Disappointed or Critical Respondents (1-6)</c:v>
                </c:pt>
              </c:strCache>
            </c:strRef>
          </c:cat>
          <c:val>
            <c:numRef>
              <c:f>Sheet1!$B$2:$B$4</c:f>
              <c:numCache>
                <c:formatCode>General</c:formatCode>
                <c:ptCount val="3"/>
                <c:pt idx="0">
                  <c:v>969</c:v>
                </c:pt>
                <c:pt idx="1">
                  <c:v>812</c:v>
                </c:pt>
                <c:pt idx="2">
                  <c:v>478</c:v>
                </c:pt>
              </c:numCache>
            </c:numRef>
          </c:val>
        </c:ser>
        <c:ser>
          <c:idx val="1"/>
          <c:order val="1"/>
          <c:tx>
            <c:strRef>
              <c:f>Sheet1!$C$1</c:f>
              <c:strCache>
                <c:ptCount val="1"/>
                <c:pt idx="0">
                  <c:v>Percent distibution</c:v>
                </c:pt>
              </c:strCache>
            </c:strRef>
          </c:tx>
          <c:spPr>
            <a:gradFill rotWithShape="1">
              <a:gsLst>
                <a:gs pos="0">
                  <a:schemeClr val="accent2">
                    <a:tint val="77000"/>
                    <a:tint val="98000"/>
                    <a:lumMod val="114000"/>
                  </a:schemeClr>
                </a:gs>
                <a:gs pos="100000">
                  <a:schemeClr val="accent2">
                    <a:tint val="77000"/>
                    <a:shade val="90000"/>
                    <a:lumMod val="84000"/>
                  </a:schemeClr>
                </a:gs>
              </a:gsLst>
              <a:lin ang="5400000" scaled="0"/>
            </a:gradFill>
            <a:ln>
              <a:noFill/>
            </a:ln>
            <a:effectLst>
              <a:outerShdw blurRad="38100" dist="25400" dir="5400000" rotWithShape="0">
                <a:srgbClr val="000000">
                  <a:alpha val="45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Enthusiastic Supporters (9,10)</c:v>
                </c:pt>
                <c:pt idx="1">
                  <c:v>Satisfied Supporters (7,8)</c:v>
                </c:pt>
                <c:pt idx="2">
                  <c:v>Disappointed or Critical Respondents (1-6)</c:v>
                </c:pt>
              </c:strCache>
            </c:strRef>
          </c:cat>
          <c:val>
            <c:numRef>
              <c:f>Sheet1!$C$2:$C$4</c:f>
              <c:numCache>
                <c:formatCode>0%</c:formatCode>
                <c:ptCount val="3"/>
                <c:pt idx="0">
                  <c:v>0.42895086321381143</c:v>
                </c:pt>
                <c:pt idx="1">
                  <c:v>0.35945108455068614</c:v>
                </c:pt>
                <c:pt idx="2">
                  <c:v>0.21159805223550246</c:v>
                </c:pt>
              </c:numCache>
            </c:numRef>
          </c:val>
        </c:ser>
        <c:dLbls>
          <c:showLegendKey val="0"/>
          <c:showVal val="1"/>
          <c:showCatName val="0"/>
          <c:showSerName val="0"/>
          <c:showPercent val="0"/>
          <c:showBubbleSize val="0"/>
        </c:dLbls>
        <c:gapWidth val="81"/>
        <c:gapDepth val="61"/>
        <c:shape val="cone"/>
        <c:axId val="1614167840"/>
        <c:axId val="1614173280"/>
        <c:axId val="0"/>
      </c:bar3DChart>
      <c:catAx>
        <c:axId val="1614167840"/>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14173280"/>
        <c:crosses val="autoZero"/>
        <c:auto val="1"/>
        <c:lblAlgn val="ctr"/>
        <c:lblOffset val="100"/>
        <c:noMultiLvlLbl val="0"/>
      </c:catAx>
      <c:valAx>
        <c:axId val="16141732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14167840"/>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smtClean="0"/>
              <a:t>Top Concern Among Customers for contacting Support </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7130003968609578"/>
          <c:y val="6.8777375143900851E-2"/>
          <c:w val="0.77553458877950321"/>
          <c:h val="0.75102076807765894"/>
        </c:manualLayout>
      </c:layout>
      <c:barChart>
        <c:barDir val="col"/>
        <c:grouping val="clustered"/>
        <c:varyColors val="0"/>
        <c:ser>
          <c:idx val="0"/>
          <c:order val="0"/>
          <c:tx>
            <c:strRef>
              <c:f>Sheet1!$B$1</c:f>
              <c:strCache>
                <c:ptCount val="1"/>
                <c:pt idx="0">
                  <c:v>Reason for contact Frequency</c:v>
                </c:pt>
              </c:strCache>
            </c:strRef>
          </c:tx>
          <c:spPr>
            <a:gradFill rotWithShape="1">
              <a:gsLst>
                <a:gs pos="0">
                  <a:schemeClr val="accent2">
                    <a:shade val="76000"/>
                    <a:tint val="98000"/>
                    <a:lumMod val="114000"/>
                  </a:schemeClr>
                </a:gs>
                <a:gs pos="100000">
                  <a:schemeClr val="accent2">
                    <a:shade val="76000"/>
                    <a:shade val="90000"/>
                    <a:lumMod val="84000"/>
                  </a:schemeClr>
                </a:gs>
              </a:gsLst>
              <a:lin ang="5400000" scaled="0"/>
            </a:gradFill>
            <a:ln>
              <a:noFill/>
            </a:ln>
            <a:effectLst>
              <a:outerShdw blurRad="38100" dist="25400" dir="5400000" rotWithShape="0">
                <a:srgbClr val="000000">
                  <a:alpha val="45000"/>
                </a:srgbClr>
              </a:outerShdw>
            </a:effectLst>
          </c:spPr>
          <c:invertIfNegative val="0"/>
          <c:dPt>
            <c:idx val="0"/>
            <c:invertIfNegative val="0"/>
            <c:bubble3D val="0"/>
            <c:spPr>
              <a:gradFill rotWithShape="1">
                <a:gsLst>
                  <a:gs pos="0">
                    <a:schemeClr val="accent2">
                      <a:shade val="76000"/>
                      <a:tint val="98000"/>
                      <a:lumMod val="114000"/>
                    </a:schemeClr>
                  </a:gs>
                  <a:gs pos="100000">
                    <a:schemeClr val="accent2">
                      <a:shade val="76000"/>
                      <a:shade val="90000"/>
                      <a:lumMod val="84000"/>
                    </a:schemeClr>
                  </a:gs>
                </a:gsLst>
                <a:lin ang="5400000" scaled="0"/>
              </a:gradFill>
              <a:ln>
                <a:noFill/>
              </a:ln>
              <a:effectLst>
                <a:glow rad="355600">
                  <a:schemeClr val="accent1">
                    <a:alpha val="31000"/>
                  </a:schemeClr>
                </a:glow>
                <a:outerShdw blurRad="1270000" rotWithShape="0">
                  <a:srgbClr val="000000">
                    <a:alpha val="45000"/>
                  </a:srgbClr>
                </a:outerShdw>
                <a:softEdge rad="0"/>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Sheet1!$A$2:$A$12</c:f>
              <c:strCache>
                <c:ptCount val="11"/>
                <c:pt idx="0">
                  <c:v>Reconfirm</c:v>
                </c:pt>
                <c:pt idx="1">
                  <c:v>Cancel</c:v>
                </c:pt>
                <c:pt idx="2">
                  <c:v>Change</c:v>
                </c:pt>
                <c:pt idx="3">
                  <c:v>Billing and Refunds</c:v>
                </c:pt>
                <c:pt idx="4">
                  <c:v>Exchange</c:v>
                </c:pt>
                <c:pt idx="5">
                  <c:v>Special Service Request</c:v>
                </c:pt>
                <c:pt idx="6">
                  <c:v>Name Change/Correction</c:v>
                </c:pt>
                <c:pt idx="7">
                  <c:v>Complaint</c:v>
                </c:pt>
                <c:pt idx="8">
                  <c:v>Create Booking</c:v>
                </c:pt>
                <c:pt idx="9">
                  <c:v>Information</c:v>
                </c:pt>
                <c:pt idx="10">
                  <c:v>Missing Reservation</c:v>
                </c:pt>
              </c:strCache>
            </c:strRef>
          </c:cat>
          <c:val>
            <c:numRef>
              <c:f>Sheet1!$B$2:$B$12</c:f>
              <c:numCache>
                <c:formatCode>General</c:formatCode>
                <c:ptCount val="11"/>
                <c:pt idx="0">
                  <c:v>795</c:v>
                </c:pt>
                <c:pt idx="1">
                  <c:v>566</c:v>
                </c:pt>
                <c:pt idx="2">
                  <c:v>219</c:v>
                </c:pt>
                <c:pt idx="3">
                  <c:v>182</c:v>
                </c:pt>
                <c:pt idx="4">
                  <c:v>175</c:v>
                </c:pt>
                <c:pt idx="5">
                  <c:v>108</c:v>
                </c:pt>
                <c:pt idx="6">
                  <c:v>66</c:v>
                </c:pt>
                <c:pt idx="7">
                  <c:v>45</c:v>
                </c:pt>
                <c:pt idx="8">
                  <c:v>38</c:v>
                </c:pt>
                <c:pt idx="9">
                  <c:v>26</c:v>
                </c:pt>
                <c:pt idx="10">
                  <c:v>17</c:v>
                </c:pt>
              </c:numCache>
            </c:numRef>
          </c:val>
        </c:ser>
        <c:dLbls>
          <c:showLegendKey val="0"/>
          <c:showVal val="1"/>
          <c:showCatName val="0"/>
          <c:showSerName val="0"/>
          <c:showPercent val="0"/>
          <c:showBubbleSize val="0"/>
        </c:dLbls>
        <c:gapWidth val="71"/>
        <c:overlap val="-80"/>
        <c:axId val="1809798416"/>
        <c:axId val="1809792976"/>
      </c:barChart>
      <c:lineChart>
        <c:grouping val="standard"/>
        <c:varyColors val="0"/>
        <c:ser>
          <c:idx val="1"/>
          <c:order val="1"/>
          <c:tx>
            <c:strRef>
              <c:f>Sheet1!$C$1</c:f>
              <c:strCache>
                <c:ptCount val="1"/>
                <c:pt idx="0">
                  <c:v>Perc% Contribution</c:v>
                </c:pt>
              </c:strCache>
            </c:strRef>
          </c:tx>
          <c:spPr>
            <a:ln w="31750" cap="rnd">
              <a:solidFill>
                <a:schemeClr val="accent2">
                  <a:tint val="77000"/>
                </a:schemeClr>
              </a:solidFill>
              <a:round/>
            </a:ln>
            <a:effectLst>
              <a:outerShdw blurRad="38100" dist="25400" dir="5400000" rotWithShape="0">
                <a:srgbClr val="000000">
                  <a:alpha val="4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Sheet1!$A$2:$A$12</c:f>
              <c:strCache>
                <c:ptCount val="11"/>
                <c:pt idx="0">
                  <c:v>Reconfirm</c:v>
                </c:pt>
                <c:pt idx="1">
                  <c:v>Cancel</c:v>
                </c:pt>
                <c:pt idx="2">
                  <c:v>Change</c:v>
                </c:pt>
                <c:pt idx="3">
                  <c:v>Billing and Refunds</c:v>
                </c:pt>
                <c:pt idx="4">
                  <c:v>Exchange</c:v>
                </c:pt>
                <c:pt idx="5">
                  <c:v>Special Service Request</c:v>
                </c:pt>
                <c:pt idx="6">
                  <c:v>Name Change/Correction</c:v>
                </c:pt>
                <c:pt idx="7">
                  <c:v>Complaint</c:v>
                </c:pt>
                <c:pt idx="8">
                  <c:v>Create Booking</c:v>
                </c:pt>
                <c:pt idx="9">
                  <c:v>Information</c:v>
                </c:pt>
                <c:pt idx="10">
                  <c:v>Missing Reservation</c:v>
                </c:pt>
              </c:strCache>
            </c:strRef>
          </c:cat>
          <c:val>
            <c:numRef>
              <c:f>Sheet1!$C$2:$C$12</c:f>
              <c:numCache>
                <c:formatCode>0%</c:formatCode>
                <c:ptCount val="11"/>
                <c:pt idx="0">
                  <c:v>0.35192563081009298</c:v>
                </c:pt>
                <c:pt idx="1">
                  <c:v>0.2505533421868083</c:v>
                </c:pt>
                <c:pt idx="2">
                  <c:v>9.6945551128818058E-2</c:v>
                </c:pt>
                <c:pt idx="3">
                  <c:v>8.0566622399291715E-2</c:v>
                </c:pt>
                <c:pt idx="4">
                  <c:v>7.7467906153165123E-2</c:v>
                </c:pt>
                <c:pt idx="5">
                  <c:v>4.7808764940239043E-2</c:v>
                </c:pt>
                <c:pt idx="6">
                  <c:v>2.9216467463479414E-2</c:v>
                </c:pt>
                <c:pt idx="7">
                  <c:v>1.9920318725099601E-2</c:v>
                </c:pt>
                <c:pt idx="8">
                  <c:v>1.6821602478972998E-2</c:v>
                </c:pt>
                <c:pt idx="9">
                  <c:v>1.1509517485613104E-2</c:v>
                </c:pt>
                <c:pt idx="10">
                  <c:v>7.5254537405931828E-3</c:v>
                </c:pt>
              </c:numCache>
            </c:numRef>
          </c:val>
          <c:smooth val="0"/>
        </c:ser>
        <c:dLbls>
          <c:showLegendKey val="0"/>
          <c:showVal val="0"/>
          <c:showCatName val="0"/>
          <c:showSerName val="0"/>
          <c:showPercent val="0"/>
          <c:showBubbleSize val="0"/>
        </c:dLbls>
        <c:marker val="1"/>
        <c:smooth val="0"/>
        <c:axId val="1809793520"/>
        <c:axId val="1809794608"/>
      </c:lineChart>
      <c:valAx>
        <c:axId val="1809794608"/>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09793520"/>
        <c:crosses val="max"/>
        <c:crossBetween val="between"/>
      </c:valAx>
      <c:catAx>
        <c:axId val="1809793520"/>
        <c:scaling>
          <c:orientation val="minMax"/>
        </c:scaling>
        <c:delete val="1"/>
        <c:axPos val="b"/>
        <c:numFmt formatCode="General" sourceLinked="1"/>
        <c:majorTickMark val="none"/>
        <c:minorTickMark val="none"/>
        <c:tickLblPos val="nextTo"/>
        <c:crossAx val="1809794608"/>
        <c:auto val="1"/>
        <c:lblAlgn val="ctr"/>
        <c:lblOffset val="100"/>
        <c:noMultiLvlLbl val="0"/>
      </c:catAx>
      <c:valAx>
        <c:axId val="180979297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09798416"/>
        <c:crossBetween val="between"/>
      </c:valAx>
      <c:catAx>
        <c:axId val="1809798416"/>
        <c:scaling>
          <c:orientation val="minMax"/>
        </c:scaling>
        <c:delete val="1"/>
        <c:axPos val="b"/>
        <c:numFmt formatCode="General" sourceLinked="1"/>
        <c:majorTickMark val="out"/>
        <c:minorTickMark val="none"/>
        <c:tickLblPos val="nextTo"/>
        <c:crossAx val="1809792976"/>
        <c:auto val="1"/>
        <c:lblAlgn val="ctr"/>
        <c:lblOffset val="100"/>
        <c:noMultiLvlLbl val="0"/>
      </c:cat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800" b="0" i="0" u="none" strike="noStrike" kern="1200" baseline="0">
                <a:solidFill>
                  <a:schemeClr val="tx2"/>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"Understanding Agent Efficiency Across Productivity Brackets"</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agents per category</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glow rad="203200">
                <a:schemeClr val="accent1">
                  <a:alpha val="24000"/>
                </a:schemeClr>
              </a:glow>
              <a:softEdge rad="88900"/>
            </a:effectLst>
            <a:scene3d>
              <a:camera prst="orthographicFront"/>
              <a:lightRig rig="threePt" dir="tl"/>
            </a:scene3d>
            <a:sp3d prstMaterial="plastic">
              <a:bevelT prst="relaxedInset"/>
              <a:bevelB prst="angle"/>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15:showLeaderLines val="0"/>
              </c:ext>
            </c:extLst>
          </c:dLbls>
          <c:cat>
            <c:strRef>
              <c:f>Sheet1!$A$2:$A$6</c:f>
              <c:strCache>
                <c:ptCount val="5"/>
                <c:pt idx="0">
                  <c:v>Excellent (38-48)</c:v>
                </c:pt>
                <c:pt idx="1">
                  <c:v>Outstanding (49+ Productivity Score)</c:v>
                </c:pt>
                <c:pt idx="2">
                  <c:v>Average (17-26)</c:v>
                </c:pt>
                <c:pt idx="3">
                  <c:v>Above Average (27-37)</c:v>
                </c:pt>
                <c:pt idx="4">
                  <c:v>Below Average (7-16)</c:v>
                </c:pt>
              </c:strCache>
            </c:strRef>
          </c:cat>
          <c:val>
            <c:numRef>
              <c:f>Sheet1!$B$2:$B$6</c:f>
              <c:numCache>
                <c:formatCode>General</c:formatCode>
                <c:ptCount val="5"/>
                <c:pt idx="0">
                  <c:v>168</c:v>
                </c:pt>
                <c:pt idx="1">
                  <c:v>144</c:v>
                </c:pt>
                <c:pt idx="2">
                  <c:v>131</c:v>
                </c:pt>
                <c:pt idx="3">
                  <c:v>124</c:v>
                </c:pt>
                <c:pt idx="4">
                  <c:v>60</c:v>
                </c:pt>
              </c:numCache>
            </c:numRef>
          </c:val>
        </c:ser>
        <c:dLbls>
          <c:dLblPos val="outEnd"/>
          <c:showLegendKey val="0"/>
          <c:showVal val="0"/>
          <c:showCatName val="0"/>
          <c:showSerName val="0"/>
          <c:showPercent val="0"/>
          <c:showBubbleSize val="0"/>
        </c:dLbls>
        <c:gapWidth val="123"/>
        <c:overlap val="-33"/>
        <c:axId val="1714862624"/>
        <c:axId val="1714857184"/>
      </c:barChart>
      <c:catAx>
        <c:axId val="17148626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857184"/>
        <c:crosses val="autoZero"/>
        <c:auto val="1"/>
        <c:lblAlgn val="ctr"/>
        <c:lblOffset val="100"/>
        <c:noMultiLvlLbl val="0"/>
      </c:catAx>
      <c:valAx>
        <c:axId val="17148571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862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960" b="1" i="0" u="none" strike="noStrike" kern="1200" baseline="0">
                <a:solidFill>
                  <a:schemeClr val="tx1">
                    <a:lumMod val="65000"/>
                    <a:lumOff val="35000"/>
                  </a:schemeClr>
                </a:solidFill>
                <a:latin typeface="+mn-lt"/>
                <a:ea typeface="+mn-ea"/>
                <a:cs typeface="+mn-cs"/>
              </a:defRPr>
            </a:pPr>
            <a:r>
              <a:rPr lang="en-US" sz="1800" dirty="0" smtClean="0"/>
              <a:t>Frequency</a:t>
            </a:r>
            <a:r>
              <a:rPr lang="en-US" sz="1800" baseline="0" dirty="0" smtClean="0"/>
              <a:t> of calls receive per airline company</a:t>
            </a:r>
            <a:endParaRPr lang="en-IN" sz="1800" dirty="0"/>
          </a:p>
        </c:rich>
      </c:tx>
      <c:layout/>
      <c:overlay val="0"/>
      <c:spPr>
        <a:noFill/>
        <a:ln>
          <a:noFill/>
        </a:ln>
        <a:effectLst/>
      </c:spPr>
      <c:txPr>
        <a:bodyPr rot="0" spcFirstLastPara="1" vertOverflow="ellipsis" vert="horz" wrap="square" anchor="ctr" anchorCtr="1"/>
        <a:lstStyle/>
        <a:p>
          <a:pPr>
            <a:defRPr sz="96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Booking</c:v>
                </c:pt>
              </c:strCache>
            </c:strRef>
          </c:tx>
          <c:spPr>
            <a:gradFill rotWithShape="1">
              <a:gsLst>
                <a:gs pos="0">
                  <a:schemeClr val="accent2">
                    <a:shade val="76000"/>
                    <a:tint val="98000"/>
                    <a:lumMod val="114000"/>
                  </a:schemeClr>
                </a:gs>
                <a:gs pos="100000">
                  <a:schemeClr val="accent2">
                    <a:shade val="76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American Airlines</c:v>
                </c:pt>
                <c:pt idx="1">
                  <c:v>Air France</c:v>
                </c:pt>
                <c:pt idx="2">
                  <c:v>0</c:v>
                </c:pt>
                <c:pt idx="3">
                  <c:v>Air China</c:v>
                </c:pt>
                <c:pt idx="4">
                  <c:v>United Airlines</c:v>
                </c:pt>
                <c:pt idx="5">
                  <c:v>Delta</c:v>
                </c:pt>
                <c:pt idx="6">
                  <c:v>All Nippon Airways</c:v>
                </c:pt>
                <c:pt idx="7">
                  <c:v>KLM</c:v>
                </c:pt>
                <c:pt idx="8">
                  <c:v>Iberia</c:v>
                </c:pt>
                <c:pt idx="9">
                  <c:v>Alitalia</c:v>
                </c:pt>
                <c:pt idx="10">
                  <c:v>Lufthansa</c:v>
                </c:pt>
                <c:pt idx="11">
                  <c:v>Japan Airlines</c:v>
                </c:pt>
                <c:pt idx="12">
                  <c:v>Korean Air</c:v>
                </c:pt>
                <c:pt idx="13">
                  <c:v>Asiana Airlines</c:v>
                </c:pt>
                <c:pt idx="14">
                  <c:v>British Airways</c:v>
                </c:pt>
                <c:pt idx="15">
                  <c:v>SAS</c:v>
                </c:pt>
                <c:pt idx="16">
                  <c:v>Swiss International Air Lines</c:v>
                </c:pt>
              </c:strCache>
            </c:strRef>
          </c:cat>
          <c:val>
            <c:numRef>
              <c:f>Sheet1!$B$2:$B$18</c:f>
              <c:numCache>
                <c:formatCode>General</c:formatCode>
                <c:ptCount val="17"/>
                <c:pt idx="0">
                  <c:v>1023</c:v>
                </c:pt>
                <c:pt idx="1">
                  <c:v>225</c:v>
                </c:pt>
                <c:pt idx="2">
                  <c:v>206</c:v>
                </c:pt>
                <c:pt idx="3">
                  <c:v>205</c:v>
                </c:pt>
                <c:pt idx="4">
                  <c:v>148</c:v>
                </c:pt>
                <c:pt idx="5">
                  <c:v>126</c:v>
                </c:pt>
                <c:pt idx="6">
                  <c:v>46</c:v>
                </c:pt>
                <c:pt idx="7">
                  <c:v>44</c:v>
                </c:pt>
                <c:pt idx="8">
                  <c:v>34</c:v>
                </c:pt>
                <c:pt idx="9">
                  <c:v>30</c:v>
                </c:pt>
                <c:pt idx="10">
                  <c:v>23</c:v>
                </c:pt>
                <c:pt idx="11">
                  <c:v>21</c:v>
                </c:pt>
                <c:pt idx="12">
                  <c:v>19</c:v>
                </c:pt>
                <c:pt idx="13">
                  <c:v>18</c:v>
                </c:pt>
                <c:pt idx="14">
                  <c:v>18</c:v>
                </c:pt>
                <c:pt idx="15">
                  <c:v>12</c:v>
                </c:pt>
                <c:pt idx="16">
                  <c:v>12</c:v>
                </c:pt>
              </c:numCache>
            </c:numRef>
          </c:val>
        </c:ser>
        <c:dLbls>
          <c:showLegendKey val="0"/>
          <c:showVal val="1"/>
          <c:showCatName val="0"/>
          <c:showSerName val="0"/>
          <c:showPercent val="0"/>
          <c:showBubbleSize val="0"/>
        </c:dLbls>
        <c:gapWidth val="219"/>
        <c:axId val="1733140880"/>
        <c:axId val="1714859360"/>
      </c:barChart>
      <c:lineChart>
        <c:grouping val="standard"/>
        <c:varyColors val="0"/>
        <c:ser>
          <c:idx val="1"/>
          <c:order val="1"/>
          <c:tx>
            <c:strRef>
              <c:f>Sheet1!$C$1</c:f>
              <c:strCache>
                <c:ptCount val="1"/>
                <c:pt idx="0">
                  <c:v>Booking % Per Ariline </c:v>
                </c:pt>
              </c:strCache>
            </c:strRef>
          </c:tx>
          <c:spPr>
            <a:ln w="34925" cap="rnd">
              <a:solidFill>
                <a:schemeClr val="accent2">
                  <a:tint val="77000"/>
                </a:schemeClr>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American Airlines</c:v>
                </c:pt>
                <c:pt idx="1">
                  <c:v>Air France</c:v>
                </c:pt>
                <c:pt idx="2">
                  <c:v>0</c:v>
                </c:pt>
                <c:pt idx="3">
                  <c:v>Air China</c:v>
                </c:pt>
                <c:pt idx="4">
                  <c:v>United Airlines</c:v>
                </c:pt>
                <c:pt idx="5">
                  <c:v>Delta</c:v>
                </c:pt>
                <c:pt idx="6">
                  <c:v>All Nippon Airways</c:v>
                </c:pt>
                <c:pt idx="7">
                  <c:v>KLM</c:v>
                </c:pt>
                <c:pt idx="8">
                  <c:v>Iberia</c:v>
                </c:pt>
                <c:pt idx="9">
                  <c:v>Alitalia</c:v>
                </c:pt>
                <c:pt idx="10">
                  <c:v>Lufthansa</c:v>
                </c:pt>
                <c:pt idx="11">
                  <c:v>Japan Airlines</c:v>
                </c:pt>
                <c:pt idx="12">
                  <c:v>Korean Air</c:v>
                </c:pt>
                <c:pt idx="13">
                  <c:v>Asiana Airlines</c:v>
                </c:pt>
                <c:pt idx="14">
                  <c:v>British Airways</c:v>
                </c:pt>
                <c:pt idx="15">
                  <c:v>SAS</c:v>
                </c:pt>
                <c:pt idx="16">
                  <c:v>Swiss International Air Lines</c:v>
                </c:pt>
              </c:strCache>
            </c:strRef>
          </c:cat>
          <c:val>
            <c:numRef>
              <c:f>Sheet1!$C$2:$C$18</c:f>
              <c:numCache>
                <c:formatCode>0%</c:formatCode>
                <c:ptCount val="17"/>
                <c:pt idx="0">
                  <c:v>0.45285524568393093</c:v>
                </c:pt>
                <c:pt idx="1">
                  <c:v>9.9601593625498003E-2</c:v>
                </c:pt>
                <c:pt idx="2">
                  <c:v>9.1190792386011507E-2</c:v>
                </c:pt>
                <c:pt idx="3">
                  <c:v>9.0748118636564845E-2</c:v>
                </c:pt>
                <c:pt idx="4">
                  <c:v>6.5515714918105358E-2</c:v>
                </c:pt>
                <c:pt idx="5">
                  <c:v>5.5776892430278883E-2</c:v>
                </c:pt>
                <c:pt idx="6">
                  <c:v>2.036299247454626E-2</c:v>
                </c:pt>
                <c:pt idx="7">
                  <c:v>1.9477644975652943E-2</c:v>
                </c:pt>
                <c:pt idx="8">
                  <c:v>1.5050907481186366E-2</c:v>
                </c:pt>
                <c:pt idx="9">
                  <c:v>1.3280212483399735E-2</c:v>
                </c:pt>
                <c:pt idx="10">
                  <c:v>1.018149623727313E-2</c:v>
                </c:pt>
                <c:pt idx="11">
                  <c:v>9.2961487383798145E-3</c:v>
                </c:pt>
                <c:pt idx="12">
                  <c:v>8.4108012394864991E-3</c:v>
                </c:pt>
                <c:pt idx="13">
                  <c:v>7.9681274900398405E-3</c:v>
                </c:pt>
                <c:pt idx="14">
                  <c:v>7.9681274900398405E-3</c:v>
                </c:pt>
                <c:pt idx="15">
                  <c:v>5.3120849933598934E-3</c:v>
                </c:pt>
                <c:pt idx="16">
                  <c:v>5.3120849933598934E-3</c:v>
                </c:pt>
              </c:numCache>
            </c:numRef>
          </c:val>
          <c:smooth val="0"/>
        </c:ser>
        <c:dLbls>
          <c:showLegendKey val="0"/>
          <c:showVal val="1"/>
          <c:showCatName val="0"/>
          <c:showSerName val="0"/>
          <c:showPercent val="0"/>
          <c:showBubbleSize val="0"/>
        </c:dLbls>
        <c:marker val="1"/>
        <c:smooth val="0"/>
        <c:axId val="1988442000"/>
        <c:axId val="1988439824"/>
      </c:lineChart>
      <c:catAx>
        <c:axId val="17331408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14859360"/>
        <c:crosses val="autoZero"/>
        <c:auto val="1"/>
        <c:lblAlgn val="ctr"/>
        <c:lblOffset val="100"/>
        <c:noMultiLvlLbl val="0"/>
      </c:catAx>
      <c:valAx>
        <c:axId val="171485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33140880"/>
        <c:crosses val="autoZero"/>
        <c:crossBetween val="between"/>
      </c:valAx>
      <c:valAx>
        <c:axId val="1988439824"/>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88442000"/>
        <c:crosses val="max"/>
        <c:crossBetween val="between"/>
      </c:valAx>
      <c:catAx>
        <c:axId val="1988442000"/>
        <c:scaling>
          <c:orientation val="minMax"/>
        </c:scaling>
        <c:delete val="1"/>
        <c:axPos val="b"/>
        <c:numFmt formatCode="General" sourceLinked="1"/>
        <c:majorTickMark val="none"/>
        <c:minorTickMark val="none"/>
        <c:tickLblPos val="nextTo"/>
        <c:crossAx val="1988439824"/>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8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795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311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08368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5929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4523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01626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6600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94982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126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28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7923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546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831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6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575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070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772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3/1/2024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794916935"/>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50" dirty="0"/>
              <a:t>Travel Company Exploratory Data analysis</a:t>
            </a:r>
            <a:endParaRPr lang="en-IN" sz="4050" dirty="0"/>
          </a:p>
        </p:txBody>
      </p:sp>
      <p:sp>
        <p:nvSpPr>
          <p:cNvPr id="3" name="Subtitle 2"/>
          <p:cNvSpPr>
            <a:spLocks noGrp="1"/>
          </p:cNvSpPr>
          <p:nvPr>
            <p:ph type="subTitle" idx="1"/>
          </p:nvPr>
        </p:nvSpPr>
        <p:spPr/>
        <p:txBody>
          <a:bodyPr/>
          <a:lstStyle/>
          <a:p>
            <a:r>
              <a:rPr lang="en-US" dirty="0" smtClean="0"/>
              <a:t>Travel case study by nirbhay Tiwari (data scientist)</a:t>
            </a:r>
            <a:endParaRPr lang="en-IN" dirty="0"/>
          </a:p>
        </p:txBody>
      </p:sp>
    </p:spTree>
    <p:extLst>
      <p:ext uri="{BB962C8B-B14F-4D97-AF65-F5344CB8AC3E}">
        <p14:creationId xmlns:p14="http://schemas.microsoft.com/office/powerpoint/2010/main" val="5988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56" y="79493"/>
            <a:ext cx="10121415" cy="536327"/>
          </a:xfrm>
        </p:spPr>
        <p:txBody>
          <a:bodyPr anchor="ctr"/>
          <a:lstStyle/>
          <a:p>
            <a:r>
              <a:rPr lang="en-US" sz="2000" dirty="0"/>
              <a:t>"Agent Performance Analysis: Efficiency and Effectiveness in Customer Handling"</a:t>
            </a:r>
            <a:endParaRPr lang="en-IN" sz="2000" dirty="0"/>
          </a:p>
        </p:txBody>
      </p:sp>
      <p:sp>
        <p:nvSpPr>
          <p:cNvPr id="3" name="Content Placeholder 2"/>
          <p:cNvSpPr>
            <a:spLocks noGrp="1"/>
          </p:cNvSpPr>
          <p:nvPr>
            <p:ph idx="1"/>
          </p:nvPr>
        </p:nvSpPr>
        <p:spPr>
          <a:xfrm>
            <a:off x="263556" y="867748"/>
            <a:ext cx="10774558" cy="5812970"/>
          </a:xfrm>
        </p:spPr>
        <p:txBody>
          <a:bodyPr>
            <a:normAutofit fontScale="70000" lnSpcReduction="20000"/>
          </a:bodyPr>
          <a:lstStyle/>
          <a:p>
            <a:r>
              <a:rPr lang="en-US" b="1" dirty="0"/>
              <a:t>Exceptional Performers (3 agents)</a:t>
            </a:r>
            <a:r>
              <a:rPr lang="en-US" dirty="0"/>
              <a:t>:</a:t>
            </a:r>
            <a:br>
              <a:rPr lang="en-US" dirty="0"/>
            </a:br>
            <a:r>
              <a:rPr lang="en-US" dirty="0"/>
              <a:t>These agents have an average handle time ranging from 0 to 4 minutes.</a:t>
            </a:r>
            <a:br>
              <a:rPr lang="en-US" dirty="0"/>
            </a:br>
            <a:r>
              <a:rPr lang="en-US" dirty="0"/>
              <a:t>They handle a total of 1685 calls, contributing approximately 1% to the total number of calls handled.</a:t>
            </a:r>
            <a:br>
              <a:rPr lang="en-US" dirty="0"/>
            </a:br>
            <a:r>
              <a:rPr lang="en-US" dirty="0"/>
              <a:t>Exceptional performers demonstrate outstanding efficiency in resolving customer inquiries or issues within a short time frame.</a:t>
            </a:r>
            <a:br>
              <a:rPr lang="en-US" dirty="0"/>
            </a:br>
            <a:r>
              <a:rPr lang="en-US" dirty="0"/>
              <a:t/>
            </a:r>
            <a:br>
              <a:rPr lang="en-US" dirty="0"/>
            </a:br>
            <a:r>
              <a:rPr lang="en-US" b="1" dirty="0"/>
              <a:t>Above Average Performers (28 agents):</a:t>
            </a:r>
            <a:r>
              <a:rPr lang="en-US" dirty="0"/>
              <a:t/>
            </a:r>
            <a:br>
              <a:rPr lang="en-US" dirty="0"/>
            </a:br>
            <a:r>
              <a:rPr lang="en-US" dirty="0"/>
              <a:t>Agents in this category exhibit a good performance level with an average handle time between 5 to 8 minutes.</a:t>
            </a:r>
            <a:br>
              <a:rPr lang="en-US" dirty="0"/>
            </a:br>
            <a:r>
              <a:rPr lang="en-US" dirty="0"/>
              <a:t>They handle a significant portion of the calls, totaling 11010, which contributes around 4% to the total call volume.</a:t>
            </a:r>
            <a:br>
              <a:rPr lang="en-US" dirty="0"/>
            </a:br>
            <a:r>
              <a:rPr lang="en-US" dirty="0"/>
              <a:t>While not as swift as exceptional performers, above average performers still maintain a commendable efficiency in addressing customer concerns.</a:t>
            </a:r>
            <a:br>
              <a:rPr lang="en-US" dirty="0"/>
            </a:br>
            <a:r>
              <a:rPr lang="en-US" dirty="0"/>
              <a:t/>
            </a:r>
            <a:br>
              <a:rPr lang="en-US" dirty="0"/>
            </a:br>
            <a:r>
              <a:rPr lang="en-US" b="1" dirty="0"/>
              <a:t>Average Performers (293 agents)</a:t>
            </a:r>
            <a:r>
              <a:rPr lang="en-US" dirty="0"/>
              <a:t>:</a:t>
            </a:r>
            <a:br>
              <a:rPr lang="en-US" dirty="0"/>
            </a:br>
            <a:r>
              <a:rPr lang="en-US" dirty="0"/>
              <a:t>The largest group of agents falls into this category, with average handle times ranging from 9 to 13 minutes.</a:t>
            </a:r>
            <a:br>
              <a:rPr lang="en-US" dirty="0"/>
            </a:br>
            <a:r>
              <a:rPr lang="en-US" dirty="0"/>
              <a:t>They handle a substantial portion of the calls, accounting for 132655 calls, which constitutes approximately 52% of the total call volume.</a:t>
            </a:r>
            <a:br>
              <a:rPr lang="en-US" dirty="0"/>
            </a:br>
            <a:r>
              <a:rPr lang="en-US" dirty="0"/>
              <a:t>These agents represent the standard level of performance, effectively managing customer queries within a reasonable time frame.</a:t>
            </a:r>
            <a:br>
              <a:rPr lang="en-US" dirty="0"/>
            </a:br>
            <a:r>
              <a:rPr lang="en-US" dirty="0"/>
              <a:t/>
            </a:r>
            <a:br>
              <a:rPr lang="en-US" dirty="0"/>
            </a:br>
            <a:r>
              <a:rPr lang="en-US" b="1" dirty="0"/>
              <a:t>Below Average Performers (185 agents)</a:t>
            </a:r>
            <a:r>
              <a:rPr lang="en-US" dirty="0"/>
              <a:t>:</a:t>
            </a:r>
            <a:br>
              <a:rPr lang="en-US" dirty="0"/>
            </a:br>
            <a:r>
              <a:rPr lang="en-US" dirty="0"/>
              <a:t>Agents in this category take longer to handle calls, with average handle times falling between 14 to 20 minutes.</a:t>
            </a:r>
            <a:br>
              <a:rPr lang="en-US" dirty="0"/>
            </a:br>
            <a:r>
              <a:rPr lang="en-US" dirty="0"/>
              <a:t>They handle 62125 calls, contributing around 25% to the total call volume.</a:t>
            </a:r>
            <a:br>
              <a:rPr lang="en-US" dirty="0"/>
            </a:br>
            <a:r>
              <a:rPr lang="en-US" dirty="0"/>
              <a:t>While still capable of resolving customer issues, their longer handle times may indicate a need for improvement in efficiency or effectiveness.</a:t>
            </a:r>
            <a:br>
              <a:rPr lang="en-US" dirty="0"/>
            </a:br>
            <a:r>
              <a:rPr lang="en-US" dirty="0"/>
              <a:t/>
            </a:r>
            <a:br>
              <a:rPr lang="en-US" dirty="0"/>
            </a:br>
            <a:r>
              <a:rPr lang="en-US" b="1" dirty="0"/>
              <a:t>Poor Performers (118 agents):</a:t>
            </a:r>
            <a:r>
              <a:rPr lang="en-US" dirty="0"/>
              <a:t/>
            </a:r>
            <a:br>
              <a:rPr lang="en-US" dirty="0"/>
            </a:br>
            <a:r>
              <a:rPr lang="en-US" dirty="0"/>
              <a:t>This category comprises agents with the longest average handle times, exceeding 20 minutes.</a:t>
            </a:r>
            <a:br>
              <a:rPr lang="en-US" dirty="0"/>
            </a:br>
            <a:r>
              <a:rPr lang="en-US" dirty="0"/>
              <a:t>They handle 45277 calls, accounting for approximately 18% of the total call volume.</a:t>
            </a:r>
            <a:br>
              <a:rPr lang="en-US" dirty="0"/>
            </a:br>
            <a:r>
              <a:rPr lang="en-US" dirty="0"/>
              <a:t>Poor performers may struggle to efficiently address customer inquiries or resolve issues, potentially leading to longer wait times or dissatisfaction among customers.</a:t>
            </a:r>
            <a:r>
              <a:rPr lang="en-US" dirty="0"/>
              <a:t> </a:t>
            </a:r>
            <a:endParaRPr lang="en-IN" dirty="0"/>
          </a:p>
        </p:txBody>
      </p:sp>
    </p:spTree>
    <p:extLst>
      <p:ext uri="{BB962C8B-B14F-4D97-AF65-F5344CB8AC3E}">
        <p14:creationId xmlns:p14="http://schemas.microsoft.com/office/powerpoint/2010/main" val="87707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05" y="107486"/>
            <a:ext cx="9404723" cy="536327"/>
          </a:xfrm>
        </p:spPr>
        <p:txBody>
          <a:bodyPr/>
          <a:lstStyle/>
          <a:p>
            <a:r>
              <a:rPr lang="en-US" sz="2400" dirty="0"/>
              <a:t>"Customer Sentiment and Service Analysis: Insights and Trends"</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8785774"/>
              </p:ext>
            </p:extLst>
          </p:nvPr>
        </p:nvGraphicFramePr>
        <p:xfrm>
          <a:off x="95605" y="552750"/>
          <a:ext cx="11968064" cy="6285657"/>
        </p:xfrm>
        <a:graphic>
          <a:graphicData uri="http://schemas.openxmlformats.org/drawingml/2006/table">
            <a:tbl>
              <a:tblPr>
                <a:tableStyleId>{BDBED569-4797-4DF1-A0F4-6AAB3CD982D8}</a:tableStyleId>
              </a:tblPr>
              <a:tblGrid>
                <a:gridCol w="7259318"/>
                <a:gridCol w="4708746"/>
              </a:tblGrid>
              <a:tr h="1319351">
                <a:tc>
                  <a:txBody>
                    <a:bodyPr/>
                    <a:lstStyle/>
                    <a:p>
                      <a:pPr marL="285750" indent="-285750" algn="l" fontAlgn="b">
                        <a:buFont typeface="Wingdings" panose="05000000000000000000" pitchFamily="2" charset="2"/>
                        <a:buChar char="Ø"/>
                      </a:pPr>
                      <a:r>
                        <a:rPr lang="en-US" sz="1600" b="1" u="none" strike="noStrike" kern="1200" dirty="0">
                          <a:effectLst/>
                        </a:rPr>
                        <a:t>NPS Score:</a:t>
                      </a:r>
                      <a:r>
                        <a:rPr lang="en-US" sz="1200" u="none" strike="noStrike" kern="1200" dirty="0">
                          <a:effectLst/>
                        </a:rPr>
                        <a:t/>
                      </a:r>
                      <a:br>
                        <a:rPr lang="en-US" sz="1200" u="none" strike="noStrike" kern="1200" dirty="0">
                          <a:effectLst/>
                        </a:rPr>
                      </a:br>
                      <a:r>
                        <a:rPr lang="en-US" sz="1200" u="none" strike="noStrike" kern="1200" dirty="0">
                          <a:effectLst/>
                        </a:rPr>
                        <a:t>The Overall NPS Score is 43% which indicates that a higher percentage of customers are promoters (those likely to recommend the company) compared to detractors (those unlikely to recommend). This suggests that overall, there is a positive sentiment among customers towards the company, as there are more customers who are likely to recommend the service than those who are not. </a:t>
                      </a:r>
                      <a:endParaRPr lang="en-US" sz="1200" b="0" u="none" strike="noStrike" kern="1200" dirty="0">
                        <a:solidFill>
                          <a:schemeClr val="tx1"/>
                        </a:solidFill>
                        <a:effectLst/>
                        <a:latin typeface="+mn-lt"/>
                        <a:ea typeface="+mn-ea"/>
                        <a:cs typeface="+mn-cs"/>
                      </a:endParaRPr>
                    </a:p>
                  </a:txBody>
                  <a:tcPr marL="7722" marR="7722" marT="7722" marB="0" anchor="ctr"/>
                </a:tc>
                <a:tc>
                  <a:txBody>
                    <a:bodyPr/>
                    <a:lstStyle/>
                    <a:p>
                      <a:pPr marL="171450" indent="-171450" algn="ctr" fontAlgn="b">
                        <a:buFont typeface="Wingdings" panose="05000000000000000000" pitchFamily="2" charset="2"/>
                        <a:buChar char="Ø"/>
                      </a:pPr>
                      <a:r>
                        <a:rPr lang="en-IN" sz="1100" u="none" strike="noStrike" kern="1200" dirty="0">
                          <a:effectLst/>
                        </a:rPr>
                        <a:t>43%</a:t>
                      </a:r>
                      <a:endParaRPr lang="en-IN" sz="1100" b="0" u="none" strike="noStrike" kern="1200" dirty="0">
                        <a:solidFill>
                          <a:schemeClr val="tx1"/>
                        </a:solidFill>
                        <a:effectLst/>
                        <a:latin typeface="+mn-lt"/>
                        <a:ea typeface="+mn-ea"/>
                        <a:cs typeface="+mn-cs"/>
                      </a:endParaRPr>
                    </a:p>
                  </a:txBody>
                  <a:tcPr marL="7722" marR="7722" marT="7722" marB="0" anchor="ctr"/>
                </a:tc>
              </a:tr>
              <a:tr h="664285">
                <a:tc>
                  <a:txBody>
                    <a:bodyPr/>
                    <a:lstStyle/>
                    <a:p>
                      <a:pPr marL="285750" indent="-285750" algn="l" fontAlgn="b">
                        <a:buFont typeface="Wingdings" panose="05000000000000000000" pitchFamily="2" charset="2"/>
                        <a:buChar char="Ø"/>
                      </a:pPr>
                      <a:r>
                        <a:rPr lang="en-US" sz="1400" b="1" u="none" strike="noStrike" kern="1200" dirty="0">
                          <a:effectLst/>
                        </a:rPr>
                        <a:t>Enthusiastic Supporters</a:t>
                      </a:r>
                      <a:r>
                        <a:rPr lang="en-US" sz="1200" u="none" strike="noStrike" kern="1200" dirty="0">
                          <a:effectLst/>
                        </a:rPr>
                        <a:t>: The majority of customers fall into the "Enthusiastic Supporters" category (27% for a score of 10 and 16% for a score of 9), indicating that a significant portion of customers are highly satisfied with the service and are likely to recommend it enthusiastically.</a:t>
                      </a:r>
                      <a:endParaRPr lang="en-US" sz="1200" b="0" u="none" strike="noStrike" kern="1200" dirty="0">
                        <a:solidFill>
                          <a:schemeClr val="tx1"/>
                        </a:solidFill>
                        <a:effectLst/>
                        <a:latin typeface="+mn-lt"/>
                        <a:ea typeface="+mn-ea"/>
                        <a:cs typeface="+mn-cs"/>
                      </a:endParaRPr>
                    </a:p>
                  </a:txBody>
                  <a:tcPr marL="7722" marR="7722" marT="7722" marB="0" anchor="ctr"/>
                </a:tc>
                <a:tc>
                  <a:txBody>
                    <a:bodyPr/>
                    <a:lstStyle/>
                    <a:p>
                      <a:pPr marL="171450" indent="-171450" algn="ctr" fontAlgn="b">
                        <a:buFont typeface="Wingdings" panose="05000000000000000000" pitchFamily="2" charset="2"/>
                        <a:buChar char="Ø"/>
                      </a:pPr>
                      <a:r>
                        <a:rPr lang="en-IN" sz="1100" u="none" strike="noStrike" kern="1200" dirty="0">
                          <a:effectLst/>
                        </a:rPr>
                        <a:t>43%</a:t>
                      </a:r>
                      <a:endParaRPr lang="en-IN" sz="1100" b="0" u="none" strike="noStrike" kern="1200" dirty="0">
                        <a:solidFill>
                          <a:schemeClr val="tx1"/>
                        </a:solidFill>
                        <a:effectLst/>
                        <a:latin typeface="+mn-lt"/>
                        <a:ea typeface="+mn-ea"/>
                        <a:cs typeface="+mn-cs"/>
                      </a:endParaRPr>
                    </a:p>
                  </a:txBody>
                  <a:tcPr marL="7722" marR="7722" marT="7722" marB="0" anchor="ctr"/>
                </a:tc>
              </a:tr>
              <a:tr h="882640">
                <a:tc>
                  <a:txBody>
                    <a:bodyPr/>
                    <a:lstStyle/>
                    <a:p>
                      <a:pPr marL="285750" indent="-285750" algn="l" fontAlgn="b">
                        <a:buFont typeface="Wingdings" panose="05000000000000000000" pitchFamily="2" charset="2"/>
                        <a:buChar char="Ø"/>
                      </a:pPr>
                      <a:r>
                        <a:rPr lang="en-US" sz="1400" b="1" u="none" strike="noStrike" kern="1200" dirty="0">
                          <a:effectLst/>
                        </a:rPr>
                        <a:t>Satisfied Supporters</a:t>
                      </a:r>
                      <a:r>
                        <a:rPr lang="en-US" sz="1200" u="none" strike="noStrike" kern="1200" dirty="0">
                          <a:effectLst/>
                        </a:rPr>
                        <a:t>: A smaller proportion of customers fall into the "Satisfied Supporters" category (25% for a score of 8 and 11% for a score of 7), suggesting that while they are satisfied with the service, they may not be as enthusiastic in recommending it compared to the "Enthusiastic Supporters."</a:t>
                      </a:r>
                      <a:endParaRPr lang="en-US" sz="1200" b="0" u="none" strike="noStrike" kern="1200" dirty="0">
                        <a:solidFill>
                          <a:schemeClr val="tx1"/>
                        </a:solidFill>
                        <a:effectLst/>
                        <a:latin typeface="+mn-lt"/>
                        <a:ea typeface="+mn-ea"/>
                        <a:cs typeface="+mn-cs"/>
                      </a:endParaRPr>
                    </a:p>
                  </a:txBody>
                  <a:tcPr marL="7722" marR="7722" marT="7722" marB="0" anchor="ctr"/>
                </a:tc>
                <a:tc>
                  <a:txBody>
                    <a:bodyPr/>
                    <a:lstStyle/>
                    <a:p>
                      <a:pPr marL="171450" indent="-171450" algn="ctr" fontAlgn="b">
                        <a:buFont typeface="Wingdings" panose="05000000000000000000" pitchFamily="2" charset="2"/>
                        <a:buChar char="Ø"/>
                      </a:pPr>
                      <a:r>
                        <a:rPr lang="en-IN" sz="1100" u="none" strike="noStrike" kern="1200" dirty="0">
                          <a:effectLst/>
                        </a:rPr>
                        <a:t>36%</a:t>
                      </a:r>
                      <a:endParaRPr lang="en-IN" sz="1100" b="0" u="none" strike="noStrike" kern="1200" dirty="0">
                        <a:solidFill>
                          <a:schemeClr val="tx1"/>
                        </a:solidFill>
                        <a:effectLst/>
                        <a:latin typeface="+mn-lt"/>
                        <a:ea typeface="+mn-ea"/>
                        <a:cs typeface="+mn-cs"/>
                      </a:endParaRPr>
                    </a:p>
                  </a:txBody>
                  <a:tcPr marL="7722" marR="7722" marT="7722" marB="0" anchor="ctr"/>
                </a:tc>
              </a:tr>
              <a:tr h="882640">
                <a:tc>
                  <a:txBody>
                    <a:bodyPr/>
                    <a:lstStyle/>
                    <a:p>
                      <a:pPr marL="285750" indent="-285750" algn="l" fontAlgn="b">
                        <a:buFont typeface="Wingdings" panose="05000000000000000000" pitchFamily="2" charset="2"/>
                        <a:buChar char="Ø"/>
                      </a:pPr>
                      <a:r>
                        <a:rPr lang="en-US" sz="1400" b="1" u="none" strike="noStrike" kern="1200" dirty="0">
                          <a:effectLst/>
                        </a:rPr>
                        <a:t>Disappointed or Critical Respondents</a:t>
                      </a:r>
                      <a:r>
                        <a:rPr lang="en-US" sz="1200" u="none" strike="noStrike" kern="1200" dirty="0">
                          <a:effectLst/>
                        </a:rPr>
                        <a:t>: A relatively small percentage of customers fall into the "Disappointed or Critical Respondents" category (ranging from 1% to 7% across scores 0 to 6), indicating that there are customers who are not satisfied with the service and may not recommend it.</a:t>
                      </a:r>
                      <a:endParaRPr lang="en-US" sz="1200" b="0" u="none" strike="noStrike" kern="1200" dirty="0">
                        <a:solidFill>
                          <a:schemeClr val="tx1"/>
                        </a:solidFill>
                        <a:effectLst/>
                        <a:latin typeface="+mn-lt"/>
                        <a:ea typeface="+mn-ea"/>
                        <a:cs typeface="+mn-cs"/>
                      </a:endParaRPr>
                    </a:p>
                  </a:txBody>
                  <a:tcPr marL="7722" marR="7722" marT="7722" marB="0" anchor="ctr"/>
                </a:tc>
                <a:tc>
                  <a:txBody>
                    <a:bodyPr/>
                    <a:lstStyle/>
                    <a:p>
                      <a:pPr marL="171450" indent="-171450" algn="ctr" fontAlgn="b">
                        <a:buFont typeface="Wingdings" panose="05000000000000000000" pitchFamily="2" charset="2"/>
                        <a:buChar char="Ø"/>
                      </a:pPr>
                      <a:r>
                        <a:rPr lang="en-IN" sz="1100" u="none" strike="noStrike" kern="1200" dirty="0">
                          <a:effectLst/>
                        </a:rPr>
                        <a:t>21%</a:t>
                      </a:r>
                      <a:endParaRPr lang="en-IN" sz="1100" b="0" u="none" strike="noStrike" kern="1200" dirty="0">
                        <a:solidFill>
                          <a:schemeClr val="tx1"/>
                        </a:solidFill>
                        <a:effectLst/>
                        <a:latin typeface="+mn-lt"/>
                        <a:ea typeface="+mn-ea"/>
                        <a:cs typeface="+mn-cs"/>
                      </a:endParaRPr>
                    </a:p>
                  </a:txBody>
                  <a:tcPr marL="7722" marR="7722" marT="7722" marB="0" anchor="ctr"/>
                </a:tc>
              </a:tr>
              <a:tr h="882640">
                <a:tc>
                  <a:txBody>
                    <a:bodyPr/>
                    <a:lstStyle/>
                    <a:p>
                      <a:pPr marL="285750" indent="-285750" algn="l" fontAlgn="b">
                        <a:buFont typeface="Wingdings" panose="05000000000000000000" pitchFamily="2" charset="2"/>
                        <a:buChar char="Ø"/>
                      </a:pPr>
                      <a:r>
                        <a:rPr lang="en-US" sz="1400" b="1" u="none" strike="noStrike" kern="1200" dirty="0">
                          <a:effectLst/>
                        </a:rPr>
                        <a:t>Conclusion</a:t>
                      </a:r>
                      <a:r>
                        <a:rPr lang="en-US" sz="1200" u="none" strike="noStrike" kern="1200" dirty="0">
                          <a:effectLst/>
                        </a:rPr>
                        <a:t>: The majority of customers (approximately 79%) are satisfied and likely to recommend the service, whereas a minority (approximately 21%) are not as satisfied and may not recommend it. This suggests that the company has a generally positive reputation among its customers, but there is still room for improvement to address the concerns of those who are less satisfied.</a:t>
                      </a:r>
                      <a:endParaRPr lang="en-US" sz="1200" b="0" u="none" strike="noStrike" kern="1200" dirty="0">
                        <a:solidFill>
                          <a:schemeClr val="tx1"/>
                        </a:solidFill>
                        <a:effectLst/>
                        <a:latin typeface="+mn-lt"/>
                        <a:ea typeface="+mn-ea"/>
                        <a:cs typeface="+mn-cs"/>
                      </a:endParaRPr>
                    </a:p>
                  </a:txBody>
                  <a:tcPr marL="7722" marR="7722" marT="7722" marB="0" anchor="ctr"/>
                </a:tc>
                <a:tc>
                  <a:txBody>
                    <a:bodyPr/>
                    <a:lstStyle/>
                    <a:p>
                      <a:pPr marL="171450" indent="-171450" algn="ctr" fontAlgn="b">
                        <a:buFont typeface="Wingdings" panose="05000000000000000000" pitchFamily="2" charset="2"/>
                        <a:buChar char="Ø"/>
                      </a:pPr>
                      <a:endParaRPr lang="en-IN" sz="1100" b="0" u="none" strike="noStrike" kern="1200" dirty="0">
                        <a:solidFill>
                          <a:schemeClr val="tx1"/>
                        </a:solidFill>
                        <a:effectLst/>
                        <a:latin typeface="+mn-lt"/>
                        <a:ea typeface="+mn-ea"/>
                        <a:cs typeface="+mn-cs"/>
                      </a:endParaRPr>
                    </a:p>
                  </a:txBody>
                  <a:tcPr marL="7722" marR="7722" marT="7722" marB="0" anchor="ctr"/>
                </a:tc>
              </a:tr>
              <a:tr h="445930">
                <a:tc>
                  <a:txBody>
                    <a:bodyPr/>
                    <a:lstStyle/>
                    <a:p>
                      <a:pPr marL="285750" indent="-285750" algn="l" fontAlgn="b">
                        <a:buFont typeface="Wingdings" panose="05000000000000000000" pitchFamily="2" charset="2"/>
                        <a:buChar char="Ø"/>
                      </a:pPr>
                      <a:r>
                        <a:rPr lang="en-US" sz="1400" b="1" u="none" strike="noStrike" kern="1200" dirty="0">
                          <a:effectLst/>
                        </a:rPr>
                        <a:t>Popular Calling Product</a:t>
                      </a:r>
                      <a:r>
                        <a:rPr lang="en-US" sz="1200" u="none" strike="noStrike" kern="1200" dirty="0">
                          <a:effectLst/>
                        </a:rPr>
                        <a:t>: 59% of the calls are related to flight bookings or inquiries, making it the most common product category customers contact the company about.</a:t>
                      </a:r>
                      <a:endParaRPr lang="en-US" sz="1200" b="0" u="none" strike="noStrike" kern="1200" dirty="0">
                        <a:solidFill>
                          <a:schemeClr val="tx1"/>
                        </a:solidFill>
                        <a:effectLst/>
                        <a:latin typeface="+mn-lt"/>
                        <a:ea typeface="+mn-ea"/>
                        <a:cs typeface="+mn-cs"/>
                      </a:endParaRPr>
                    </a:p>
                  </a:txBody>
                  <a:tcPr marL="7722" marR="7722" marT="7722" marB="0" anchor="ctr"/>
                </a:tc>
                <a:tc>
                  <a:txBody>
                    <a:bodyPr/>
                    <a:lstStyle/>
                    <a:p>
                      <a:pPr marL="171450" indent="-171450" algn="ctr" fontAlgn="b">
                        <a:buFont typeface="Wingdings" panose="05000000000000000000" pitchFamily="2" charset="2"/>
                        <a:buChar char="Ø"/>
                      </a:pPr>
                      <a:r>
                        <a:rPr lang="en-IN" sz="1100" u="none" strike="noStrike" kern="1200" dirty="0">
                          <a:effectLst/>
                        </a:rPr>
                        <a:t>59%</a:t>
                      </a:r>
                      <a:endParaRPr lang="en-IN" sz="1100" b="0" u="none" strike="noStrike" kern="1200" dirty="0">
                        <a:solidFill>
                          <a:schemeClr val="tx1"/>
                        </a:solidFill>
                        <a:effectLst/>
                        <a:latin typeface="+mn-lt"/>
                        <a:ea typeface="+mn-ea"/>
                        <a:cs typeface="+mn-cs"/>
                      </a:endParaRPr>
                    </a:p>
                  </a:txBody>
                  <a:tcPr marL="7722" marR="7722" marT="7722" marB="0" anchor="ctr"/>
                </a:tc>
              </a:tr>
              <a:tr h="445930">
                <a:tc>
                  <a:txBody>
                    <a:bodyPr/>
                    <a:lstStyle/>
                    <a:p>
                      <a:pPr marL="285750" indent="-285750" algn="l" fontAlgn="b">
                        <a:buFont typeface="Wingdings" panose="05000000000000000000" pitchFamily="2" charset="2"/>
                        <a:buChar char="Ø"/>
                      </a:pPr>
                      <a:r>
                        <a:rPr lang="en-US" sz="1400" b="1" u="none" strike="noStrike" kern="1200" dirty="0">
                          <a:effectLst/>
                        </a:rPr>
                        <a:t>Second Popular Product</a:t>
                      </a:r>
                      <a:r>
                        <a:rPr lang="en-US" sz="1200" u="none" strike="noStrike" kern="1200" dirty="0">
                          <a:effectLst/>
                        </a:rPr>
                        <a:t>: Approximately 36% of the calls pertain to hotel bookings or inquiries, indicating a significant portion of customer interactions are related to hotel accommodations.</a:t>
                      </a:r>
                      <a:endParaRPr lang="en-US" sz="1200" b="0" u="none" strike="noStrike" kern="1200" dirty="0">
                        <a:solidFill>
                          <a:schemeClr val="tx1"/>
                        </a:solidFill>
                        <a:effectLst/>
                        <a:latin typeface="+mn-lt"/>
                        <a:ea typeface="+mn-ea"/>
                        <a:cs typeface="+mn-cs"/>
                      </a:endParaRPr>
                    </a:p>
                  </a:txBody>
                  <a:tcPr marL="7722" marR="7722" marT="7722" marB="0" anchor="ctr"/>
                </a:tc>
                <a:tc>
                  <a:txBody>
                    <a:bodyPr/>
                    <a:lstStyle/>
                    <a:p>
                      <a:pPr marL="171450" indent="-171450" algn="ctr" fontAlgn="b">
                        <a:buFont typeface="Wingdings" panose="05000000000000000000" pitchFamily="2" charset="2"/>
                        <a:buChar char="Ø"/>
                      </a:pPr>
                      <a:r>
                        <a:rPr lang="en-IN" sz="1100" u="none" strike="noStrike" kern="1200" dirty="0">
                          <a:effectLst/>
                        </a:rPr>
                        <a:t>36%</a:t>
                      </a:r>
                      <a:endParaRPr lang="en-IN" sz="1100" b="0" u="none" strike="noStrike" kern="1200" dirty="0">
                        <a:solidFill>
                          <a:schemeClr val="tx1"/>
                        </a:solidFill>
                        <a:effectLst/>
                        <a:latin typeface="+mn-lt"/>
                        <a:ea typeface="+mn-ea"/>
                        <a:cs typeface="+mn-cs"/>
                      </a:endParaRPr>
                    </a:p>
                  </a:txBody>
                  <a:tcPr marL="7722" marR="7722" marT="7722" marB="0" anchor="ctr"/>
                </a:tc>
              </a:tr>
              <a:tr h="445930">
                <a:tc>
                  <a:txBody>
                    <a:bodyPr/>
                    <a:lstStyle/>
                    <a:p>
                      <a:pPr marL="285750" indent="-285750" algn="l" fontAlgn="b">
                        <a:buFont typeface="Wingdings" panose="05000000000000000000" pitchFamily="2" charset="2"/>
                        <a:buChar char="Ø"/>
                      </a:pPr>
                      <a:r>
                        <a:rPr lang="en-US" sz="1400" b="1" u="none" strike="noStrike" kern="1200" dirty="0">
                          <a:effectLst/>
                        </a:rPr>
                        <a:t>Car-related</a:t>
                      </a:r>
                      <a:r>
                        <a:rPr lang="en-US" sz="1200" u="none" strike="noStrike" kern="1200" dirty="0">
                          <a:effectLst/>
                        </a:rPr>
                        <a:t> calls represent a smaller proportion at 4% of the total calls, suggesting that car bookings or inquiries are less frequent compared to flights and hotels.</a:t>
                      </a:r>
                      <a:endParaRPr lang="en-US" sz="1200" b="0" u="none" strike="noStrike" kern="1200" dirty="0">
                        <a:solidFill>
                          <a:schemeClr val="tx1"/>
                        </a:solidFill>
                        <a:effectLst/>
                        <a:latin typeface="+mn-lt"/>
                        <a:ea typeface="+mn-ea"/>
                        <a:cs typeface="+mn-cs"/>
                      </a:endParaRPr>
                    </a:p>
                  </a:txBody>
                  <a:tcPr marL="7722" marR="7722" marT="7722" marB="0" anchor="ctr"/>
                </a:tc>
                <a:tc>
                  <a:txBody>
                    <a:bodyPr/>
                    <a:lstStyle/>
                    <a:p>
                      <a:pPr marL="171450" indent="-171450" algn="ctr" fontAlgn="b">
                        <a:buFont typeface="Wingdings" panose="05000000000000000000" pitchFamily="2" charset="2"/>
                        <a:buChar char="Ø"/>
                      </a:pPr>
                      <a:r>
                        <a:rPr lang="en-IN" sz="1100" u="none" strike="noStrike" kern="1200" dirty="0">
                          <a:effectLst/>
                        </a:rPr>
                        <a:t>4%</a:t>
                      </a:r>
                      <a:endParaRPr lang="en-IN" sz="1100" b="0" u="none" strike="noStrike" kern="1200" dirty="0">
                        <a:solidFill>
                          <a:schemeClr val="tx1"/>
                        </a:solidFill>
                        <a:effectLst/>
                        <a:latin typeface="+mn-lt"/>
                        <a:ea typeface="+mn-ea"/>
                        <a:cs typeface="+mn-cs"/>
                      </a:endParaRPr>
                    </a:p>
                  </a:txBody>
                  <a:tcPr marL="7722" marR="7722" marT="7722" marB="0" anchor="ctr"/>
                </a:tc>
              </a:tr>
            </a:tbl>
          </a:graphicData>
        </a:graphic>
      </p:graphicFrame>
    </p:spTree>
    <p:extLst>
      <p:ext uri="{BB962C8B-B14F-4D97-AF65-F5344CB8AC3E}">
        <p14:creationId xmlns:p14="http://schemas.microsoft.com/office/powerpoint/2010/main" val="4091042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62136" y="172800"/>
            <a:ext cx="8563204" cy="573649"/>
          </a:xfrm>
        </p:spPr>
        <p:txBody>
          <a:bodyPr/>
          <a:lstStyle/>
          <a:p>
            <a:r>
              <a:rPr lang="en-US" sz="2400" dirty="0"/>
              <a:t>"Customer Contact Insights &amp; Agent Workload Analysis"</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6066018"/>
              </p:ext>
            </p:extLst>
          </p:nvPr>
        </p:nvGraphicFramePr>
        <p:xfrm>
          <a:off x="646111" y="830424"/>
          <a:ext cx="10559954" cy="5598367"/>
        </p:xfrm>
        <a:graphic>
          <a:graphicData uri="http://schemas.openxmlformats.org/drawingml/2006/table">
            <a:tbl>
              <a:tblPr>
                <a:tableStyleId>{BDBED569-4797-4DF1-A0F4-6AAB3CD982D8}</a:tableStyleId>
              </a:tblPr>
              <a:tblGrid>
                <a:gridCol w="6405218"/>
                <a:gridCol w="4154736"/>
              </a:tblGrid>
              <a:tr h="1721738">
                <a:tc>
                  <a:txBody>
                    <a:bodyPr/>
                    <a:lstStyle/>
                    <a:p>
                      <a:pPr marL="171450" indent="-171450" algn="l" fontAlgn="b">
                        <a:buFont typeface="Wingdings" panose="05000000000000000000" pitchFamily="2" charset="2"/>
                        <a:buChar char="Ø"/>
                      </a:pPr>
                      <a:r>
                        <a:rPr lang="en-US" sz="1200" u="none" strike="noStrike" dirty="0">
                          <a:effectLst/>
                        </a:rPr>
                        <a:t>Reconfirm, Cancel, and Change</a:t>
                      </a:r>
                      <a:r>
                        <a:rPr lang="en-US" sz="1400" u="none" strike="noStrike" dirty="0">
                          <a:effectLst/>
                        </a:rPr>
                        <a:t>: These are the top three reasons for customer contact, accounting for 70% of all calls. This suggests that customers frequently reach out to the customer service center to reconfirm their bookings, cancel reservations, or make changes to their travel plans.</a:t>
                      </a:r>
                      <a:endParaRPr lang="en-US" sz="1200" b="0" i="0" u="none" strike="noStrike" dirty="0">
                        <a:solidFill>
                          <a:srgbClr val="262626"/>
                        </a:solidFill>
                        <a:effectLst/>
                        <a:latin typeface="Calibri" panose="020F0502020204030204" pitchFamily="34" charset="0"/>
                      </a:endParaRPr>
                    </a:p>
                  </a:txBody>
                  <a:tcPr marL="7722" marR="7722" marT="7722" marB="0" anchor="ctr"/>
                </a:tc>
                <a:tc>
                  <a:txBody>
                    <a:bodyPr/>
                    <a:lstStyle/>
                    <a:p>
                      <a:pPr marL="171450" indent="-171450" algn="ctr" fontAlgn="b">
                        <a:buFont typeface="Wingdings" panose="05000000000000000000" pitchFamily="2" charset="2"/>
                        <a:buChar char="Ø"/>
                      </a:pPr>
                      <a:r>
                        <a:rPr lang="en-IN" sz="1200" u="none" strike="noStrike">
                          <a:effectLst/>
                        </a:rPr>
                        <a:t>70%</a:t>
                      </a:r>
                      <a:endParaRPr lang="en-IN" sz="1200" b="0" i="0" u="none" strike="noStrike">
                        <a:solidFill>
                          <a:srgbClr val="000000"/>
                        </a:solidFill>
                        <a:effectLst/>
                        <a:latin typeface="Calibri" panose="020F0502020204030204" pitchFamily="34" charset="0"/>
                      </a:endParaRPr>
                    </a:p>
                  </a:txBody>
                  <a:tcPr marL="7722" marR="7722" marT="7722" marB="0" anchor="ctr"/>
                </a:tc>
              </a:tr>
              <a:tr h="1722946">
                <a:tc>
                  <a:txBody>
                    <a:bodyPr/>
                    <a:lstStyle/>
                    <a:p>
                      <a:pPr marL="171450" indent="-171450" algn="l" fontAlgn="b">
                        <a:buFont typeface="Wingdings" panose="05000000000000000000" pitchFamily="2" charset="2"/>
                        <a:buChar char="Ø"/>
                      </a:pPr>
                      <a:r>
                        <a:rPr lang="en-US" sz="1200" u="none" strike="noStrike" dirty="0">
                          <a:effectLst/>
                        </a:rPr>
                        <a:t>Billing and Refunds, Exchange, Special Service Request</a:t>
                      </a:r>
                      <a:r>
                        <a:rPr lang="en-US" sz="1400" u="none" strike="noStrike" dirty="0">
                          <a:effectLst/>
                        </a:rPr>
                        <a:t>: These reasons also contribute significantly to customer contact, each accounting for around 8-10% of calls. This indicates that issues related to billing, refunds, exchanges, and special service requests are common concerns among customers.</a:t>
                      </a:r>
                      <a:endParaRPr lang="en-US" sz="1200" b="0" i="0" u="none" strike="noStrike" dirty="0">
                        <a:solidFill>
                          <a:srgbClr val="262626"/>
                        </a:solidFill>
                        <a:effectLst/>
                        <a:latin typeface="Calibri" panose="020F0502020204030204" pitchFamily="34" charset="0"/>
                      </a:endParaRPr>
                    </a:p>
                  </a:txBody>
                  <a:tcPr marL="7722" marR="7722" marT="7722" marB="0" anchor="ctr"/>
                </a:tc>
                <a:tc>
                  <a:txBody>
                    <a:bodyPr/>
                    <a:lstStyle/>
                    <a:p>
                      <a:pPr marL="171450" indent="-171450" algn="ctr" fontAlgn="b">
                        <a:buFont typeface="Wingdings" panose="05000000000000000000" pitchFamily="2" charset="2"/>
                        <a:buChar char="Ø"/>
                      </a:pPr>
                      <a:r>
                        <a:rPr lang="en-IN" sz="1200" u="none" strike="noStrike">
                          <a:effectLst/>
                        </a:rPr>
                        <a:t>8-10%</a:t>
                      </a:r>
                      <a:endParaRPr lang="en-IN" sz="1200" b="0" i="0" u="none" strike="noStrike">
                        <a:solidFill>
                          <a:srgbClr val="000000"/>
                        </a:solidFill>
                        <a:effectLst/>
                        <a:latin typeface="Calibri" panose="020F0502020204030204" pitchFamily="34" charset="0"/>
                      </a:endParaRPr>
                    </a:p>
                  </a:txBody>
                  <a:tcPr marL="7722" marR="7722" marT="7722" marB="0" anchor="ctr"/>
                </a:tc>
              </a:tr>
              <a:tr h="2153683">
                <a:tc>
                  <a:txBody>
                    <a:bodyPr/>
                    <a:lstStyle/>
                    <a:p>
                      <a:pPr marL="171450" indent="-171450" algn="l" fontAlgn="b">
                        <a:buFont typeface="Wingdings" panose="05000000000000000000" pitchFamily="2" charset="2"/>
                        <a:buChar char="Ø"/>
                      </a:pPr>
                      <a:r>
                        <a:rPr lang="en-US" sz="1200" u="none" strike="noStrike">
                          <a:effectLst/>
                        </a:rPr>
                        <a:t>Agent Workload: Average Case Handled Per Agent is:</a:t>
                      </a:r>
                      <a:br>
                        <a:rPr lang="en-US" sz="1200" u="none" strike="noStrike">
                          <a:effectLst/>
                        </a:rPr>
                      </a:br>
                      <a:r>
                        <a:rPr lang="en-US" sz="1200" u="none" strike="noStrike">
                          <a:effectLst/>
                        </a:rPr>
                        <a:t/>
                      </a:r>
                      <a:br>
                        <a:rPr lang="en-US" sz="1200" u="none" strike="noStrike">
                          <a:effectLst/>
                        </a:rPr>
                      </a:br>
                      <a:r>
                        <a:rPr lang="en-US" sz="1200" u="none" strike="noStrike">
                          <a:effectLst/>
                        </a:rPr>
                        <a:t>Monitoring the average number of cases handled per agent can help assess agent efficiency and productivity. Higher averages may indicate that agents are effectively managing their workload and resolving cases in a timely manner.</a:t>
                      </a:r>
                      <a:endParaRPr lang="en-US" sz="1200" b="0" i="0" u="none" strike="noStrike">
                        <a:solidFill>
                          <a:srgbClr val="262626"/>
                        </a:solidFill>
                        <a:effectLst/>
                        <a:latin typeface="Calibri" panose="020F0502020204030204" pitchFamily="34" charset="0"/>
                      </a:endParaRPr>
                    </a:p>
                  </a:txBody>
                  <a:tcPr marL="7722" marR="7722" marT="7722" marB="0" anchor="ctr"/>
                </a:tc>
                <a:tc>
                  <a:txBody>
                    <a:bodyPr/>
                    <a:lstStyle/>
                    <a:p>
                      <a:pPr marL="171450" indent="-171450" algn="ctr" fontAlgn="b">
                        <a:buFont typeface="Wingdings" panose="05000000000000000000" pitchFamily="2" charset="2"/>
                        <a:buChar char="Ø"/>
                      </a:pPr>
                      <a:r>
                        <a:rPr lang="en-IN" sz="1200" u="none" strike="noStrike" dirty="0">
                          <a:effectLst/>
                        </a:rPr>
                        <a:t>3.74`</a:t>
                      </a:r>
                      <a:endParaRPr lang="en-IN" sz="1200" b="0" i="0" u="none" strike="noStrike" dirty="0">
                        <a:solidFill>
                          <a:srgbClr val="000000"/>
                        </a:solidFill>
                        <a:effectLst/>
                        <a:latin typeface="Calibri" panose="020F0502020204030204" pitchFamily="34" charset="0"/>
                      </a:endParaRPr>
                    </a:p>
                  </a:txBody>
                  <a:tcPr marL="7722" marR="7722" marT="7722" marB="0" anchor="ctr"/>
                </a:tc>
              </a:tr>
            </a:tbl>
          </a:graphicData>
        </a:graphic>
      </p:graphicFrame>
    </p:spTree>
    <p:extLst>
      <p:ext uri="{BB962C8B-B14F-4D97-AF65-F5344CB8AC3E}">
        <p14:creationId xmlns:p14="http://schemas.microsoft.com/office/powerpoint/2010/main" val="12180807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01" y="135478"/>
            <a:ext cx="9404723" cy="592311"/>
          </a:xfrm>
        </p:spPr>
        <p:txBody>
          <a:bodyPr/>
          <a:lstStyle/>
          <a:p>
            <a:r>
              <a:rPr lang="en-IN" sz="2800" dirty="0"/>
              <a:t>"Agent Productivity Distribution Analysis"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0745534"/>
              </p:ext>
            </p:extLst>
          </p:nvPr>
        </p:nvGraphicFramePr>
        <p:xfrm>
          <a:off x="438540" y="811763"/>
          <a:ext cx="11234056" cy="5794310"/>
        </p:xfrm>
        <a:graphic>
          <a:graphicData uri="http://schemas.openxmlformats.org/drawingml/2006/table">
            <a:tbl>
              <a:tblPr>
                <a:tableStyleId>{BDBED569-4797-4DF1-A0F4-6AAB3CD982D8}</a:tableStyleId>
              </a:tblPr>
              <a:tblGrid>
                <a:gridCol w="6814100"/>
                <a:gridCol w="4419956"/>
              </a:tblGrid>
              <a:tr h="1294460">
                <a:tc>
                  <a:txBody>
                    <a:bodyPr/>
                    <a:lstStyle/>
                    <a:p>
                      <a:pPr marL="171450" indent="-171450" algn="l" fontAlgn="b">
                        <a:buFont typeface="Wingdings" panose="05000000000000000000" pitchFamily="2" charset="2"/>
                        <a:buChar char="Ø"/>
                      </a:pPr>
                      <a:r>
                        <a:rPr lang="en-US" sz="1200" u="none" strike="noStrike" dirty="0">
                          <a:effectLst/>
                        </a:rPr>
                        <a:t>Agent Category for Productivity bracket</a:t>
                      </a:r>
                      <a:br>
                        <a:rPr lang="en-US" sz="1200" u="none" strike="noStrike" dirty="0">
                          <a:effectLst/>
                        </a:rPr>
                      </a:br>
                      <a:r>
                        <a:rPr lang="en-US" sz="1200" u="none" strike="noStrike" dirty="0">
                          <a:effectLst/>
                        </a:rPr>
                        <a:t>Excellent (38-48): There are 168 agents in this category, constituting 27% of the total. These agents demonstrate consistently high productivity, with productivity scores ranging from 38 to 48.</a:t>
                      </a:r>
                      <a:endParaRPr lang="en-US" sz="1200" b="0" i="0" u="none" strike="noStrike" dirty="0">
                        <a:solidFill>
                          <a:srgbClr val="262626"/>
                        </a:solidFill>
                        <a:effectLst/>
                        <a:latin typeface="Calibri" panose="020F0502020204030204" pitchFamily="34" charset="0"/>
                      </a:endParaRPr>
                    </a:p>
                  </a:txBody>
                  <a:tcPr marL="7722" marR="7722" marT="7722" marB="0" anchor="ctr"/>
                </a:tc>
                <a:tc>
                  <a:txBody>
                    <a:bodyPr/>
                    <a:lstStyle/>
                    <a:p>
                      <a:pPr marL="171450" indent="-171450" algn="ctr" fontAlgn="b">
                        <a:buFont typeface="Wingdings" panose="05000000000000000000" pitchFamily="2" charset="2"/>
                        <a:buChar char="Ø"/>
                      </a:pPr>
                      <a:r>
                        <a:rPr lang="en-IN" sz="1200" u="none" strike="noStrike" dirty="0">
                          <a:effectLst/>
                        </a:rPr>
                        <a:t>27%</a:t>
                      </a:r>
                      <a:endParaRPr lang="en-IN" sz="1200" b="0" i="0" u="none" strike="noStrike" dirty="0">
                        <a:solidFill>
                          <a:srgbClr val="000000"/>
                        </a:solidFill>
                        <a:effectLst/>
                        <a:latin typeface="Calibri" panose="020F0502020204030204" pitchFamily="34" charset="0"/>
                      </a:endParaRPr>
                    </a:p>
                  </a:txBody>
                  <a:tcPr marL="7722" marR="7722" marT="7722" marB="0" anchor="ctr"/>
                </a:tc>
              </a:tr>
              <a:tr h="1294460">
                <a:tc>
                  <a:txBody>
                    <a:bodyPr/>
                    <a:lstStyle/>
                    <a:p>
                      <a:pPr marL="171450" indent="-171450" algn="l" fontAlgn="b">
                        <a:buFont typeface="Wingdings" panose="05000000000000000000" pitchFamily="2" charset="2"/>
                        <a:buChar char="Ø"/>
                      </a:pPr>
                      <a:r>
                        <a:rPr lang="en-US" sz="1200" u="none" strike="noStrike">
                          <a:effectLst/>
                        </a:rPr>
                        <a:t>Outstanding (49+ Productivity Score): 144 agents fall into this category, representing 23% of the total. Agents in this group exhibit exceptional productivity, with scores exceeding 49, showcasing outstanding performance.</a:t>
                      </a:r>
                      <a:endParaRPr lang="en-US" sz="1200" b="0" i="0" u="none" strike="noStrike">
                        <a:solidFill>
                          <a:srgbClr val="262626"/>
                        </a:solidFill>
                        <a:effectLst/>
                        <a:latin typeface="Calibri" panose="020F0502020204030204" pitchFamily="34" charset="0"/>
                      </a:endParaRPr>
                    </a:p>
                  </a:txBody>
                  <a:tcPr marL="7722" marR="7722" marT="7722" marB="0" anchor="ctr"/>
                </a:tc>
                <a:tc>
                  <a:txBody>
                    <a:bodyPr/>
                    <a:lstStyle/>
                    <a:p>
                      <a:pPr marL="171450" indent="-171450" algn="ctr" fontAlgn="b">
                        <a:buFont typeface="Wingdings" panose="05000000000000000000" pitchFamily="2" charset="2"/>
                        <a:buChar char="Ø"/>
                      </a:pPr>
                      <a:endParaRPr lang="en-IN" sz="1200" b="0" i="0" u="none" strike="noStrike">
                        <a:solidFill>
                          <a:srgbClr val="000000"/>
                        </a:solidFill>
                        <a:effectLst/>
                        <a:latin typeface="Calibri" panose="020F0502020204030204" pitchFamily="34" charset="0"/>
                      </a:endParaRPr>
                    </a:p>
                  </a:txBody>
                  <a:tcPr marL="7722" marR="7722" marT="7722" marB="0" anchor="ctr"/>
                </a:tc>
              </a:tr>
              <a:tr h="862972">
                <a:tc>
                  <a:txBody>
                    <a:bodyPr/>
                    <a:lstStyle/>
                    <a:p>
                      <a:pPr marL="171450" indent="-171450" algn="l" fontAlgn="b">
                        <a:buFont typeface="Wingdings" panose="05000000000000000000" pitchFamily="2" charset="2"/>
                        <a:buChar char="Ø"/>
                      </a:pPr>
                      <a:r>
                        <a:rPr lang="en-US" sz="1200" u="none" strike="noStrike">
                          <a:effectLst/>
                        </a:rPr>
                        <a:t>Average (17-26): This category comprises 131 agents, making up 21% of the total. These agents demonstrate average productivity levels, with scores ranging from 17 to 26.</a:t>
                      </a:r>
                      <a:endParaRPr lang="en-US" sz="1200" b="0" i="0" u="none" strike="noStrike">
                        <a:solidFill>
                          <a:srgbClr val="262626"/>
                        </a:solidFill>
                        <a:effectLst/>
                        <a:latin typeface="Calibri" panose="020F0502020204030204" pitchFamily="34" charset="0"/>
                      </a:endParaRPr>
                    </a:p>
                  </a:txBody>
                  <a:tcPr marL="7722" marR="7722" marT="7722" marB="0" anchor="ctr"/>
                </a:tc>
                <a:tc>
                  <a:txBody>
                    <a:bodyPr/>
                    <a:lstStyle/>
                    <a:p>
                      <a:pPr marL="171450" indent="-171450" algn="ctr" fontAlgn="b">
                        <a:buFont typeface="Wingdings" panose="05000000000000000000" pitchFamily="2" charset="2"/>
                        <a:buChar char="Ø"/>
                      </a:pPr>
                      <a:r>
                        <a:rPr lang="en-IN" sz="1200" u="none" strike="noStrike">
                          <a:effectLst/>
                        </a:rPr>
                        <a:t>21%</a:t>
                      </a:r>
                      <a:endParaRPr lang="en-IN" sz="1200" b="0" i="0" u="none" strike="noStrike">
                        <a:solidFill>
                          <a:srgbClr val="000000"/>
                        </a:solidFill>
                        <a:effectLst/>
                        <a:latin typeface="Calibri" panose="020F0502020204030204" pitchFamily="34" charset="0"/>
                      </a:endParaRPr>
                    </a:p>
                  </a:txBody>
                  <a:tcPr marL="7722" marR="7722" marT="7722" marB="0" anchor="ctr"/>
                </a:tc>
              </a:tr>
              <a:tr h="1171209">
                <a:tc>
                  <a:txBody>
                    <a:bodyPr/>
                    <a:lstStyle/>
                    <a:p>
                      <a:pPr marL="171450" indent="-171450" algn="l" fontAlgn="b">
                        <a:buFont typeface="Wingdings" panose="05000000000000000000" pitchFamily="2" charset="2"/>
                        <a:buChar char="Ø"/>
                      </a:pPr>
                      <a:r>
                        <a:rPr lang="en-US" sz="1200" u="none" strike="noStrike">
                          <a:effectLst/>
                        </a:rPr>
                        <a:t>Above Average (27-37): 124 agents are classified in this category, accounting for 20% of the total. Agents in this group exhibit productivity levels above the average range, with scores ranging from 27 to 37.</a:t>
                      </a:r>
                      <a:endParaRPr lang="en-US" sz="1200" b="0" i="0" u="none" strike="noStrike">
                        <a:solidFill>
                          <a:srgbClr val="262626"/>
                        </a:solidFill>
                        <a:effectLst/>
                        <a:latin typeface="Calibri" panose="020F0502020204030204" pitchFamily="34" charset="0"/>
                      </a:endParaRPr>
                    </a:p>
                  </a:txBody>
                  <a:tcPr marL="7722" marR="7722" marT="7722" marB="0" anchor="ctr"/>
                </a:tc>
                <a:tc>
                  <a:txBody>
                    <a:bodyPr/>
                    <a:lstStyle/>
                    <a:p>
                      <a:pPr marL="171450" indent="-171450" algn="ctr" fontAlgn="b">
                        <a:buFont typeface="Wingdings" panose="05000000000000000000" pitchFamily="2" charset="2"/>
                        <a:buChar char="Ø"/>
                      </a:pPr>
                      <a:r>
                        <a:rPr lang="en-IN" sz="1200" u="none" strike="noStrike">
                          <a:effectLst/>
                        </a:rPr>
                        <a:t>20%</a:t>
                      </a:r>
                      <a:endParaRPr lang="en-IN" sz="1200" b="0" i="0" u="none" strike="noStrike">
                        <a:solidFill>
                          <a:srgbClr val="000000"/>
                        </a:solidFill>
                        <a:effectLst/>
                        <a:latin typeface="Calibri" panose="020F0502020204030204" pitchFamily="34" charset="0"/>
                      </a:endParaRPr>
                    </a:p>
                  </a:txBody>
                  <a:tcPr marL="7722" marR="7722" marT="7722" marB="0" anchor="ctr"/>
                </a:tc>
              </a:tr>
              <a:tr h="1171209">
                <a:tc>
                  <a:txBody>
                    <a:bodyPr/>
                    <a:lstStyle/>
                    <a:p>
                      <a:pPr marL="171450" indent="-171450" algn="l" fontAlgn="b">
                        <a:buFont typeface="Wingdings" panose="05000000000000000000" pitchFamily="2" charset="2"/>
                        <a:buChar char="Ø"/>
                      </a:pPr>
                      <a:r>
                        <a:rPr lang="en-US" sz="1200" u="none" strike="noStrike">
                          <a:effectLst/>
                        </a:rPr>
                        <a:t>Below Average (7-16): There are 60 agents in this category, representing 10% of the total. These agents demonstrate productivity levels below the average range, with scores ranging from 7 to 16."</a:t>
                      </a:r>
                      <a:endParaRPr lang="en-US" sz="1200" b="0" i="0" u="none" strike="noStrike">
                        <a:solidFill>
                          <a:srgbClr val="262626"/>
                        </a:solidFill>
                        <a:effectLst/>
                        <a:latin typeface="Calibri" panose="020F0502020204030204" pitchFamily="34" charset="0"/>
                      </a:endParaRPr>
                    </a:p>
                  </a:txBody>
                  <a:tcPr marL="7722" marR="7722" marT="7722" marB="0" anchor="ctr"/>
                </a:tc>
                <a:tc>
                  <a:txBody>
                    <a:bodyPr/>
                    <a:lstStyle/>
                    <a:p>
                      <a:pPr marL="171450" indent="-171450" algn="ctr" fontAlgn="b">
                        <a:buFont typeface="Wingdings" panose="05000000000000000000" pitchFamily="2" charset="2"/>
                        <a:buChar char="Ø"/>
                      </a:pPr>
                      <a:r>
                        <a:rPr lang="en-IN" sz="1200" u="none" strike="noStrike" dirty="0">
                          <a:effectLst/>
                        </a:rPr>
                        <a:t>10%</a:t>
                      </a:r>
                      <a:endParaRPr lang="en-IN" sz="1200" b="0" i="0" u="none" strike="noStrike" dirty="0">
                        <a:solidFill>
                          <a:srgbClr val="000000"/>
                        </a:solidFill>
                        <a:effectLst/>
                        <a:latin typeface="Calibri" panose="020F0502020204030204" pitchFamily="34" charset="0"/>
                      </a:endParaRPr>
                    </a:p>
                  </a:txBody>
                  <a:tcPr marL="7722" marR="7722" marT="7722" marB="0" anchor="ctr"/>
                </a:tc>
              </a:tr>
            </a:tbl>
          </a:graphicData>
        </a:graphic>
      </p:graphicFrame>
    </p:spTree>
    <p:extLst>
      <p:ext uri="{BB962C8B-B14F-4D97-AF65-F5344CB8AC3E}">
        <p14:creationId xmlns:p14="http://schemas.microsoft.com/office/powerpoint/2010/main" val="2937228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515" y="144807"/>
            <a:ext cx="9404723" cy="564319"/>
          </a:xfrm>
        </p:spPr>
        <p:txBody>
          <a:bodyPr/>
          <a:lstStyle/>
          <a:p>
            <a:r>
              <a:rPr lang="en-US" dirty="0"/>
              <a:t>"Airline Booking Distribution Analysis:</a:t>
            </a:r>
            <a:br>
              <a:rPr lang="en-US" dirty="0"/>
            </a:br>
            <a:endParaRPr lang="en-IN" dirty="0"/>
          </a:p>
        </p:txBody>
      </p:sp>
      <p:sp>
        <p:nvSpPr>
          <p:cNvPr id="3" name="Content Placeholder 2"/>
          <p:cNvSpPr>
            <a:spLocks noGrp="1"/>
          </p:cNvSpPr>
          <p:nvPr>
            <p:ph idx="1"/>
          </p:nvPr>
        </p:nvSpPr>
        <p:spPr>
          <a:xfrm>
            <a:off x="839755" y="1166510"/>
            <a:ext cx="8968483" cy="5243621"/>
          </a:xfrm>
        </p:spPr>
        <p:txBody>
          <a:bodyPr>
            <a:noAutofit/>
          </a:bodyPr>
          <a:lstStyle/>
          <a:p>
            <a:r>
              <a:rPr lang="en-US" sz="1400" dirty="0" smtClean="0"/>
              <a:t>American </a:t>
            </a:r>
            <a:r>
              <a:rPr lang="en-US" sz="1400" dirty="0"/>
              <a:t>Airlines: Leading the pack, American Airlines accounts for 45% of the total bookings, indicating a significant preference among customers for this airline.</a:t>
            </a:r>
          </a:p>
          <a:p>
            <a:r>
              <a:rPr lang="en-US" sz="1400" dirty="0"/>
              <a:t>Air France: Following closely, Air France captures 10% of the total bookings, representing a notable share of the market.</a:t>
            </a:r>
          </a:p>
          <a:p>
            <a:r>
              <a:rPr lang="en-US" sz="1400" dirty="0"/>
              <a:t>Others: The remaining bookings are distributed among various other airlines, with each accounting for 1-9% of the total. While none individually dominate the market, together they constitute a significant portion of the bookings.</a:t>
            </a:r>
          </a:p>
          <a:p>
            <a:r>
              <a:rPr lang="en-US" sz="1400" dirty="0"/>
              <a:t>Insights:</a:t>
            </a:r>
          </a:p>
          <a:p>
            <a:r>
              <a:rPr lang="en-US" sz="1400" dirty="0"/>
              <a:t>Dominance of American Airlines: The data highlights American Airlines as the preferred choice among customers, with almost half of the total bookings. This suggests a strong brand presence or customer loyalty associated with American Airlines.</a:t>
            </a:r>
          </a:p>
          <a:p>
            <a:r>
              <a:rPr lang="en-US" sz="1400" dirty="0"/>
              <a:t>Varied Preferences: While American Airlines and Air France hold substantial shares, the rest of the market is fragmented among several other airlines. This indicates diverse preferences among customers, with factors like price, route availability, and service quality influencing their choices.</a:t>
            </a:r>
          </a:p>
          <a:p>
            <a:r>
              <a:rPr lang="en-US" sz="1400" dirty="0"/>
              <a:t>Opportunities for Market Expansion: Airlines with lower booking percentages have opportunities to target specific customer segments or improve their services to attract more bookings. Understanding customer preferences and addressing their needs can help airlines expand their market share</a:t>
            </a:r>
            <a:r>
              <a:rPr lang="en-US" sz="1400" dirty="0" smtClean="0"/>
              <a:t>."</a:t>
            </a:r>
            <a:endParaRPr lang="en-US" sz="1400" dirty="0"/>
          </a:p>
        </p:txBody>
      </p:sp>
    </p:spTree>
    <p:extLst>
      <p:ext uri="{BB962C8B-B14F-4D97-AF65-F5344CB8AC3E}">
        <p14:creationId xmlns:p14="http://schemas.microsoft.com/office/powerpoint/2010/main" val="1576090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248286"/>
          </a:xfrm>
        </p:spPr>
        <p:txBody>
          <a:bodyPr/>
          <a:lstStyle/>
          <a:p>
            <a:r>
              <a:rPr lang="en-US" dirty="0" smtClean="0"/>
              <a:t>Case Study Closure…</a:t>
            </a:r>
            <a:endParaRPr lang="en-IN" dirty="0"/>
          </a:p>
        </p:txBody>
      </p:sp>
      <p:sp>
        <p:nvSpPr>
          <p:cNvPr id="3" name="Content Placeholder 2"/>
          <p:cNvSpPr>
            <a:spLocks noGrp="1"/>
          </p:cNvSpPr>
          <p:nvPr>
            <p:ph idx="1"/>
          </p:nvPr>
        </p:nvSpPr>
        <p:spPr>
          <a:xfrm>
            <a:off x="1289924" y="1505523"/>
            <a:ext cx="8946541" cy="4195481"/>
          </a:xfrm>
        </p:spPr>
        <p:txBody>
          <a:bodyPr anchor="ctr">
            <a:normAutofit lnSpcReduction="10000"/>
          </a:bodyPr>
          <a:lstStyle/>
          <a:p>
            <a:r>
              <a:rPr lang="en-US" sz="3200" dirty="0"/>
              <a:t>Thanks for </a:t>
            </a:r>
            <a:r>
              <a:rPr lang="en-US" sz="3200" dirty="0" smtClean="0"/>
              <a:t>giving me </a:t>
            </a:r>
            <a:r>
              <a:rPr lang="en-US" sz="3200" dirty="0"/>
              <a:t>the opportunity for this amazing case </a:t>
            </a:r>
            <a:r>
              <a:rPr lang="en-US" sz="3200" dirty="0" smtClean="0"/>
              <a:t>study on Travel Dataset, Hope </a:t>
            </a:r>
            <a:r>
              <a:rPr lang="en-US" sz="3200" dirty="0"/>
              <a:t>the insights </a:t>
            </a:r>
            <a:r>
              <a:rPr lang="en-US" sz="3200" dirty="0" smtClean="0"/>
              <a:t>I have shared help management make </a:t>
            </a:r>
            <a:r>
              <a:rPr lang="en-US" sz="3200" dirty="0"/>
              <a:t>informed decision for the </a:t>
            </a:r>
            <a:r>
              <a:rPr lang="en-US" sz="3200" dirty="0" smtClean="0"/>
              <a:t>management…..</a:t>
            </a:r>
          </a:p>
          <a:p>
            <a:endParaRPr lang="en-US" sz="3200" dirty="0" smtClean="0"/>
          </a:p>
          <a:p>
            <a:r>
              <a:rPr lang="en-US" sz="3200" dirty="0" smtClean="0"/>
              <a:t>Regards</a:t>
            </a:r>
          </a:p>
          <a:p>
            <a:r>
              <a:rPr lang="en-US" sz="3200" dirty="0" smtClean="0"/>
              <a:t>Nirbhay Tiwari(Data Scientist)</a:t>
            </a:r>
            <a:endParaRPr lang="en-US" sz="3200" dirty="0"/>
          </a:p>
        </p:txBody>
      </p:sp>
    </p:spTree>
    <p:extLst>
      <p:ext uri="{BB962C8B-B14F-4D97-AF65-F5344CB8AC3E}">
        <p14:creationId xmlns:p14="http://schemas.microsoft.com/office/powerpoint/2010/main" val="4260141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89" y="116816"/>
            <a:ext cx="10709244" cy="564319"/>
          </a:xfrm>
        </p:spPr>
        <p:txBody>
          <a:bodyPr/>
          <a:lstStyle/>
          <a:p>
            <a:r>
              <a:rPr lang="en-US" sz="2800" b="1" u="sng" dirty="0" smtClean="0"/>
              <a:t>Daily Average Satisfaction Score Trend Analysis</a:t>
            </a:r>
            <a:endParaRPr lang="en-IN" sz="2800" b="1" u="sng"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18026253"/>
              </p:ext>
            </p:extLst>
          </p:nvPr>
        </p:nvGraphicFramePr>
        <p:xfrm>
          <a:off x="151588" y="755780"/>
          <a:ext cx="11856910" cy="59809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6172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6" y="116817"/>
            <a:ext cx="10205392" cy="657625"/>
          </a:xfrm>
        </p:spPr>
        <p:txBody>
          <a:bodyPr/>
          <a:lstStyle/>
          <a:p>
            <a:r>
              <a:rPr lang="en-US" sz="2800" b="1" u="sng" dirty="0"/>
              <a:t>Agent Performance Analysis Based on Call Handling Time</a:t>
            </a:r>
            <a:endParaRPr lang="en-IN" sz="2800" b="1" u="sn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67652392"/>
              </p:ext>
            </p:extLst>
          </p:nvPr>
        </p:nvGraphicFramePr>
        <p:xfrm>
          <a:off x="242597" y="774442"/>
          <a:ext cx="11719248" cy="5906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29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41" y="107486"/>
            <a:ext cx="9514926" cy="592310"/>
          </a:xfrm>
        </p:spPr>
        <p:txBody>
          <a:bodyPr/>
          <a:lstStyle/>
          <a:p>
            <a:r>
              <a:rPr lang="en-US" sz="2400" b="1" u="sng" dirty="0"/>
              <a:t>Distribution of Agent Performance Based on Call Handling Time</a:t>
            </a:r>
            <a:endParaRPr lang="en-IN" sz="2400" b="1" u="sng"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109570273"/>
              </p:ext>
            </p:extLst>
          </p:nvPr>
        </p:nvGraphicFramePr>
        <p:xfrm>
          <a:off x="447868" y="765111"/>
          <a:ext cx="11224727" cy="5483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125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34" y="135478"/>
            <a:ext cx="10046770" cy="760261"/>
          </a:xfrm>
        </p:spPr>
        <p:txBody>
          <a:bodyPr anchor="ctr"/>
          <a:lstStyle/>
          <a:p>
            <a:pPr algn="just"/>
            <a:r>
              <a:rPr lang="en-US" sz="2400" b="1" u="sng" dirty="0"/>
              <a:t>"Customer Loyalty Insights: Likelihood to Recommend Business"</a:t>
            </a:r>
            <a:endParaRPr lang="en-IN" sz="2400" b="1" u="sng" dirty="0"/>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3531949088"/>
              </p:ext>
            </p:extLst>
          </p:nvPr>
        </p:nvGraphicFramePr>
        <p:xfrm>
          <a:off x="139959" y="895738"/>
          <a:ext cx="11821886" cy="58129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345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895" y="172800"/>
            <a:ext cx="10046770" cy="676286"/>
          </a:xfrm>
        </p:spPr>
        <p:txBody>
          <a:bodyPr anchor="ctr"/>
          <a:lstStyle/>
          <a:p>
            <a:r>
              <a:rPr lang="en-US" sz="2400" b="1" u="sng" dirty="0"/>
              <a:t>"Customer Interaction Breakdown: Call Reasons and Frequencies"</a:t>
            </a:r>
            <a:endParaRPr lang="en-IN" sz="2400" b="1" u="sng"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55947013"/>
              </p:ext>
            </p:extLst>
          </p:nvPr>
        </p:nvGraphicFramePr>
        <p:xfrm>
          <a:off x="244895" y="849086"/>
          <a:ext cx="11716950" cy="59062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3190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107485"/>
            <a:ext cx="9404723" cy="517666"/>
          </a:xfrm>
        </p:spPr>
        <p:txBody>
          <a:bodyPr/>
          <a:lstStyle/>
          <a:p>
            <a:r>
              <a:rPr lang="en-US" sz="2400"/>
              <a:t>"Agent Productivity Analysis: Benchmarking Performance"</a:t>
            </a:r>
            <a:endParaRPr lang="en-IN" sz="24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36507948"/>
              </p:ext>
            </p:extLst>
          </p:nvPr>
        </p:nvGraphicFramePr>
        <p:xfrm>
          <a:off x="298580" y="765110"/>
          <a:ext cx="11131420" cy="56730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3246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43" y="200792"/>
            <a:ext cx="9404723" cy="387037"/>
          </a:xfrm>
        </p:spPr>
        <p:txBody>
          <a:bodyPr/>
          <a:lstStyle/>
          <a:p>
            <a:r>
              <a:rPr lang="en-US" sz="2000"/>
              <a:t>"Airline Booking Distribution Analysis: Understanding Customer Preferences"</a:t>
            </a:r>
            <a:endParaRPr lang="en-IN" sz="20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9527609"/>
              </p:ext>
            </p:extLst>
          </p:nvPr>
        </p:nvGraphicFramePr>
        <p:xfrm>
          <a:off x="335902" y="886408"/>
          <a:ext cx="11523305" cy="5361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5971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81" y="107486"/>
            <a:ext cx="10998492" cy="517665"/>
          </a:xfrm>
        </p:spPr>
        <p:txBody>
          <a:bodyPr/>
          <a:lstStyle/>
          <a:p>
            <a:r>
              <a:rPr lang="en-US" sz="2400" dirty="0"/>
              <a:t>"Agent Performance Analysis: Insights and Recommendations"</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573733"/>
              </p:ext>
            </p:extLst>
          </p:nvPr>
        </p:nvGraphicFramePr>
        <p:xfrm>
          <a:off x="139960" y="727787"/>
          <a:ext cx="11849878" cy="6016262"/>
        </p:xfrm>
        <a:graphic>
          <a:graphicData uri="http://schemas.openxmlformats.org/drawingml/2006/table">
            <a:tbl>
              <a:tblPr>
                <a:tableStyleId>{BDBED569-4797-4DF1-A0F4-6AAB3CD982D8}</a:tableStyleId>
              </a:tblPr>
              <a:tblGrid>
                <a:gridCol w="7203220"/>
                <a:gridCol w="4646658"/>
              </a:tblGrid>
              <a:tr h="181910">
                <a:tc>
                  <a:txBody>
                    <a:bodyPr/>
                    <a:lstStyle/>
                    <a:p>
                      <a:pPr marL="228600" indent="-228600" algn="l" fontAlgn="b">
                        <a:buFont typeface="Wingdings" panose="05000000000000000000" pitchFamily="2" charset="2"/>
                        <a:buChar char="Ø"/>
                      </a:pPr>
                      <a:r>
                        <a:rPr lang="en-IN" sz="1200" b="0" u="none" strike="noStrike" dirty="0">
                          <a:effectLst/>
                        </a:rPr>
                        <a:t>Leading &amp; Lagging </a:t>
                      </a:r>
                      <a:r>
                        <a:rPr lang="en-IN" sz="1200" b="0" u="none" strike="noStrike" dirty="0" smtClean="0">
                          <a:effectLst/>
                        </a:rPr>
                        <a:t>Indicator Insights Findings (Potential</a:t>
                      </a:r>
                      <a:r>
                        <a:rPr lang="en-IN" sz="1200" b="0" u="none" strike="noStrike" baseline="0" dirty="0" smtClean="0">
                          <a:effectLst/>
                        </a:rPr>
                        <a:t> Recommendations to improve)</a:t>
                      </a:r>
                      <a:endParaRPr lang="en-IN" sz="1200" b="0" i="0" u="none" strike="noStrike" dirty="0">
                        <a:solidFill>
                          <a:srgbClr val="FFFFFF"/>
                        </a:solidFill>
                        <a:effectLst/>
                        <a:latin typeface="Calibri" panose="020F0502020204030204" pitchFamily="34" charset="0"/>
                      </a:endParaRPr>
                    </a:p>
                  </a:txBody>
                  <a:tcPr marL="6377" marR="6377" marT="6377" marB="0" anchor="ctr"/>
                </a:tc>
                <a:tc>
                  <a:txBody>
                    <a:bodyPr/>
                    <a:lstStyle/>
                    <a:p>
                      <a:pPr marL="228600" indent="-228600" algn="ctr" fontAlgn="b">
                        <a:buFont typeface="Wingdings" panose="05000000000000000000" pitchFamily="2" charset="2"/>
                        <a:buChar char="Ø"/>
                      </a:pPr>
                      <a:r>
                        <a:rPr lang="en-IN" sz="1200" b="0" u="none" strike="noStrike" kern="1200" dirty="0">
                          <a:effectLst/>
                        </a:rPr>
                        <a:t>Metrics</a:t>
                      </a:r>
                      <a:r>
                        <a:rPr lang="en-IN" sz="700" b="0" u="none" strike="noStrike" dirty="0">
                          <a:effectLst/>
                        </a:rPr>
                        <a:t> </a:t>
                      </a:r>
                      <a:endParaRPr lang="en-IN" sz="700" b="0" i="0" u="none" strike="noStrike" dirty="0">
                        <a:solidFill>
                          <a:srgbClr val="FFFFFF"/>
                        </a:solidFill>
                        <a:effectLst/>
                        <a:latin typeface="Calibri" panose="020F0502020204030204" pitchFamily="34" charset="0"/>
                      </a:endParaRPr>
                    </a:p>
                  </a:txBody>
                  <a:tcPr marL="6377" marR="6377" marT="6377" marB="0" anchor="ctr"/>
                </a:tc>
              </a:tr>
              <a:tr h="873164">
                <a:tc>
                  <a:txBody>
                    <a:bodyPr/>
                    <a:lstStyle/>
                    <a:p>
                      <a:pPr marL="228600" indent="-228600" algn="l" fontAlgn="b">
                        <a:buFont typeface="Wingdings" panose="05000000000000000000" pitchFamily="2" charset="2"/>
                        <a:buChar char="Ø"/>
                      </a:pPr>
                      <a:r>
                        <a:rPr lang="en-US" sz="1400" b="1" u="none" strike="noStrike" dirty="0" smtClean="0">
                          <a:effectLst/>
                        </a:rPr>
                        <a:t>Average </a:t>
                      </a:r>
                      <a:r>
                        <a:rPr lang="en-US" sz="1400" b="1" u="none" strike="noStrike" dirty="0">
                          <a:effectLst/>
                        </a:rPr>
                        <a:t>Satisfaction Score Per Agent:</a:t>
                      </a:r>
                      <a:r>
                        <a:rPr lang="en-US" sz="1000" b="0" u="none" strike="noStrike" dirty="0">
                          <a:effectLst/>
                        </a:rPr>
                        <a:t/>
                      </a:r>
                      <a:br>
                        <a:rPr lang="en-US" sz="1000" b="0" u="none" strike="noStrike" dirty="0">
                          <a:effectLst/>
                        </a:rPr>
                      </a:br>
                      <a:r>
                        <a:rPr lang="en-US" sz="1000" b="0" u="none" strike="noStrike" dirty="0">
                          <a:effectLst/>
                        </a:rPr>
                        <a:t/>
                      </a:r>
                      <a:br>
                        <a:rPr lang="en-US" sz="1000" b="0" u="none" strike="noStrike" dirty="0">
                          <a:effectLst/>
                        </a:rPr>
                      </a:br>
                      <a:r>
                        <a:rPr lang="en-US" sz="1000" b="0" u="none" strike="noStrike" dirty="0">
                          <a:effectLst/>
                        </a:rPr>
                        <a:t>The average satisfaction score per agent being 4.2 suggests that, on average, customers are relatively satisfied with the service provided by agents.</a:t>
                      </a:r>
                      <a:endParaRPr lang="en-US" sz="1000" b="0" i="0" u="none" strike="noStrike" dirty="0">
                        <a:solidFill>
                          <a:srgbClr val="000000"/>
                        </a:solidFill>
                        <a:effectLst/>
                        <a:latin typeface="Bahnschrift" panose="020B0502040204020203" pitchFamily="34" charset="0"/>
                      </a:endParaRPr>
                    </a:p>
                  </a:txBody>
                  <a:tcPr marL="6377" marR="6377" marT="6377" marB="0" anchor="ctr"/>
                </a:tc>
                <a:tc>
                  <a:txBody>
                    <a:bodyPr/>
                    <a:lstStyle/>
                    <a:p>
                      <a:pPr marL="228600" indent="-228600" algn="ctr" fontAlgn="b">
                        <a:buFont typeface="Wingdings" panose="05000000000000000000" pitchFamily="2" charset="2"/>
                        <a:buChar char="Ø"/>
                      </a:pPr>
                      <a:r>
                        <a:rPr lang="en-IN" sz="1100" b="0" u="none" strike="noStrike" dirty="0">
                          <a:effectLst/>
                        </a:rPr>
                        <a:t>4.2</a:t>
                      </a:r>
                      <a:endParaRPr lang="en-IN" sz="1100" b="0" i="0" u="none" strike="noStrike" dirty="0">
                        <a:solidFill>
                          <a:srgbClr val="000000"/>
                        </a:solidFill>
                        <a:effectLst/>
                        <a:latin typeface="Calibri" panose="020F0502020204030204" pitchFamily="34" charset="0"/>
                      </a:endParaRPr>
                    </a:p>
                  </a:txBody>
                  <a:tcPr marL="6377" marR="6377" marT="6377" marB="0" anchor="ctr"/>
                </a:tc>
              </a:tr>
              <a:tr h="769934">
                <a:tc>
                  <a:txBody>
                    <a:bodyPr/>
                    <a:lstStyle/>
                    <a:p>
                      <a:pPr marL="228600" indent="-228600" algn="l" fontAlgn="b">
                        <a:buFont typeface="Wingdings" panose="05000000000000000000" pitchFamily="2" charset="2"/>
                        <a:buChar char="Ø"/>
                      </a:pPr>
                      <a:r>
                        <a:rPr lang="en-US" sz="1400" b="1" u="none" strike="noStrike" dirty="0">
                          <a:effectLst/>
                        </a:rPr>
                        <a:t>Average Productivity Score is:</a:t>
                      </a:r>
                      <a:br>
                        <a:rPr lang="en-US" sz="1400" b="1" u="none" strike="noStrike" dirty="0">
                          <a:effectLst/>
                        </a:rPr>
                      </a:br>
                      <a:r>
                        <a:rPr lang="en-US" sz="1000" b="0" u="none" strike="noStrike" dirty="0">
                          <a:effectLst/>
                        </a:rPr>
                        <a:t>A productivity score of 37 signifies a high level of efficiency and effectiveness in handling tasks or completing work within a given period. It suggests that the individual or team is accomplishing a substantial amount of work relative to the resources or time invested. This score indicates exceptional performance and efficiency.</a:t>
                      </a:r>
                      <a:endParaRPr lang="en-US" sz="1000" b="0" i="0" u="none" strike="noStrike" dirty="0">
                        <a:solidFill>
                          <a:srgbClr val="000000"/>
                        </a:solidFill>
                        <a:effectLst/>
                        <a:latin typeface="Bahnschrift" panose="020B0502040204020203" pitchFamily="34" charset="0"/>
                      </a:endParaRPr>
                    </a:p>
                  </a:txBody>
                  <a:tcPr marL="6377" marR="6377" marT="6377" marB="0" anchor="ctr"/>
                </a:tc>
                <a:tc>
                  <a:txBody>
                    <a:bodyPr/>
                    <a:lstStyle/>
                    <a:p>
                      <a:pPr marL="228600" indent="-228600" algn="ctr" fontAlgn="b">
                        <a:buFont typeface="Wingdings" panose="05000000000000000000" pitchFamily="2" charset="2"/>
                        <a:buChar char="Ø"/>
                      </a:pPr>
                      <a:r>
                        <a:rPr lang="en-IN" sz="1100" b="0" u="none" strike="noStrike" dirty="0">
                          <a:effectLst/>
                        </a:rPr>
                        <a:t>37</a:t>
                      </a:r>
                      <a:endParaRPr lang="en-IN" sz="1100" b="0" i="0" u="none" strike="noStrike" dirty="0">
                        <a:solidFill>
                          <a:srgbClr val="000000"/>
                        </a:solidFill>
                        <a:effectLst/>
                        <a:latin typeface="Calibri" panose="020F0502020204030204" pitchFamily="34" charset="0"/>
                      </a:endParaRPr>
                    </a:p>
                  </a:txBody>
                  <a:tcPr marL="6377" marR="6377" marT="6377" marB="0" anchor="ctr"/>
                </a:tc>
              </a:tr>
              <a:tr h="909545">
                <a:tc>
                  <a:txBody>
                    <a:bodyPr/>
                    <a:lstStyle/>
                    <a:p>
                      <a:pPr marL="228600" indent="-228600" algn="l" fontAlgn="b">
                        <a:buFont typeface="Wingdings" panose="05000000000000000000" pitchFamily="2" charset="2"/>
                        <a:buChar char="Ø"/>
                      </a:pPr>
                      <a:r>
                        <a:rPr lang="en-US" sz="1400" b="1" u="none" strike="noStrike" dirty="0" smtClean="0">
                          <a:effectLst/>
                        </a:rPr>
                        <a:t>Average </a:t>
                      </a:r>
                      <a:r>
                        <a:rPr lang="en-US" sz="1400" b="1" u="none" strike="noStrike" dirty="0">
                          <a:effectLst/>
                        </a:rPr>
                        <a:t>Likelihood to recommend service:</a:t>
                      </a:r>
                      <a:r>
                        <a:rPr lang="en-US" sz="1000" b="0" u="none" strike="noStrike" dirty="0">
                          <a:effectLst/>
                        </a:rPr>
                        <a:t/>
                      </a:r>
                      <a:br>
                        <a:rPr lang="en-US" sz="1000" b="0" u="none" strike="noStrike" dirty="0">
                          <a:effectLst/>
                        </a:rPr>
                      </a:br>
                      <a:r>
                        <a:rPr lang="en-US" sz="1000" b="0" u="none" strike="noStrike" dirty="0">
                          <a:effectLst/>
                        </a:rPr>
                        <a:t/>
                      </a:r>
                      <a:br>
                        <a:rPr lang="en-US" sz="1000" b="0" u="none" strike="noStrike" dirty="0">
                          <a:effectLst/>
                        </a:rPr>
                      </a:br>
                      <a:r>
                        <a:rPr lang="en-US" sz="1000" b="0" u="none" strike="noStrike" dirty="0">
                          <a:effectLst/>
                        </a:rPr>
                        <a:t>Customer Advocacy: average likelihood to recommend service of 7.6, indicates a generally positive sentiment among customers towards the service provided. Customers are likely to recommend the service to others, suggesting a level of satisfaction and trust in the company.</a:t>
                      </a:r>
                      <a:endParaRPr lang="en-US" sz="1000" b="0" i="0" u="none" strike="noStrike" dirty="0">
                        <a:solidFill>
                          <a:srgbClr val="000000"/>
                        </a:solidFill>
                        <a:effectLst/>
                        <a:latin typeface="Bahnschrift" panose="020B0502040204020203" pitchFamily="34" charset="0"/>
                      </a:endParaRPr>
                    </a:p>
                  </a:txBody>
                  <a:tcPr marL="6377" marR="6377" marT="6377" marB="0" anchor="ctr"/>
                </a:tc>
                <a:tc>
                  <a:txBody>
                    <a:bodyPr/>
                    <a:lstStyle/>
                    <a:p>
                      <a:pPr marL="228600" indent="-228600" algn="ctr" fontAlgn="b">
                        <a:buFont typeface="Wingdings" panose="05000000000000000000" pitchFamily="2" charset="2"/>
                        <a:buChar char="Ø"/>
                      </a:pPr>
                      <a:r>
                        <a:rPr lang="en-IN" sz="1100" b="0" u="none" strike="noStrike">
                          <a:effectLst/>
                        </a:rPr>
                        <a:t>7.6</a:t>
                      </a:r>
                      <a:endParaRPr lang="en-IN" sz="1100" b="0" i="0" u="none" strike="noStrike">
                        <a:solidFill>
                          <a:srgbClr val="000000"/>
                        </a:solidFill>
                        <a:effectLst/>
                        <a:latin typeface="Calibri" panose="020F0502020204030204" pitchFamily="34" charset="0"/>
                      </a:endParaRPr>
                    </a:p>
                  </a:txBody>
                  <a:tcPr marL="6377" marR="6377" marT="6377" marB="0" anchor="ctr"/>
                </a:tc>
              </a:tr>
              <a:tr h="909545">
                <a:tc>
                  <a:txBody>
                    <a:bodyPr/>
                    <a:lstStyle/>
                    <a:p>
                      <a:pPr marL="228600" indent="-228600" algn="l" fontAlgn="b">
                        <a:buFont typeface="Wingdings" panose="05000000000000000000" pitchFamily="2" charset="2"/>
                        <a:buChar char="Ø"/>
                      </a:pPr>
                      <a:r>
                        <a:rPr lang="en-US" sz="1400" b="1" u="none" strike="noStrike" dirty="0">
                          <a:effectLst/>
                        </a:rPr>
                        <a:t>Average Avail Time </a:t>
                      </a:r>
                      <a:r>
                        <a:rPr lang="en-US" sz="1000" b="0" u="none" strike="noStrike" dirty="0">
                          <a:effectLst/>
                        </a:rPr>
                        <a:t>for agents is 39% which suggest that agents are available for handling calls approximately 39% of their total working time</a:t>
                      </a:r>
                      <a:br>
                        <a:rPr lang="en-US" sz="1000" b="0" u="none" strike="noStrike" dirty="0">
                          <a:effectLst/>
                        </a:rPr>
                      </a:br>
                      <a:r>
                        <a:rPr lang="en-US" sz="1000" b="0" u="none" strike="noStrike" dirty="0">
                          <a:effectLst/>
                        </a:rPr>
                        <a:t/>
                      </a:r>
                      <a:br>
                        <a:rPr lang="en-US" sz="1000" b="0" u="none" strike="noStrike" dirty="0">
                          <a:effectLst/>
                        </a:rPr>
                      </a:br>
                      <a:r>
                        <a:rPr lang="en-US" sz="1400" b="1" u="none" strike="noStrike" dirty="0">
                          <a:effectLst/>
                        </a:rPr>
                        <a:t>drawback</a:t>
                      </a:r>
                      <a:r>
                        <a:rPr lang="en-US" sz="1000" b="0" u="none" strike="noStrike" dirty="0">
                          <a:effectLst/>
                        </a:rPr>
                        <a:t>: Lower availability could potentially lead to longer wait times for customers, affecting overall service levels and customer satisfaction.</a:t>
                      </a:r>
                      <a:endParaRPr lang="en-US" sz="1000" b="0" i="0" u="none" strike="noStrike" dirty="0">
                        <a:solidFill>
                          <a:srgbClr val="000000"/>
                        </a:solidFill>
                        <a:effectLst/>
                        <a:latin typeface="Bahnschrift" panose="020B0502040204020203" pitchFamily="34" charset="0"/>
                      </a:endParaRPr>
                    </a:p>
                  </a:txBody>
                  <a:tcPr marL="6377" marR="6377" marT="6377" marB="0" anchor="ctr"/>
                </a:tc>
                <a:tc>
                  <a:txBody>
                    <a:bodyPr/>
                    <a:lstStyle/>
                    <a:p>
                      <a:pPr marL="228600" indent="-228600" algn="ctr" fontAlgn="b">
                        <a:buFont typeface="Wingdings" panose="05000000000000000000" pitchFamily="2" charset="2"/>
                        <a:buChar char="Ø"/>
                      </a:pPr>
                      <a:r>
                        <a:rPr lang="en-IN" sz="1100" b="0" u="none" strike="noStrike" dirty="0">
                          <a:effectLst/>
                        </a:rPr>
                        <a:t>39%</a:t>
                      </a:r>
                      <a:endParaRPr lang="en-IN" sz="1100" b="0" i="0" u="none" strike="noStrike" dirty="0">
                        <a:solidFill>
                          <a:srgbClr val="000000"/>
                        </a:solidFill>
                        <a:effectLst/>
                        <a:latin typeface="Calibri" panose="020F0502020204030204" pitchFamily="34" charset="0"/>
                      </a:endParaRPr>
                    </a:p>
                  </a:txBody>
                  <a:tcPr marL="6377" marR="6377" marT="6377" marB="0" anchor="ctr"/>
                </a:tc>
              </a:tr>
              <a:tr h="1091455">
                <a:tc>
                  <a:txBody>
                    <a:bodyPr/>
                    <a:lstStyle/>
                    <a:p>
                      <a:pPr marL="228600" indent="-228600" algn="l" fontAlgn="b">
                        <a:buFont typeface="Wingdings" panose="05000000000000000000" pitchFamily="2" charset="2"/>
                        <a:buChar char="Ø"/>
                      </a:pPr>
                      <a:r>
                        <a:rPr lang="en-US" sz="1400" b="1" u="none" strike="noStrike" dirty="0">
                          <a:effectLst/>
                        </a:rPr>
                        <a:t>Average Calls handled per agent </a:t>
                      </a:r>
                      <a:r>
                        <a:rPr lang="en-US" sz="1000" b="0" u="none" strike="noStrike" dirty="0">
                          <a:effectLst/>
                        </a:rPr>
                        <a:t>is 403, indicating a high workload intensity this could lead to potential challenges in maintaining quality and </a:t>
                      </a:r>
                      <a:r>
                        <a:rPr lang="en-US" sz="1000" b="0" u="none" strike="noStrike" dirty="0" smtClean="0">
                          <a:effectLst/>
                        </a:rPr>
                        <a:t>efficiency </a:t>
                      </a:r>
                      <a:r>
                        <a:rPr lang="en-US" sz="1000" b="0" u="none" strike="noStrike" dirty="0">
                          <a:effectLst/>
                        </a:rPr>
                        <a:t>during interactions with customers.</a:t>
                      </a:r>
                      <a:br>
                        <a:rPr lang="en-US" sz="1000" b="0" u="none" strike="noStrike" dirty="0">
                          <a:effectLst/>
                        </a:rPr>
                      </a:br>
                      <a:r>
                        <a:rPr lang="en-US" sz="1000" b="0" u="none" strike="noStrike" dirty="0">
                          <a:effectLst/>
                        </a:rPr>
                        <a:t/>
                      </a:r>
                      <a:br>
                        <a:rPr lang="en-US" sz="1000" b="0" u="none" strike="noStrike" dirty="0">
                          <a:effectLst/>
                        </a:rPr>
                      </a:br>
                      <a:r>
                        <a:rPr lang="en-US" sz="1400" b="1" u="none" strike="noStrike" dirty="0">
                          <a:effectLst/>
                        </a:rPr>
                        <a:t>Conclusion</a:t>
                      </a:r>
                      <a:r>
                        <a:rPr lang="en-US" sz="1000" b="0" u="none" strike="noStrike" dirty="0">
                          <a:effectLst/>
                        </a:rPr>
                        <a:t>: it is imp to Monitor individual agent performance to ensure that high call volumes do not compromise quality or customer satisfaction. Look for trends in call handling times, resolution rates, and customer feedback to identify areas for improvement.</a:t>
                      </a:r>
                      <a:endParaRPr lang="en-US" sz="1000" b="0" i="0" u="none" strike="noStrike" dirty="0">
                        <a:solidFill>
                          <a:srgbClr val="000000"/>
                        </a:solidFill>
                        <a:effectLst/>
                        <a:latin typeface="Bahnschrift" panose="020B0502040204020203" pitchFamily="34" charset="0"/>
                      </a:endParaRPr>
                    </a:p>
                  </a:txBody>
                  <a:tcPr marL="6377" marR="6377" marT="6377" marB="0" anchor="ctr"/>
                </a:tc>
                <a:tc>
                  <a:txBody>
                    <a:bodyPr/>
                    <a:lstStyle/>
                    <a:p>
                      <a:pPr marL="228600" indent="-228600" algn="ctr" fontAlgn="b">
                        <a:buFont typeface="Wingdings" panose="05000000000000000000" pitchFamily="2" charset="2"/>
                        <a:buChar char="Ø"/>
                      </a:pPr>
                      <a:r>
                        <a:rPr lang="en-IN" sz="1100" b="0" u="none" strike="noStrike" dirty="0">
                          <a:effectLst/>
                        </a:rPr>
                        <a:t>403</a:t>
                      </a:r>
                      <a:endParaRPr lang="en-IN" sz="1100" b="0" i="0" u="none" strike="noStrike" dirty="0">
                        <a:solidFill>
                          <a:srgbClr val="000000"/>
                        </a:solidFill>
                        <a:effectLst/>
                        <a:latin typeface="Calibri" panose="020F0502020204030204" pitchFamily="34" charset="0"/>
                      </a:endParaRPr>
                    </a:p>
                  </a:txBody>
                  <a:tcPr marL="6377" marR="6377" marT="6377" marB="0" anchor="ctr"/>
                </a:tc>
              </a:tr>
              <a:tr h="1273362">
                <a:tc>
                  <a:txBody>
                    <a:bodyPr/>
                    <a:lstStyle/>
                    <a:p>
                      <a:pPr marL="228600" indent="-228600" algn="l" fontAlgn="b">
                        <a:buFont typeface="Wingdings" panose="05000000000000000000" pitchFamily="2" charset="2"/>
                        <a:buChar char="Ø"/>
                      </a:pPr>
                      <a:r>
                        <a:rPr lang="en-US" sz="1400" b="1" u="none" strike="noStrike" dirty="0">
                          <a:effectLst/>
                        </a:rPr>
                        <a:t>Average duration in minutes Handling per call </a:t>
                      </a:r>
                      <a:r>
                        <a:rPr lang="en-US" sz="1000" b="0" u="none" strike="noStrike" dirty="0">
                          <a:effectLst/>
                        </a:rPr>
                        <a:t>is 13 minutes, assess whether the </a:t>
                      </a:r>
                      <a:r>
                        <a:rPr lang="en-US" sz="1000" b="0" u="none" strike="noStrike" dirty="0" smtClean="0">
                          <a:effectLst/>
                        </a:rPr>
                        <a:t>average </a:t>
                      </a:r>
                      <a:r>
                        <a:rPr lang="en-US" sz="1000" b="0" u="none" strike="noStrike" dirty="0">
                          <a:effectLst/>
                        </a:rPr>
                        <a:t>handle time aligns with service level </a:t>
                      </a:r>
                      <a:r>
                        <a:rPr lang="en-US" sz="1000" b="0" u="none" strike="noStrike" dirty="0" smtClean="0">
                          <a:effectLst/>
                        </a:rPr>
                        <a:t>agreement </a:t>
                      </a:r>
                      <a:r>
                        <a:rPr lang="en-US" sz="1000" b="0" u="none" strike="noStrike" dirty="0">
                          <a:effectLst/>
                        </a:rPr>
                        <a:t>and industry benchmark. A longer handle time may indicate inefficiencies in resolving customer issues or complexities in the service provided.</a:t>
                      </a:r>
                      <a:br>
                        <a:rPr lang="en-US" sz="1000" b="0" u="none" strike="noStrike" dirty="0">
                          <a:effectLst/>
                        </a:rPr>
                      </a:br>
                      <a:r>
                        <a:rPr lang="en-US" sz="1000" b="0" u="none" strike="noStrike" dirty="0">
                          <a:effectLst/>
                        </a:rPr>
                        <a:t/>
                      </a:r>
                      <a:br>
                        <a:rPr lang="en-US" sz="1000" b="0" u="none" strike="noStrike" dirty="0">
                          <a:effectLst/>
                        </a:rPr>
                      </a:br>
                      <a:r>
                        <a:rPr lang="en-US" sz="1400" b="1" u="none" strike="noStrike" dirty="0">
                          <a:effectLst/>
                        </a:rPr>
                        <a:t>conclusion</a:t>
                      </a:r>
                      <a:r>
                        <a:rPr lang="en-US" sz="1000" b="0" u="none" strike="noStrike" dirty="0">
                          <a:effectLst/>
                        </a:rPr>
                        <a:t>: Identify agents with significantly longer handle times and provide targeted training to improve their efficiency. This could include coaching on active listening, problem-solving techniques, and product knowledge to streamline interactions and reduce handle times.</a:t>
                      </a:r>
                      <a:endParaRPr lang="en-US" sz="1000" b="0" i="0" u="none" strike="noStrike" dirty="0">
                        <a:solidFill>
                          <a:srgbClr val="000000"/>
                        </a:solidFill>
                        <a:effectLst/>
                        <a:latin typeface="Bahnschrift" panose="020B0502040204020203" pitchFamily="34" charset="0"/>
                      </a:endParaRPr>
                    </a:p>
                  </a:txBody>
                  <a:tcPr marL="6377" marR="6377" marT="6377" marB="0" anchor="ctr"/>
                </a:tc>
                <a:tc>
                  <a:txBody>
                    <a:bodyPr/>
                    <a:lstStyle/>
                    <a:p>
                      <a:pPr marL="228600" indent="-228600" algn="ctr" fontAlgn="b">
                        <a:buFont typeface="Wingdings" panose="05000000000000000000" pitchFamily="2" charset="2"/>
                        <a:buChar char="Ø"/>
                      </a:pPr>
                      <a:r>
                        <a:rPr lang="en-IN" sz="1100" b="0" u="none" strike="noStrike" dirty="0">
                          <a:effectLst/>
                        </a:rPr>
                        <a:t>13 Minutes</a:t>
                      </a:r>
                      <a:endParaRPr lang="en-IN" sz="1100" b="0" i="0" u="none" strike="noStrike" dirty="0">
                        <a:solidFill>
                          <a:srgbClr val="000000"/>
                        </a:solidFill>
                        <a:effectLst/>
                        <a:latin typeface="Calibri" panose="020F0502020204030204" pitchFamily="34" charset="0"/>
                      </a:endParaRPr>
                    </a:p>
                  </a:txBody>
                  <a:tcPr marL="6377" marR="6377" marT="6377" marB="0" anchor="ctr"/>
                </a:tc>
              </a:tr>
            </a:tbl>
          </a:graphicData>
        </a:graphic>
      </p:graphicFrame>
    </p:spTree>
    <p:extLst>
      <p:ext uri="{BB962C8B-B14F-4D97-AF65-F5344CB8AC3E}">
        <p14:creationId xmlns:p14="http://schemas.microsoft.com/office/powerpoint/2010/main" val="33950315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384</TotalTime>
  <Words>1202</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vt:lpstr>
      <vt:lpstr>Calibri</vt:lpstr>
      <vt:lpstr>Century Gothic</vt:lpstr>
      <vt:lpstr>Wingdings</vt:lpstr>
      <vt:lpstr>Wingdings 3</vt:lpstr>
      <vt:lpstr>Ion</vt:lpstr>
      <vt:lpstr>Travel Company Exploratory Data analysis</vt:lpstr>
      <vt:lpstr>Daily Average Satisfaction Score Trend Analysis</vt:lpstr>
      <vt:lpstr>Agent Performance Analysis Based on Call Handling Time</vt:lpstr>
      <vt:lpstr>Distribution of Agent Performance Based on Call Handling Time</vt:lpstr>
      <vt:lpstr>"Customer Loyalty Insights: Likelihood to Recommend Business"</vt:lpstr>
      <vt:lpstr>"Customer Interaction Breakdown: Call Reasons and Frequencies"</vt:lpstr>
      <vt:lpstr>"Agent Productivity Analysis: Benchmarking Performance"</vt:lpstr>
      <vt:lpstr>"Airline Booking Distribution Analysis: Understanding Customer Preferences"</vt:lpstr>
      <vt:lpstr>"Agent Performance Analysis: Insights and Recommendations"</vt:lpstr>
      <vt:lpstr>"Agent Performance Analysis: Efficiency and Effectiveness in Customer Handling"</vt:lpstr>
      <vt:lpstr>"Customer Sentiment and Service Analysis: Insights and Trends"</vt:lpstr>
      <vt:lpstr>"Customer Contact Insights &amp; Agent Workload Analysis"</vt:lpstr>
      <vt:lpstr>"Agent Productivity Distribution Analysis"</vt:lpstr>
      <vt:lpstr>"Airline Booking Distribution Analysis: </vt:lpstr>
      <vt:lpstr>Case Study Closure…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Company Exploratory Data analysis</dc:title>
  <dc:creator>Microsoft account</dc:creator>
  <cp:lastModifiedBy>Microsoft account</cp:lastModifiedBy>
  <cp:revision>21</cp:revision>
  <dcterms:created xsi:type="dcterms:W3CDTF">2024-03-01T02:06:15Z</dcterms:created>
  <dcterms:modified xsi:type="dcterms:W3CDTF">2024-03-01T08:31:10Z</dcterms:modified>
</cp:coreProperties>
</file>