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Nirbhay Kumar</a:t>
            </a:r>
          </a:p>
          <a:p>
            <a:r>
              <a:rPr lang="en-US" sz="2000" b="1" dirty="0">
                <a:solidFill>
                  <a:schemeClr val="accent1">
                    <a:lumMod val="75000"/>
                  </a:schemeClr>
                </a:solidFill>
                <a:latin typeface="Arial" pitchFamily="34" charset="0"/>
                <a:cs typeface="Arial" pitchFamily="34" charset="0"/>
              </a:rPr>
              <a:t>Student name : Nirbhay Kumar</a:t>
            </a:r>
          </a:p>
          <a:p>
            <a:r>
              <a:rPr lang="en-US" sz="2000" b="1" dirty="0">
                <a:solidFill>
                  <a:schemeClr val="accent1">
                    <a:lumMod val="75000"/>
                  </a:schemeClr>
                </a:solidFill>
                <a:latin typeface="Arial"/>
                <a:cs typeface="Arial"/>
              </a:rPr>
              <a:t>College Name &amp; Department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4343401" y="618067"/>
            <a:ext cx="6099463" cy="623993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2817399" y="2531076"/>
            <a:ext cx="7095528" cy="4139888"/>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Research Agent simplifies the research process by intelligently guiding users from question formulation to result communication.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a:t>
            </a:r>
            <a:r>
              <a:rPr lang="en-US" sz="2800" dirty="0"/>
              <a:t>reduces effort and improves precision by automating tasks like literature summarization, reference management, and paper drafting.</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a:t>
            </a:r>
            <a:r>
              <a:rPr lang="en-US" sz="2800" dirty="0"/>
              <a:t>empower researchers and institutions to innovate faster and collaborate more effectively in both academic and industrial domains.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qr code&#10;&#10;AI-generated content may be incorrect.">
            <a:extLst>
              <a:ext uri="{FF2B5EF4-FFF2-40B4-BE49-F238E27FC236}">
                <a16:creationId xmlns:a16="http://schemas.microsoft.com/office/drawing/2014/main" id="{AEB1BE6F-87B8-658F-1E2B-F451F079CC4B}"/>
              </a:ext>
            </a:extLst>
          </p:cNvPr>
          <p:cNvPicPr>
            <a:picLocks noGrp="1" noChangeAspect="1"/>
          </p:cNvPicPr>
          <p:nvPr>
            <p:ph idx="1"/>
          </p:nvPr>
        </p:nvPicPr>
        <p:blipFill>
          <a:blip r:embed="rId2"/>
          <a:stretch>
            <a:fillRect/>
          </a:stretch>
        </p:blipFill>
        <p:spPr>
          <a:xfrm>
            <a:off x="191259" y="1232452"/>
            <a:ext cx="6011354" cy="4673600"/>
          </a:xfrm>
        </p:spPr>
      </p:pic>
      <p:pic>
        <p:nvPicPr>
          <p:cNvPr id="7" name="Picture 6" descr="A certificate with a qr code&#10;&#10;AI-generated content may be incorrect.">
            <a:extLst>
              <a:ext uri="{FF2B5EF4-FFF2-40B4-BE49-F238E27FC236}">
                <a16:creationId xmlns:a16="http://schemas.microsoft.com/office/drawing/2014/main" id="{2EFD8F03-030B-B1DC-7D48-D2DA6344E8F9}"/>
              </a:ext>
            </a:extLst>
          </p:cNvPr>
          <p:cNvPicPr>
            <a:picLocks noChangeAspect="1"/>
          </p:cNvPicPr>
          <p:nvPr/>
        </p:nvPicPr>
        <p:blipFill>
          <a:blip r:embed="rId3"/>
          <a:stretch>
            <a:fillRect/>
          </a:stretch>
        </p:blipFill>
        <p:spPr>
          <a:xfrm>
            <a:off x="6490855" y="1232451"/>
            <a:ext cx="5375563" cy="467360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a yellow logo&#10;&#10;AI-generated content may be incorrect.">
            <a:extLst>
              <a:ext uri="{FF2B5EF4-FFF2-40B4-BE49-F238E27FC236}">
                <a16:creationId xmlns:a16="http://schemas.microsoft.com/office/drawing/2014/main" id="{1C631731-A283-76B1-A998-CBFBE2753F9E}"/>
              </a:ext>
            </a:extLst>
          </p:cNvPr>
          <p:cNvPicPr>
            <a:picLocks noChangeAspect="1"/>
          </p:cNvPicPr>
          <p:nvPr/>
        </p:nvPicPr>
        <p:blipFill>
          <a:blip r:embed="rId2"/>
          <a:stretch>
            <a:fillRect/>
          </a:stretch>
        </p:blipFill>
        <p:spPr>
          <a:xfrm>
            <a:off x="976038" y="592282"/>
            <a:ext cx="9352525" cy="592281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310638" cy="369332"/>
          </a:xfrm>
          <a:prstGeom prst="rect">
            <a:avLst/>
          </a:prstGeom>
        </p:spPr>
        <p:txBody>
          <a:bodyPr wrap="none">
            <a:spAutoFit/>
          </a:bodyPr>
          <a:lstStyle/>
          <a:p>
            <a:r>
              <a:rPr lang="en-IN" dirty="0"/>
              <a:t>Git hub </a:t>
            </a:r>
            <a:r>
              <a:rPr lang="en-IN" dirty="0" err="1"/>
              <a:t>lik</a:t>
            </a:r>
            <a:r>
              <a:rPr lang="en-IN" dirty="0"/>
              <a:t> : </a:t>
            </a:r>
            <a:r>
              <a:rPr lang="en-IN" dirty="0">
                <a:solidFill>
                  <a:srgbClr val="00B0F0"/>
                </a:solidFill>
              </a:rPr>
              <a:t>https://github.com/nirbhayb10/Research-agent.git</a:t>
            </a:r>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a:t>
            </a:r>
            <a:r>
              <a:rPr lang="en-US" sz="2800" b="1" dirty="0"/>
              <a:t>Research Agent</a:t>
            </a:r>
            <a:r>
              <a:rPr lang="en-US" sz="2800" dirty="0"/>
              <a:t> is an AI-powered assistant designed to streamline academic and scientific research. It uses </a:t>
            </a:r>
            <a:r>
              <a:rPr lang="en-US" sz="2800" b="1" dirty="0"/>
              <a:t>Natural Language Processing (NLP)</a:t>
            </a:r>
            <a:r>
              <a:rPr lang="en-US" sz="2800" dirty="0"/>
              <a:t> to understand research queries, search and summarize relevant literature, and organize references efficiently. This agent can also assist in drafting research content, generating hypotheses, and managing citations—saving significant time and effort. By automating repetitive research tasks, it enhances productivity and fosters innovation in R&amp;D.</a:t>
            </a:r>
            <a:br>
              <a:rPr lang="en-US" sz="2800" dirty="0"/>
            </a:br>
            <a:r>
              <a:rPr lang="en-US" sz="2800" b="1" dirty="0"/>
              <a:t>Technology Used:</a:t>
            </a:r>
            <a:r>
              <a:rPr lang="en-US" sz="2800" dirty="0"/>
              <a:t> Integration of </a:t>
            </a:r>
            <a:r>
              <a:rPr lang="en-US" sz="2800" b="1" dirty="0"/>
              <a:t>IBM Cloud Lite services</a:t>
            </a:r>
            <a:r>
              <a:rPr lang="en-US" sz="2800" dirty="0"/>
              <a:t> and </a:t>
            </a:r>
            <a:r>
              <a:rPr lang="en-US" sz="2800" b="1" dirty="0"/>
              <a:t>IBM Granite AI models</a:t>
            </a:r>
            <a:r>
              <a:rPr lang="en-US" sz="2800" dirty="0"/>
              <a:t> is mandatory for building the Research Agent.</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Rectangle 5">
            <a:extLst>
              <a:ext uri="{FF2B5EF4-FFF2-40B4-BE49-F238E27FC236}">
                <a16:creationId xmlns:a16="http://schemas.microsoft.com/office/drawing/2014/main" id="{448A660B-5F48-E869-FE27-DAF4E412511C}"/>
              </a:ext>
            </a:extLst>
          </p:cNvPr>
          <p:cNvSpPr>
            <a:spLocks noGrp="1" noChangeArrowheads="1"/>
          </p:cNvSpPr>
          <p:nvPr>
            <p:ph idx="1"/>
          </p:nvPr>
        </p:nvSpPr>
        <p:spPr bwMode="auto">
          <a:xfrm>
            <a:off x="72736" y="2161361"/>
            <a:ext cx="12396839"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Semantic Search</a:t>
            </a:r>
            <a:r>
              <a:rPr kumimoji="0" lang="en-US" altLang="en-US" sz="2400" b="0" i="0" u="none" strike="noStrike" cap="none" normalizeH="0" baseline="0" dirty="0">
                <a:ln>
                  <a:noFill/>
                </a:ln>
                <a:solidFill>
                  <a:schemeClr val="tx1"/>
                </a:solidFill>
                <a:effectLst/>
                <a:latin typeface="Arial" panose="020B0604020202020204" pitchFamily="34" charset="0"/>
              </a:rPr>
              <a:t>: Finds relevant academic content from papers and datasets.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Smart Summarization</a:t>
            </a:r>
            <a:r>
              <a:rPr kumimoji="0" lang="en-US" altLang="en-US" sz="2400" b="0" i="0" u="none" strike="noStrike" cap="none" normalizeH="0" baseline="0" dirty="0">
                <a:ln>
                  <a:noFill/>
                </a:ln>
                <a:solidFill>
                  <a:schemeClr val="tx1"/>
                </a:solidFill>
                <a:effectLst/>
                <a:latin typeface="Arial" panose="020B0604020202020204" pitchFamily="34" charset="0"/>
              </a:rPr>
              <a:t>: Simplifies complex research into digestible insights.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Citation Mapping</a:t>
            </a:r>
            <a:r>
              <a:rPr kumimoji="0" lang="en-US" altLang="en-US" sz="2400" b="0" i="0" u="none" strike="noStrike" cap="none" normalizeH="0" baseline="0" dirty="0">
                <a:ln>
                  <a:noFill/>
                </a:ln>
                <a:solidFill>
                  <a:schemeClr val="tx1"/>
                </a:solidFill>
                <a:effectLst/>
                <a:latin typeface="Arial" panose="020B0604020202020204" pitchFamily="34" charset="0"/>
              </a:rPr>
              <a:t>: Shows relationships between cited works and academic influence.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Topic Recommendations</a:t>
            </a:r>
            <a:r>
              <a:rPr kumimoji="0" lang="en-US" altLang="en-US" sz="2400" b="0" i="0" u="none" strike="noStrike" cap="none" normalizeH="0" baseline="0" dirty="0">
                <a:ln>
                  <a:noFill/>
                </a:ln>
                <a:solidFill>
                  <a:schemeClr val="tx1"/>
                </a:solidFill>
                <a:effectLst/>
                <a:latin typeface="Arial" panose="020B0604020202020204" pitchFamily="34" charset="0"/>
              </a:rPr>
              <a:t>: Suggests related papers and authors based on current research interests.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Keyword Trends</a:t>
            </a:r>
            <a:r>
              <a:rPr kumimoji="0" lang="en-US" altLang="en-US" sz="2400" b="0" i="0" u="none" strike="noStrike" cap="none" normalizeH="0" baseline="0" dirty="0">
                <a:ln>
                  <a:noFill/>
                </a:ln>
                <a:solidFill>
                  <a:schemeClr val="tx1"/>
                </a:solidFill>
                <a:effectLst/>
                <a:latin typeface="Arial" panose="020B0604020202020204" pitchFamily="34" charset="0"/>
              </a:rPr>
              <a:t>: Tracks how research terms evolve over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Collaboration Discovery</a:t>
            </a:r>
            <a:r>
              <a:rPr kumimoji="0" lang="en-US" altLang="en-US" sz="2400" b="0" i="0" u="none" strike="noStrike" cap="none" normalizeH="0" baseline="0" dirty="0">
                <a:ln>
                  <a:noFill/>
                </a:ln>
                <a:solidFill>
                  <a:schemeClr val="tx1"/>
                </a:solidFill>
                <a:effectLst/>
                <a:latin typeface="Arial" panose="020B0604020202020204" pitchFamily="34" charset="0"/>
              </a:rPr>
              <a:t>: Identifies potential research partners and institutions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2847108" y="702156"/>
            <a:ext cx="6795832" cy="589703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3382676" y="702156"/>
            <a:ext cx="6613379" cy="615584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1236</TotalTime>
  <Words>389</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Nirbhay kumar</cp:lastModifiedBy>
  <cp:revision>146</cp:revision>
  <dcterms:created xsi:type="dcterms:W3CDTF">2021-05-26T16:50:10Z</dcterms:created>
  <dcterms:modified xsi:type="dcterms:W3CDTF">2025-08-04T04:07:38Z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