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1a4d6100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1a4d6100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1a4d6100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1a4d6100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1a4d6100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1a4d6100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1a4d6100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1a4d6100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1a2ec438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1a2ec438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1a2ec438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1a2ec438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1a2ec438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1a2ec438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1a4d610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1a4d61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1a4d610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1a4d610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1a4d6100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1a4d6100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1a4d6100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1a4d6100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1a4d6100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1a4d6100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healio.com/infectious-disease/news/print/infectious-disease-news/%7Bbfb26f60-bf2a-4db7-9359-b6ba04dc4c4f%7D/avian-influenza-a-comparison-of-ah5n1-and-ah7n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Analyzing H5N1 and H7N9 Influenza Reported Cases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Nirbhay Pherwani</a:t>
            </a:r>
            <a:endParaRPr/>
          </a:p>
          <a:p>
            <a:pPr indent="0" lvl="0" marL="0" rtl="0" algn="ctr">
              <a:spcBef>
                <a:spcPts val="0"/>
              </a:spcBef>
              <a:spcAft>
                <a:spcPts val="0"/>
              </a:spcAft>
              <a:buNone/>
            </a:pPr>
            <a:r>
              <a:rPr lang="en"/>
              <a:t>https://nirbhay.me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ArcGIS</a:t>
            </a:r>
            <a:endParaRPr/>
          </a:p>
          <a:p>
            <a:pPr indent="-342900" lvl="0" marL="457200" rtl="0" algn="l">
              <a:spcBef>
                <a:spcPts val="0"/>
              </a:spcBef>
              <a:spcAft>
                <a:spcPts val="0"/>
              </a:spcAft>
              <a:buSzPts val="1800"/>
              <a:buChar char="●"/>
            </a:pPr>
            <a:r>
              <a:rPr lang="en"/>
              <a:t>Avian Influenza Cases Data</a:t>
            </a:r>
            <a:endParaRPr/>
          </a:p>
          <a:p>
            <a:pPr indent="-342900" lvl="0" marL="457200" rtl="0" algn="l">
              <a:spcBef>
                <a:spcPts val="0"/>
              </a:spcBef>
              <a:spcAft>
                <a:spcPts val="0"/>
              </a:spcAft>
              <a:buSzPts val="1800"/>
              <a:buChar char="●"/>
            </a:pPr>
            <a:r>
              <a:rPr lang="en"/>
              <a:t>Cluster and Outlier Analysis</a:t>
            </a:r>
            <a:endParaRPr/>
          </a:p>
          <a:p>
            <a:pPr indent="-342900" lvl="0" marL="457200" rtl="0" algn="l">
              <a:spcBef>
                <a:spcPts val="0"/>
              </a:spcBef>
              <a:spcAft>
                <a:spcPts val="0"/>
              </a:spcAft>
              <a:buSzPts val="1800"/>
              <a:buChar char="●"/>
            </a:pPr>
            <a:r>
              <a:rPr lang="en"/>
              <a:t>Hotspot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Expected Results</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25" name="Google Shape;125;p23"/>
          <p:cNvPicPr preferRelativeResize="0"/>
          <p:nvPr/>
        </p:nvPicPr>
        <p:blipFill>
          <a:blip r:embed="rId3">
            <a:alphaModFix/>
          </a:blip>
          <a:stretch>
            <a:fillRect/>
          </a:stretch>
        </p:blipFill>
        <p:spPr>
          <a:xfrm>
            <a:off x="1612750" y="1316413"/>
            <a:ext cx="6211981" cy="3425725"/>
          </a:xfrm>
          <a:prstGeom prst="rect">
            <a:avLst/>
          </a:prstGeom>
          <a:noFill/>
          <a:ln>
            <a:noFill/>
          </a:ln>
        </p:spPr>
      </p:pic>
      <p:sp>
        <p:nvSpPr>
          <p:cNvPr id="126" name="Google Shape;126;p23"/>
          <p:cNvSpPr txBox="1"/>
          <p:nvPr/>
        </p:nvSpPr>
        <p:spPr>
          <a:xfrm>
            <a:off x="1631850" y="4742125"/>
            <a:ext cx="5880300" cy="1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FFFFFF"/>
                </a:solidFill>
                <a:latin typeface="Roboto"/>
                <a:ea typeface="Roboto"/>
                <a:cs typeface="Roboto"/>
                <a:sym typeface="Roboto"/>
              </a:rPr>
              <a:t>Image sourced from literature reviewed. </a:t>
            </a:r>
            <a:endParaRPr i="1">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285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2" name="Google Shape;132;p24"/>
          <p:cNvSpPr txBox="1"/>
          <p:nvPr>
            <p:ph idx="1" type="body"/>
          </p:nvPr>
        </p:nvSpPr>
        <p:spPr>
          <a:xfrm>
            <a:off x="387900" y="1571499"/>
            <a:ext cx="8368200" cy="307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[1] </a:t>
            </a:r>
            <a:r>
              <a:rPr lang="en"/>
              <a:t>Dong, W. (2018). Spatial Distribution Characteristics of A(H7N9) Human Infections in China Between 2013 and 2014. Proceedings of the 3rd International Conference on Intelligent Information Processing - ICIIP 18. doi: 10.1145/3232116.3232675.</a:t>
            </a:r>
            <a:endParaRPr/>
          </a:p>
          <a:p>
            <a:pPr indent="0" lvl="0" marL="457200" rtl="0" algn="l">
              <a:spcBef>
                <a:spcPts val="1600"/>
              </a:spcBef>
              <a:spcAft>
                <a:spcPts val="1600"/>
              </a:spcAft>
              <a:buNone/>
            </a:pPr>
            <a:r>
              <a:rPr lang="en"/>
              <a:t>[2] Abbas, T., Wilking, H., Staubach, C., Ziller, M., &amp; Conraths, F. J. (2011). Priority areas for surveillance and prevention of avian influenza during the water-bird migration season in Pakistan. Geospatial Health, 6(1), 107. doi: 10.4081/gh.2011.162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 (Contd.)</a:t>
            </a:r>
            <a:endParaRPr/>
          </a:p>
        </p:txBody>
      </p:sp>
      <p:sp>
        <p:nvSpPr>
          <p:cNvPr id="138" name="Google Shape;138;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[3] </a:t>
            </a:r>
            <a:r>
              <a:rPr lang="en"/>
              <a:t>Kaye. (n.d.). Avian influenza: A comparison of A(H5N1) and A(H7N9). Retrieved from </a:t>
            </a:r>
            <a:r>
              <a:rPr lang="en">
                <a:solidFill>
                  <a:srgbClr val="FFFFFF"/>
                </a:solidFill>
                <a:uFill>
                  <a:noFill/>
                </a:uFill>
                <a:hlinkClick r:id="rId3"/>
              </a:rPr>
              <a:t>https://www.healio.com/infectious-disease/news/print/infectious-disease-news/{bfb26f60-bf2a-4db7-9359-b6ba04dc4c4f}/avian-influenza-a-comparison-of-ah5n1-and-ah7n9</a:t>
            </a:r>
            <a:r>
              <a:rPr lang="en">
                <a:solidFill>
                  <a:srgbClr val="FFFFFF"/>
                </a:solidFill>
              </a:rPr>
              <a:t>.</a:t>
            </a:r>
            <a:endParaRPr>
              <a:solidFill>
                <a:srgbClr val="FFFFFF"/>
              </a:solidFill>
            </a:endParaRPr>
          </a:p>
          <a:p>
            <a:pPr indent="0" lvl="0" marL="457200" rtl="0" algn="l">
              <a:spcBef>
                <a:spcPts val="1600"/>
              </a:spcBef>
              <a:spcAft>
                <a:spcPts val="0"/>
              </a:spcAft>
              <a:buNone/>
            </a:pPr>
            <a:r>
              <a:rPr lang="en"/>
              <a:t>[4] FAQs: H5N1 influenza. (2012, March 28). Retrieved from https://www.who.int/influenza/human_animal_interface/avian_influenza/h5n1_research/faqs/en/.</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78459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have been a number of cases reported for avian influenza A(H5N1) and A(H7N9) which has infected large number of bird and human species in recent years.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There have been some </a:t>
            </a:r>
            <a:r>
              <a:rPr lang="en"/>
              <a:t>devastating</a:t>
            </a:r>
            <a:r>
              <a:rPr lang="en"/>
              <a:t> effects seen in those infected too.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6" name="Google Shape;76;p15"/>
          <p:cNvSpPr txBox="1"/>
          <p:nvPr>
            <p:ph idx="1" type="body"/>
          </p:nvPr>
        </p:nvSpPr>
        <p:spPr>
          <a:xfrm>
            <a:off x="387900" y="1681424"/>
            <a:ext cx="8368200" cy="30789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342900" lvl="0" marL="457200" rtl="0" algn="l">
              <a:lnSpc>
                <a:spcPct val="100000"/>
              </a:lnSpc>
              <a:spcBef>
                <a:spcPts val="1600"/>
              </a:spcBef>
              <a:spcAft>
                <a:spcPts val="0"/>
              </a:spcAft>
              <a:buSzPts val="1800"/>
              <a:buChar char="●"/>
            </a:pPr>
            <a:r>
              <a:rPr lang="en"/>
              <a:t>According to an article on Healio</a:t>
            </a:r>
            <a:r>
              <a:rPr baseline="30000" lang="en"/>
              <a:t>[3]</a:t>
            </a:r>
            <a:r>
              <a:rPr lang="en"/>
              <a:t>, “The mortality rate in documented cases is high for both strains of avian influenza, about 60% for H5N1 and about 30% for H7N9”</a:t>
            </a:r>
            <a:endParaRPr/>
          </a:p>
          <a:p>
            <a:pPr indent="0" lvl="0" marL="457200" rtl="0" algn="l">
              <a:lnSpc>
                <a:spcPct val="100000"/>
              </a:lnSpc>
              <a:spcBef>
                <a:spcPts val="1600"/>
              </a:spcBef>
              <a:spcAft>
                <a:spcPts val="0"/>
              </a:spcAft>
              <a:buNone/>
            </a:pPr>
            <a:r>
              <a:t/>
            </a:r>
            <a:endParaRPr/>
          </a:p>
          <a:p>
            <a:pPr indent="-342900" lvl="0" marL="457200" rtl="0" algn="l">
              <a:lnSpc>
                <a:spcPct val="100000"/>
              </a:lnSpc>
              <a:spcBef>
                <a:spcPts val="1600"/>
              </a:spcBef>
              <a:spcAft>
                <a:spcPts val="0"/>
              </a:spcAft>
              <a:buSzPts val="1800"/>
              <a:buChar char="●"/>
            </a:pPr>
            <a:r>
              <a:rPr lang="en"/>
              <a:t>These viruses have remained endemic especially in China and globally for over two decades.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2" name="Google Shape;82;p16"/>
          <p:cNvSpPr txBox="1"/>
          <p:nvPr>
            <p:ph idx="1" type="body"/>
          </p:nvPr>
        </p:nvSpPr>
        <p:spPr>
          <a:xfrm>
            <a:off x="387900" y="182879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Analyze the regions of impact of H7N9 outbreaks in China.</a:t>
            </a:r>
            <a:endParaRPr/>
          </a:p>
          <a:p>
            <a:pPr indent="-342900" lvl="0" marL="457200" rtl="0" algn="l">
              <a:spcBef>
                <a:spcPts val="0"/>
              </a:spcBef>
              <a:spcAft>
                <a:spcPts val="0"/>
              </a:spcAft>
              <a:buSzPts val="1800"/>
              <a:buChar char="●"/>
            </a:pPr>
            <a:r>
              <a:rPr lang="en"/>
              <a:t>Learn from that analysis, apply it and highlight potential areas of impact for H5N1 outbreaks. </a:t>
            </a:r>
            <a:endParaRPr/>
          </a:p>
          <a:p>
            <a:pPr indent="-342900" lvl="0" marL="457200" rtl="0" algn="l">
              <a:spcBef>
                <a:spcPts val="0"/>
              </a:spcBef>
              <a:spcAft>
                <a:spcPts val="0"/>
              </a:spcAft>
              <a:buSzPts val="1800"/>
              <a:buChar char="●"/>
            </a:pPr>
            <a:r>
              <a:rPr lang="en"/>
              <a:t>Which will further help in </a:t>
            </a:r>
            <a:r>
              <a:rPr lang="en"/>
              <a:t>forming policies and allocating resources in case of major outbreaks and pandemics.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be prepared in case of major outbreaks / pandemics caused by H5N1 cases. </a:t>
            </a:r>
            <a:endParaRPr/>
          </a:p>
          <a:p>
            <a:pPr indent="-342900" lvl="0" marL="457200" rtl="0" algn="l">
              <a:spcBef>
                <a:spcPts val="0"/>
              </a:spcBef>
              <a:spcAft>
                <a:spcPts val="0"/>
              </a:spcAft>
              <a:buSzPts val="1800"/>
              <a:buChar char="●"/>
            </a:pPr>
            <a:r>
              <a:rPr lang="en"/>
              <a:t>According to WHO, “</a:t>
            </a:r>
            <a:r>
              <a:rPr lang="en"/>
              <a:t>H5N1 infection in humans can cause severe disease and has a high mortality rate. If the H5N1 virus were to change and become easily transmissible from person to person while retaining its capacity to cause severe disease, the consequences for public health could be very serious”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Goals &amp; Objectives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Help with policy making and resource allocation.</a:t>
            </a:r>
            <a:endParaRPr/>
          </a:p>
          <a:p>
            <a:pPr indent="-342900" lvl="0" marL="457200" rtl="0" algn="l">
              <a:spcBef>
                <a:spcPts val="0"/>
              </a:spcBef>
              <a:spcAft>
                <a:spcPts val="0"/>
              </a:spcAft>
              <a:buSzPts val="1800"/>
              <a:buChar char="●"/>
            </a:pPr>
            <a:r>
              <a:rPr lang="en"/>
              <a:t>Doing an extensive analysis to investigate the major factors contributing to a region being a potential outbreak site. </a:t>
            </a:r>
            <a:endParaRPr/>
          </a:p>
          <a:p>
            <a:pPr indent="-342900" lvl="0" marL="457200" rtl="0" algn="l">
              <a:spcBef>
                <a:spcPts val="0"/>
              </a:spcBef>
              <a:spcAft>
                <a:spcPts val="0"/>
              </a:spcAft>
              <a:buSzPts val="1800"/>
              <a:buChar char="●"/>
            </a:pPr>
            <a:r>
              <a:rPr lang="en"/>
              <a:t>Involving other parameters and analyzing patterns of globalization and increased travel and trade to help limit impact at origin of outbreak.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Goals &amp; Objectives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Specific to this analysis:  Highlight potential areas of impact for H5N1 outbreaks. </a:t>
            </a:r>
            <a:endParaRPr/>
          </a:p>
          <a:p>
            <a:pPr indent="0" lvl="0" marL="457200" rtl="0" algn="l">
              <a:spcBef>
                <a:spcPts val="1600"/>
              </a:spcBef>
              <a:spcAft>
                <a:spcPts val="0"/>
              </a:spcAft>
              <a:buNone/>
            </a:pPr>
            <a:r>
              <a:rPr lang="en" u="sng"/>
              <a:t>Objective 1</a:t>
            </a:r>
            <a:r>
              <a:rPr lang="en"/>
              <a:t> - Present past data relating to both kinds of influenza cases, A(H7N9) and A(H5N1)</a:t>
            </a:r>
            <a:endParaRPr/>
          </a:p>
          <a:p>
            <a:pPr indent="0" lvl="0" marL="457200" rtl="0" algn="l">
              <a:spcBef>
                <a:spcPts val="1600"/>
              </a:spcBef>
              <a:spcAft>
                <a:spcPts val="1600"/>
              </a:spcAft>
              <a:buNone/>
            </a:pPr>
            <a:r>
              <a:rPr lang="en" u="sng"/>
              <a:t>Objective 2 </a:t>
            </a:r>
            <a:r>
              <a:rPr lang="en"/>
              <a:t>- Use ArcGIS as a visual representation tool for showcasing analysis done on A(H7N9) for China and then A(H1N5) for other regions. (for eg: Nigeria)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06" name="Google Shape;106;p20"/>
          <p:cNvSpPr txBox="1"/>
          <p:nvPr>
            <p:ph idx="1" type="body"/>
          </p:nvPr>
        </p:nvSpPr>
        <p:spPr>
          <a:xfrm>
            <a:off x="387900" y="15635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Spatial Distribution Characteristics of A(H7N9) Human Infections in China Between 2013 and 2014.</a:t>
            </a:r>
            <a:r>
              <a:rPr baseline="30000" lang="en"/>
              <a:t>[1]</a:t>
            </a:r>
            <a:endParaRPr baseline="30000"/>
          </a:p>
          <a:p>
            <a:pPr indent="-342900" lvl="0" marL="457200" rtl="0" algn="l">
              <a:spcBef>
                <a:spcPts val="0"/>
              </a:spcBef>
              <a:spcAft>
                <a:spcPts val="0"/>
              </a:spcAft>
              <a:buSzPts val="1800"/>
              <a:buChar char="●"/>
            </a:pPr>
            <a:r>
              <a:rPr lang="en"/>
              <a:t>Performed clustering and outlier analysis for influenza cases in 2013, 2014 to find three prominent regions.</a:t>
            </a:r>
            <a:endParaRPr/>
          </a:p>
          <a:p>
            <a:pPr indent="-342900" lvl="0" marL="457200" rtl="0" algn="l">
              <a:spcBef>
                <a:spcPts val="0"/>
              </a:spcBef>
              <a:spcAft>
                <a:spcPts val="0"/>
              </a:spcAft>
              <a:buSzPts val="1800"/>
              <a:buChar char="●"/>
            </a:pPr>
            <a:r>
              <a:rPr lang="en"/>
              <a:t>Also did hotspot analysis to cross check and found out that results were consistent. </a:t>
            </a:r>
            <a:endParaRPr/>
          </a:p>
          <a:p>
            <a:pPr indent="-342900" lvl="0" marL="457200" rtl="0" algn="l">
              <a:spcBef>
                <a:spcPts val="0"/>
              </a:spcBef>
              <a:spcAft>
                <a:spcPts val="0"/>
              </a:spcAft>
              <a:buSzPts val="1800"/>
              <a:buChar char="●"/>
            </a:pPr>
            <a:r>
              <a:rPr lang="en"/>
              <a:t>Determined that using GIS can be useful in controlling future epidemics and also in identifying high-risk areas.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1927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12" name="Google Shape;112;p21"/>
          <p:cNvSpPr txBox="1"/>
          <p:nvPr>
            <p:ph idx="1" type="body"/>
          </p:nvPr>
        </p:nvSpPr>
        <p:spPr>
          <a:xfrm>
            <a:off x="387900" y="15420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Priority areas for surveillance and prevention of avian influenza during the water-bird migration season in Pakistan.</a:t>
            </a:r>
            <a:r>
              <a:rPr baseline="30000" lang="en"/>
              <a:t>[2]</a:t>
            </a:r>
            <a:endParaRPr baseline="30000"/>
          </a:p>
          <a:p>
            <a:pPr indent="-342900" lvl="0" marL="457200" rtl="0" algn="l">
              <a:spcBef>
                <a:spcPts val="0"/>
              </a:spcBef>
              <a:spcAft>
                <a:spcPts val="0"/>
              </a:spcAft>
              <a:buSzPts val="1800"/>
              <a:buChar char="●"/>
            </a:pPr>
            <a:r>
              <a:rPr lang="en"/>
              <a:t>Migrated birds from Pakistan may be one of the reasons. </a:t>
            </a:r>
            <a:endParaRPr/>
          </a:p>
          <a:p>
            <a:pPr indent="-342900" lvl="0" marL="457200" rtl="0" algn="l">
              <a:spcBef>
                <a:spcPts val="0"/>
              </a:spcBef>
              <a:spcAft>
                <a:spcPts val="0"/>
              </a:spcAft>
              <a:buSzPts val="1800"/>
              <a:buChar char="●"/>
            </a:pPr>
            <a:r>
              <a:rPr lang="en"/>
              <a:t>Used Asian waterbird census data. </a:t>
            </a:r>
            <a:endParaRPr/>
          </a:p>
          <a:p>
            <a:pPr indent="-342900" lvl="0" marL="457200" rtl="0" algn="l">
              <a:spcBef>
                <a:spcPts val="0"/>
              </a:spcBef>
              <a:spcAft>
                <a:spcPts val="0"/>
              </a:spcAft>
              <a:buSzPts val="1800"/>
              <a:buChar char="●"/>
            </a:pPr>
            <a:r>
              <a:rPr lang="en"/>
              <a:t>64% of outbreaks of A(H1N5) </a:t>
            </a:r>
            <a:r>
              <a:rPr lang="en"/>
              <a:t>occurred</a:t>
            </a:r>
            <a:r>
              <a:rPr lang="en"/>
              <a:t> during migration. </a:t>
            </a:r>
            <a:endParaRPr/>
          </a:p>
          <a:p>
            <a:pPr indent="-342900" lvl="0" marL="457200" rtl="0" algn="l">
              <a:spcBef>
                <a:spcPts val="0"/>
              </a:spcBef>
              <a:spcAft>
                <a:spcPts val="0"/>
              </a:spcAft>
              <a:buSzPts val="1800"/>
              <a:buChar char="●"/>
            </a:pPr>
            <a:r>
              <a:rPr lang="en"/>
              <a:t>(Bird Migration) - A point to further investigate.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