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410" r:id="rId3"/>
    <p:sldId id="345" r:id="rId4"/>
    <p:sldId id="374" r:id="rId5"/>
    <p:sldId id="408" r:id="rId6"/>
    <p:sldId id="409" r:id="rId7"/>
    <p:sldId id="411"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4" r:id="rId25"/>
    <p:sldId id="435" r:id="rId26"/>
    <p:sldId id="431" r:id="rId27"/>
    <p:sldId id="432" r:id="rId28"/>
    <p:sldId id="433" r:id="rId29"/>
    <p:sldId id="412" r:id="rId30"/>
    <p:sldId id="436" r:id="rId31"/>
    <p:sldId id="441" r:id="rId32"/>
    <p:sldId id="437" r:id="rId33"/>
    <p:sldId id="438" r:id="rId34"/>
    <p:sldId id="439" r:id="rId35"/>
    <p:sldId id="440" r:id="rId36"/>
    <p:sldId id="442" r:id="rId37"/>
    <p:sldId id="443" r:id="rId38"/>
    <p:sldId id="444" r:id="rId39"/>
    <p:sldId id="445" r:id="rId40"/>
    <p:sldId id="446" r:id="rId41"/>
    <p:sldId id="447" r:id="rId42"/>
    <p:sldId id="448" r:id="rId43"/>
    <p:sldId id="449" r:id="rId44"/>
    <p:sldId id="451" r:id="rId45"/>
    <p:sldId id="413"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8" r:id="rId62"/>
    <p:sldId id="469" r:id="rId63"/>
    <p:sldId id="470" r:id="rId64"/>
    <p:sldId id="471" r:id="rId65"/>
    <p:sldId id="414" r:id="rId66"/>
    <p:sldId id="472" r:id="rId67"/>
    <p:sldId id="476" r:id="rId68"/>
    <p:sldId id="477" r:id="rId69"/>
    <p:sldId id="478" r:id="rId70"/>
    <p:sldId id="480" r:id="rId71"/>
    <p:sldId id="473" r:id="rId72"/>
    <p:sldId id="474" r:id="rId73"/>
    <p:sldId id="475" r:id="rId74"/>
    <p:sldId id="479" r:id="rId75"/>
    <p:sldId id="481" r:id="rId76"/>
  </p:sldIdLst>
  <p:sldSz cx="9144000" cy="6858000" type="screen4x3"/>
  <p:notesSz cx="9144000" cy="6858000"/>
  <p:defaultTextStyle>
    <a:defPPr>
      <a:defRPr lang="he-IL"/>
    </a:defPPr>
    <a:lvl1pPr algn="r" rtl="1" fontAlgn="base">
      <a:spcBef>
        <a:spcPct val="0"/>
      </a:spcBef>
      <a:spcAft>
        <a:spcPct val="0"/>
      </a:spcAft>
      <a:defRPr kern="1200">
        <a:solidFill>
          <a:schemeClr val="tx1"/>
        </a:solidFill>
        <a:latin typeface="Arial" charset="0"/>
        <a:ea typeface="MS PGothic" pitchFamily="34" charset="-128"/>
        <a:cs typeface="+mn-cs"/>
      </a:defRPr>
    </a:lvl1pPr>
    <a:lvl2pPr marL="457200" algn="r" rtl="1" fontAlgn="base">
      <a:spcBef>
        <a:spcPct val="0"/>
      </a:spcBef>
      <a:spcAft>
        <a:spcPct val="0"/>
      </a:spcAft>
      <a:defRPr kern="1200">
        <a:solidFill>
          <a:schemeClr val="tx1"/>
        </a:solidFill>
        <a:latin typeface="Arial" charset="0"/>
        <a:ea typeface="MS PGothic" pitchFamily="34" charset="-128"/>
        <a:cs typeface="+mn-cs"/>
      </a:defRPr>
    </a:lvl2pPr>
    <a:lvl3pPr marL="914400" algn="r" rtl="1" fontAlgn="base">
      <a:spcBef>
        <a:spcPct val="0"/>
      </a:spcBef>
      <a:spcAft>
        <a:spcPct val="0"/>
      </a:spcAft>
      <a:defRPr kern="1200">
        <a:solidFill>
          <a:schemeClr val="tx1"/>
        </a:solidFill>
        <a:latin typeface="Arial" charset="0"/>
        <a:ea typeface="MS PGothic" pitchFamily="34" charset="-128"/>
        <a:cs typeface="+mn-cs"/>
      </a:defRPr>
    </a:lvl3pPr>
    <a:lvl4pPr marL="1371600" algn="r" rtl="1" fontAlgn="base">
      <a:spcBef>
        <a:spcPct val="0"/>
      </a:spcBef>
      <a:spcAft>
        <a:spcPct val="0"/>
      </a:spcAft>
      <a:defRPr kern="1200">
        <a:solidFill>
          <a:schemeClr val="tx1"/>
        </a:solidFill>
        <a:latin typeface="Arial" charset="0"/>
        <a:ea typeface="MS PGothic" pitchFamily="34" charset="-128"/>
        <a:cs typeface="+mn-cs"/>
      </a:defRPr>
    </a:lvl4pPr>
    <a:lvl5pPr marL="1828800" algn="r" rtl="1"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a:srgbClr val="990000"/>
    <a:srgbClr val="2C383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3" autoAdjust="0"/>
    <p:restoredTop sz="81441" autoAdjust="0"/>
  </p:normalViewPr>
  <p:slideViewPr>
    <p:cSldViewPr>
      <p:cViewPr varScale="1">
        <p:scale>
          <a:sx n="99" d="100"/>
          <a:sy n="99" d="100"/>
        </p:scale>
        <p:origin x="102"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cs typeface="Arial" pitchFamily="34" charset="0"/>
              </a:defRPr>
            </a:lvl1pPr>
          </a:lstStyle>
          <a:p>
            <a:pPr>
              <a:defRPr/>
            </a:pPr>
            <a:fld id="{CF424F3C-6AEE-4F89-AB8F-F7048C7EBA24}" type="datetimeFigureOut">
              <a:rPr lang="en-US"/>
              <a:pPr>
                <a:defRPr/>
              </a:pPr>
              <a:t>10/22/2019</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fld id="{FFFBA5D2-0604-438E-A456-F94C15B972DA}" type="slidenum">
              <a:rPr lang="he-IL"/>
              <a:pPr/>
              <a:t>‹#›</a:t>
            </a:fld>
            <a:endParaRPr lang="en-US"/>
          </a:p>
        </p:txBody>
      </p:sp>
    </p:spTree>
    <p:extLst>
      <p:ext uri="{BB962C8B-B14F-4D97-AF65-F5344CB8AC3E}">
        <p14:creationId xmlns:p14="http://schemas.microsoft.com/office/powerpoint/2010/main" val="3519548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18160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1588" y="0"/>
            <a:ext cx="3962400" cy="3429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fld id="{6F4B52EF-FAFE-404F-8EE6-494DE04914DF}" type="datetimeFigureOut">
              <a:rPr lang="he-IL"/>
              <a:pPr/>
              <a:t>כ"ג/תשרי/תש"פ</a:t>
            </a:fld>
            <a:endParaRPr lang="he-IL"/>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518160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1588" y="6513513"/>
            <a:ext cx="3962400" cy="3429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fld id="{3B3335B0-C0F4-415D-8456-D9CF130BF2C8}" type="slidenum">
              <a:rPr lang="he-IL"/>
              <a:pPr/>
              <a:t>‹#›</a:t>
            </a:fld>
            <a:endParaRPr lang="he-IL"/>
          </a:p>
        </p:txBody>
      </p:sp>
    </p:spTree>
    <p:extLst>
      <p:ext uri="{BB962C8B-B14F-4D97-AF65-F5344CB8AC3E}">
        <p14:creationId xmlns:p14="http://schemas.microsoft.com/office/powerpoint/2010/main" val="90262991"/>
      </p:ext>
    </p:extLst>
  </p:cSld>
  <p:clrMap bg1="lt1" tx1="dk1" bg2="lt2" tx2="dk2" accent1="accent1" accent2="accent2" accent3="accent3" accent4="accent4" accent5="accent5" accent6="accent6" hlink="hlink" folHlink="folHlink"/>
  <p:hf hdr="0" ftr="0" dt="0"/>
  <p:notesStyle>
    <a:lvl1pPr algn="r" rtl="1" eaLnBrk="0" fontAlgn="base" hangingPunct="0">
      <a:spcBef>
        <a:spcPct val="30000"/>
      </a:spcBef>
      <a:spcAft>
        <a:spcPct val="0"/>
      </a:spcAft>
      <a:defRPr sz="1200" kern="1200">
        <a:solidFill>
          <a:schemeClr val="tx1"/>
        </a:solidFill>
        <a:latin typeface="Calibri" charset="0"/>
        <a:ea typeface="MS PGothic" charset="0"/>
        <a:cs typeface="Arial" charset="0"/>
      </a:defRPr>
    </a:lvl1pPr>
    <a:lvl2pPr marL="457200" algn="r" rtl="1" eaLnBrk="0" fontAlgn="base" hangingPunct="0">
      <a:spcBef>
        <a:spcPct val="30000"/>
      </a:spcBef>
      <a:spcAft>
        <a:spcPct val="0"/>
      </a:spcAft>
      <a:defRPr sz="1200" kern="1200">
        <a:solidFill>
          <a:schemeClr val="tx1"/>
        </a:solidFill>
        <a:latin typeface="Calibri" charset="0"/>
        <a:ea typeface="Arial" charset="0"/>
        <a:cs typeface="Arial" charset="0"/>
      </a:defRPr>
    </a:lvl2pPr>
    <a:lvl3pPr marL="914400" algn="r" rtl="1" eaLnBrk="0" fontAlgn="base" hangingPunct="0">
      <a:spcBef>
        <a:spcPct val="30000"/>
      </a:spcBef>
      <a:spcAft>
        <a:spcPct val="0"/>
      </a:spcAft>
      <a:defRPr sz="1200" kern="1200">
        <a:solidFill>
          <a:schemeClr val="tx1"/>
        </a:solidFill>
        <a:latin typeface="Calibri" charset="0"/>
        <a:ea typeface="Arial" charset="0"/>
        <a:cs typeface="Arial" charset="0"/>
      </a:defRPr>
    </a:lvl3pPr>
    <a:lvl4pPr marL="1371600" algn="r" rtl="1" eaLnBrk="0" fontAlgn="base" hangingPunct="0">
      <a:spcBef>
        <a:spcPct val="30000"/>
      </a:spcBef>
      <a:spcAft>
        <a:spcPct val="0"/>
      </a:spcAft>
      <a:defRPr sz="1200" kern="1200">
        <a:solidFill>
          <a:schemeClr val="tx1"/>
        </a:solidFill>
        <a:latin typeface="Calibri" charset="0"/>
        <a:ea typeface="Arial" charset="0"/>
        <a:cs typeface="Arial" charset="0"/>
      </a:defRPr>
    </a:lvl4pPr>
    <a:lvl5pPr marL="1828800" algn="r" rtl="1" eaLnBrk="0" fontAlgn="base" hangingPunct="0">
      <a:spcBef>
        <a:spcPct val="30000"/>
      </a:spcBef>
      <a:spcAft>
        <a:spcPct val="0"/>
      </a:spcAft>
      <a:defRPr sz="1200" kern="1200">
        <a:solidFill>
          <a:schemeClr val="tx1"/>
        </a:solidFill>
        <a:latin typeface="Calibri" charset="0"/>
        <a:ea typeface="Arial" charset="0"/>
        <a:cs typeface="Arial"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atin typeface="Calibri" pitchFamily="34" charset="0"/>
              <a:ea typeface="MS PGothic" pitchFamily="34" charset="-128"/>
            </a:endParaRPr>
          </a:p>
        </p:txBody>
      </p:sp>
    </p:spTree>
    <p:extLst>
      <p:ext uri="{BB962C8B-B14F-4D97-AF65-F5344CB8AC3E}">
        <p14:creationId xmlns:p14="http://schemas.microsoft.com/office/powerpoint/2010/main" val="15835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335B0-C0F4-415D-8456-D9CF130BF2C8}" type="slidenum">
              <a:rPr lang="he-IL" smtClean="0"/>
              <a:pPr/>
              <a:t>5</a:t>
            </a:fld>
            <a:endParaRPr lang="he-IL"/>
          </a:p>
        </p:txBody>
      </p:sp>
    </p:spTree>
    <p:extLst>
      <p:ext uri="{BB962C8B-B14F-4D97-AF65-F5344CB8AC3E}">
        <p14:creationId xmlns:p14="http://schemas.microsoft.com/office/powerpoint/2010/main" val="350615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3335B0-C0F4-415D-8456-D9CF130BF2C8}" type="slidenum">
              <a:rPr lang="he-IL" smtClean="0"/>
              <a:pPr/>
              <a:t>44</a:t>
            </a:fld>
            <a:endParaRPr lang="he-IL"/>
          </a:p>
        </p:txBody>
      </p:sp>
    </p:spTree>
    <p:extLst>
      <p:ext uri="{BB962C8B-B14F-4D97-AF65-F5344CB8AC3E}">
        <p14:creationId xmlns:p14="http://schemas.microsoft.com/office/powerpoint/2010/main" val="420331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 Same Side Corner Rectangle 3"/>
          <p:cNvSpPr>
            <a:spLocks/>
          </p:cNvSpPr>
          <p:nvPr userDrawn="1"/>
        </p:nvSpPr>
        <p:spPr bwMode="auto">
          <a:xfrm rot="5400000">
            <a:off x="2754312" y="-1557337"/>
            <a:ext cx="1655763" cy="7164388"/>
          </a:xfrm>
          <a:custGeom>
            <a:avLst/>
            <a:gdLst>
              <a:gd name="T0" fmla="*/ 1655342 w 1656184"/>
              <a:gd name="T1" fmla="*/ 3582244 h 7164288"/>
              <a:gd name="T2" fmla="*/ 827672 w 1656184"/>
              <a:gd name="T3" fmla="*/ 7164488 h 7164288"/>
              <a:gd name="T4" fmla="*/ 0 w 1656184"/>
              <a:gd name="T5" fmla="*/ 3582244 h 7164288"/>
              <a:gd name="T6" fmla="*/ 827672 w 1656184"/>
              <a:gd name="T7" fmla="*/ 0 h 7164288"/>
              <a:gd name="T8" fmla="*/ 0 60000 65536"/>
              <a:gd name="T9" fmla="*/ 5898240 60000 65536"/>
              <a:gd name="T10" fmla="*/ 11796480 60000 65536"/>
              <a:gd name="T11" fmla="*/ 17694720 60000 65536"/>
              <a:gd name="T12" fmla="*/ 39519 w 1656184"/>
              <a:gd name="T13" fmla="*/ 39519 h 7164288"/>
              <a:gd name="T14" fmla="*/ 1616665 w 1656184"/>
              <a:gd name="T15" fmla="*/ 7164288 h 7164288"/>
            </a:gdLst>
            <a:ahLst/>
            <a:cxnLst>
              <a:cxn ang="T8">
                <a:pos x="T0" y="T1"/>
              </a:cxn>
              <a:cxn ang="T9">
                <a:pos x="T2" y="T3"/>
              </a:cxn>
              <a:cxn ang="T10">
                <a:pos x="T4" y="T5"/>
              </a:cxn>
              <a:cxn ang="T11">
                <a:pos x="T6" y="T7"/>
              </a:cxn>
            </a:cxnLst>
            <a:rect l="T12" t="T13" r="T14" b="T15"/>
            <a:pathLst>
              <a:path w="1656184" h="7164288">
                <a:moveTo>
                  <a:pt x="134929" y="0"/>
                </a:moveTo>
                <a:lnTo>
                  <a:pt x="1521255" y="0"/>
                </a:lnTo>
                <a:lnTo>
                  <a:pt x="1521255" y="-1"/>
                </a:lnTo>
                <a:cubicBezTo>
                  <a:pt x="1595774" y="-1"/>
                  <a:pt x="1656184" y="60409"/>
                  <a:pt x="1656184" y="134929"/>
                </a:cubicBezTo>
                <a:lnTo>
                  <a:pt x="1656184" y="7164288"/>
                </a:lnTo>
                <a:lnTo>
                  <a:pt x="0" y="7164288"/>
                </a:lnTo>
                <a:lnTo>
                  <a:pt x="0" y="134929"/>
                </a:lnTo>
                <a:lnTo>
                  <a:pt x="-1" y="134928"/>
                </a:lnTo>
                <a:cubicBezTo>
                  <a:pt x="-1" y="60409"/>
                  <a:pt x="60409" y="-1"/>
                  <a:pt x="134929" y="-1"/>
                </a:cubicBezTo>
                <a:lnTo>
                  <a:pt x="134929" y="0"/>
                </a:lnTo>
                <a:close/>
              </a:path>
            </a:pathLst>
          </a:custGeom>
          <a:solidFill>
            <a:schemeClr val="accent1"/>
          </a:solidFill>
          <a:ln w="9525" cap="flat" cmpd="sng">
            <a:solidFill>
              <a:srgbClr val="4A7EBB"/>
            </a:solidFill>
            <a:prstDash val="solid"/>
            <a:round/>
            <a:headEnd/>
            <a:tailEnd/>
          </a:ln>
          <a:effectLst>
            <a:outerShdw blurRad="63500" dist="23000" dir="5400000" rotWithShape="0">
              <a:srgbClr val="000000">
                <a:alpha val="34998"/>
              </a:srgbClr>
            </a:outerShdw>
          </a:effectLst>
        </p:spPr>
        <p:txBody>
          <a:bodyPr anchor="ctr"/>
          <a:lstStyle/>
          <a:p>
            <a:pPr>
              <a:defRPr/>
            </a:pPr>
            <a:endParaRPr lang="en-US">
              <a:latin typeface="Arial" pitchFamily="34" charset="0"/>
            </a:endParaRPr>
          </a:p>
        </p:txBody>
      </p:sp>
      <p:sp>
        <p:nvSpPr>
          <p:cNvPr id="2" name="Title 1"/>
          <p:cNvSpPr>
            <a:spLocks noGrp="1"/>
          </p:cNvSpPr>
          <p:nvPr>
            <p:ph type="ctrTitle"/>
          </p:nvPr>
        </p:nvSpPr>
        <p:spPr>
          <a:xfrm>
            <a:off x="714348" y="1214422"/>
            <a:ext cx="6429420" cy="1643074"/>
          </a:xfrm>
        </p:spPr>
        <p:txBody>
          <a:bodyPr>
            <a:normAutofit/>
          </a:bodyPr>
          <a:lstStyle>
            <a:lvl1pPr algn="l">
              <a:defRPr sz="4000" b="1">
                <a:solidFill>
                  <a:schemeClr val="bg1">
                    <a:lumMod val="8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1371600" y="3717032"/>
            <a:ext cx="6400800" cy="1921768"/>
          </a:xfrm>
        </p:spPr>
        <p:txBody>
          <a:bodyPr/>
          <a:lstStyle>
            <a:lvl1pPr marL="0" indent="0" algn="ctr">
              <a:buNone/>
              <a:defRPr b="1">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114781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pPr>
              <a:defRPr/>
            </a:pPr>
            <a:r>
              <a:rPr lang="en-US"/>
              <a:t>©nir chen</a:t>
            </a:r>
          </a:p>
        </p:txBody>
      </p:sp>
      <p:sp>
        <p:nvSpPr>
          <p:cNvPr id="6" name="Slide Number Placeholder 5"/>
          <p:cNvSpPr>
            <a:spLocks noGrp="1"/>
          </p:cNvSpPr>
          <p:nvPr>
            <p:ph type="sldNum" sz="quarter" idx="12"/>
          </p:nvPr>
        </p:nvSpPr>
        <p:spPr/>
        <p:txBody>
          <a:bodyPr/>
          <a:lstStyle>
            <a:lvl1pPr algn="r">
              <a:defRPr/>
            </a:lvl1pPr>
          </a:lstStyle>
          <a:p>
            <a:fld id="{AED374F5-2A55-47CB-A11D-A1A91B263B74}" type="slidenum">
              <a:rPr lang="he-IL"/>
              <a:pPr/>
              <a:t>‹#›</a:t>
            </a:fld>
            <a:endParaRPr lang="he-IL"/>
          </a:p>
        </p:txBody>
      </p:sp>
    </p:spTree>
    <p:extLst>
      <p:ext uri="{BB962C8B-B14F-4D97-AF65-F5344CB8AC3E}">
        <p14:creationId xmlns:p14="http://schemas.microsoft.com/office/powerpoint/2010/main" val="178159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pPr>
              <a:defRPr/>
            </a:pPr>
            <a:r>
              <a:rPr lang="en-US"/>
              <a:t>©nir chen</a:t>
            </a:r>
          </a:p>
        </p:txBody>
      </p:sp>
      <p:sp>
        <p:nvSpPr>
          <p:cNvPr id="6" name="Slide Number Placeholder 5"/>
          <p:cNvSpPr>
            <a:spLocks noGrp="1"/>
          </p:cNvSpPr>
          <p:nvPr>
            <p:ph type="sldNum" sz="quarter" idx="12"/>
          </p:nvPr>
        </p:nvSpPr>
        <p:spPr/>
        <p:txBody>
          <a:bodyPr/>
          <a:lstStyle>
            <a:lvl1pPr algn="r">
              <a:defRPr/>
            </a:lvl1pPr>
          </a:lstStyle>
          <a:p>
            <a:fld id="{BD70A5DB-B279-47E2-B45A-1C20A9E34CEE}" type="slidenum">
              <a:rPr lang="he-IL"/>
              <a:pPr/>
              <a:t>‹#›</a:t>
            </a:fld>
            <a:endParaRPr lang="he-IL"/>
          </a:p>
        </p:txBody>
      </p:sp>
    </p:spTree>
    <p:extLst>
      <p:ext uri="{BB962C8B-B14F-4D97-AF65-F5344CB8AC3E}">
        <p14:creationId xmlns:p14="http://schemas.microsoft.com/office/powerpoint/2010/main" val="125008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9144032" cy="857256"/>
          </a:xfrm>
          <a:solidFill>
            <a:schemeClr val="accent1"/>
          </a:solidFill>
        </p:spPr>
        <p:txBody>
          <a:bodyPr>
            <a:normAutofit/>
          </a:bodyPr>
          <a:lstStyle>
            <a:lvl1pPr>
              <a:defRPr sz="3600" b="1">
                <a:solidFill>
                  <a:schemeClr val="bg1">
                    <a:lumMod val="85000"/>
                  </a:schemeClr>
                </a:solidFill>
              </a:defRPr>
            </a:lvl1pPr>
          </a:lstStyle>
          <a:p>
            <a:r>
              <a:rPr lang="en-US"/>
              <a:t>Click to edit Master title style</a:t>
            </a:r>
            <a:endParaRPr lang="he-IL" dirty="0"/>
          </a:p>
        </p:txBody>
      </p:sp>
      <p:sp>
        <p:nvSpPr>
          <p:cNvPr id="3" name="Content Placeholder 2"/>
          <p:cNvSpPr>
            <a:spLocks noGrp="1"/>
          </p:cNvSpPr>
          <p:nvPr>
            <p:ph idx="1"/>
          </p:nvPr>
        </p:nvSpPr>
        <p:spPr>
          <a:xfrm>
            <a:off x="457200" y="1052736"/>
            <a:ext cx="8229600" cy="5184576"/>
          </a:xfrm>
        </p:spPr>
        <p:txBody>
          <a:bodyPr anchor="ctr"/>
          <a:lstStyle>
            <a:lvl1pPr>
              <a:lnSpc>
                <a:spcPct val="90000"/>
              </a:lnSpc>
              <a:spcAft>
                <a:spcPts val="1200"/>
              </a:spcAft>
              <a:defRPr sz="2800"/>
            </a:lvl1pPr>
            <a:lvl2pPr>
              <a:lnSpc>
                <a:spcPct val="90000"/>
              </a:lnSpc>
              <a:spcAft>
                <a:spcPts val="1200"/>
              </a:spcAft>
              <a:defRPr sz="2400"/>
            </a:lvl2pPr>
            <a:lvl3pPr>
              <a:lnSpc>
                <a:spcPct val="90000"/>
              </a:lnSpc>
              <a:spcAft>
                <a:spcPts val="1200"/>
              </a:spcAft>
              <a:defRPr sz="2000"/>
            </a:lvl3pPr>
            <a:lvl4pPr>
              <a:lnSpc>
                <a:spcPct val="90000"/>
              </a:lnSpc>
              <a:spcAft>
                <a:spcPts val="1200"/>
              </a:spcAft>
              <a:defRPr sz="1800"/>
            </a:lvl4pPr>
            <a:lvl5pPr>
              <a:lnSpc>
                <a:spcPct val="90000"/>
              </a:lnSpc>
              <a:spcAft>
                <a:spcPts val="12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pPr>
              <a:defRPr/>
            </a:pPr>
            <a:r>
              <a:rPr lang="en-US"/>
              <a:t>©nir chen</a:t>
            </a:r>
          </a:p>
        </p:txBody>
      </p:sp>
      <p:sp>
        <p:nvSpPr>
          <p:cNvPr id="6" name="Slide Number Placeholder 5"/>
          <p:cNvSpPr>
            <a:spLocks noGrp="1"/>
          </p:cNvSpPr>
          <p:nvPr>
            <p:ph type="sldNum" sz="quarter" idx="12"/>
          </p:nvPr>
        </p:nvSpPr>
        <p:spPr/>
        <p:txBody>
          <a:bodyPr/>
          <a:lstStyle>
            <a:lvl1pPr>
              <a:defRPr/>
            </a:lvl1pPr>
          </a:lstStyle>
          <a:p>
            <a:fld id="{A227AA9B-618D-4B3D-B126-278F1858E392}" type="slidenum">
              <a:rPr lang="he-IL"/>
              <a:pPr/>
              <a:t>‹#›</a:t>
            </a:fld>
            <a:endParaRPr lang="he-IL"/>
          </a:p>
        </p:txBody>
      </p:sp>
    </p:spTree>
    <p:extLst>
      <p:ext uri="{BB962C8B-B14F-4D97-AF65-F5344CB8AC3E}">
        <p14:creationId xmlns:p14="http://schemas.microsoft.com/office/powerpoint/2010/main" val="136758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he-IL"/>
          </a:p>
        </p:txBody>
      </p:sp>
      <p:sp>
        <p:nvSpPr>
          <p:cNvPr id="5" name="Footer Placeholder 4"/>
          <p:cNvSpPr>
            <a:spLocks noGrp="1"/>
          </p:cNvSpPr>
          <p:nvPr>
            <p:ph type="ftr" sz="quarter" idx="11"/>
          </p:nvPr>
        </p:nvSpPr>
        <p:spPr/>
        <p:txBody>
          <a:bodyPr/>
          <a:lstStyle>
            <a:lvl1pPr>
              <a:defRPr/>
            </a:lvl1pPr>
          </a:lstStyle>
          <a:p>
            <a:pPr>
              <a:defRPr/>
            </a:pPr>
            <a:r>
              <a:rPr lang="en-US"/>
              <a:t>©nir chen</a:t>
            </a:r>
          </a:p>
        </p:txBody>
      </p:sp>
      <p:sp>
        <p:nvSpPr>
          <p:cNvPr id="6" name="Slide Number Placeholder 5"/>
          <p:cNvSpPr>
            <a:spLocks noGrp="1"/>
          </p:cNvSpPr>
          <p:nvPr>
            <p:ph type="sldNum" sz="quarter" idx="12"/>
          </p:nvPr>
        </p:nvSpPr>
        <p:spPr/>
        <p:txBody>
          <a:bodyPr/>
          <a:lstStyle>
            <a:lvl1pPr algn="r">
              <a:defRPr/>
            </a:lvl1pPr>
          </a:lstStyle>
          <a:p>
            <a:fld id="{91A531E0-5544-4BFF-9D5A-CAE0F72B2373}" type="slidenum">
              <a:rPr lang="he-IL"/>
              <a:pPr/>
              <a:t>‹#›</a:t>
            </a:fld>
            <a:endParaRPr lang="he-IL"/>
          </a:p>
        </p:txBody>
      </p:sp>
    </p:spTree>
    <p:extLst>
      <p:ext uri="{BB962C8B-B14F-4D97-AF65-F5344CB8AC3E}">
        <p14:creationId xmlns:p14="http://schemas.microsoft.com/office/powerpoint/2010/main" val="178257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pPr>
              <a:defRPr/>
            </a:pPr>
            <a:r>
              <a:rPr lang="en-US"/>
              <a:t>©nir chen</a:t>
            </a:r>
          </a:p>
        </p:txBody>
      </p:sp>
      <p:sp>
        <p:nvSpPr>
          <p:cNvPr id="7" name="Slide Number Placeholder 6"/>
          <p:cNvSpPr>
            <a:spLocks noGrp="1"/>
          </p:cNvSpPr>
          <p:nvPr>
            <p:ph type="sldNum" sz="quarter" idx="12"/>
          </p:nvPr>
        </p:nvSpPr>
        <p:spPr/>
        <p:txBody>
          <a:bodyPr/>
          <a:lstStyle>
            <a:lvl1pPr algn="r">
              <a:defRPr/>
            </a:lvl1pPr>
          </a:lstStyle>
          <a:p>
            <a:fld id="{A4DA331B-2649-4E93-AC0D-0611C12C9B64}" type="slidenum">
              <a:rPr lang="he-IL"/>
              <a:pPr/>
              <a:t>‹#›</a:t>
            </a:fld>
            <a:endParaRPr lang="he-IL"/>
          </a:p>
        </p:txBody>
      </p:sp>
    </p:spTree>
    <p:extLst>
      <p:ext uri="{BB962C8B-B14F-4D97-AF65-F5344CB8AC3E}">
        <p14:creationId xmlns:p14="http://schemas.microsoft.com/office/powerpoint/2010/main" val="213020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lvl1pPr>
              <a:defRPr/>
            </a:lvl1pPr>
          </a:lstStyle>
          <a:p>
            <a:endParaRPr lang="he-IL"/>
          </a:p>
        </p:txBody>
      </p:sp>
      <p:sp>
        <p:nvSpPr>
          <p:cNvPr id="8" name="Footer Placeholder 7"/>
          <p:cNvSpPr>
            <a:spLocks noGrp="1"/>
          </p:cNvSpPr>
          <p:nvPr>
            <p:ph type="ftr" sz="quarter" idx="11"/>
          </p:nvPr>
        </p:nvSpPr>
        <p:spPr/>
        <p:txBody>
          <a:bodyPr/>
          <a:lstStyle>
            <a:lvl1pPr>
              <a:defRPr/>
            </a:lvl1pPr>
          </a:lstStyle>
          <a:p>
            <a:pPr>
              <a:defRPr/>
            </a:pPr>
            <a:r>
              <a:rPr lang="en-US"/>
              <a:t>©nir chen</a:t>
            </a:r>
          </a:p>
        </p:txBody>
      </p:sp>
      <p:sp>
        <p:nvSpPr>
          <p:cNvPr id="9" name="Slide Number Placeholder 8"/>
          <p:cNvSpPr>
            <a:spLocks noGrp="1"/>
          </p:cNvSpPr>
          <p:nvPr>
            <p:ph type="sldNum" sz="quarter" idx="12"/>
          </p:nvPr>
        </p:nvSpPr>
        <p:spPr/>
        <p:txBody>
          <a:bodyPr/>
          <a:lstStyle>
            <a:lvl1pPr algn="r">
              <a:defRPr/>
            </a:lvl1pPr>
          </a:lstStyle>
          <a:p>
            <a:fld id="{4EE53998-7A65-48F1-B5C7-0AC4A638AE34}" type="slidenum">
              <a:rPr lang="he-IL"/>
              <a:pPr/>
              <a:t>‹#›</a:t>
            </a:fld>
            <a:endParaRPr lang="he-IL"/>
          </a:p>
        </p:txBody>
      </p:sp>
    </p:spTree>
    <p:extLst>
      <p:ext uri="{BB962C8B-B14F-4D97-AF65-F5344CB8AC3E}">
        <p14:creationId xmlns:p14="http://schemas.microsoft.com/office/powerpoint/2010/main" val="8454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857256"/>
          </a:xfrm>
          <a:solidFill>
            <a:schemeClr val="accent1"/>
          </a:solidFill>
        </p:spPr>
        <p:txBody>
          <a:bodyPr>
            <a:normAutofit/>
          </a:bodyPr>
          <a:lstStyle>
            <a:lvl1pPr>
              <a:defRPr sz="3600" b="1">
                <a:solidFill>
                  <a:schemeClr val="bg1">
                    <a:lumMod val="85000"/>
                  </a:schemeClr>
                </a:solidFill>
              </a:defRPr>
            </a:lvl1pPr>
          </a:lstStyle>
          <a:p>
            <a:r>
              <a:rPr lang="en-US"/>
              <a:t>Click to edit Master title style</a:t>
            </a:r>
            <a:endParaRPr lang="he-IL" dirty="0"/>
          </a:p>
        </p:txBody>
      </p:sp>
      <p:sp>
        <p:nvSpPr>
          <p:cNvPr id="3" name="Date Placeholder 3"/>
          <p:cNvSpPr>
            <a:spLocks noGrp="1"/>
          </p:cNvSpPr>
          <p:nvPr>
            <p:ph type="dt" sz="half" idx="10"/>
          </p:nvPr>
        </p:nvSpPr>
        <p:spPr/>
        <p:txBody>
          <a:bodyPr/>
          <a:lstStyle>
            <a:lvl1pPr>
              <a:defRPr/>
            </a:lvl1pPr>
          </a:lstStyle>
          <a:p>
            <a:endParaRPr lang="he-IL"/>
          </a:p>
        </p:txBody>
      </p:sp>
      <p:sp>
        <p:nvSpPr>
          <p:cNvPr id="4" name="Footer Placeholder 4"/>
          <p:cNvSpPr>
            <a:spLocks noGrp="1"/>
          </p:cNvSpPr>
          <p:nvPr>
            <p:ph type="ftr" sz="quarter" idx="11"/>
          </p:nvPr>
        </p:nvSpPr>
        <p:spPr/>
        <p:txBody>
          <a:bodyPr/>
          <a:lstStyle>
            <a:lvl1pPr>
              <a:defRPr/>
            </a:lvl1pPr>
          </a:lstStyle>
          <a:p>
            <a:pPr>
              <a:defRPr/>
            </a:pPr>
            <a:r>
              <a:rPr lang="en-US"/>
              <a:t>©nir chen</a:t>
            </a:r>
          </a:p>
        </p:txBody>
      </p:sp>
      <p:sp>
        <p:nvSpPr>
          <p:cNvPr id="5" name="Slide Number Placeholder 5"/>
          <p:cNvSpPr>
            <a:spLocks noGrp="1"/>
          </p:cNvSpPr>
          <p:nvPr>
            <p:ph type="sldNum" sz="quarter" idx="12"/>
          </p:nvPr>
        </p:nvSpPr>
        <p:spPr/>
        <p:txBody>
          <a:bodyPr/>
          <a:lstStyle>
            <a:lvl1pPr>
              <a:defRPr/>
            </a:lvl1pPr>
          </a:lstStyle>
          <a:p>
            <a:fld id="{CC324E3E-923F-4F9A-9EF1-6D64FE94F09A}" type="slidenum">
              <a:rPr lang="he-IL"/>
              <a:pPr/>
              <a:t>‹#›</a:t>
            </a:fld>
            <a:endParaRPr lang="he-IL"/>
          </a:p>
        </p:txBody>
      </p:sp>
    </p:spTree>
    <p:extLst>
      <p:ext uri="{BB962C8B-B14F-4D97-AF65-F5344CB8AC3E}">
        <p14:creationId xmlns:p14="http://schemas.microsoft.com/office/powerpoint/2010/main" val="279662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he-IL"/>
          </a:p>
        </p:txBody>
      </p:sp>
      <p:sp>
        <p:nvSpPr>
          <p:cNvPr id="3" name="Footer Placeholder 2"/>
          <p:cNvSpPr>
            <a:spLocks noGrp="1"/>
          </p:cNvSpPr>
          <p:nvPr>
            <p:ph type="ftr" sz="quarter" idx="11"/>
          </p:nvPr>
        </p:nvSpPr>
        <p:spPr/>
        <p:txBody>
          <a:bodyPr/>
          <a:lstStyle>
            <a:lvl1pPr>
              <a:defRPr/>
            </a:lvl1pPr>
          </a:lstStyle>
          <a:p>
            <a:pPr>
              <a:defRPr/>
            </a:pPr>
            <a:r>
              <a:rPr lang="en-US"/>
              <a:t>©nir chen</a:t>
            </a:r>
          </a:p>
        </p:txBody>
      </p:sp>
      <p:sp>
        <p:nvSpPr>
          <p:cNvPr id="4" name="Slide Number Placeholder 3"/>
          <p:cNvSpPr>
            <a:spLocks noGrp="1"/>
          </p:cNvSpPr>
          <p:nvPr>
            <p:ph type="sldNum" sz="quarter" idx="12"/>
          </p:nvPr>
        </p:nvSpPr>
        <p:spPr/>
        <p:txBody>
          <a:bodyPr/>
          <a:lstStyle>
            <a:lvl1pPr algn="r">
              <a:defRPr/>
            </a:lvl1pPr>
          </a:lstStyle>
          <a:p>
            <a:fld id="{C75C8BF4-863E-4CD8-819C-C0CEAF05AA3B}" type="slidenum">
              <a:rPr lang="he-IL"/>
              <a:pPr/>
              <a:t>‹#›</a:t>
            </a:fld>
            <a:endParaRPr lang="he-IL"/>
          </a:p>
        </p:txBody>
      </p:sp>
    </p:spTree>
    <p:extLst>
      <p:ext uri="{BB962C8B-B14F-4D97-AF65-F5344CB8AC3E}">
        <p14:creationId xmlns:p14="http://schemas.microsoft.com/office/powerpoint/2010/main" val="338950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pPr>
              <a:defRPr/>
            </a:pPr>
            <a:r>
              <a:rPr lang="en-US"/>
              <a:t>©nir chen</a:t>
            </a:r>
          </a:p>
        </p:txBody>
      </p:sp>
      <p:sp>
        <p:nvSpPr>
          <p:cNvPr id="7" name="Slide Number Placeholder 6"/>
          <p:cNvSpPr>
            <a:spLocks noGrp="1"/>
          </p:cNvSpPr>
          <p:nvPr>
            <p:ph type="sldNum" sz="quarter" idx="12"/>
          </p:nvPr>
        </p:nvSpPr>
        <p:spPr/>
        <p:txBody>
          <a:bodyPr/>
          <a:lstStyle>
            <a:lvl1pPr algn="r">
              <a:defRPr/>
            </a:lvl1pPr>
          </a:lstStyle>
          <a:p>
            <a:fld id="{620B1717-D470-48E5-ADA9-684129304B8C}" type="slidenum">
              <a:rPr lang="he-IL"/>
              <a:pPr/>
              <a:t>‹#›</a:t>
            </a:fld>
            <a:endParaRPr lang="he-IL"/>
          </a:p>
        </p:txBody>
      </p:sp>
    </p:spTree>
    <p:extLst>
      <p:ext uri="{BB962C8B-B14F-4D97-AF65-F5344CB8AC3E}">
        <p14:creationId xmlns:p14="http://schemas.microsoft.com/office/powerpoint/2010/main" val="241634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he-IL"/>
          </a:p>
        </p:txBody>
      </p:sp>
      <p:sp>
        <p:nvSpPr>
          <p:cNvPr id="6" name="Footer Placeholder 5"/>
          <p:cNvSpPr>
            <a:spLocks noGrp="1"/>
          </p:cNvSpPr>
          <p:nvPr>
            <p:ph type="ftr" sz="quarter" idx="11"/>
          </p:nvPr>
        </p:nvSpPr>
        <p:spPr/>
        <p:txBody>
          <a:bodyPr/>
          <a:lstStyle>
            <a:lvl1pPr>
              <a:defRPr/>
            </a:lvl1pPr>
          </a:lstStyle>
          <a:p>
            <a:pPr>
              <a:defRPr/>
            </a:pPr>
            <a:r>
              <a:rPr lang="en-US"/>
              <a:t>©nir chen</a:t>
            </a:r>
          </a:p>
        </p:txBody>
      </p:sp>
      <p:sp>
        <p:nvSpPr>
          <p:cNvPr id="7" name="Slide Number Placeholder 6"/>
          <p:cNvSpPr>
            <a:spLocks noGrp="1"/>
          </p:cNvSpPr>
          <p:nvPr>
            <p:ph type="sldNum" sz="quarter" idx="12"/>
          </p:nvPr>
        </p:nvSpPr>
        <p:spPr/>
        <p:txBody>
          <a:bodyPr/>
          <a:lstStyle>
            <a:lvl1pPr algn="r">
              <a:defRPr/>
            </a:lvl1pPr>
          </a:lstStyle>
          <a:p>
            <a:fld id="{55A778A6-35BA-473B-B575-87B5CF6AB4CC}" type="slidenum">
              <a:rPr lang="he-IL"/>
              <a:pPr/>
              <a:t>‹#›</a:t>
            </a:fld>
            <a:endParaRPr lang="he-IL"/>
          </a:p>
        </p:txBody>
      </p:sp>
    </p:spTree>
    <p:extLst>
      <p:ext uri="{BB962C8B-B14F-4D97-AF65-F5344CB8AC3E}">
        <p14:creationId xmlns:p14="http://schemas.microsoft.com/office/powerpoint/2010/main" val="10020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7F7F7F"/>
                </a:solidFill>
                <a:latin typeface="Calibri" pitchFamily="34" charset="0"/>
              </a:defRPr>
            </a:lvl1pPr>
          </a:lstStyle>
          <a:p>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rtl="0">
              <a:defRPr sz="1200">
                <a:solidFill>
                  <a:srgbClr val="898989"/>
                </a:solidFill>
                <a:latin typeface="Calibri" charset="0"/>
                <a:ea typeface="ＭＳ Ｐゴシック" charset="0"/>
                <a:cs typeface="Arial" charset="0"/>
              </a:defRPr>
            </a:lvl1pPr>
          </a:lstStyle>
          <a:p>
            <a:pPr>
              <a:defRPr/>
            </a:pPr>
            <a:r>
              <a:rPr lang="en-US"/>
              <a:t>©nir chen</a:t>
            </a: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rtl="0">
              <a:defRPr sz="1200">
                <a:solidFill>
                  <a:srgbClr val="7F7F7F"/>
                </a:solidFill>
                <a:latin typeface="Calibri" pitchFamily="34" charset="0"/>
              </a:defRPr>
            </a:lvl1pPr>
          </a:lstStyle>
          <a:p>
            <a:fld id="{A0AA1BF8-DBBD-4406-836A-C3C4DF1AEAED}" type="slidenum">
              <a:rPr lang="he-IL"/>
              <a:pPr/>
              <a:t>‹#›</a:t>
            </a:fld>
            <a:endParaRPr lang="he-IL"/>
          </a:p>
        </p:txBody>
      </p:sp>
    </p:spTree>
  </p:cSld>
  <p:clrMap bg1="lt1" tx1="dk1" bg2="lt2" tx2="dk2" accent1="accent1" accent2="accent2" accent3="accent3" accent4="accent4" accent5="accent5" accent6="accent6" hlink="hlink" folHlink="folHlink"/>
  <p:sldLayoutIdLst>
    <p:sldLayoutId id="2147484142" r:id="rId1"/>
    <p:sldLayoutId id="2147484140" r:id="rId2"/>
    <p:sldLayoutId id="2147484143" r:id="rId3"/>
    <p:sldLayoutId id="2147484144" r:id="rId4"/>
    <p:sldLayoutId id="2147484145" r:id="rId5"/>
    <p:sldLayoutId id="2147484141" r:id="rId6"/>
    <p:sldLayoutId id="2147484146" r:id="rId7"/>
    <p:sldLayoutId id="2147484147" r:id="rId8"/>
    <p:sldLayoutId id="2147484148" r:id="rId9"/>
    <p:sldLayoutId id="2147484149" r:id="rId10"/>
    <p:sldLayoutId id="2147484150" r:id="rId11"/>
  </p:sldLayoutIdLst>
  <p:hf hdr="0" dt="0"/>
  <p:txStyles>
    <p:titleStyle>
      <a:lvl1pPr algn="ctr" rtl="0" eaLnBrk="0" fontAlgn="base" hangingPunct="0">
        <a:spcBef>
          <a:spcPct val="0"/>
        </a:spcBef>
        <a:spcAft>
          <a:spcPct val="0"/>
        </a:spcAft>
        <a:defRPr sz="4400" kern="1200">
          <a:solidFill>
            <a:schemeClr val="tx1"/>
          </a:solidFill>
          <a:latin typeface="Calibri" charset="0"/>
          <a:ea typeface="MS PGothic" charset="0"/>
          <a:cs typeface="MS PGothic" charset="0"/>
        </a:defRPr>
      </a:lvl1pPr>
      <a:lvl2pPr algn="ctr" rtl="0" eaLnBrk="0" fontAlgn="base" hangingPunct="0">
        <a:spcBef>
          <a:spcPct val="0"/>
        </a:spcBef>
        <a:spcAft>
          <a:spcPct val="0"/>
        </a:spcAft>
        <a:defRPr sz="4400">
          <a:solidFill>
            <a:schemeClr val="tx1"/>
          </a:solidFill>
          <a:latin typeface="Calibri" charset="0"/>
          <a:ea typeface="MS PGothic" charset="0"/>
          <a:cs typeface="MS PGothic" charset="0"/>
        </a:defRPr>
      </a:lvl2pPr>
      <a:lvl3pPr algn="ctr" rtl="0" eaLnBrk="0" fontAlgn="base" hangingPunct="0">
        <a:spcBef>
          <a:spcPct val="0"/>
        </a:spcBef>
        <a:spcAft>
          <a:spcPct val="0"/>
        </a:spcAft>
        <a:defRPr sz="4400">
          <a:solidFill>
            <a:schemeClr val="tx1"/>
          </a:solidFill>
          <a:latin typeface="Calibri" charset="0"/>
          <a:ea typeface="MS PGothic" charset="0"/>
          <a:cs typeface="MS PGothic" charset="0"/>
        </a:defRPr>
      </a:lvl3pPr>
      <a:lvl4pPr algn="ctr" rtl="0" eaLnBrk="0" fontAlgn="base" hangingPunct="0">
        <a:spcBef>
          <a:spcPct val="0"/>
        </a:spcBef>
        <a:spcAft>
          <a:spcPct val="0"/>
        </a:spcAft>
        <a:defRPr sz="4400">
          <a:solidFill>
            <a:schemeClr val="tx1"/>
          </a:solidFill>
          <a:latin typeface="Calibri" charset="0"/>
          <a:ea typeface="MS PGothic" charset="0"/>
          <a:cs typeface="MS PGothic" charset="0"/>
        </a:defRPr>
      </a:lvl4pPr>
      <a:lvl5pPr algn="ctr" rtl="0" eaLnBrk="0" fontAlgn="base" hangingPunct="0">
        <a:spcBef>
          <a:spcPct val="0"/>
        </a:spcBef>
        <a:spcAft>
          <a:spcPct val="0"/>
        </a:spcAft>
        <a:defRPr sz="4400">
          <a:solidFill>
            <a:schemeClr val="tx1"/>
          </a:solidFill>
          <a:latin typeface="Calibri" charset="0"/>
          <a:ea typeface="MS PGothic" charset="0"/>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cs typeface="Times New Roman" charset="0"/>
        </a:defRPr>
      </a:lvl6pPr>
      <a:lvl7pPr marL="914400" algn="ctr" rtl="0" fontAlgn="base">
        <a:spcBef>
          <a:spcPct val="0"/>
        </a:spcBef>
        <a:spcAft>
          <a:spcPct val="0"/>
        </a:spcAft>
        <a:defRPr sz="4400">
          <a:solidFill>
            <a:schemeClr val="tx1"/>
          </a:solidFill>
          <a:latin typeface="Calibri" charset="0"/>
          <a:ea typeface="ＭＳ Ｐゴシック" charset="0"/>
          <a:cs typeface="Times New Roman" charset="0"/>
        </a:defRPr>
      </a:lvl7pPr>
      <a:lvl8pPr marL="1371600" algn="ctr" rtl="0" fontAlgn="base">
        <a:spcBef>
          <a:spcPct val="0"/>
        </a:spcBef>
        <a:spcAft>
          <a:spcPct val="0"/>
        </a:spcAft>
        <a:defRPr sz="4400">
          <a:solidFill>
            <a:schemeClr val="tx1"/>
          </a:solidFill>
          <a:latin typeface="Calibri" charset="0"/>
          <a:ea typeface="ＭＳ Ｐゴシック" charset="0"/>
          <a:cs typeface="Times New Roman" charset="0"/>
        </a:defRPr>
      </a:lvl8pPr>
      <a:lvl9pPr marL="1828800" algn="ctr" rtl="0" fontAlgn="base">
        <a:spcBef>
          <a:spcPct val="0"/>
        </a:spcBef>
        <a:spcAft>
          <a:spcPct val="0"/>
        </a:spcAft>
        <a:defRPr sz="4400">
          <a:solidFill>
            <a:schemeClr val="tx1"/>
          </a:solidFill>
          <a:latin typeface="Calibri" charset="0"/>
          <a:ea typeface="ＭＳ Ｐゴシック" charset="0"/>
          <a:cs typeface="Times New Roman"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Calibri" charset="0"/>
          <a:ea typeface="MS PGothic" charset="0"/>
          <a:cs typeface="Arial"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Calibri" charset="0"/>
          <a:ea typeface="Arial" charset="0"/>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Calibri" charset="0"/>
          <a:ea typeface="Arial" charset="0"/>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Calibri" charset="0"/>
          <a:ea typeface="Arial" charset="0"/>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de.jquery.com/jquery-1.9.1.js" TargetMode="External"/><Relationship Id="rId2" Type="http://schemas.openxmlformats.org/officeDocument/2006/relationships/hyperlink" Target="https://jquery.com/download/" TargetMode="External"/><Relationship Id="rId1" Type="http://schemas.openxmlformats.org/officeDocument/2006/relationships/slideLayout" Target="../slideLayouts/slideLayout2.xml"/><Relationship Id="rId4" Type="http://schemas.openxmlformats.org/officeDocument/2006/relationships/hyperlink" Target="http://code.jquery.com/jquery-1.9.1.min.j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75" y="1214438"/>
            <a:ext cx="6429375" cy="1643062"/>
          </a:xfrm>
        </p:spPr>
        <p:txBody>
          <a:bodyPr rtlCol="1"/>
          <a:lstStyle/>
          <a:p>
            <a:pPr eaLnBrk="1" fontAlgn="auto" hangingPunct="1">
              <a:spcAft>
                <a:spcPts val="0"/>
              </a:spcAft>
              <a:defRPr/>
            </a:pPr>
            <a:r>
              <a:rPr lang="en-US" dirty="0"/>
              <a:t>Mobile</a:t>
            </a:r>
            <a:endParaRPr lang="en-US" dirty="0">
              <a:latin typeface="+mj-lt"/>
              <a:ea typeface="+mj-ea"/>
              <a:cs typeface="+mj-cs"/>
            </a:endParaRPr>
          </a:p>
        </p:txBody>
      </p:sp>
      <p:sp>
        <p:nvSpPr>
          <p:cNvPr id="11267" name="Subtitle 2"/>
          <p:cNvSpPr>
            <a:spLocks noGrp="1"/>
          </p:cNvSpPr>
          <p:nvPr>
            <p:ph type="subTitle" idx="1"/>
          </p:nvPr>
        </p:nvSpPr>
        <p:spPr>
          <a:xfrm>
            <a:off x="684213" y="3716338"/>
            <a:ext cx="7704137" cy="1922462"/>
          </a:xfrm>
        </p:spPr>
        <p:txBody>
          <a:bodyPr/>
          <a:lstStyle/>
          <a:p>
            <a:pPr eaLnBrk="1" hangingPunct="1"/>
            <a:r>
              <a:rPr lang="en-US" dirty="0">
                <a:solidFill>
                  <a:srgbClr val="A6A6A6"/>
                </a:solidFill>
                <a:latin typeface="Calibri" pitchFamily="34" charset="0"/>
                <a:ea typeface="MS PGothic" pitchFamily="34" charset="-128"/>
              </a:rPr>
              <a:t>Lecture 5 – Jquery</a:t>
            </a:r>
          </a:p>
          <a:p>
            <a:pPr eaLnBrk="1" hangingPunct="1"/>
            <a:r>
              <a:rPr lang="en-US" sz="2400" dirty="0">
                <a:solidFill>
                  <a:srgbClr val="A6A6A6"/>
                </a:solidFill>
                <a:latin typeface="Calibri" pitchFamily="34" charset="0"/>
                <a:ea typeface="MS PGothic" pitchFamily="34" charset="-128"/>
              </a:rPr>
              <a:t>Semester I</a:t>
            </a:r>
          </a:p>
          <a:p>
            <a:pPr eaLnBrk="1" hangingPunct="1"/>
            <a:endParaRPr lang="en-US" sz="2400" dirty="0">
              <a:solidFill>
                <a:srgbClr val="A6A6A6"/>
              </a:solidFill>
              <a:latin typeface="Calibri" pitchFamily="34" charset="0"/>
              <a:ea typeface="MS PGothic"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multiple elements</a:t>
            </a:r>
          </a:p>
        </p:txBody>
      </p:sp>
      <p:sp>
        <p:nvSpPr>
          <p:cNvPr id="3" name="Content Placeholder 2"/>
          <p:cNvSpPr>
            <a:spLocks noGrp="1"/>
          </p:cNvSpPr>
          <p:nvPr>
            <p:ph idx="1"/>
          </p:nvPr>
        </p:nvSpPr>
        <p:spPr>
          <a:xfrm>
            <a:off x="395536" y="3645024"/>
            <a:ext cx="8229600" cy="1080120"/>
          </a:xfrm>
        </p:spPr>
        <p:txBody>
          <a:bodyPr/>
          <a:lstStyle/>
          <a:p>
            <a:r>
              <a:rPr lang="en-US" dirty="0"/>
              <a:t>Use </a:t>
            </a:r>
            <a:r>
              <a:rPr lang="en-US" i="1" dirty="0">
                <a:latin typeface="Courier New" pitchFamily="49" charset="0"/>
                <a:cs typeface="Courier New" pitchFamily="49" charset="0"/>
              </a:rPr>
              <a:t>,</a:t>
            </a:r>
            <a:r>
              <a:rPr lang="en-US" dirty="0"/>
              <a:t> to select more than one element. (not necessary by tag name)</a:t>
            </a:r>
          </a:p>
          <a:p>
            <a:r>
              <a:rPr lang="en-US" dirty="0"/>
              <a:t>Here: all the </a:t>
            </a:r>
            <a:r>
              <a:rPr lang="en-US" dirty="0" err="1"/>
              <a:t>divs</a:t>
            </a:r>
            <a:r>
              <a:rPr lang="en-US" dirty="0"/>
              <a:t>, </a:t>
            </a:r>
            <a:r>
              <a:rPr lang="en-US" dirty="0" err="1"/>
              <a:t>ps</a:t>
            </a:r>
            <a:r>
              <a:rPr lang="en-US" dirty="0"/>
              <a:t> and spans</a:t>
            </a:r>
          </a:p>
        </p:txBody>
      </p:sp>
      <p:sp>
        <p:nvSpPr>
          <p:cNvPr id="5" name="Folded Corner 4"/>
          <p:cNvSpPr>
            <a:spLocks noChangeArrowheads="1"/>
          </p:cNvSpPr>
          <p:nvPr/>
        </p:nvSpPr>
        <p:spPr bwMode="auto">
          <a:xfrm>
            <a:off x="58112" y="1124744"/>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div,p,span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6" name="Rounded Rectangular Callout 5"/>
          <p:cNvSpPr/>
          <p:nvPr/>
        </p:nvSpPr>
        <p:spPr>
          <a:xfrm>
            <a:off x="4341935" y="1772816"/>
            <a:ext cx="4320480" cy="648072"/>
          </a:xfrm>
          <a:prstGeom prst="wedgeRoundRectCallout">
            <a:avLst>
              <a:gd name="adj1" fmla="val -71321"/>
              <a:gd name="adj2" fmla="val -127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err="1"/>
              <a:t>DexterMorganDebraMorganHarryMorgan</a:t>
            </a:r>
            <a:endParaRPr lang="en-US" dirty="0"/>
          </a:p>
        </p:txBody>
      </p:sp>
      <p:sp>
        <p:nvSpPr>
          <p:cNvPr id="7" name="Footer Placeholder 6"/>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10</a:t>
            </a:fld>
            <a:endParaRPr lang="he-IL"/>
          </a:p>
        </p:txBody>
      </p:sp>
    </p:spTree>
    <p:extLst>
      <p:ext uri="{BB962C8B-B14F-4D97-AF65-F5344CB8AC3E}">
        <p14:creationId xmlns:p14="http://schemas.microsoft.com/office/powerpoint/2010/main" val="41238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Descendants elements</a:t>
            </a:r>
          </a:p>
        </p:txBody>
      </p:sp>
      <p:sp>
        <p:nvSpPr>
          <p:cNvPr id="3" name="Content Placeholder 2"/>
          <p:cNvSpPr>
            <a:spLocks noGrp="1"/>
          </p:cNvSpPr>
          <p:nvPr>
            <p:ph idx="1"/>
          </p:nvPr>
        </p:nvSpPr>
        <p:spPr>
          <a:xfrm>
            <a:off x="407808" y="5013176"/>
            <a:ext cx="8229600" cy="1080120"/>
          </a:xfrm>
        </p:spPr>
        <p:txBody>
          <a:bodyPr/>
          <a:lstStyle/>
          <a:p>
            <a:r>
              <a:rPr lang="en-US" dirty="0"/>
              <a:t>$(ancestor descendant) select the descendant of this ancestor. (not necessarily by tag name)</a:t>
            </a:r>
          </a:p>
          <a:p>
            <a:r>
              <a:rPr lang="en-US" dirty="0"/>
              <a:t>Not necessarily immediate descendant</a:t>
            </a:r>
          </a:p>
          <a:p>
            <a:r>
              <a:rPr lang="en-US" dirty="0"/>
              <a:t>Here: all the p within a div and all span within a p</a:t>
            </a:r>
          </a:p>
        </p:txBody>
      </p:sp>
      <p:sp>
        <p:nvSpPr>
          <p:cNvPr id="5" name="Folded Corner 4"/>
          <p:cNvSpPr>
            <a:spLocks noChangeArrowheads="1"/>
          </p:cNvSpPr>
          <p:nvPr/>
        </p:nvSpPr>
        <p:spPr bwMode="auto">
          <a:xfrm>
            <a:off x="58112" y="908720"/>
            <a:ext cx="8928992" cy="352839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'div </a:t>
            </a:r>
            <a:r>
              <a:rPr lang="en-US" sz="1400" dirty="0" err="1">
                <a:solidFill>
                  <a:srgbClr val="800000"/>
                </a:solidFill>
                <a:latin typeface="Courier New" pitchFamily="49" charset="0"/>
                <a:cs typeface="Courier New" pitchFamily="49" charset="0"/>
              </a:rPr>
              <a:t>p,p</a:t>
            </a:r>
            <a:r>
              <a:rPr lang="en-US" sz="1400" dirty="0">
                <a:solidFill>
                  <a:srgbClr val="800000"/>
                </a:solidFill>
                <a:latin typeface="Courier New" pitchFamily="49" charset="0"/>
                <a:cs typeface="Courier New" pitchFamily="49" charset="0"/>
              </a:rPr>
              <a:t> span'</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endParaRPr lang="en-US" sz="1400" dirty="0">
              <a:solidFill>
                <a:prstClr val="black"/>
              </a:solidFill>
              <a:latin typeface="Courier New" pitchFamily="49" charset="0"/>
              <a:cs typeface="Courier New" pitchFamily="49" charset="0"/>
            </a:endParaRPr>
          </a:p>
        </p:txBody>
      </p:sp>
      <p:sp>
        <p:nvSpPr>
          <p:cNvPr id="6" name="Rounded Rectangular Callout 5"/>
          <p:cNvSpPr/>
          <p:nvPr/>
        </p:nvSpPr>
        <p:spPr>
          <a:xfrm>
            <a:off x="4341935" y="1556792"/>
            <a:ext cx="2390305" cy="648072"/>
          </a:xfrm>
          <a:prstGeom prst="wedgeRoundRectCallout">
            <a:avLst>
              <a:gd name="adj1" fmla="val -71927"/>
              <a:gd name="adj2" fmla="val -116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err="1"/>
              <a:t>DexterDebraHarry</a:t>
            </a:r>
            <a:endParaRPr lang="en-US" dirty="0"/>
          </a:p>
        </p:txBody>
      </p:sp>
      <p:sp>
        <p:nvSpPr>
          <p:cNvPr id="7" name="Footer Placeholder 6"/>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11</a:t>
            </a:fld>
            <a:endParaRPr lang="he-IL"/>
          </a:p>
        </p:txBody>
      </p:sp>
    </p:spTree>
    <p:extLst>
      <p:ext uri="{BB962C8B-B14F-4D97-AF65-F5344CB8AC3E}">
        <p14:creationId xmlns:p14="http://schemas.microsoft.com/office/powerpoint/2010/main" val="306922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a:t>
            </a:r>
          </a:p>
        </p:txBody>
      </p:sp>
      <p:sp>
        <p:nvSpPr>
          <p:cNvPr id="3" name="Content Placeholder 2"/>
          <p:cNvSpPr>
            <a:spLocks noGrp="1"/>
          </p:cNvSpPr>
          <p:nvPr>
            <p:ph idx="1"/>
          </p:nvPr>
        </p:nvSpPr>
        <p:spPr>
          <a:xfrm>
            <a:off x="407808" y="5085184"/>
            <a:ext cx="8229600" cy="1368152"/>
          </a:xfrm>
        </p:spPr>
        <p:txBody>
          <a:bodyPr>
            <a:normAutofit fontScale="85000" lnSpcReduction="20000"/>
          </a:bodyPr>
          <a:lstStyle/>
          <a:p>
            <a:r>
              <a:rPr lang="en-US" dirty="0"/>
              <a:t>Will iterate through all the elements and perform the function on each of them. 3 separate alerts!</a:t>
            </a:r>
          </a:p>
          <a:p>
            <a:r>
              <a:rPr lang="en-US" i="1" dirty="0">
                <a:latin typeface="Courier New" pitchFamily="49" charset="0"/>
                <a:cs typeface="Courier New" pitchFamily="49" charset="0"/>
              </a:rPr>
              <a:t>this</a:t>
            </a:r>
            <a:r>
              <a:rPr lang="en-US" dirty="0"/>
              <a:t> – is the element selected. Here we use it as </a:t>
            </a:r>
            <a:r>
              <a:rPr lang="en-US" u="sng" dirty="0"/>
              <a:t>jquery</a:t>
            </a:r>
            <a:r>
              <a:rPr lang="en-US" dirty="0"/>
              <a:t> </a:t>
            </a:r>
            <a:r>
              <a:rPr lang="en-US" u="sng" dirty="0"/>
              <a:t>object</a:t>
            </a:r>
            <a:r>
              <a:rPr lang="en-US" dirty="0"/>
              <a:t> to get the .text() function</a:t>
            </a:r>
          </a:p>
        </p:txBody>
      </p:sp>
      <p:sp>
        <p:nvSpPr>
          <p:cNvPr id="5" name="Folded Corner 4"/>
          <p:cNvSpPr>
            <a:spLocks noChangeArrowheads="1"/>
          </p:cNvSpPr>
          <p:nvPr/>
        </p:nvSpPr>
        <p:spPr bwMode="auto">
          <a:xfrm>
            <a:off x="58112" y="908720"/>
            <a:ext cx="8928992" cy="396044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 </a:t>
            </a:r>
            <a:r>
              <a:rPr lang="en-US" sz="1400" dirty="0" err="1">
                <a:solidFill>
                  <a:srgbClr val="800000"/>
                </a:solidFill>
                <a:latin typeface="Courier New" pitchFamily="49" charset="0"/>
                <a:cs typeface="Courier New" pitchFamily="49" charset="0"/>
              </a:rPr>
              <a:t>p,p</a:t>
            </a:r>
            <a:r>
              <a:rPr lang="en-US" sz="1400" dirty="0">
                <a:solidFill>
                  <a:srgbClr val="800000"/>
                </a:solidFill>
                <a:latin typeface="Courier New" pitchFamily="49" charset="0"/>
                <a:cs typeface="Courier New" pitchFamily="49" charset="0"/>
              </a:rPr>
              <a:t> span'</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alert($(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endParaRPr lang="en-US" sz="1400" dirty="0">
              <a:solidFill>
                <a:prstClr val="black"/>
              </a:solidFill>
              <a:latin typeface="Courier New" pitchFamily="49" charset="0"/>
              <a:cs typeface="Courier New" pitchFamily="49" charset="0"/>
            </a:endParaRPr>
          </a:p>
        </p:txBody>
      </p:sp>
      <p:sp>
        <p:nvSpPr>
          <p:cNvPr id="6" name="Rounded Rectangular Callout 5"/>
          <p:cNvSpPr/>
          <p:nvPr/>
        </p:nvSpPr>
        <p:spPr>
          <a:xfrm>
            <a:off x="4494335" y="1232756"/>
            <a:ext cx="1301802" cy="648072"/>
          </a:xfrm>
          <a:prstGeom prst="wedgeRoundRectCallout">
            <a:avLst>
              <a:gd name="adj1" fmla="val -78217"/>
              <a:gd name="adj2" fmla="val -638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Dexter</a:t>
            </a:r>
          </a:p>
        </p:txBody>
      </p:sp>
      <p:sp>
        <p:nvSpPr>
          <p:cNvPr id="7" name="Rounded Rectangular Callout 6"/>
          <p:cNvSpPr/>
          <p:nvPr/>
        </p:nvSpPr>
        <p:spPr>
          <a:xfrm>
            <a:off x="4494334" y="2060848"/>
            <a:ext cx="1301803" cy="648072"/>
          </a:xfrm>
          <a:prstGeom prst="wedgeRoundRectCallout">
            <a:avLst>
              <a:gd name="adj1" fmla="val -125394"/>
              <a:gd name="adj2" fmla="val -1523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Debra</a:t>
            </a:r>
          </a:p>
        </p:txBody>
      </p:sp>
      <p:sp>
        <p:nvSpPr>
          <p:cNvPr id="8" name="Rounded Rectangular Callout 7"/>
          <p:cNvSpPr/>
          <p:nvPr/>
        </p:nvSpPr>
        <p:spPr>
          <a:xfrm>
            <a:off x="4494335" y="2888940"/>
            <a:ext cx="1301802" cy="648072"/>
          </a:xfrm>
          <a:prstGeom prst="wedgeRoundRectCallout">
            <a:avLst>
              <a:gd name="adj1" fmla="val -123297"/>
              <a:gd name="adj2" fmla="val -240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Harry</a:t>
            </a:r>
          </a:p>
        </p:txBody>
      </p:sp>
      <p:sp>
        <p:nvSpPr>
          <p:cNvPr id="9" name="Footer Placeholder 8"/>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12</a:t>
            </a:fld>
            <a:endParaRPr lang="he-IL"/>
          </a:p>
        </p:txBody>
      </p:sp>
    </p:spTree>
    <p:extLst>
      <p:ext uri="{BB962C8B-B14F-4D97-AF65-F5344CB8AC3E}">
        <p14:creationId xmlns:p14="http://schemas.microsoft.com/office/powerpoint/2010/main" val="16713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Id</a:t>
            </a:r>
          </a:p>
        </p:txBody>
      </p:sp>
      <p:sp>
        <p:nvSpPr>
          <p:cNvPr id="3" name="Content Placeholder 2"/>
          <p:cNvSpPr>
            <a:spLocks noGrp="1"/>
          </p:cNvSpPr>
          <p:nvPr>
            <p:ph idx="1"/>
          </p:nvPr>
        </p:nvSpPr>
        <p:spPr>
          <a:xfrm>
            <a:off x="179512" y="4509120"/>
            <a:ext cx="8229600" cy="1872208"/>
          </a:xfrm>
        </p:spPr>
        <p:txBody>
          <a:bodyPr/>
          <a:lstStyle/>
          <a:p>
            <a:r>
              <a:rPr lang="en-US" i="1" dirty="0">
                <a:latin typeface="Courier New" pitchFamily="49" charset="0"/>
                <a:cs typeface="Courier New" pitchFamily="49" charset="0"/>
              </a:rPr>
              <a:t>#</a:t>
            </a:r>
            <a:r>
              <a:rPr lang="en-US" dirty="0"/>
              <a:t> - Returns the element with the specified ID</a:t>
            </a:r>
          </a:p>
          <a:p>
            <a:r>
              <a:rPr lang="en-US" dirty="0"/>
              <a:t>The fastest way to find an element!</a:t>
            </a:r>
          </a:p>
        </p:txBody>
      </p:sp>
      <p:sp>
        <p:nvSpPr>
          <p:cNvPr id="5" name="Folded Corner 4"/>
          <p:cNvSpPr>
            <a:spLocks noChangeArrowheads="1"/>
          </p:cNvSpPr>
          <p:nvPr/>
        </p:nvSpPr>
        <p:spPr bwMode="auto">
          <a:xfrm>
            <a:off x="58112" y="1124744"/>
            <a:ext cx="8928992" cy="352839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lastName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'color'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280542"/>
            <a:ext cx="828675" cy="2076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4494335" y="1891913"/>
            <a:ext cx="1301802" cy="648072"/>
          </a:xfrm>
          <a:prstGeom prst="wedgeRoundRectCallout">
            <a:avLst>
              <a:gd name="adj1" fmla="val -224989"/>
              <a:gd name="adj2" fmla="val -124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Change the style</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13</a:t>
            </a:fld>
            <a:endParaRPr lang="he-IL"/>
          </a:p>
        </p:txBody>
      </p:sp>
    </p:spTree>
    <p:extLst>
      <p:ext uri="{BB962C8B-B14F-4D97-AF65-F5344CB8AC3E}">
        <p14:creationId xmlns:p14="http://schemas.microsoft.com/office/powerpoint/2010/main" val="241078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start from a specific place</a:t>
            </a:r>
          </a:p>
        </p:txBody>
      </p:sp>
      <p:sp>
        <p:nvSpPr>
          <p:cNvPr id="3" name="Content Placeholder 2"/>
          <p:cNvSpPr>
            <a:spLocks noGrp="1"/>
          </p:cNvSpPr>
          <p:nvPr>
            <p:ph idx="1"/>
          </p:nvPr>
        </p:nvSpPr>
        <p:spPr>
          <a:xfrm>
            <a:off x="195854" y="4653136"/>
            <a:ext cx="8229600" cy="1872208"/>
          </a:xfrm>
        </p:spPr>
        <p:txBody>
          <a:bodyPr/>
          <a:lstStyle/>
          <a:p>
            <a:r>
              <a:rPr lang="en-US" i="1" dirty="0">
                <a:latin typeface="Courier New" pitchFamily="49" charset="0"/>
                <a:cs typeface="Courier New" pitchFamily="49" charset="0"/>
              </a:rPr>
              <a:t>$(‘element1’,’element2’)</a:t>
            </a:r>
            <a:r>
              <a:rPr lang="en-US" dirty="0"/>
              <a:t> = </a:t>
            </a:r>
            <a:r>
              <a:rPr lang="en-US" i="1" dirty="0">
                <a:latin typeface="Courier New" pitchFamily="49" charset="0"/>
                <a:cs typeface="Courier New" pitchFamily="49" charset="0"/>
              </a:rPr>
              <a:t>$(‘element2 element1’) </a:t>
            </a:r>
            <a:r>
              <a:rPr lang="en-US" dirty="0"/>
              <a:t>- Returns </a:t>
            </a:r>
            <a:r>
              <a:rPr lang="en-US" i="1" dirty="0">
                <a:latin typeface="Courier New" pitchFamily="49" charset="0"/>
                <a:cs typeface="Courier New" pitchFamily="49" charset="0"/>
              </a:rPr>
              <a:t>element1 </a:t>
            </a:r>
            <a:r>
              <a:rPr lang="en-US" dirty="0"/>
              <a:t>within the </a:t>
            </a:r>
            <a:r>
              <a:rPr lang="en-US" i="1" dirty="0">
                <a:latin typeface="Courier New" pitchFamily="49" charset="0"/>
                <a:cs typeface="Courier New" pitchFamily="49" charset="0"/>
              </a:rPr>
              <a:t>element2 </a:t>
            </a:r>
            <a:endParaRPr lang="en-US" dirty="0"/>
          </a:p>
        </p:txBody>
      </p:sp>
      <p:sp>
        <p:nvSpPr>
          <p:cNvPr id="5" name="Folded Corner 4"/>
          <p:cNvSpPr>
            <a:spLocks noChangeArrowheads="1"/>
          </p:cNvSpPr>
          <p:nvPr/>
        </p:nvSpPr>
        <p:spPr bwMode="auto">
          <a:xfrm>
            <a:off x="58112" y="908720"/>
            <a:ext cx="8928992" cy="396044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firstName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'color'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079376"/>
            <a:ext cx="771525"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14</a:t>
            </a:fld>
            <a:endParaRPr lang="he-IL"/>
          </a:p>
        </p:txBody>
      </p:sp>
    </p:spTree>
    <p:extLst>
      <p:ext uri="{BB962C8B-B14F-4D97-AF65-F5344CB8AC3E}">
        <p14:creationId xmlns:p14="http://schemas.microsoft.com/office/powerpoint/2010/main" val="338541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class </a:t>
            </a:r>
          </a:p>
        </p:txBody>
      </p:sp>
      <p:sp>
        <p:nvSpPr>
          <p:cNvPr id="5" name="Folded Corner 4"/>
          <p:cNvSpPr>
            <a:spLocks noChangeArrowheads="1"/>
          </p:cNvSpPr>
          <p:nvPr/>
        </p:nvSpPr>
        <p:spPr bwMode="auto">
          <a:xfrm>
            <a:off x="58112" y="980728"/>
            <a:ext cx="8928992" cy="547260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alert($(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srgbClr val="006400"/>
                </a:solidFill>
                <a:latin typeface="Courier New" pitchFamily="49" charset="0"/>
                <a:cs typeface="Courier New" pitchFamily="49" charset="0"/>
              </a:rPr>
              <a:t>//much more complicated</a:t>
            </a:r>
          </a:p>
          <a:p>
            <a:pPr algn="l" rtl="0"/>
            <a:r>
              <a:rPr lang="en-US" sz="1400" dirty="0">
                <a:solidFill>
                  <a:srgbClr val="006400"/>
                </a:solidFill>
                <a:latin typeface="Courier New" pitchFamily="49" charset="0"/>
                <a:cs typeface="Courier New" pitchFamily="49" charset="0"/>
              </a:rPr>
              <a:t>//not all browser supports</a:t>
            </a:r>
          </a:p>
          <a:p>
            <a:pPr algn="l" rtl="0"/>
            <a:r>
              <a:rPr lang="en-US" sz="1400" dirty="0">
                <a:solidFill>
                  <a:srgbClr val="006400"/>
                </a:solidFill>
                <a:latin typeface="Courier New" pitchFamily="49" charset="0"/>
                <a:cs typeface="Courier New" pitchFamily="49" charset="0"/>
              </a:rPr>
              <a:t>//only HTML5</a:t>
            </a:r>
          </a:p>
          <a:p>
            <a:pPr algn="l" rtl="0"/>
            <a:r>
              <a:rPr lang="en-US" sz="1400" dirty="0">
                <a:solidFill>
                  <a:srgbClr val="006400"/>
                </a:solidFill>
                <a:latin typeface="Courier New" pitchFamily="49" charset="0"/>
                <a:cs typeface="Courier New" pitchFamily="49" charset="0"/>
              </a:rPr>
              <a:t>//</a:t>
            </a:r>
            <a:r>
              <a:rPr lang="en-US" sz="1400" dirty="0" err="1">
                <a:solidFill>
                  <a:srgbClr val="006400"/>
                </a:solidFill>
                <a:latin typeface="Courier New" pitchFamily="49" charset="0"/>
                <a:cs typeface="Courier New" pitchFamily="49" charset="0"/>
              </a:rPr>
              <a:t>dont</a:t>
            </a:r>
            <a:r>
              <a:rPr lang="en-US" sz="1400" dirty="0">
                <a:solidFill>
                  <a:srgbClr val="006400"/>
                </a:solidFill>
                <a:latin typeface="Courier New" pitchFamily="49" charset="0"/>
                <a:cs typeface="Courier New" pitchFamily="49" charset="0"/>
              </a:rPr>
              <a:t> have </a:t>
            </a:r>
            <a:r>
              <a:rPr lang="en-US" sz="1400" dirty="0" err="1">
                <a:solidFill>
                  <a:srgbClr val="006400"/>
                </a:solidFill>
                <a:latin typeface="Courier New" pitchFamily="49" charset="0"/>
                <a:cs typeface="Courier New" pitchFamily="49" charset="0"/>
              </a:rPr>
              <a:t>intellisense</a:t>
            </a:r>
            <a:endParaRPr lang="en-US" sz="1400" dirty="0">
              <a:solidFill>
                <a:srgbClr val="006400"/>
              </a:solidFill>
              <a:latin typeface="Courier New" pitchFamily="49" charset="0"/>
              <a:cs typeface="Courier New" pitchFamily="49" charset="0"/>
            </a:endParaRPr>
          </a:p>
          <a:p>
            <a:pPr algn="l" rtl="0"/>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namesJS</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document.getElementsByClassName</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a:t>
            </a:r>
          </a:p>
          <a:p>
            <a:pPr algn="l" rtl="0"/>
            <a:r>
              <a:rPr lang="nn-NO" sz="1400" dirty="0">
                <a:solidFill>
                  <a:srgbClr val="0000FF"/>
                </a:solidFill>
                <a:latin typeface="Courier New" pitchFamily="49" charset="0"/>
                <a:cs typeface="Courier New" pitchFamily="49" charset="0"/>
              </a:rPr>
              <a:t>for</a:t>
            </a:r>
            <a:r>
              <a:rPr lang="nn-NO" sz="1400" dirty="0">
                <a:solidFill>
                  <a:prstClr val="black"/>
                </a:solidFill>
                <a:latin typeface="Courier New" pitchFamily="49" charset="0"/>
                <a:cs typeface="Courier New" pitchFamily="49" charset="0"/>
              </a:rPr>
              <a:t> (</a:t>
            </a:r>
            <a:r>
              <a:rPr lang="nn-NO" sz="1400" dirty="0">
                <a:solidFill>
                  <a:srgbClr val="0000FF"/>
                </a:solidFill>
                <a:latin typeface="Courier New" pitchFamily="49" charset="0"/>
                <a:cs typeface="Courier New" pitchFamily="49" charset="0"/>
              </a:rPr>
              <a:t>var</a:t>
            </a:r>
            <a:r>
              <a:rPr lang="nn-NO" sz="1400" dirty="0">
                <a:solidFill>
                  <a:prstClr val="black"/>
                </a:solidFill>
                <a:latin typeface="Courier New" pitchFamily="49" charset="0"/>
                <a:cs typeface="Courier New" pitchFamily="49" charset="0"/>
              </a:rPr>
              <a:t> i = 0; i &lt; namesJS.length; i++) {</a:t>
            </a:r>
          </a:p>
          <a:p>
            <a:pPr algn="l" rtl="0"/>
            <a:r>
              <a:rPr lang="en-US" sz="1400" dirty="0">
                <a:solidFill>
                  <a:prstClr val="black"/>
                </a:solidFill>
                <a:latin typeface="Courier New" pitchFamily="49" charset="0"/>
                <a:cs typeface="Courier New" pitchFamily="49" charset="0"/>
              </a:rPr>
              <a:t>    alert(</a:t>
            </a:r>
            <a:r>
              <a:rPr lang="en-US" sz="1400" dirty="0" err="1">
                <a:solidFill>
                  <a:prstClr val="black"/>
                </a:solidFill>
                <a:latin typeface="Courier New" pitchFamily="49" charset="0"/>
                <a:cs typeface="Courier New" pitchFamily="49" charset="0"/>
              </a:rPr>
              <a:t>document.getElementsByClassName</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)[i].</a:t>
            </a:r>
            <a:r>
              <a:rPr lang="en-US" sz="1400" dirty="0" err="1">
                <a:solidFill>
                  <a:prstClr val="black"/>
                </a:solidFill>
                <a:latin typeface="Courier New" pitchFamily="49" charset="0"/>
                <a:cs typeface="Courier New" pitchFamily="49" charset="0"/>
              </a:rPr>
              <a:t>innerText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		</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8" name="Rounded Rectangular Callout 7"/>
          <p:cNvSpPr/>
          <p:nvPr/>
        </p:nvSpPr>
        <p:spPr>
          <a:xfrm>
            <a:off x="7668343" y="2852936"/>
            <a:ext cx="1080121" cy="648072"/>
          </a:xfrm>
          <a:prstGeom prst="wedgeRoundRectCallout">
            <a:avLst>
              <a:gd name="adj1" fmla="val -146845"/>
              <a:gd name="adj2" fmla="val -1838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Morgan</a:t>
            </a:r>
          </a:p>
        </p:txBody>
      </p:sp>
      <p:sp>
        <p:nvSpPr>
          <p:cNvPr id="9" name="Rounded Rectangular Callout 8"/>
          <p:cNvSpPr/>
          <p:nvPr/>
        </p:nvSpPr>
        <p:spPr>
          <a:xfrm>
            <a:off x="7668344" y="1128949"/>
            <a:ext cx="1080120" cy="648072"/>
          </a:xfrm>
          <a:prstGeom prst="wedgeRoundRectCallout">
            <a:avLst>
              <a:gd name="adj1" fmla="val -125393"/>
              <a:gd name="adj2" fmla="val -427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Dexter</a:t>
            </a:r>
          </a:p>
        </p:txBody>
      </p:sp>
      <p:sp>
        <p:nvSpPr>
          <p:cNvPr id="10" name="Rounded Rectangular Callout 9"/>
          <p:cNvSpPr/>
          <p:nvPr/>
        </p:nvSpPr>
        <p:spPr>
          <a:xfrm>
            <a:off x="7660930" y="1990567"/>
            <a:ext cx="1087534" cy="648072"/>
          </a:xfrm>
          <a:prstGeom prst="wedgeRoundRectCallout">
            <a:avLst>
              <a:gd name="adj1" fmla="val -143985"/>
              <a:gd name="adj2" fmla="val -1143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Morgan</a:t>
            </a:r>
          </a:p>
        </p:txBody>
      </p:sp>
      <p:sp>
        <p:nvSpPr>
          <p:cNvPr id="11" name="Rounded Rectangular Callout 10"/>
          <p:cNvSpPr/>
          <p:nvPr/>
        </p:nvSpPr>
        <p:spPr>
          <a:xfrm>
            <a:off x="6955677" y="5445224"/>
            <a:ext cx="1080121" cy="648072"/>
          </a:xfrm>
          <a:prstGeom prst="wedgeRoundRectCallout">
            <a:avLst>
              <a:gd name="adj1" fmla="val -144318"/>
              <a:gd name="adj2" fmla="val -2386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Morgan</a:t>
            </a:r>
          </a:p>
        </p:txBody>
      </p:sp>
      <p:sp>
        <p:nvSpPr>
          <p:cNvPr id="12" name="Rounded Rectangular Callout 11"/>
          <p:cNvSpPr/>
          <p:nvPr/>
        </p:nvSpPr>
        <p:spPr>
          <a:xfrm>
            <a:off x="6955678" y="3721237"/>
            <a:ext cx="1080120" cy="648072"/>
          </a:xfrm>
          <a:prstGeom prst="wedgeRoundRectCallout">
            <a:avLst>
              <a:gd name="adj1" fmla="val -134238"/>
              <a:gd name="adj2" fmla="val -764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Dexter</a:t>
            </a:r>
          </a:p>
        </p:txBody>
      </p:sp>
      <p:sp>
        <p:nvSpPr>
          <p:cNvPr id="13" name="Rounded Rectangular Callout 12"/>
          <p:cNvSpPr/>
          <p:nvPr/>
        </p:nvSpPr>
        <p:spPr>
          <a:xfrm>
            <a:off x="6948264" y="4582855"/>
            <a:ext cx="1087534" cy="648072"/>
          </a:xfrm>
          <a:prstGeom prst="wedgeRoundRectCallout">
            <a:avLst>
              <a:gd name="adj1" fmla="val -142730"/>
              <a:gd name="adj2" fmla="val -1649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Morgan</a:t>
            </a: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15</a:t>
            </a:fld>
            <a:endParaRPr lang="he-IL"/>
          </a:p>
        </p:txBody>
      </p:sp>
    </p:spTree>
    <p:extLst>
      <p:ext uri="{BB962C8B-B14F-4D97-AF65-F5344CB8AC3E}">
        <p14:creationId xmlns:p14="http://schemas.microsoft.com/office/powerpoint/2010/main" val="9278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class </a:t>
            </a:r>
            <a:r>
              <a:rPr lang="en-US" dirty="0" err="1"/>
              <a:t>cont</a:t>
            </a:r>
            <a:r>
              <a:rPr lang="en-US" dirty="0"/>
              <a:t>’</a:t>
            </a:r>
          </a:p>
        </p:txBody>
      </p:sp>
      <p:sp>
        <p:nvSpPr>
          <p:cNvPr id="3" name="Content Placeholder 2"/>
          <p:cNvSpPr>
            <a:spLocks noGrp="1"/>
          </p:cNvSpPr>
          <p:nvPr>
            <p:ph idx="1"/>
          </p:nvPr>
        </p:nvSpPr>
        <p:spPr>
          <a:xfrm>
            <a:off x="179512" y="980728"/>
            <a:ext cx="8229600" cy="1728192"/>
          </a:xfrm>
        </p:spPr>
        <p:txBody>
          <a:bodyPr>
            <a:normAutofit fontScale="85000" lnSpcReduction="10000"/>
          </a:bodyPr>
          <a:lstStyle/>
          <a:p>
            <a:r>
              <a:rPr lang="en-US" i="1" dirty="0">
                <a:latin typeface="Courier New" pitchFamily="49" charset="0"/>
                <a:cs typeface="Courier New" pitchFamily="49" charset="0"/>
              </a:rPr>
              <a:t>.</a:t>
            </a:r>
            <a:r>
              <a:rPr lang="en-US" dirty="0"/>
              <a:t> - Returns the element with the specified class name</a:t>
            </a:r>
          </a:p>
          <a:p>
            <a:r>
              <a:rPr lang="en-US" dirty="0"/>
              <a:t>You can see how simple and convenient is Jquery comparing to JS!!!</a:t>
            </a:r>
          </a:p>
          <a:p>
            <a:r>
              <a:rPr lang="en-US" dirty="0"/>
              <a:t>.Length : returns how many elements are in the collection</a:t>
            </a:r>
          </a:p>
        </p:txBody>
      </p:sp>
      <p:sp>
        <p:nvSpPr>
          <p:cNvPr id="5" name="Folded Corner 4"/>
          <p:cNvSpPr>
            <a:spLocks noChangeArrowheads="1"/>
          </p:cNvSpPr>
          <p:nvPr/>
        </p:nvSpPr>
        <p:spPr bwMode="auto">
          <a:xfrm>
            <a:off x="58112" y="2924944"/>
            <a:ext cx="8928992" cy="352839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div.names</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		</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8" name="Rounded Rectangular Callout 7"/>
          <p:cNvSpPr/>
          <p:nvPr/>
        </p:nvSpPr>
        <p:spPr>
          <a:xfrm>
            <a:off x="5652120" y="3376651"/>
            <a:ext cx="650901" cy="648072"/>
          </a:xfrm>
          <a:prstGeom prst="wedgeRoundRectCallout">
            <a:avLst>
              <a:gd name="adj1" fmla="val -384342"/>
              <a:gd name="adj2" fmla="val -1017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16</a:t>
            </a:fld>
            <a:endParaRPr lang="he-IL"/>
          </a:p>
        </p:txBody>
      </p:sp>
    </p:spTree>
    <p:extLst>
      <p:ext uri="{BB962C8B-B14F-4D97-AF65-F5344CB8AC3E}">
        <p14:creationId xmlns:p14="http://schemas.microsoft.com/office/powerpoint/2010/main" val="11198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attribute</a:t>
            </a:r>
          </a:p>
        </p:txBody>
      </p:sp>
      <p:sp>
        <p:nvSpPr>
          <p:cNvPr id="3" name="Content Placeholder 2"/>
          <p:cNvSpPr>
            <a:spLocks noGrp="1"/>
          </p:cNvSpPr>
          <p:nvPr>
            <p:ph idx="1"/>
          </p:nvPr>
        </p:nvSpPr>
        <p:spPr>
          <a:xfrm>
            <a:off x="407808" y="4149080"/>
            <a:ext cx="8229600" cy="1944216"/>
          </a:xfrm>
        </p:spPr>
        <p:txBody>
          <a:bodyPr/>
          <a:lstStyle/>
          <a:p>
            <a:r>
              <a:rPr lang="en-US" i="1" dirty="0">
                <a:latin typeface="Courier New" pitchFamily="49" charset="0"/>
                <a:cs typeface="Courier New" pitchFamily="49" charset="0"/>
              </a:rPr>
              <a:t>[attribute]</a:t>
            </a:r>
            <a:r>
              <a:rPr lang="en-US" dirty="0"/>
              <a:t> - Returns the element with the specified attribute</a:t>
            </a:r>
          </a:p>
          <a:p>
            <a:r>
              <a:rPr lang="en-US" i="1" dirty="0">
                <a:latin typeface="Courier New" pitchFamily="49" charset="0"/>
                <a:cs typeface="Courier New" pitchFamily="49" charset="0"/>
              </a:rPr>
              <a:t>[attribute=“value”]</a:t>
            </a:r>
            <a:r>
              <a:rPr lang="en-US" dirty="0"/>
              <a:t> - Returns the element with the specified attribute=value</a:t>
            </a:r>
          </a:p>
        </p:txBody>
      </p:sp>
      <p:sp>
        <p:nvSpPr>
          <p:cNvPr id="5" name="Folded Corner 4"/>
          <p:cNvSpPr>
            <a:spLocks noChangeArrowheads="1"/>
          </p:cNvSpPr>
          <p:nvPr/>
        </p:nvSpPr>
        <p:spPr bwMode="auto">
          <a:xfrm>
            <a:off x="58112" y="980728"/>
            <a:ext cx="8928992" cy="302433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'[title]'</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'div[title]'</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'div[title="</a:t>
            </a:r>
            <a:r>
              <a:rPr lang="en-US" sz="1400" dirty="0" err="1">
                <a:solidFill>
                  <a:srgbClr val="800000"/>
                </a:solidFill>
                <a:latin typeface="Courier New" pitchFamily="49" charset="0"/>
                <a:cs typeface="Courier New" pitchFamily="49" charset="0"/>
              </a:rPr>
              <a:t>LName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pt</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a:t>
            </a:r>
          </a:p>
        </p:txBody>
      </p:sp>
      <p:sp>
        <p:nvSpPr>
          <p:cNvPr id="8" name="Rounded Rectangular Callout 7"/>
          <p:cNvSpPr/>
          <p:nvPr/>
        </p:nvSpPr>
        <p:spPr>
          <a:xfrm>
            <a:off x="5436096" y="679737"/>
            <a:ext cx="650901" cy="648072"/>
          </a:xfrm>
          <a:prstGeom prst="wedgeRoundRectCallout">
            <a:avLst>
              <a:gd name="adj1" fmla="val -390633"/>
              <a:gd name="adj2" fmla="val 1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3</a:t>
            </a:r>
          </a:p>
        </p:txBody>
      </p:sp>
      <p:sp>
        <p:nvSpPr>
          <p:cNvPr id="9" name="Rounded Rectangular Callout 8"/>
          <p:cNvSpPr/>
          <p:nvPr/>
        </p:nvSpPr>
        <p:spPr>
          <a:xfrm>
            <a:off x="6281263" y="1327809"/>
            <a:ext cx="650901" cy="648072"/>
          </a:xfrm>
          <a:prstGeom prst="wedgeRoundRectCallout">
            <a:avLst>
              <a:gd name="adj1" fmla="val -472406"/>
              <a:gd name="adj2" fmla="val -57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10" name="Rounded Rectangular Callout 9"/>
          <p:cNvSpPr/>
          <p:nvPr/>
        </p:nvSpPr>
        <p:spPr>
          <a:xfrm>
            <a:off x="6516216" y="2168860"/>
            <a:ext cx="650901" cy="648072"/>
          </a:xfrm>
          <a:prstGeom prst="wedgeRoundRectCallout">
            <a:avLst>
              <a:gd name="adj1" fmla="val -386440"/>
              <a:gd name="adj2" fmla="val -1459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1</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17</a:t>
            </a:fld>
            <a:endParaRPr lang="he-IL"/>
          </a:p>
        </p:txBody>
      </p:sp>
    </p:spTree>
    <p:extLst>
      <p:ext uri="{BB962C8B-B14F-4D97-AF65-F5344CB8AC3E}">
        <p14:creationId xmlns:p14="http://schemas.microsoft.com/office/powerpoint/2010/main" val="42509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attribute </a:t>
            </a:r>
            <a:r>
              <a:rPr lang="en-US" dirty="0" err="1"/>
              <a:t>cont</a:t>
            </a:r>
            <a:r>
              <a:rPr lang="en-US" dirty="0"/>
              <a:t>’</a:t>
            </a:r>
          </a:p>
        </p:txBody>
      </p:sp>
      <p:sp>
        <p:nvSpPr>
          <p:cNvPr id="5" name="Folded Corner 4"/>
          <p:cNvSpPr>
            <a:spLocks noChangeArrowheads="1"/>
          </p:cNvSpPr>
          <p:nvPr/>
        </p:nvSpPr>
        <p:spPr bwMode="auto">
          <a:xfrm>
            <a:off x="58112" y="980728"/>
            <a:ext cx="8928992" cy="223224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'input[type="text"]'</a:t>
            </a:r>
            <a:r>
              <a:rPr lang="en-US" sz="1400" dirty="0">
                <a:solidFill>
                  <a:prstClr val="black"/>
                </a:solidFill>
                <a:latin typeface="Courier New" pitchFamily="49" charset="0"/>
                <a:cs typeface="Courier New" pitchFamily="49" charset="0"/>
              </a:rPr>
              <a:t>).length);</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first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txtFName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last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txtLName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="btn1"</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="checkbox"</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="chk1"/&gt;</a:t>
            </a:r>
            <a:r>
              <a:rPr lang="en-US" sz="1400" dirty="0">
                <a:solidFill>
                  <a:prstClr val="black"/>
                </a:solidFill>
                <a:latin typeface="Courier New" pitchFamily="49" charset="0"/>
                <a:cs typeface="Courier New" pitchFamily="49" charset="0"/>
              </a:rPr>
              <a:t>choose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a:t>
            </a:r>
          </a:p>
        </p:txBody>
      </p:sp>
      <p:sp>
        <p:nvSpPr>
          <p:cNvPr id="8" name="Rounded Rectangular Callout 7"/>
          <p:cNvSpPr/>
          <p:nvPr/>
        </p:nvSpPr>
        <p:spPr>
          <a:xfrm>
            <a:off x="6588224" y="1048692"/>
            <a:ext cx="650901" cy="648072"/>
          </a:xfrm>
          <a:prstGeom prst="wedgeRoundRectCallout">
            <a:avLst>
              <a:gd name="adj1" fmla="val -405310"/>
              <a:gd name="adj2" fmla="val -364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Content Placeholder 5"/>
          <p:cNvSpPr>
            <a:spLocks noGrp="1"/>
          </p:cNvSpPr>
          <p:nvPr>
            <p:ph idx="1"/>
          </p:nvPr>
        </p:nvSpPr>
        <p:spPr/>
        <p:txBody>
          <a:bodyPr/>
          <a:lstStyle/>
          <a:p>
            <a:r>
              <a:rPr lang="en-US" dirty="0"/>
              <a:t>Only the textboxes</a:t>
            </a: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18</a:t>
            </a:fld>
            <a:endParaRPr lang="he-IL"/>
          </a:p>
        </p:txBody>
      </p:sp>
    </p:spTree>
    <p:extLst>
      <p:ext uri="{BB962C8B-B14F-4D97-AF65-F5344CB8AC3E}">
        <p14:creationId xmlns:p14="http://schemas.microsoft.com/office/powerpoint/2010/main" val="35472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input</a:t>
            </a:r>
          </a:p>
        </p:txBody>
      </p:sp>
      <p:sp>
        <p:nvSpPr>
          <p:cNvPr id="3" name="Content Placeholder 2"/>
          <p:cNvSpPr>
            <a:spLocks noGrp="1"/>
          </p:cNvSpPr>
          <p:nvPr>
            <p:ph idx="1"/>
          </p:nvPr>
        </p:nvSpPr>
        <p:spPr>
          <a:xfrm>
            <a:off x="407808" y="4365104"/>
            <a:ext cx="8229600" cy="2376264"/>
          </a:xfrm>
        </p:spPr>
        <p:txBody>
          <a:bodyPr>
            <a:normAutofit fontScale="62500" lnSpcReduction="20000"/>
          </a:bodyPr>
          <a:lstStyle/>
          <a:p>
            <a:r>
              <a:rPr lang="en-US" i="1" dirty="0">
                <a:latin typeface="Courier New" pitchFamily="49" charset="0"/>
                <a:cs typeface="Courier New" pitchFamily="49" charset="0"/>
              </a:rPr>
              <a:t>‘:input’</a:t>
            </a:r>
            <a:r>
              <a:rPr lang="en-US" dirty="0"/>
              <a:t> - returns all the input elements like: text, button, checkbox, radio, select, image, </a:t>
            </a:r>
            <a:r>
              <a:rPr lang="en-US" dirty="0" err="1"/>
              <a:t>textarea</a:t>
            </a:r>
            <a:r>
              <a:rPr lang="en-US" dirty="0"/>
              <a:t>, …</a:t>
            </a:r>
          </a:p>
          <a:p>
            <a:r>
              <a:rPr lang="en-US" i="1" dirty="0">
                <a:latin typeface="Courier New" pitchFamily="49" charset="0"/>
                <a:cs typeface="Courier New" pitchFamily="49" charset="0"/>
              </a:rPr>
              <a:t>‘:input[type=“value”]</a:t>
            </a:r>
            <a:r>
              <a:rPr lang="en-US" dirty="0"/>
              <a:t> ‘- Returns the element with the specified type=value. Value = text\radio\checkbox. But not </a:t>
            </a:r>
            <a:r>
              <a:rPr lang="en-US" dirty="0" err="1"/>
              <a:t>textarea</a:t>
            </a:r>
            <a:r>
              <a:rPr lang="en-US" dirty="0"/>
              <a:t>, </a:t>
            </a:r>
            <a:r>
              <a:rPr lang="en-US" dirty="0" err="1"/>
              <a:t>img</a:t>
            </a:r>
            <a:r>
              <a:rPr lang="en-US" dirty="0"/>
              <a:t>,…</a:t>
            </a:r>
          </a:p>
          <a:p>
            <a:r>
              <a:rPr lang="en-US" dirty="0"/>
              <a:t>Pay attention that the alerts are fired before the </a:t>
            </a:r>
            <a:r>
              <a:rPr lang="en-US" dirty="0" err="1"/>
              <a:t>img</a:t>
            </a:r>
            <a:r>
              <a:rPr lang="en-US" dirty="0"/>
              <a:t> is shown because the ready() is before the images are loaded to the DOM! This is way only 6 inputs and not 7</a:t>
            </a:r>
          </a:p>
          <a:p>
            <a:r>
              <a:rPr lang="en-US" dirty="0" err="1"/>
              <a:t>Acctually</a:t>
            </a:r>
            <a:r>
              <a:rPr lang="en-US" dirty="0"/>
              <a:t> </a:t>
            </a:r>
            <a:r>
              <a:rPr lang="en-US" dirty="0">
                <a:solidFill>
                  <a:srgbClr val="800000"/>
                </a:solidFill>
                <a:latin typeface="Courier New" pitchFamily="49" charset="0"/>
                <a:cs typeface="Courier New" pitchFamily="49" charset="0"/>
              </a:rPr>
              <a:t>'input[type="text"]‘ </a:t>
            </a:r>
            <a:r>
              <a:rPr lang="en-US" dirty="0"/>
              <a:t>is more efficient than </a:t>
            </a:r>
            <a:r>
              <a:rPr lang="en-US" dirty="0">
                <a:solidFill>
                  <a:srgbClr val="800000"/>
                </a:solidFill>
                <a:latin typeface="Courier New" pitchFamily="49" charset="0"/>
                <a:cs typeface="Courier New" pitchFamily="49" charset="0"/>
              </a:rPr>
              <a:t>‘:input[type="text"]‘ </a:t>
            </a:r>
            <a:r>
              <a:rPr lang="en-US" dirty="0"/>
              <a:t>because it starts with 4 to filter from and not 6!!</a:t>
            </a:r>
          </a:p>
        </p:txBody>
      </p:sp>
      <p:sp>
        <p:nvSpPr>
          <p:cNvPr id="5" name="Folded Corner 4"/>
          <p:cNvSpPr>
            <a:spLocks noChangeArrowheads="1"/>
          </p:cNvSpPr>
          <p:nvPr/>
        </p:nvSpPr>
        <p:spPr bwMode="auto">
          <a:xfrm>
            <a:off x="58112" y="764704"/>
            <a:ext cx="8928992" cy="367240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':input[type="text"]'</a:t>
            </a:r>
            <a:r>
              <a:rPr lang="en-US" sz="1400" dirty="0">
                <a:solidFill>
                  <a:prstClr val="black"/>
                </a:solidFill>
                <a:latin typeface="Courier New" pitchFamily="49" charset="0"/>
                <a:cs typeface="Courier New" pitchFamily="49" charset="0"/>
              </a:rPr>
              <a:t>).length);</a:t>
            </a:r>
          </a:p>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textarea</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textarea</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 is great!"</a:t>
            </a:r>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first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txtFName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last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txtLName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="btn1"</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="checkbox"</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="chk1"/&gt;</a:t>
            </a:r>
            <a:r>
              <a:rPr lang="en-US" sz="1400" dirty="0">
                <a:solidFill>
                  <a:prstClr val="black"/>
                </a:solidFill>
                <a:latin typeface="Courier New" pitchFamily="49" charset="0"/>
                <a:cs typeface="Courier New" pitchFamily="49" charset="0"/>
              </a:rPr>
              <a:t>choose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="3"</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="10"&gt;</a:t>
            </a:r>
            <a:r>
              <a:rPr lang="en-US" sz="1400" dirty="0">
                <a:solidFill>
                  <a:prstClr val="black"/>
                </a:solidFill>
                <a:latin typeface="Courier New" pitchFamily="49" charset="0"/>
                <a:cs typeface="Courier New" pitchFamily="49" charset="0"/>
              </a:rPr>
              <a:t>season 3</a:t>
            </a:r>
            <a:r>
              <a:rPr lang="en-US" sz="1400" dirty="0">
                <a:solidFill>
                  <a:srgbClr val="0000FF"/>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LaGuerta</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LaGuerta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="Batista "&gt;</a:t>
            </a:r>
            <a:r>
              <a:rPr lang="en-US" sz="1400" dirty="0">
                <a:solidFill>
                  <a:prstClr val="black"/>
                </a:solidFill>
                <a:latin typeface="Courier New" pitchFamily="49" charset="0"/>
                <a:cs typeface="Courier New" pitchFamily="49" charset="0"/>
              </a:rPr>
              <a:t>Batista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img</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img</a:t>
            </a:r>
            <a:r>
              <a:rPr lang="en-US" sz="1400" dirty="0">
                <a:solidFill>
                  <a:srgbClr val="0000FF"/>
                </a:solidFill>
                <a:latin typeface="Courier New" pitchFamily="49" charset="0"/>
                <a:cs typeface="Courier New" pitchFamily="49" charset="0"/>
              </a:rPr>
              <a:t>/dex.jpg"/&gt;&lt;/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p:txBody>
      </p:sp>
      <p:sp>
        <p:nvSpPr>
          <p:cNvPr id="8" name="Rounded Rectangular Callout 7"/>
          <p:cNvSpPr/>
          <p:nvPr/>
        </p:nvSpPr>
        <p:spPr>
          <a:xfrm>
            <a:off x="7411895" y="440668"/>
            <a:ext cx="650901" cy="648072"/>
          </a:xfrm>
          <a:prstGeom prst="wedgeRoundRectCallout">
            <a:avLst>
              <a:gd name="adj1" fmla="val -795306"/>
              <a:gd name="adj2" fmla="val -6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6</a:t>
            </a:r>
          </a:p>
        </p:txBody>
      </p:sp>
      <p:sp>
        <p:nvSpPr>
          <p:cNvPr id="9" name="Rounded Rectangular Callout 8"/>
          <p:cNvSpPr/>
          <p:nvPr/>
        </p:nvSpPr>
        <p:spPr>
          <a:xfrm>
            <a:off x="8062796" y="805202"/>
            <a:ext cx="650901" cy="648072"/>
          </a:xfrm>
          <a:prstGeom prst="wedgeRoundRectCallout">
            <a:avLst>
              <a:gd name="adj1" fmla="val -623372"/>
              <a:gd name="adj2" fmla="val -48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11" name="Rounded Rectangular Callout 10"/>
          <p:cNvSpPr/>
          <p:nvPr/>
        </p:nvSpPr>
        <p:spPr>
          <a:xfrm>
            <a:off x="6594935" y="1129238"/>
            <a:ext cx="1402742" cy="648072"/>
          </a:xfrm>
          <a:prstGeom prst="wedgeRoundRectCallout">
            <a:avLst>
              <a:gd name="adj1" fmla="val -308850"/>
              <a:gd name="adj2" fmla="val -175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LaGuerta</a:t>
            </a:r>
            <a:endParaRPr lang="en-US" dirty="0"/>
          </a:p>
        </p:txBody>
      </p:sp>
      <p:sp>
        <p:nvSpPr>
          <p:cNvPr id="12" name="Rounded Rectangular Callout 11"/>
          <p:cNvSpPr/>
          <p:nvPr/>
        </p:nvSpPr>
        <p:spPr>
          <a:xfrm>
            <a:off x="7296306" y="1952836"/>
            <a:ext cx="1402742" cy="1476164"/>
          </a:xfrm>
          <a:prstGeom prst="wedgeRoundRectCallout">
            <a:avLst>
              <a:gd name="adj1" fmla="val -224205"/>
              <a:gd name="adj2" fmla="val -601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Will add the “is </a:t>
            </a:r>
            <a:r>
              <a:rPr lang="en-US" dirty="0" err="1"/>
              <a:t>graet</a:t>
            </a:r>
            <a:r>
              <a:rPr lang="en-US" dirty="0"/>
              <a:t>!” to the </a:t>
            </a:r>
            <a:r>
              <a:rPr lang="en-US" dirty="0" err="1"/>
              <a:t>textarea</a:t>
            </a:r>
            <a:endParaRPr lang="en-US" dirty="0"/>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19</a:t>
            </a:fld>
            <a:endParaRPr lang="he-IL"/>
          </a:p>
        </p:txBody>
      </p:sp>
    </p:spTree>
    <p:extLst>
      <p:ext uri="{BB962C8B-B14F-4D97-AF65-F5344CB8AC3E}">
        <p14:creationId xmlns:p14="http://schemas.microsoft.com/office/powerpoint/2010/main" val="182452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Agenda </a:t>
            </a:r>
            <a:endParaRPr lang="en-US" dirty="0"/>
          </a:p>
        </p:txBody>
      </p:sp>
      <p:sp>
        <p:nvSpPr>
          <p:cNvPr id="3" name="Content Placeholder 2"/>
          <p:cNvSpPr>
            <a:spLocks noGrp="1"/>
          </p:cNvSpPr>
          <p:nvPr>
            <p:ph idx="1"/>
          </p:nvPr>
        </p:nvSpPr>
        <p:spPr/>
        <p:txBody>
          <a:bodyPr/>
          <a:lstStyle/>
          <a:p>
            <a:r>
              <a:rPr lang="en-US" dirty="0"/>
              <a:t>Startup</a:t>
            </a:r>
          </a:p>
          <a:p>
            <a:r>
              <a:rPr lang="en-US" dirty="0">
                <a:solidFill>
                  <a:schemeClr val="bg1">
                    <a:lumMod val="65000"/>
                  </a:schemeClr>
                </a:solidFill>
              </a:rPr>
              <a:t>Selectors</a:t>
            </a:r>
          </a:p>
          <a:p>
            <a:r>
              <a:rPr lang="en-US" dirty="0">
                <a:solidFill>
                  <a:schemeClr val="bg1">
                    <a:lumMod val="65000"/>
                  </a:schemeClr>
                </a:solidFill>
              </a:rPr>
              <a:t>Modifying the DOM</a:t>
            </a:r>
          </a:p>
          <a:p>
            <a:r>
              <a:rPr lang="en-US" dirty="0">
                <a:solidFill>
                  <a:schemeClr val="bg1">
                    <a:lumMod val="65000"/>
                  </a:schemeClr>
                </a:solidFill>
              </a:rPr>
              <a:t>Events</a:t>
            </a:r>
          </a:p>
          <a:p>
            <a:r>
              <a:rPr lang="en-US" dirty="0">
                <a:solidFill>
                  <a:schemeClr val="bg1">
                    <a:lumMod val="65000"/>
                  </a:schemeClr>
                </a:solidFill>
              </a:rPr>
              <a:t>Ajax</a:t>
            </a:r>
          </a:p>
        </p:txBody>
      </p:sp>
      <p:sp>
        <p:nvSpPr>
          <p:cNvPr id="5" name="Footer Placeholder 4"/>
          <p:cNvSpPr>
            <a:spLocks noGrp="1"/>
          </p:cNvSpPr>
          <p:nvPr>
            <p:ph type="ftr" sz="quarter" idx="11"/>
          </p:nvPr>
        </p:nvSpPr>
        <p:spPr/>
        <p:txBody>
          <a:bodyPr/>
          <a:lstStyle/>
          <a:p>
            <a:pPr>
              <a:defRPr/>
            </a:pPr>
            <a:r>
              <a:rPr lang="en-US" dirty="0"/>
              <a:t>©</a:t>
            </a:r>
            <a:r>
              <a:rPr lang="en-US" dirty="0" err="1"/>
              <a:t>nir</a:t>
            </a:r>
            <a:r>
              <a:rPr lang="en-US" dirty="0"/>
              <a:t> </a:t>
            </a:r>
            <a:r>
              <a:rPr lang="en-US" dirty="0" err="1"/>
              <a:t>chen</a:t>
            </a:r>
            <a:endParaRPr lang="en-US" dirty="0"/>
          </a:p>
        </p:txBody>
      </p:sp>
      <p:sp>
        <p:nvSpPr>
          <p:cNvPr id="4" name="Slide Number Placeholder 3"/>
          <p:cNvSpPr>
            <a:spLocks noGrp="1"/>
          </p:cNvSpPr>
          <p:nvPr>
            <p:ph type="sldNum" sz="quarter" idx="12"/>
          </p:nvPr>
        </p:nvSpPr>
        <p:spPr/>
        <p:txBody>
          <a:bodyPr/>
          <a:lstStyle/>
          <a:p>
            <a:fld id="{A227AA9B-618D-4B3D-B126-278F1858E392}" type="slidenum">
              <a:rPr lang="he-IL" smtClean="0"/>
              <a:pPr/>
              <a:t>2</a:t>
            </a:fld>
            <a:endParaRPr lang="he-IL"/>
          </a:p>
        </p:txBody>
      </p:sp>
    </p:spTree>
    <p:extLst>
      <p:ext uri="{BB962C8B-B14F-4D97-AF65-F5344CB8AC3E}">
        <p14:creationId xmlns:p14="http://schemas.microsoft.com/office/powerpoint/2010/main" val="1835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.contains()</a:t>
            </a:r>
          </a:p>
        </p:txBody>
      </p:sp>
      <p:sp>
        <p:nvSpPr>
          <p:cNvPr id="3" name="Content Placeholder 2"/>
          <p:cNvSpPr>
            <a:spLocks noGrp="1"/>
          </p:cNvSpPr>
          <p:nvPr>
            <p:ph idx="1"/>
          </p:nvPr>
        </p:nvSpPr>
        <p:spPr>
          <a:xfrm>
            <a:off x="407808" y="3429000"/>
            <a:ext cx="8229600" cy="1944216"/>
          </a:xfrm>
        </p:spPr>
        <p:txBody>
          <a:bodyPr/>
          <a:lstStyle/>
          <a:p>
            <a:r>
              <a:rPr lang="en-US" i="1" dirty="0" err="1">
                <a:latin typeface="Courier New" pitchFamily="49" charset="0"/>
                <a:cs typeface="Courier New" pitchFamily="49" charset="0"/>
              </a:rPr>
              <a:t>element:contains</a:t>
            </a:r>
            <a:r>
              <a:rPr lang="en-US" i="1" dirty="0">
                <a:latin typeface="Courier New" pitchFamily="49" charset="0"/>
                <a:cs typeface="Courier New" pitchFamily="49" charset="0"/>
              </a:rPr>
              <a:t>(string)</a:t>
            </a:r>
            <a:r>
              <a:rPr lang="en-US" dirty="0"/>
              <a:t> - Returns the element that contains a certain string in it’s text</a:t>
            </a:r>
          </a:p>
        </p:txBody>
      </p:sp>
      <p:sp>
        <p:nvSpPr>
          <p:cNvPr id="5" name="Folded Corner 4"/>
          <p:cNvSpPr>
            <a:spLocks noChangeArrowheads="1"/>
          </p:cNvSpPr>
          <p:nvPr/>
        </p:nvSpPr>
        <p:spPr bwMode="auto">
          <a:xfrm>
            <a:off x="58112" y="980728"/>
            <a:ext cx="8928992" cy="208823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div:contains</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="Div1"</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Hello </a:t>
            </a:r>
            <a:r>
              <a:rPr lang="en-US" sz="1400" dirty="0" err="1">
                <a:solidFill>
                  <a:prstClr val="black"/>
                </a:solidFill>
                <a:latin typeface="Courier New" pitchFamily="49" charset="0"/>
                <a:cs typeface="Courier New" pitchFamily="49" charset="0"/>
              </a:rPr>
              <a:t>Mor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a:t>
            </a:r>
          </a:p>
        </p:txBody>
      </p:sp>
      <p:sp>
        <p:nvSpPr>
          <p:cNvPr id="10" name="Rounded Rectangular Callout 9"/>
          <p:cNvSpPr/>
          <p:nvPr/>
        </p:nvSpPr>
        <p:spPr>
          <a:xfrm>
            <a:off x="6190765" y="980728"/>
            <a:ext cx="650901" cy="648072"/>
          </a:xfrm>
          <a:prstGeom prst="wedgeRoundRectCallout">
            <a:avLst>
              <a:gd name="adj1" fmla="val -321441"/>
              <a:gd name="adj2" fmla="val -23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20</a:t>
            </a:fld>
            <a:endParaRPr lang="he-IL"/>
          </a:p>
        </p:txBody>
      </p:sp>
    </p:spTree>
    <p:extLst>
      <p:ext uri="{BB962C8B-B14F-4D97-AF65-F5344CB8AC3E}">
        <p14:creationId xmlns:p14="http://schemas.microsoft.com/office/powerpoint/2010/main" val="7292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 :odd</a:t>
            </a:r>
          </a:p>
        </p:txBody>
      </p:sp>
      <p:sp>
        <p:nvSpPr>
          <p:cNvPr id="3" name="Content Placeholder 2"/>
          <p:cNvSpPr>
            <a:spLocks noGrp="1"/>
          </p:cNvSpPr>
          <p:nvPr>
            <p:ph idx="1"/>
          </p:nvPr>
        </p:nvSpPr>
        <p:spPr>
          <a:xfrm>
            <a:off x="407808" y="3429000"/>
            <a:ext cx="8229600" cy="2736304"/>
          </a:xfrm>
        </p:spPr>
        <p:txBody>
          <a:bodyPr/>
          <a:lstStyle/>
          <a:p>
            <a:r>
              <a:rPr lang="en-US" i="1" dirty="0" err="1">
                <a:latin typeface="Courier New" pitchFamily="49" charset="0"/>
                <a:cs typeface="Courier New" pitchFamily="49" charset="0"/>
              </a:rPr>
              <a:t>element:even</a:t>
            </a:r>
            <a:r>
              <a:rPr lang="en-US" dirty="0"/>
              <a:t> - Returns the even appearance of that elements. 0,2,4…</a:t>
            </a:r>
          </a:p>
          <a:p>
            <a:r>
              <a:rPr lang="en-US" i="1" dirty="0" err="1">
                <a:latin typeface="Courier New" pitchFamily="49" charset="0"/>
                <a:cs typeface="Courier New" pitchFamily="49" charset="0"/>
              </a:rPr>
              <a:t>element:odd</a:t>
            </a:r>
            <a:r>
              <a:rPr lang="en-US" dirty="0"/>
              <a:t> - Returns the odd appearance of that elements. 1,3,5,…</a:t>
            </a:r>
          </a:p>
        </p:txBody>
      </p:sp>
      <p:sp>
        <p:nvSpPr>
          <p:cNvPr id="5" name="Folded Corner 4"/>
          <p:cNvSpPr>
            <a:spLocks noChangeArrowheads="1"/>
          </p:cNvSpPr>
          <p:nvPr/>
        </p:nvSpPr>
        <p:spPr bwMode="auto">
          <a:xfrm>
            <a:off x="58112" y="980728"/>
            <a:ext cx="8928992" cy="259228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div:even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'background-color'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div:odd</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="Div1"</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Hello </a:t>
            </a:r>
            <a:r>
              <a:rPr lang="en-US" sz="1400" dirty="0" err="1">
                <a:solidFill>
                  <a:prstClr val="black"/>
                </a:solidFill>
                <a:latin typeface="Courier New" pitchFamily="49" charset="0"/>
                <a:cs typeface="Courier New" pitchFamily="49" charset="0"/>
              </a:rPr>
              <a:t>Mor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a:t>
            </a:r>
          </a:p>
        </p:txBody>
      </p:sp>
      <p:sp>
        <p:nvSpPr>
          <p:cNvPr id="10" name="Rounded Rectangular Callout 9"/>
          <p:cNvSpPr/>
          <p:nvPr/>
        </p:nvSpPr>
        <p:spPr>
          <a:xfrm>
            <a:off x="5148064" y="1628800"/>
            <a:ext cx="650901" cy="648072"/>
          </a:xfrm>
          <a:prstGeom prst="wedgeRoundRectCallout">
            <a:avLst>
              <a:gd name="adj1" fmla="val -321441"/>
              <a:gd name="adj2" fmla="val -23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1</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1196752"/>
            <a:ext cx="1304925" cy="1343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21</a:t>
            </a:fld>
            <a:endParaRPr lang="he-IL"/>
          </a:p>
        </p:txBody>
      </p:sp>
    </p:spTree>
    <p:extLst>
      <p:ext uri="{BB962C8B-B14F-4D97-AF65-F5344CB8AC3E}">
        <p14:creationId xmlns:p14="http://schemas.microsoft.com/office/powerpoint/2010/main" val="34094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barn(inVertical)">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:first-child</a:t>
            </a:r>
          </a:p>
        </p:txBody>
      </p:sp>
      <p:sp>
        <p:nvSpPr>
          <p:cNvPr id="3" name="Content Placeholder 2"/>
          <p:cNvSpPr>
            <a:spLocks noGrp="1"/>
          </p:cNvSpPr>
          <p:nvPr>
            <p:ph idx="1"/>
          </p:nvPr>
        </p:nvSpPr>
        <p:spPr>
          <a:xfrm>
            <a:off x="407808" y="3429000"/>
            <a:ext cx="8229600" cy="2736304"/>
          </a:xfrm>
        </p:spPr>
        <p:txBody>
          <a:bodyPr/>
          <a:lstStyle/>
          <a:p>
            <a:r>
              <a:rPr lang="en-US" i="1" dirty="0" err="1">
                <a:latin typeface="Courier New" pitchFamily="49" charset="0"/>
                <a:cs typeface="Courier New" pitchFamily="49" charset="0"/>
              </a:rPr>
              <a:t>element:first-child</a:t>
            </a:r>
            <a:r>
              <a:rPr lang="en-US" i="1" dirty="0">
                <a:latin typeface="Courier New" pitchFamily="49" charset="0"/>
                <a:cs typeface="Courier New" pitchFamily="49" charset="0"/>
              </a:rPr>
              <a:t> </a:t>
            </a:r>
            <a:r>
              <a:rPr lang="en-US" dirty="0"/>
              <a:t> - Returns the element if it is a first child of another element</a:t>
            </a:r>
          </a:p>
        </p:txBody>
      </p:sp>
      <p:sp>
        <p:nvSpPr>
          <p:cNvPr id="5" name="Folded Corner 4"/>
          <p:cNvSpPr>
            <a:spLocks noChangeArrowheads="1"/>
          </p:cNvSpPr>
          <p:nvPr/>
        </p:nvSpPr>
        <p:spPr bwMode="auto">
          <a:xfrm>
            <a:off x="58112" y="980728"/>
            <a:ext cx="8928992" cy="259228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span:first-child</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pt</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Carry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980728"/>
            <a:ext cx="650901" cy="648072"/>
          </a:xfrm>
          <a:prstGeom prst="wedgeRoundRectCallout">
            <a:avLst>
              <a:gd name="adj1" fmla="val -321441"/>
              <a:gd name="adj2" fmla="val -23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22</a:t>
            </a:fld>
            <a:endParaRPr lang="he-IL"/>
          </a:p>
        </p:txBody>
      </p:sp>
    </p:spTree>
    <p:extLst>
      <p:ext uri="{BB962C8B-B14F-4D97-AF65-F5344CB8AC3E}">
        <p14:creationId xmlns:p14="http://schemas.microsoft.com/office/powerpoint/2010/main" val="167849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eq</a:t>
            </a:r>
            <a:r>
              <a:rPr lang="en-US" dirty="0"/>
              <a:t>()</a:t>
            </a:r>
          </a:p>
        </p:txBody>
      </p:sp>
      <p:sp>
        <p:nvSpPr>
          <p:cNvPr id="3" name="Content Placeholder 2"/>
          <p:cNvSpPr>
            <a:spLocks noGrp="1"/>
          </p:cNvSpPr>
          <p:nvPr>
            <p:ph idx="1"/>
          </p:nvPr>
        </p:nvSpPr>
        <p:spPr>
          <a:xfrm>
            <a:off x="407808" y="3861048"/>
            <a:ext cx="8229600" cy="2448272"/>
          </a:xfrm>
        </p:spPr>
        <p:txBody>
          <a:bodyPr/>
          <a:lstStyle/>
          <a:p>
            <a:r>
              <a:rPr lang="en-US" i="1" dirty="0" err="1">
                <a:latin typeface="Courier New" pitchFamily="49" charset="0"/>
                <a:cs typeface="Courier New" pitchFamily="49" charset="0"/>
              </a:rPr>
              <a:t>element:eq</a:t>
            </a:r>
            <a:r>
              <a:rPr lang="en-US" i="1" dirty="0">
                <a:latin typeface="Courier New" pitchFamily="49" charset="0"/>
                <a:cs typeface="Courier New" pitchFamily="49" charset="0"/>
              </a:rPr>
              <a:t>(number) </a:t>
            </a:r>
            <a:r>
              <a:rPr lang="en-US" dirty="0"/>
              <a:t>- Returns the element which is number in the order in the whole DOM. Returns only one element. </a:t>
            </a:r>
          </a:p>
          <a:p>
            <a:r>
              <a:rPr lang="en-US" dirty="0"/>
              <a:t>Starts from 0.</a:t>
            </a:r>
          </a:p>
          <a:p>
            <a:r>
              <a:rPr lang="en-US" dirty="0"/>
              <a:t>Cant use n variable</a:t>
            </a:r>
          </a:p>
        </p:txBody>
      </p:sp>
      <p:sp>
        <p:nvSpPr>
          <p:cNvPr id="5" name="Folded Corner 4"/>
          <p:cNvSpPr>
            <a:spLocks noChangeArrowheads="1"/>
          </p:cNvSpPr>
          <p:nvPr/>
        </p:nvSpPr>
        <p:spPr bwMode="auto">
          <a:xfrm>
            <a:off x="58112" y="980728"/>
            <a:ext cx="8928992" cy="288032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span:eq</a:t>
            </a:r>
            <a:r>
              <a:rPr lang="en-US" sz="1400" dirty="0">
                <a:solidFill>
                  <a:srgbClr val="800000"/>
                </a:solidFill>
                <a:latin typeface="Courier New" pitchFamily="49" charset="0"/>
                <a:cs typeface="Courier New" pitchFamily="49" charset="0"/>
              </a:rPr>
              <a:t>(0)'</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span:eq</a:t>
            </a:r>
            <a:r>
              <a:rPr lang="en-US" sz="1400" dirty="0">
                <a:solidFill>
                  <a:srgbClr val="800000"/>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pt</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Carry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980728"/>
            <a:ext cx="1003336" cy="648072"/>
          </a:xfrm>
          <a:prstGeom prst="wedgeRoundRectCallout">
            <a:avLst>
              <a:gd name="adj1" fmla="val -273713"/>
              <a:gd name="adj2" fmla="val -21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Debra</a:t>
            </a:r>
          </a:p>
        </p:txBody>
      </p:sp>
      <p:sp>
        <p:nvSpPr>
          <p:cNvPr id="7" name="Rounded Rectangular Callout 6"/>
          <p:cNvSpPr/>
          <p:nvPr/>
        </p:nvSpPr>
        <p:spPr>
          <a:xfrm>
            <a:off x="5800912" y="1700808"/>
            <a:ext cx="1003336" cy="648072"/>
          </a:xfrm>
          <a:prstGeom prst="wedgeRoundRectCallout">
            <a:avLst>
              <a:gd name="adj1" fmla="val -291396"/>
              <a:gd name="adj2" fmla="val -912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Carry</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23</a:t>
            </a:fld>
            <a:endParaRPr lang="he-IL"/>
          </a:p>
        </p:txBody>
      </p:sp>
    </p:spTree>
    <p:extLst>
      <p:ext uri="{BB962C8B-B14F-4D97-AF65-F5344CB8AC3E}">
        <p14:creationId xmlns:p14="http://schemas.microsoft.com/office/powerpoint/2010/main" val="3176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:nth-child()</a:t>
            </a:r>
          </a:p>
        </p:txBody>
      </p:sp>
      <p:sp>
        <p:nvSpPr>
          <p:cNvPr id="3" name="Content Placeholder 2"/>
          <p:cNvSpPr>
            <a:spLocks noGrp="1"/>
          </p:cNvSpPr>
          <p:nvPr>
            <p:ph idx="1"/>
          </p:nvPr>
        </p:nvSpPr>
        <p:spPr>
          <a:xfrm>
            <a:off x="407808" y="4005064"/>
            <a:ext cx="8229600" cy="2376264"/>
          </a:xfrm>
        </p:spPr>
        <p:txBody>
          <a:bodyPr/>
          <a:lstStyle/>
          <a:p>
            <a:r>
              <a:rPr lang="en-US" i="1" dirty="0" err="1">
                <a:latin typeface="Courier New" pitchFamily="49" charset="0"/>
                <a:cs typeface="Courier New" pitchFamily="49" charset="0"/>
              </a:rPr>
              <a:t>element:nth-child</a:t>
            </a:r>
            <a:r>
              <a:rPr lang="en-US" i="1" dirty="0">
                <a:latin typeface="Courier New" pitchFamily="49" charset="0"/>
                <a:cs typeface="Courier New" pitchFamily="49" charset="0"/>
              </a:rPr>
              <a:t>(number) </a:t>
            </a:r>
            <a:r>
              <a:rPr lang="en-US" dirty="0"/>
              <a:t>- Returns the element which is the nth-child of some parent. Can return more than one element.</a:t>
            </a:r>
          </a:p>
          <a:p>
            <a:r>
              <a:rPr lang="en-US" dirty="0"/>
              <a:t>Starts from 1.</a:t>
            </a:r>
          </a:p>
        </p:txBody>
      </p:sp>
      <p:sp>
        <p:nvSpPr>
          <p:cNvPr id="5" name="Folded Corner 4"/>
          <p:cNvSpPr>
            <a:spLocks noChangeArrowheads="1"/>
          </p:cNvSpPr>
          <p:nvPr/>
        </p:nvSpPr>
        <p:spPr bwMode="auto">
          <a:xfrm>
            <a:off x="58112" y="980728"/>
            <a:ext cx="8928992" cy="316835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span:nth-child</a:t>
            </a:r>
            <a:r>
              <a:rPr lang="en-US" sz="1400" dirty="0">
                <a:solidFill>
                  <a:srgbClr val="800000"/>
                </a:solidFill>
                <a:latin typeface="Courier New" pitchFamily="49" charset="0"/>
                <a:cs typeface="Courier New" pitchFamily="49" charset="0"/>
              </a:rPr>
              <a:t>(1)'</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span:nth-child</a:t>
            </a:r>
            <a:r>
              <a:rPr lang="en-US" sz="1400" dirty="0">
                <a:solidFill>
                  <a:srgbClr val="800000"/>
                </a:solidFill>
                <a:latin typeface="Courier New" pitchFamily="49" charset="0"/>
                <a:cs typeface="Courier New" pitchFamily="49" charset="0"/>
              </a:rPr>
              <a:t>(1)'</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span:nth-child</a:t>
            </a:r>
            <a:r>
              <a:rPr lang="en-US" sz="1400" dirty="0">
                <a:solidFill>
                  <a:srgbClr val="800000"/>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).length);</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pt</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Carry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980728"/>
            <a:ext cx="1435384" cy="648072"/>
          </a:xfrm>
          <a:prstGeom prst="wedgeRoundRectCallout">
            <a:avLst>
              <a:gd name="adj1" fmla="val -156764"/>
              <a:gd name="adj2" fmla="val -21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err="1"/>
              <a:t>DebraHarry</a:t>
            </a:r>
            <a:endParaRPr lang="en-US" dirty="0"/>
          </a:p>
        </p:txBody>
      </p:sp>
      <p:sp>
        <p:nvSpPr>
          <p:cNvPr id="7" name="Rounded Rectangular Callout 6"/>
          <p:cNvSpPr/>
          <p:nvPr/>
        </p:nvSpPr>
        <p:spPr>
          <a:xfrm>
            <a:off x="6302580" y="1715921"/>
            <a:ext cx="1003336" cy="648072"/>
          </a:xfrm>
          <a:prstGeom prst="wedgeRoundRectCallout">
            <a:avLst>
              <a:gd name="adj1" fmla="val -265551"/>
              <a:gd name="adj2" fmla="val -101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8" name="Rounded Rectangular Callout 7"/>
          <p:cNvSpPr/>
          <p:nvPr/>
        </p:nvSpPr>
        <p:spPr>
          <a:xfrm>
            <a:off x="6308862" y="2398827"/>
            <a:ext cx="1003336" cy="648072"/>
          </a:xfrm>
          <a:prstGeom prst="wedgeRoundRectCallout">
            <a:avLst>
              <a:gd name="adj1" fmla="val -266911"/>
              <a:gd name="adj2" fmla="val -1754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1</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24</a:t>
            </a:fld>
            <a:endParaRPr lang="he-IL"/>
          </a:p>
        </p:txBody>
      </p:sp>
    </p:spTree>
    <p:extLst>
      <p:ext uri="{BB962C8B-B14F-4D97-AF65-F5344CB8AC3E}">
        <p14:creationId xmlns:p14="http://schemas.microsoft.com/office/powerpoint/2010/main" val="28975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:nth-child()</a:t>
            </a:r>
          </a:p>
        </p:txBody>
      </p:sp>
      <p:sp>
        <p:nvSpPr>
          <p:cNvPr id="3" name="Content Placeholder 2"/>
          <p:cNvSpPr>
            <a:spLocks noGrp="1"/>
          </p:cNvSpPr>
          <p:nvPr>
            <p:ph idx="1"/>
          </p:nvPr>
        </p:nvSpPr>
        <p:spPr>
          <a:xfrm>
            <a:off x="407808" y="5157192"/>
            <a:ext cx="8229600" cy="1224136"/>
          </a:xfrm>
        </p:spPr>
        <p:txBody>
          <a:bodyPr/>
          <a:lstStyle/>
          <a:p>
            <a:r>
              <a:rPr lang="en-US" dirty="0"/>
              <a:t>Can use n variable like: 2n, 2n+1, 3n…</a:t>
            </a:r>
          </a:p>
        </p:txBody>
      </p:sp>
      <p:sp>
        <p:nvSpPr>
          <p:cNvPr id="5" name="Folded Corner 4"/>
          <p:cNvSpPr>
            <a:spLocks noChangeArrowheads="1"/>
          </p:cNvSpPr>
          <p:nvPr/>
        </p:nvSpPr>
        <p:spPr bwMode="auto">
          <a:xfrm>
            <a:off x="58112" y="980728"/>
            <a:ext cx="8928992" cy="417646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span:nth-child</a:t>
            </a:r>
            <a:r>
              <a:rPr lang="en-US" sz="1400" dirty="0">
                <a:solidFill>
                  <a:srgbClr val="800000"/>
                </a:solidFill>
                <a:latin typeface="Courier New" pitchFamily="49" charset="0"/>
                <a:cs typeface="Courier New" pitchFamily="49" charset="0"/>
              </a:rPr>
              <a:t>(2n)'</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alert($(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span:nth-child</a:t>
            </a:r>
            <a:r>
              <a:rPr lang="en-US" sz="1400" dirty="0">
                <a:solidFill>
                  <a:srgbClr val="800000"/>
                </a:solidFill>
                <a:latin typeface="Courier New" pitchFamily="49" charset="0"/>
                <a:cs typeface="Courier New" pitchFamily="49" charset="0"/>
              </a:rPr>
              <a:t>(2n+1)'</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alert($(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Debra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pt</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Harry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Carry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="spans"&gt;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span</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980728"/>
            <a:ext cx="1435384" cy="648072"/>
          </a:xfrm>
          <a:prstGeom prst="wedgeRoundRectCallout">
            <a:avLst>
              <a:gd name="adj1" fmla="val -159616"/>
              <a:gd name="adj2" fmla="val -69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Carry</a:t>
            </a:r>
          </a:p>
        </p:txBody>
      </p:sp>
      <p:sp>
        <p:nvSpPr>
          <p:cNvPr id="7" name="Rounded Rectangular Callout 6"/>
          <p:cNvSpPr/>
          <p:nvPr/>
        </p:nvSpPr>
        <p:spPr>
          <a:xfrm>
            <a:off x="6302580" y="1715921"/>
            <a:ext cx="1003336" cy="648072"/>
          </a:xfrm>
          <a:prstGeom prst="wedgeRoundRectCallout">
            <a:avLst>
              <a:gd name="adj1" fmla="val -265551"/>
              <a:gd name="adj2" fmla="val -1017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Morgan</a:t>
            </a:r>
          </a:p>
        </p:txBody>
      </p:sp>
      <p:sp>
        <p:nvSpPr>
          <p:cNvPr id="8" name="Rounded Rectangular Callout 7"/>
          <p:cNvSpPr/>
          <p:nvPr/>
        </p:nvSpPr>
        <p:spPr>
          <a:xfrm>
            <a:off x="6232960" y="2744924"/>
            <a:ext cx="1003336" cy="648072"/>
          </a:xfrm>
          <a:prstGeom prst="wedgeRoundRectCallout">
            <a:avLst>
              <a:gd name="adj1" fmla="val -250588"/>
              <a:gd name="adj2" fmla="val -1754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Debra</a:t>
            </a:r>
          </a:p>
        </p:txBody>
      </p:sp>
      <p:sp>
        <p:nvSpPr>
          <p:cNvPr id="9" name="Rounded Rectangular Callout 8"/>
          <p:cNvSpPr/>
          <p:nvPr/>
        </p:nvSpPr>
        <p:spPr>
          <a:xfrm>
            <a:off x="6232960" y="3542374"/>
            <a:ext cx="1003336" cy="648072"/>
          </a:xfrm>
          <a:prstGeom prst="wedgeRoundRectCallout">
            <a:avLst>
              <a:gd name="adj1" fmla="val -245147"/>
              <a:gd name="adj2" fmla="val -259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Harry</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25</a:t>
            </a:fld>
            <a:endParaRPr lang="he-IL"/>
          </a:p>
        </p:txBody>
      </p:sp>
    </p:spTree>
    <p:extLst>
      <p:ext uri="{BB962C8B-B14F-4D97-AF65-F5344CB8AC3E}">
        <p14:creationId xmlns:p14="http://schemas.microsoft.com/office/powerpoint/2010/main" val="84435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starts with</a:t>
            </a:r>
          </a:p>
        </p:txBody>
      </p:sp>
      <p:sp>
        <p:nvSpPr>
          <p:cNvPr id="3" name="Content Placeholder 2"/>
          <p:cNvSpPr>
            <a:spLocks noGrp="1"/>
          </p:cNvSpPr>
          <p:nvPr>
            <p:ph idx="1"/>
          </p:nvPr>
        </p:nvSpPr>
        <p:spPr>
          <a:xfrm>
            <a:off x="407808" y="3429000"/>
            <a:ext cx="8229600" cy="2736304"/>
          </a:xfrm>
        </p:spPr>
        <p:txBody>
          <a:bodyPr/>
          <a:lstStyle/>
          <a:p>
            <a:r>
              <a:rPr lang="en-US" i="1" dirty="0">
                <a:latin typeface="Courier New" pitchFamily="49" charset="0"/>
                <a:cs typeface="Courier New" pitchFamily="49" charset="0"/>
              </a:rPr>
              <a:t>element[attribute^=“value”] </a:t>
            </a:r>
            <a:r>
              <a:rPr lang="en-US" dirty="0"/>
              <a:t>- Returns elements the their attribute’s value begins with “value”</a:t>
            </a:r>
          </a:p>
        </p:txBody>
      </p:sp>
      <p:sp>
        <p:nvSpPr>
          <p:cNvPr id="5" name="Folded Corner 4"/>
          <p:cNvSpPr>
            <a:spLocks noChangeArrowheads="1"/>
          </p:cNvSpPr>
          <p:nvPr/>
        </p:nvSpPr>
        <p:spPr bwMode="auto">
          <a:xfrm>
            <a:off x="58112" y="1196752"/>
            <a:ext cx="8928992" cy="201622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'div[id^="fi"]'</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="fid"</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Start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="Div1"</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Hello </a:t>
            </a:r>
            <a:r>
              <a:rPr lang="en-US" sz="1400" dirty="0" err="1">
                <a:solidFill>
                  <a:prstClr val="black"/>
                </a:solidFill>
                <a:latin typeface="Courier New" pitchFamily="49" charset="0"/>
                <a:cs typeface="Courier New" pitchFamily="49" charset="0"/>
              </a:rPr>
              <a:t>Mor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1124744"/>
            <a:ext cx="1003336" cy="648072"/>
          </a:xfrm>
          <a:prstGeom prst="wedgeRoundRectCallout">
            <a:avLst>
              <a:gd name="adj1" fmla="val -245148"/>
              <a:gd name="adj2" fmla="val -21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26</a:t>
            </a:fld>
            <a:endParaRPr lang="he-IL"/>
          </a:p>
        </p:txBody>
      </p:sp>
    </p:spTree>
    <p:extLst>
      <p:ext uri="{BB962C8B-B14F-4D97-AF65-F5344CB8AC3E}">
        <p14:creationId xmlns:p14="http://schemas.microsoft.com/office/powerpoint/2010/main" val="218887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ends with</a:t>
            </a:r>
          </a:p>
        </p:txBody>
      </p:sp>
      <p:sp>
        <p:nvSpPr>
          <p:cNvPr id="3" name="Content Placeholder 2"/>
          <p:cNvSpPr>
            <a:spLocks noGrp="1"/>
          </p:cNvSpPr>
          <p:nvPr>
            <p:ph idx="1"/>
          </p:nvPr>
        </p:nvSpPr>
        <p:spPr>
          <a:xfrm>
            <a:off x="407808" y="3429000"/>
            <a:ext cx="8229600" cy="2736304"/>
          </a:xfrm>
        </p:spPr>
        <p:txBody>
          <a:bodyPr/>
          <a:lstStyle/>
          <a:p>
            <a:r>
              <a:rPr lang="en-US" i="1" dirty="0">
                <a:latin typeface="Courier New" pitchFamily="49" charset="0"/>
                <a:cs typeface="Courier New" pitchFamily="49" charset="0"/>
              </a:rPr>
              <a:t>element[attribute$=“value”] </a:t>
            </a:r>
            <a:r>
              <a:rPr lang="en-US" dirty="0"/>
              <a:t>- Returns elements the their attribute’s value ends with “value”</a:t>
            </a:r>
          </a:p>
        </p:txBody>
      </p:sp>
      <p:sp>
        <p:nvSpPr>
          <p:cNvPr id="5" name="Folded Corner 4"/>
          <p:cNvSpPr>
            <a:spLocks noChangeArrowheads="1"/>
          </p:cNvSpPr>
          <p:nvPr/>
        </p:nvSpPr>
        <p:spPr bwMode="auto">
          <a:xfrm>
            <a:off x="58112" y="1196752"/>
            <a:ext cx="8928992" cy="172819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'input[id$="1"]'</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first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txtFName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last name: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txtLName</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="btn1"</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="checkbox"</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="chk1"/&gt;</a:t>
            </a:r>
            <a:r>
              <a:rPr lang="en-US" sz="1400" dirty="0">
                <a:solidFill>
                  <a:prstClr val="black"/>
                </a:solidFill>
                <a:latin typeface="Courier New" pitchFamily="49" charset="0"/>
                <a:cs typeface="Courier New" pitchFamily="49" charset="0"/>
              </a:rPr>
              <a:t>choose</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1196752"/>
            <a:ext cx="1003336" cy="648072"/>
          </a:xfrm>
          <a:prstGeom prst="wedgeRoundRectCallout">
            <a:avLst>
              <a:gd name="adj1" fmla="val -245148"/>
              <a:gd name="adj2" fmla="val -21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27</a:t>
            </a:fld>
            <a:endParaRPr lang="he-IL"/>
          </a:p>
        </p:txBody>
      </p:sp>
    </p:spTree>
    <p:extLst>
      <p:ext uri="{BB962C8B-B14F-4D97-AF65-F5344CB8AC3E}">
        <p14:creationId xmlns:p14="http://schemas.microsoft.com/office/powerpoint/2010/main" val="85175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contains </a:t>
            </a:r>
          </a:p>
        </p:txBody>
      </p:sp>
      <p:sp>
        <p:nvSpPr>
          <p:cNvPr id="3" name="Content Placeholder 2"/>
          <p:cNvSpPr>
            <a:spLocks noGrp="1"/>
          </p:cNvSpPr>
          <p:nvPr>
            <p:ph idx="1"/>
          </p:nvPr>
        </p:nvSpPr>
        <p:spPr>
          <a:xfrm>
            <a:off x="407808" y="3429000"/>
            <a:ext cx="8229600" cy="2736304"/>
          </a:xfrm>
        </p:spPr>
        <p:txBody>
          <a:bodyPr/>
          <a:lstStyle/>
          <a:p>
            <a:r>
              <a:rPr lang="en-US" i="1" dirty="0">
                <a:latin typeface="Courier New" pitchFamily="49" charset="0"/>
                <a:cs typeface="Courier New" pitchFamily="49" charset="0"/>
              </a:rPr>
              <a:t>element[attribute*=“value”] </a:t>
            </a:r>
            <a:r>
              <a:rPr lang="en-US" dirty="0"/>
              <a:t>- Returns elements the their attribute’s value contains “value”</a:t>
            </a:r>
          </a:p>
        </p:txBody>
      </p:sp>
      <p:sp>
        <p:nvSpPr>
          <p:cNvPr id="5" name="Folded Corner 4"/>
          <p:cNvSpPr>
            <a:spLocks noChangeArrowheads="1"/>
          </p:cNvSpPr>
          <p:nvPr/>
        </p:nvSpPr>
        <p:spPr bwMode="auto">
          <a:xfrm>
            <a:off x="58112" y="1196752"/>
            <a:ext cx="8928992" cy="187220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alert($(</a:t>
            </a:r>
            <a:r>
              <a:rPr lang="en-US" sz="1400" dirty="0">
                <a:solidFill>
                  <a:srgbClr val="800000"/>
                </a:solidFill>
                <a:latin typeface="Courier New" pitchFamily="49" charset="0"/>
                <a:cs typeface="Courier New" pitchFamily="49" charset="0"/>
              </a:rPr>
              <a:t>'div[id*="Na"]'</a:t>
            </a:r>
            <a:r>
              <a:rPr lang="en-US" sz="1400" dirty="0">
                <a:solidFill>
                  <a:prstClr val="black"/>
                </a:solidFill>
                <a:latin typeface="Courier New" pitchFamily="49" charset="0"/>
                <a:cs typeface="Courier New" pitchFamily="49" charset="0"/>
              </a:rPr>
              <a:t>).length);</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="fid"</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Start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="Div1"</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Hello </a:t>
            </a:r>
            <a:r>
              <a:rPr lang="en-US" sz="1400" dirty="0" err="1">
                <a:solidFill>
                  <a:prstClr val="black"/>
                </a:solidFill>
                <a:latin typeface="Courier New" pitchFamily="49" charset="0"/>
                <a:cs typeface="Courier New" pitchFamily="49" charset="0"/>
              </a:rPr>
              <a:t>Mor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FName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="names"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10" name="Rounded Rectangular Callout 9"/>
          <p:cNvSpPr/>
          <p:nvPr/>
        </p:nvSpPr>
        <p:spPr>
          <a:xfrm>
            <a:off x="5800912" y="1196752"/>
            <a:ext cx="1003336" cy="648072"/>
          </a:xfrm>
          <a:prstGeom prst="wedgeRoundRectCallout">
            <a:avLst>
              <a:gd name="adj1" fmla="val -245148"/>
              <a:gd name="adj2" fmla="val -21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dirty="0"/>
              <a:t>2</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28</a:t>
            </a:fld>
            <a:endParaRPr lang="he-IL"/>
          </a:p>
        </p:txBody>
      </p:sp>
    </p:spTree>
    <p:extLst>
      <p:ext uri="{BB962C8B-B14F-4D97-AF65-F5344CB8AC3E}">
        <p14:creationId xmlns:p14="http://schemas.microsoft.com/office/powerpoint/2010/main" val="168750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Agenda </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Startup</a:t>
            </a:r>
          </a:p>
          <a:p>
            <a:r>
              <a:rPr lang="en-US" dirty="0">
                <a:solidFill>
                  <a:schemeClr val="bg1">
                    <a:lumMod val="65000"/>
                  </a:schemeClr>
                </a:solidFill>
              </a:rPr>
              <a:t>Selectors</a:t>
            </a:r>
          </a:p>
          <a:p>
            <a:r>
              <a:rPr lang="en-US" dirty="0"/>
              <a:t>Modifying the DOM</a:t>
            </a:r>
          </a:p>
          <a:p>
            <a:r>
              <a:rPr lang="en-US" dirty="0">
                <a:solidFill>
                  <a:schemeClr val="bg1">
                    <a:lumMod val="65000"/>
                  </a:schemeClr>
                </a:solidFill>
              </a:rPr>
              <a:t>Events</a:t>
            </a:r>
          </a:p>
          <a:p>
            <a:r>
              <a:rPr lang="en-US" dirty="0">
                <a:solidFill>
                  <a:schemeClr val="bg1">
                    <a:lumMod val="65000"/>
                  </a:schemeClr>
                </a:solidFill>
              </a:rPr>
              <a:t>Ajax</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29</a:t>
            </a:fld>
            <a:endParaRPr lang="he-IL"/>
          </a:p>
        </p:txBody>
      </p:sp>
    </p:spTree>
    <p:extLst>
      <p:ext uri="{BB962C8B-B14F-4D97-AF65-F5344CB8AC3E}">
        <p14:creationId xmlns:p14="http://schemas.microsoft.com/office/powerpoint/2010/main" val="5670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What’s Jquery</a:t>
            </a:r>
            <a:endParaRPr lang="en-US" dirty="0"/>
          </a:p>
        </p:txBody>
      </p:sp>
      <p:sp>
        <p:nvSpPr>
          <p:cNvPr id="3" name="Content Placeholder 2"/>
          <p:cNvSpPr>
            <a:spLocks noGrp="1"/>
          </p:cNvSpPr>
          <p:nvPr>
            <p:ph idx="1"/>
          </p:nvPr>
        </p:nvSpPr>
        <p:spPr/>
        <p:txBody>
          <a:bodyPr/>
          <a:lstStyle/>
          <a:p>
            <a:r>
              <a:rPr lang="en-US" dirty="0"/>
              <a:t>JavaScript library</a:t>
            </a:r>
          </a:p>
          <a:p>
            <a:r>
              <a:rPr lang="en-US" dirty="0"/>
              <a:t>Cross-browser support</a:t>
            </a:r>
          </a:p>
          <a:p>
            <a:r>
              <a:rPr lang="en-US" dirty="0"/>
              <a:t>Simple selecting of HTML elements</a:t>
            </a:r>
          </a:p>
          <a:p>
            <a:r>
              <a:rPr lang="en-US" dirty="0"/>
              <a:t>Simple event handling</a:t>
            </a:r>
          </a:p>
          <a:p>
            <a:r>
              <a:rPr lang="en-US" dirty="0"/>
              <a:t>Simple animation</a:t>
            </a:r>
          </a:p>
          <a:p>
            <a:r>
              <a:rPr lang="en-US" dirty="0"/>
              <a:t>Ajax calls to server</a:t>
            </a:r>
          </a:p>
          <a:p>
            <a:r>
              <a:rPr lang="en-US" dirty="0"/>
              <a:t>A lot of plugins available</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a:t>
            </a:fld>
            <a:endParaRPr lang="he-IL"/>
          </a:p>
        </p:txBody>
      </p:sp>
    </p:spTree>
    <p:extLst>
      <p:ext uri="{BB962C8B-B14F-4D97-AF65-F5344CB8AC3E}">
        <p14:creationId xmlns:p14="http://schemas.microsoft.com/office/powerpoint/2010/main" val="7340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example</a:t>
            </a:r>
          </a:p>
        </p:txBody>
      </p:sp>
      <p:sp>
        <p:nvSpPr>
          <p:cNvPr id="5" name="Folded Corner 4"/>
          <p:cNvSpPr>
            <a:spLocks noChangeArrowheads="1"/>
          </p:cNvSpPr>
          <p:nvPr/>
        </p:nvSpPr>
        <p:spPr bwMode="auto">
          <a:xfrm>
            <a:off x="58112" y="908720"/>
            <a:ext cx="8928992" cy="424847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endParaRPr lang="en-US" sz="1400" dirty="0">
              <a:solidFill>
                <a:srgbClr val="8000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color</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font-style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italic</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familyCar</a:t>
            </a:r>
            <a:endParaRPr lang="en-US" sz="1400" dirty="0">
              <a:solidFill>
                <a:srgbClr val="8000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background-color</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Gray</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font-family</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Batang</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endParaRPr lang="en-US" sz="1400" dirty="0">
              <a:latin typeface="Courier New" pitchFamily="49" charset="0"/>
              <a:cs typeface="Courier New" pitchFamily="49" charset="0"/>
            </a:endParaRPr>
          </a:p>
          <a:p>
            <a:pPr algn="l" rtl="0"/>
            <a:r>
              <a:rPr lang="en-US" sz="1400" dirty="0">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Ferrari</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124744"/>
            <a:ext cx="695325"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30</a:t>
            </a:fld>
            <a:endParaRPr lang="he-IL"/>
          </a:p>
        </p:txBody>
      </p:sp>
    </p:spTree>
    <p:extLst>
      <p:ext uri="{BB962C8B-B14F-4D97-AF65-F5344CB8AC3E}">
        <p14:creationId xmlns:p14="http://schemas.microsoft.com/office/powerpoint/2010/main" val="5905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a:t>
            </a:r>
            <a:r>
              <a:rPr lang="en-US" dirty="0" err="1"/>
              <a:t>cont</a:t>
            </a:r>
            <a:r>
              <a:rPr lang="en-US" dirty="0"/>
              <a:t>’ </a:t>
            </a:r>
          </a:p>
        </p:txBody>
      </p:sp>
      <p:sp>
        <p:nvSpPr>
          <p:cNvPr id="5" name="Folded Corner 4"/>
          <p:cNvSpPr>
            <a:spLocks noChangeArrowheads="1"/>
          </p:cNvSpPr>
          <p:nvPr/>
        </p:nvSpPr>
        <p:spPr bwMode="auto">
          <a:xfrm>
            <a:off x="58112" y="908720"/>
            <a:ext cx="8928992" cy="259228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(index)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 + </a:t>
            </a:r>
            <a:r>
              <a:rPr lang="en-US" sz="1400" dirty="0">
                <a:solidFill>
                  <a:srgbClr val="800000"/>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br</a:t>
            </a:r>
            <a:r>
              <a:rPr lang="en-US" sz="1400" dirty="0">
                <a:solidFill>
                  <a:srgbClr val="800000"/>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 index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).html());</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Ferrari</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399752" y="3573016"/>
            <a:ext cx="82296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Will iterate through all the chosen elements and perform the function on each of them.</a:t>
            </a:r>
          </a:p>
          <a:p>
            <a:r>
              <a:rPr lang="en-US" i="1" dirty="0">
                <a:latin typeface="Courier New" pitchFamily="49" charset="0"/>
                <a:cs typeface="Courier New" pitchFamily="49" charset="0"/>
              </a:rPr>
              <a:t>this</a:t>
            </a:r>
            <a:r>
              <a:rPr lang="en-US" dirty="0"/>
              <a:t> – is the element selected. </a:t>
            </a:r>
          </a:p>
          <a:p>
            <a:r>
              <a:rPr lang="en-US" i="1" dirty="0">
                <a:latin typeface="Courier New" pitchFamily="49" charset="0"/>
                <a:cs typeface="Courier New" pitchFamily="49" charset="0"/>
              </a:rPr>
              <a:t>Index –</a:t>
            </a:r>
            <a:r>
              <a:rPr lang="en-US" dirty="0"/>
              <a:t>the current iteration's index. Starting with 0.</a:t>
            </a:r>
          </a:p>
          <a:p>
            <a:r>
              <a:rPr lang="en-US" sz="2700" dirty="0"/>
              <a:t>Instead of using </a:t>
            </a:r>
            <a:r>
              <a:rPr lang="en-US" sz="2700" i="1" dirty="0">
                <a:latin typeface="Courier New" pitchFamily="49" charset="0"/>
                <a:cs typeface="Courier New" pitchFamily="49" charset="0"/>
              </a:rPr>
              <a:t>this</a:t>
            </a:r>
            <a:r>
              <a:rPr lang="en-US" sz="2700" dirty="0"/>
              <a:t> we can use the second parameter  -  </a:t>
            </a:r>
            <a:r>
              <a:rPr lang="en-US" sz="2700" i="1" dirty="0">
                <a:latin typeface="Courier New" pitchFamily="49" charset="0"/>
                <a:cs typeface="Courier New" pitchFamily="49" charset="0"/>
              </a:rPr>
              <a:t>element</a:t>
            </a:r>
          </a:p>
        </p:txBody>
      </p:sp>
      <p:sp>
        <p:nvSpPr>
          <p:cNvPr id="9" name="Folded Corner 8"/>
          <p:cNvSpPr>
            <a:spLocks noChangeArrowheads="1"/>
          </p:cNvSpPr>
          <p:nvPr/>
        </p:nvSpPr>
        <p:spPr bwMode="auto">
          <a:xfrm>
            <a:off x="32494" y="5085184"/>
            <a:ext cx="8928992" cy="136815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(index, element)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 + </a:t>
            </a:r>
            <a:r>
              <a:rPr lang="en-US" sz="1400" dirty="0">
                <a:solidFill>
                  <a:srgbClr val="800000"/>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br</a:t>
            </a:r>
            <a:r>
              <a:rPr lang="en-US" sz="1400" dirty="0">
                <a:solidFill>
                  <a:srgbClr val="800000"/>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 index +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 $(element).html());</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376" y="1142826"/>
            <a:ext cx="914400" cy="2124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31</a:t>
            </a:fld>
            <a:endParaRPr lang="he-IL"/>
          </a:p>
        </p:txBody>
      </p:sp>
    </p:spTree>
    <p:extLst>
      <p:ext uri="{BB962C8B-B14F-4D97-AF65-F5344CB8AC3E}">
        <p14:creationId xmlns:p14="http://schemas.microsoft.com/office/powerpoint/2010/main" val="6916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–efficiency consideration!!!</a:t>
            </a:r>
          </a:p>
        </p:txBody>
      </p:sp>
      <p:sp>
        <p:nvSpPr>
          <p:cNvPr id="5" name="Folded Corner 4"/>
          <p:cNvSpPr>
            <a:spLocks noChangeArrowheads="1"/>
          </p:cNvSpPr>
          <p:nvPr/>
        </p:nvSpPr>
        <p:spPr bwMode="auto">
          <a:xfrm>
            <a:off x="58112" y="908720"/>
            <a:ext cx="8928992" cy="144016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(index)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 + </a:t>
            </a:r>
            <a:r>
              <a:rPr lang="en-US" sz="1400" dirty="0">
                <a:solidFill>
                  <a:srgbClr val="800000"/>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br</a:t>
            </a:r>
            <a:r>
              <a:rPr lang="en-US" sz="1400" dirty="0">
                <a:solidFill>
                  <a:srgbClr val="800000"/>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 index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).html());</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349696" y="2474814"/>
            <a:ext cx="8229600" cy="66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Better to cache the </a:t>
            </a:r>
            <a:r>
              <a:rPr lang="en-US" sz="2400" dirty="0">
                <a:solidFill>
                  <a:prstClr val="black"/>
                </a:solidFill>
                <a:latin typeface="Courier New" pitchFamily="49" charset="0"/>
                <a:cs typeface="Courier New" pitchFamily="49" charset="0"/>
              </a:rPr>
              <a:t>$(</a:t>
            </a:r>
            <a:r>
              <a:rPr lang="en-US" sz="2400" dirty="0">
                <a:solidFill>
                  <a:srgbClr val="800000"/>
                </a:solidFill>
                <a:latin typeface="Courier New" pitchFamily="49" charset="0"/>
                <a:cs typeface="Courier New" pitchFamily="49" charset="0"/>
              </a:rPr>
              <a:t>'#result'</a:t>
            </a:r>
            <a:r>
              <a:rPr lang="en-US" sz="2400" dirty="0">
                <a:solidFill>
                  <a:prstClr val="black"/>
                </a:solidFill>
                <a:latin typeface="Courier New" pitchFamily="49" charset="0"/>
                <a:cs typeface="Courier New" pitchFamily="49" charset="0"/>
              </a:rPr>
              <a:t>) </a:t>
            </a:r>
            <a:r>
              <a:rPr lang="en-US" dirty="0"/>
              <a:t>in order to prevent the </a:t>
            </a:r>
            <a:r>
              <a:rPr lang="en-US" u="sng" dirty="0"/>
              <a:t>searching</a:t>
            </a:r>
            <a:r>
              <a:rPr lang="en-US" dirty="0"/>
              <a:t> of it in every loop iteration!</a:t>
            </a:r>
          </a:p>
        </p:txBody>
      </p:sp>
      <p:sp>
        <p:nvSpPr>
          <p:cNvPr id="8" name="Folded Corner 7"/>
          <p:cNvSpPr>
            <a:spLocks noChangeArrowheads="1"/>
          </p:cNvSpPr>
          <p:nvPr/>
        </p:nvSpPr>
        <p:spPr bwMode="auto">
          <a:xfrm>
            <a:off x="58112" y="3140968"/>
            <a:ext cx="8928992" cy="129614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output = $(</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(index) {</a:t>
            </a:r>
          </a:p>
          <a:p>
            <a:pPr algn="l" rtl="0"/>
            <a:r>
              <a:rPr lang="en-US" sz="1400" dirty="0">
                <a:solidFill>
                  <a:prstClr val="black"/>
                </a:solidFill>
                <a:latin typeface="Courier New" pitchFamily="49" charset="0"/>
                <a:cs typeface="Courier New" pitchFamily="49" charset="0"/>
              </a:rPr>
              <a:t>        output.html(output.html() + </a:t>
            </a:r>
            <a:r>
              <a:rPr lang="en-US" sz="1400" dirty="0">
                <a:solidFill>
                  <a:srgbClr val="800000"/>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br</a:t>
            </a:r>
            <a:r>
              <a:rPr lang="en-US" sz="1400" dirty="0">
                <a:solidFill>
                  <a:srgbClr val="800000"/>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 index +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).html());</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p:txBody>
      </p:sp>
      <p:sp>
        <p:nvSpPr>
          <p:cNvPr id="10" name="Content Placeholder 2"/>
          <p:cNvSpPr txBox="1">
            <a:spLocks/>
          </p:cNvSpPr>
          <p:nvPr/>
        </p:nvSpPr>
        <p:spPr bwMode="auto">
          <a:xfrm>
            <a:off x="327080" y="4491037"/>
            <a:ext cx="8229600" cy="88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Now we </a:t>
            </a:r>
            <a:r>
              <a:rPr lang="en-US" u="sng" dirty="0"/>
              <a:t>update</a:t>
            </a:r>
            <a:r>
              <a:rPr lang="en-US" dirty="0"/>
              <a:t> the DOM every iteration so to do better we need to use a local variable and update the DOM at the end just once!</a:t>
            </a:r>
          </a:p>
        </p:txBody>
      </p:sp>
      <p:sp>
        <p:nvSpPr>
          <p:cNvPr id="11" name="Folded Corner 10"/>
          <p:cNvSpPr>
            <a:spLocks noChangeArrowheads="1"/>
          </p:cNvSpPr>
          <p:nvPr/>
        </p:nvSpPr>
        <p:spPr bwMode="auto">
          <a:xfrm>
            <a:off x="35496" y="5373216"/>
            <a:ext cx="8928992" cy="115212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output = </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(index ) {</a:t>
            </a:r>
          </a:p>
          <a:p>
            <a:pPr algn="l" rtl="0"/>
            <a:r>
              <a:rPr lang="en-US" sz="1400" dirty="0">
                <a:solidFill>
                  <a:prstClr val="black"/>
                </a:solidFill>
                <a:latin typeface="Courier New" pitchFamily="49" charset="0"/>
                <a:cs typeface="Courier New" pitchFamily="49" charset="0"/>
              </a:rPr>
              <a:t>    output += </a:t>
            </a:r>
            <a:r>
              <a:rPr lang="en-US" sz="1400" dirty="0">
                <a:solidFill>
                  <a:srgbClr val="800000"/>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br</a:t>
            </a:r>
            <a:r>
              <a:rPr lang="en-US" sz="1400" dirty="0">
                <a:solidFill>
                  <a:srgbClr val="800000"/>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 + index +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).html();</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'#result'</a:t>
            </a:r>
            <a:r>
              <a:rPr lang="en-US" sz="1400" dirty="0">
                <a:solidFill>
                  <a:prstClr val="black"/>
                </a:solidFill>
                <a:latin typeface="Courier New" pitchFamily="49" charset="0"/>
                <a:cs typeface="Courier New" pitchFamily="49" charset="0"/>
              </a:rPr>
              <a:t>).html(output);</a:t>
            </a: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32</a:t>
            </a:fld>
            <a:endParaRPr lang="he-IL"/>
          </a:p>
        </p:txBody>
      </p:sp>
    </p:spTree>
    <p:extLst>
      <p:ext uri="{BB962C8B-B14F-4D97-AF65-F5344CB8AC3E}">
        <p14:creationId xmlns:p14="http://schemas.microsoft.com/office/powerpoint/2010/main" val="21492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8" grpId="0" animBg="1"/>
      <p:bldP spid="10" grpId="0" build="p"/>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t>
            </a:r>
          </a:p>
        </p:txBody>
      </p:sp>
      <p:sp>
        <p:nvSpPr>
          <p:cNvPr id="5" name="Folded Corner 4"/>
          <p:cNvSpPr>
            <a:spLocks noChangeArrowheads="1"/>
          </p:cNvSpPr>
          <p:nvPr/>
        </p:nvSpPr>
        <p:spPr bwMode="auto">
          <a:xfrm>
            <a:off x="58112" y="908720"/>
            <a:ext cx="8928992" cy="208823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this</a:t>
            </a:r>
            <a:r>
              <a:rPr lang="en-US" sz="1400" dirty="0" err="1">
                <a:solidFill>
                  <a:prstClr val="black"/>
                </a:solidFill>
                <a:latin typeface="Courier New" pitchFamily="49" charset="0"/>
                <a:cs typeface="Courier New" pitchFamily="49" charset="0"/>
              </a:rPr>
              <a:t>.title</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Ferrari</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367776" y="299695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Here we use the this in order to get to the attribute BUT there is no dynamic (on the $()) attribute, instead we can use the </a:t>
            </a:r>
            <a:r>
              <a:rPr lang="en-US" i="1" dirty="0">
                <a:latin typeface="Courier New" pitchFamily="49" charset="0"/>
                <a:cs typeface="Courier New" pitchFamily="49" charset="0"/>
              </a:rPr>
              <a:t>.</a:t>
            </a:r>
            <a:r>
              <a:rPr lang="en-US" i="1" dirty="0" err="1">
                <a:latin typeface="Courier New" pitchFamily="49" charset="0"/>
                <a:cs typeface="Courier New" pitchFamily="49" charset="0"/>
              </a:rPr>
              <a:t>attr</a:t>
            </a:r>
            <a:r>
              <a:rPr lang="en-US" i="1" dirty="0">
                <a:latin typeface="Courier New" pitchFamily="49" charset="0"/>
                <a:cs typeface="Courier New" pitchFamily="49" charset="0"/>
              </a:rPr>
              <a:t>() </a:t>
            </a:r>
            <a:r>
              <a:rPr lang="en-US" dirty="0"/>
              <a:t>function as follows (attribute not properties like </a:t>
            </a:r>
            <a:r>
              <a:rPr lang="en-US" dirty="0" err="1"/>
              <a:t>innerText</a:t>
            </a:r>
            <a:r>
              <a:rPr lang="en-US" dirty="0"/>
              <a:t>)</a:t>
            </a:r>
            <a:endParaRPr lang="en-US" sz="2700" i="1" dirty="0">
              <a:latin typeface="Courier New" pitchFamily="49" charset="0"/>
              <a:cs typeface="Courier New" pitchFamily="49" charset="0"/>
            </a:endParaRPr>
          </a:p>
        </p:txBody>
      </p:sp>
      <p:sp>
        <p:nvSpPr>
          <p:cNvPr id="9" name="Folded Corner 8"/>
          <p:cNvSpPr>
            <a:spLocks noChangeArrowheads="1"/>
          </p:cNvSpPr>
          <p:nvPr/>
        </p:nvSpPr>
        <p:spPr bwMode="auto">
          <a:xfrm>
            <a:off x="18080" y="4077072"/>
            <a:ext cx="8928992" cy="78881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).each(</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'title'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052736"/>
            <a:ext cx="771525" cy="139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bwMode="auto">
          <a:xfrm>
            <a:off x="520176" y="486588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prstClr val="black"/>
                </a:solidFill>
                <a:latin typeface="Courier New" pitchFamily="49" charset="0"/>
                <a:cs typeface="Courier New" pitchFamily="49" charset="0"/>
              </a:rPr>
              <a:t>$(element).</a:t>
            </a:r>
            <a:r>
              <a:rPr lang="en-US" sz="2400" dirty="0" err="1">
                <a:solidFill>
                  <a:prstClr val="black"/>
                </a:solidFill>
                <a:latin typeface="Courier New" pitchFamily="49" charset="0"/>
                <a:cs typeface="Courier New" pitchFamily="49" charset="0"/>
              </a:rPr>
              <a:t>attr</a:t>
            </a:r>
            <a:r>
              <a:rPr lang="en-US" sz="2400" dirty="0">
                <a:solidFill>
                  <a:prstClr val="black"/>
                </a:solidFill>
                <a:latin typeface="Courier New" pitchFamily="49" charset="0"/>
                <a:cs typeface="Courier New" pitchFamily="49" charset="0"/>
              </a:rPr>
              <a:t>(</a:t>
            </a:r>
            <a:r>
              <a:rPr lang="en-US" sz="2400" dirty="0">
                <a:solidFill>
                  <a:srgbClr val="800000"/>
                </a:solidFill>
                <a:latin typeface="Courier New" pitchFamily="49" charset="0"/>
                <a:cs typeface="Courier New" pitchFamily="49" charset="0"/>
              </a:rPr>
              <a:t>‘attribute'</a:t>
            </a:r>
            <a:r>
              <a:rPr lang="en-US" sz="2400" dirty="0">
                <a:solidFill>
                  <a:prstClr val="black"/>
                </a:solidFill>
                <a:latin typeface="Courier New" pitchFamily="49" charset="0"/>
                <a:cs typeface="Courier New" pitchFamily="49" charset="0"/>
              </a:rPr>
              <a:t>, </a:t>
            </a:r>
            <a:r>
              <a:rPr lang="en-US" sz="2400" dirty="0">
                <a:solidFill>
                  <a:srgbClr val="800000"/>
                </a:solidFill>
                <a:latin typeface="Courier New" pitchFamily="49" charset="0"/>
                <a:cs typeface="Courier New" pitchFamily="49" charset="0"/>
              </a:rPr>
              <a:t>‘value'</a:t>
            </a:r>
            <a:r>
              <a:rPr lang="en-US" sz="2400" dirty="0">
                <a:solidFill>
                  <a:prstClr val="black"/>
                </a:solidFill>
                <a:latin typeface="Courier New" pitchFamily="49" charset="0"/>
                <a:cs typeface="Courier New" pitchFamily="49" charset="0"/>
              </a:rPr>
              <a:t>); //to set</a:t>
            </a:r>
          </a:p>
          <a:p>
            <a:r>
              <a:rPr lang="en-US" sz="2400" dirty="0">
                <a:solidFill>
                  <a:prstClr val="black"/>
                </a:solidFill>
                <a:latin typeface="Courier New" pitchFamily="49" charset="0"/>
                <a:cs typeface="Courier New" pitchFamily="49" charset="0"/>
              </a:rPr>
              <a:t>$(element).</a:t>
            </a:r>
            <a:r>
              <a:rPr lang="en-US" sz="2400" dirty="0" err="1">
                <a:solidFill>
                  <a:prstClr val="black"/>
                </a:solidFill>
                <a:latin typeface="Courier New" pitchFamily="49" charset="0"/>
                <a:cs typeface="Courier New" pitchFamily="49" charset="0"/>
              </a:rPr>
              <a:t>attr</a:t>
            </a:r>
            <a:r>
              <a:rPr lang="en-US" sz="2400" dirty="0">
                <a:solidFill>
                  <a:prstClr val="black"/>
                </a:solidFill>
                <a:latin typeface="Courier New" pitchFamily="49" charset="0"/>
                <a:cs typeface="Courier New" pitchFamily="49" charset="0"/>
              </a:rPr>
              <a:t>(</a:t>
            </a:r>
            <a:r>
              <a:rPr lang="en-US" sz="2400" dirty="0">
                <a:solidFill>
                  <a:srgbClr val="800000"/>
                </a:solidFill>
                <a:latin typeface="Courier New" pitchFamily="49" charset="0"/>
                <a:cs typeface="Courier New" pitchFamily="49" charset="0"/>
              </a:rPr>
              <a:t>‘attribute'</a:t>
            </a:r>
            <a:r>
              <a:rPr lang="en-US" sz="2400" dirty="0">
                <a:solidFill>
                  <a:prstClr val="black"/>
                </a:solidFill>
                <a:latin typeface="Courier New" pitchFamily="49" charset="0"/>
                <a:cs typeface="Courier New" pitchFamily="49" charset="0"/>
              </a:rPr>
              <a:t>); //to get</a:t>
            </a: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33</a:t>
            </a:fld>
            <a:endParaRPr lang="he-IL"/>
          </a:p>
        </p:txBody>
      </p:sp>
    </p:spTree>
    <p:extLst>
      <p:ext uri="{BB962C8B-B14F-4D97-AF65-F5344CB8AC3E}">
        <p14:creationId xmlns:p14="http://schemas.microsoft.com/office/powerpoint/2010/main" val="155535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1000"/>
                                        <p:tgtEl>
                                          <p:spTgt spid="2052"/>
                                        </p:tgtEl>
                                      </p:cBhvr>
                                    </p:animEffect>
                                    <p:anim calcmode="lin" valueType="num">
                                      <p:cBhvr>
                                        <p:cTn id="12" dur="1000" fill="hold"/>
                                        <p:tgtEl>
                                          <p:spTgt spid="2052"/>
                                        </p:tgtEl>
                                        <p:attrNameLst>
                                          <p:attrName>ppt_x</p:attrName>
                                        </p:attrNameLst>
                                      </p:cBhvr>
                                      <p:tavLst>
                                        <p:tav tm="0">
                                          <p:val>
                                            <p:strVal val="#ppt_x"/>
                                          </p:val>
                                        </p:tav>
                                        <p:tav tm="100000">
                                          <p:val>
                                            <p:strVal val="#ppt_x"/>
                                          </p:val>
                                        </p:tav>
                                      </p:tavLst>
                                    </p:anim>
                                    <p:anim calcmode="lin" valueType="num">
                                      <p:cBhvr>
                                        <p:cTn id="1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9" grpId="0" animBg="1"/>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t>
            </a:r>
            <a:r>
              <a:rPr lang="en-US" dirty="0" err="1"/>
              <a:t>cont</a:t>
            </a:r>
            <a:r>
              <a:rPr lang="en-US" dirty="0"/>
              <a:t>’</a:t>
            </a:r>
          </a:p>
        </p:txBody>
      </p:sp>
      <p:sp>
        <p:nvSpPr>
          <p:cNvPr id="5" name="Folded Corner 4"/>
          <p:cNvSpPr>
            <a:spLocks noChangeArrowheads="1"/>
          </p:cNvSpPr>
          <p:nvPr/>
        </p:nvSpPr>
        <p:spPr bwMode="auto">
          <a:xfrm>
            <a:off x="107504" y="1988840"/>
            <a:ext cx="8928992" cy="57606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'title'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'style'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color:green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endParaRPr lang="en-US" sz="1400" dirty="0">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could shorten the last modification because the </a:t>
            </a:r>
            <a:r>
              <a:rPr lang="en-US" i="1" dirty="0" err="1">
                <a:latin typeface="Courier New" pitchFamily="49" charset="0"/>
                <a:cs typeface="Courier New" pitchFamily="49" charset="0"/>
              </a:rPr>
              <a:t>attr</a:t>
            </a:r>
            <a:r>
              <a:rPr lang="en-US" i="1" dirty="0">
                <a:latin typeface="Courier New" pitchFamily="49" charset="0"/>
                <a:cs typeface="Courier New" pitchFamily="49" charset="0"/>
              </a:rPr>
              <a:t>() </a:t>
            </a:r>
            <a:r>
              <a:rPr lang="en-US" dirty="0"/>
              <a:t>will work on all the collection selected any way:</a:t>
            </a:r>
            <a:endParaRPr lang="en-US" sz="2700" i="1" dirty="0">
              <a:latin typeface="Courier New" pitchFamily="49" charset="0"/>
              <a:cs typeface="Courier New" pitchFamily="49" charset="0"/>
            </a:endParaRPr>
          </a:p>
        </p:txBody>
      </p:sp>
      <p:sp>
        <p:nvSpPr>
          <p:cNvPr id="10" name="Folded Corner 9"/>
          <p:cNvSpPr>
            <a:spLocks noChangeArrowheads="1"/>
          </p:cNvSpPr>
          <p:nvPr/>
        </p:nvSpPr>
        <p:spPr bwMode="auto">
          <a:xfrm>
            <a:off x="107504" y="3789040"/>
            <a:ext cx="8928992" cy="122413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title: </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style: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color:green</a:t>
            </a:r>
            <a:r>
              <a:rPr lang="en-US" sz="1400" dirty="0">
                <a:solidFill>
                  <a:srgbClr val="800000"/>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p:txBody>
      </p:sp>
      <p:sp>
        <p:nvSpPr>
          <p:cNvPr id="12" name="Content Placeholder 2"/>
          <p:cNvSpPr txBox="1">
            <a:spLocks/>
          </p:cNvSpPr>
          <p:nvPr/>
        </p:nvSpPr>
        <p:spPr bwMode="auto">
          <a:xfrm>
            <a:off x="367776" y="2564904"/>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Multiple modifications are done using JSON</a:t>
            </a:r>
          </a:p>
          <a:p>
            <a:r>
              <a:rPr lang="en-US" dirty="0"/>
              <a:t>The style is one of the attributes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9713" y="3822551"/>
            <a:ext cx="695325" cy="1190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4139952" y="3989156"/>
            <a:ext cx="2592288" cy="2536188"/>
          </a:xfrm>
          <a:prstGeom prst="wedgeRoundRectCallout">
            <a:avLst>
              <a:gd name="adj1" fmla="val -90178"/>
              <a:gd name="adj2" fmla="val -324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a:t>JSON object looks like this:</a:t>
            </a:r>
          </a:p>
          <a:p>
            <a:pPr algn="l" rtl="0"/>
            <a:endParaRPr lang="en-US" dirty="0"/>
          </a:p>
          <a:p>
            <a:pPr algn="l" rtl="0"/>
            <a:r>
              <a:rPr lang="en-US" dirty="0"/>
              <a:t>{</a:t>
            </a:r>
          </a:p>
          <a:p>
            <a:pPr algn="l" rtl="0"/>
            <a:r>
              <a:rPr lang="en-US" dirty="0"/>
              <a:t>      property: ’value’,</a:t>
            </a:r>
          </a:p>
          <a:p>
            <a:pPr algn="l" rtl="0"/>
            <a:r>
              <a:rPr lang="en-US" dirty="0"/>
              <a:t>      property: ’value’</a:t>
            </a:r>
          </a:p>
          <a:p>
            <a:pPr algn="l" rtl="0"/>
            <a:r>
              <a:rPr lang="en-US" dirty="0"/>
              <a:t>}</a:t>
            </a:r>
          </a:p>
          <a:p>
            <a:pPr algn="l" rtl="0"/>
            <a:r>
              <a:rPr lang="en-US" dirty="0"/>
              <a:t>JSON has also nested object (not here)</a:t>
            </a:r>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34</a:t>
            </a:fld>
            <a:endParaRPr lang="he-IL"/>
          </a:p>
        </p:txBody>
      </p:sp>
    </p:spTree>
    <p:extLst>
      <p:ext uri="{BB962C8B-B14F-4D97-AF65-F5344CB8AC3E}">
        <p14:creationId xmlns:p14="http://schemas.microsoft.com/office/powerpoint/2010/main" val="27705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ipe(down)">
                                      <p:cBhvr>
                                        <p:cTn id="27" dur="5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10" grpId="0" animBg="1"/>
      <p:bldP spid="12" grpId="0" build="p"/>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functions</a:t>
            </a:r>
          </a:p>
        </p:txBody>
      </p:sp>
      <p:sp>
        <p:nvSpPr>
          <p:cNvPr id="5" name="Folded Corner 4"/>
          <p:cNvSpPr>
            <a:spLocks noChangeArrowheads="1"/>
          </p:cNvSpPr>
          <p:nvPr/>
        </p:nvSpPr>
        <p:spPr bwMode="auto">
          <a:xfrm>
            <a:off x="107504" y="1988840"/>
            <a:ext cx="8928992" cy="93610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'title'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'style'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color:green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'font-size'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'20px'</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.text(</a:t>
            </a:r>
            <a:r>
              <a:rPr lang="en-US" sz="1400" dirty="0">
                <a:solidFill>
                  <a:srgbClr val="800000"/>
                </a:solidFill>
                <a:latin typeface="Courier New" pitchFamily="49" charset="0"/>
                <a:cs typeface="Courier New" pitchFamily="49" charset="0"/>
              </a:rPr>
              <a:t>'new Text'</a:t>
            </a:r>
            <a:r>
              <a:rPr lang="en-US" sz="1400" dirty="0">
                <a:solidFill>
                  <a:prstClr val="black"/>
                </a:solidFill>
                <a:latin typeface="Courier New" pitchFamily="49" charset="0"/>
                <a:cs typeface="Courier New" pitchFamily="49" charset="0"/>
              </a:rPr>
              <a: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After calling a jquery function on an element we can chain another function or more than one like this:</a:t>
            </a:r>
            <a:endParaRPr lang="en-US" sz="2700" i="1"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2210569"/>
            <a:ext cx="1066800" cy="1428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35</a:t>
            </a:fld>
            <a:endParaRPr lang="he-IL"/>
          </a:p>
        </p:txBody>
      </p:sp>
    </p:spTree>
    <p:extLst>
      <p:ext uri="{BB962C8B-B14F-4D97-AF65-F5344CB8AC3E}">
        <p14:creationId xmlns:p14="http://schemas.microsoft.com/office/powerpoint/2010/main" val="7549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1000"/>
                                        <p:tgtEl>
                                          <p:spTgt spid="4098"/>
                                        </p:tgtEl>
                                      </p:cBhvr>
                                    </p:animEffect>
                                    <p:anim calcmode="lin" valueType="num">
                                      <p:cBhvr>
                                        <p:cTn id="16" dur="1000" fill="hold"/>
                                        <p:tgtEl>
                                          <p:spTgt spid="4098"/>
                                        </p:tgtEl>
                                        <p:attrNameLst>
                                          <p:attrName>ppt_x</p:attrName>
                                        </p:attrNameLst>
                                      </p:cBhvr>
                                      <p:tavLst>
                                        <p:tav tm="0">
                                          <p:val>
                                            <p:strVal val="#ppt_x"/>
                                          </p:val>
                                        </p:tav>
                                        <p:tav tm="100000">
                                          <p:val>
                                            <p:strVal val="#ppt_x"/>
                                          </p:val>
                                        </p:tav>
                                      </p:tavLst>
                                    </p:anim>
                                    <p:anim calcmode="lin" valueType="num">
                                      <p:cBhvr>
                                        <p:cTn id="17"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a:t>
            </a:r>
          </a:p>
        </p:txBody>
      </p:sp>
      <p:sp>
        <p:nvSpPr>
          <p:cNvPr id="5" name="Folded Corner 4"/>
          <p:cNvSpPr>
            <a:spLocks noChangeArrowheads="1"/>
          </p:cNvSpPr>
          <p:nvPr/>
        </p:nvSpPr>
        <p:spPr bwMode="auto">
          <a:xfrm>
            <a:off x="107504" y="1988840"/>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bmw</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).append(</a:t>
            </a:r>
            <a:r>
              <a:rPr lang="en-US" sz="1400" dirty="0">
                <a:solidFill>
                  <a:srgbClr val="800000"/>
                </a:solidFill>
                <a:latin typeface="Courier New" pitchFamily="49" charset="0"/>
                <a:cs typeface="Courier New" pitchFamily="49" charset="0"/>
              </a:rPr>
              <a:t>'&amp;</a:t>
            </a:r>
            <a:r>
              <a:rPr lang="en-US" sz="1400" dirty="0" err="1">
                <a:solidFill>
                  <a:srgbClr val="800000"/>
                </a:solidFill>
                <a:latin typeface="Courier New" pitchFamily="49" charset="0"/>
                <a:cs typeface="Courier New" pitchFamily="49" charset="0"/>
              </a:rPr>
              <a:t>nbsp&amp;nbsp&amp;nbsp</a:t>
            </a:r>
            <a:r>
              <a:rPr lang="en-US" sz="1400" dirty="0">
                <a:solidFill>
                  <a:srgbClr val="800000"/>
                </a:solidFill>
                <a:latin typeface="Courier New" pitchFamily="49" charset="0"/>
                <a:cs typeface="Courier New" pitchFamily="49" charset="0"/>
              </a:rPr>
              <a:t>&lt;span&gt;i8&lt;/span&gt;'</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append elements using the </a:t>
            </a:r>
            <a:r>
              <a:rPr lang="en-US" i="1" dirty="0">
                <a:latin typeface="Courier New" pitchFamily="49" charset="0"/>
                <a:cs typeface="Courier New" pitchFamily="49" charset="0"/>
              </a:rPr>
              <a:t>append()</a:t>
            </a:r>
            <a:r>
              <a:rPr lang="en-US" dirty="0"/>
              <a:t> function </a:t>
            </a:r>
            <a:r>
              <a:rPr lang="en-US" u="sng" dirty="0"/>
              <a:t>after</a:t>
            </a:r>
            <a:r>
              <a:rPr lang="en-US" dirty="0"/>
              <a:t> a specific element </a:t>
            </a:r>
            <a:endParaRPr lang="en-US" sz="2700" i="1" dirty="0">
              <a:latin typeface="Courier New" pitchFamily="49" charset="0"/>
              <a:cs typeface="Courier New" pitchFamily="49"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062831"/>
            <a:ext cx="771525"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36</a:t>
            </a:fld>
            <a:endParaRPr lang="he-IL"/>
          </a:p>
        </p:txBody>
      </p:sp>
    </p:spTree>
    <p:extLst>
      <p:ext uri="{BB962C8B-B14F-4D97-AF65-F5344CB8AC3E}">
        <p14:creationId xmlns:p14="http://schemas.microsoft.com/office/powerpoint/2010/main" val="28652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1000"/>
                                        <p:tgtEl>
                                          <p:spTgt spid="5122"/>
                                        </p:tgtEl>
                                      </p:cBhvr>
                                    </p:animEffect>
                                    <p:anim calcmode="lin" valueType="num">
                                      <p:cBhvr>
                                        <p:cTn id="16" dur="1000" fill="hold"/>
                                        <p:tgtEl>
                                          <p:spTgt spid="5122"/>
                                        </p:tgtEl>
                                        <p:attrNameLst>
                                          <p:attrName>ppt_x</p:attrName>
                                        </p:attrNameLst>
                                      </p:cBhvr>
                                      <p:tavLst>
                                        <p:tav tm="0">
                                          <p:val>
                                            <p:strVal val="#ppt_x"/>
                                          </p:val>
                                        </p:tav>
                                        <p:tav tm="100000">
                                          <p:val>
                                            <p:strVal val="#ppt_x"/>
                                          </p:val>
                                        </p:tav>
                                      </p:tavLst>
                                    </p:anim>
                                    <p:anim calcmode="lin" valueType="num">
                                      <p:cBhvr>
                                        <p:cTn id="17"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prepend()</a:t>
            </a:r>
          </a:p>
        </p:txBody>
      </p:sp>
      <p:sp>
        <p:nvSpPr>
          <p:cNvPr id="5" name="Folded Corner 4"/>
          <p:cNvSpPr>
            <a:spLocks noChangeArrowheads="1"/>
          </p:cNvSpPr>
          <p:nvPr/>
        </p:nvSpPr>
        <p:spPr bwMode="auto">
          <a:xfrm>
            <a:off x="107504" y="1988840"/>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ferrari</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).prepend(</a:t>
            </a:r>
            <a:r>
              <a:rPr lang="en-US" sz="1400" dirty="0">
                <a:solidFill>
                  <a:srgbClr val="800000"/>
                </a:solidFill>
                <a:latin typeface="Courier New" pitchFamily="49" charset="0"/>
                <a:cs typeface="Courier New" pitchFamily="49" charset="0"/>
              </a:rPr>
              <a:t>'&lt;p&gt;Sport Cars&lt;/p&gt;'</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prepend elements using the </a:t>
            </a:r>
            <a:r>
              <a:rPr lang="en-US" i="1" dirty="0">
                <a:latin typeface="Courier New" pitchFamily="49" charset="0"/>
                <a:cs typeface="Courier New" pitchFamily="49" charset="0"/>
              </a:rPr>
              <a:t>prepend()</a:t>
            </a:r>
            <a:r>
              <a:rPr lang="en-US" dirty="0"/>
              <a:t> function </a:t>
            </a:r>
            <a:r>
              <a:rPr lang="en-US" u="sng" dirty="0"/>
              <a:t>before</a:t>
            </a:r>
            <a:r>
              <a:rPr lang="en-US" dirty="0"/>
              <a:t> a specific element </a:t>
            </a:r>
            <a:endParaRPr lang="en-US" sz="2700" i="1"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151323"/>
            <a:ext cx="847725" cy="161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37</a:t>
            </a:fld>
            <a:endParaRPr lang="he-IL"/>
          </a:p>
        </p:txBody>
      </p:sp>
    </p:spTree>
    <p:extLst>
      <p:ext uri="{BB962C8B-B14F-4D97-AF65-F5344CB8AC3E}">
        <p14:creationId xmlns:p14="http://schemas.microsoft.com/office/powerpoint/2010/main" val="274851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1000"/>
                                        <p:tgtEl>
                                          <p:spTgt spid="6146"/>
                                        </p:tgtEl>
                                      </p:cBhvr>
                                    </p:animEffect>
                                    <p:anim calcmode="lin" valueType="num">
                                      <p:cBhvr>
                                        <p:cTn id="16" dur="1000" fill="hold"/>
                                        <p:tgtEl>
                                          <p:spTgt spid="6146"/>
                                        </p:tgtEl>
                                        <p:attrNameLst>
                                          <p:attrName>ppt_x</p:attrName>
                                        </p:attrNameLst>
                                      </p:cBhvr>
                                      <p:tavLst>
                                        <p:tav tm="0">
                                          <p:val>
                                            <p:strVal val="#ppt_x"/>
                                          </p:val>
                                        </p:tav>
                                        <p:tav tm="100000">
                                          <p:val>
                                            <p:strVal val="#ppt_x"/>
                                          </p:val>
                                        </p:tav>
                                      </p:tavLst>
                                    </p:anim>
                                    <p:anim calcmode="lin" valueType="num">
                                      <p:cBhvr>
                                        <p:cTn id="17"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a:t>
            </a:r>
          </a:p>
        </p:txBody>
      </p:sp>
      <p:sp>
        <p:nvSpPr>
          <p:cNvPr id="5" name="Folded Corner 4"/>
          <p:cNvSpPr>
            <a:spLocks noChangeArrowheads="1"/>
          </p:cNvSpPr>
          <p:nvPr/>
        </p:nvSpPr>
        <p:spPr bwMode="auto">
          <a:xfrm>
            <a:off x="107504" y="1988840"/>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).wrap(</a:t>
            </a:r>
            <a:r>
              <a:rPr lang="en-US" sz="1400" dirty="0">
                <a:solidFill>
                  <a:srgbClr val="800000"/>
                </a:solidFill>
                <a:latin typeface="Courier New" pitchFamily="49" charset="0"/>
                <a:cs typeface="Courier New" pitchFamily="49" charset="0"/>
              </a:rPr>
              <a:t>'&lt;p&gt;'</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wrap elements using the </a:t>
            </a:r>
            <a:r>
              <a:rPr lang="en-US" i="1" dirty="0">
                <a:latin typeface="Courier New" pitchFamily="49" charset="0"/>
                <a:cs typeface="Courier New" pitchFamily="49" charset="0"/>
              </a:rPr>
              <a:t>wrap()</a:t>
            </a:r>
            <a:r>
              <a:rPr lang="en-US" dirty="0"/>
              <a:t> function </a:t>
            </a:r>
            <a:r>
              <a:rPr lang="en-US" u="sng" dirty="0" err="1"/>
              <a:t>arround</a:t>
            </a:r>
            <a:r>
              <a:rPr lang="en-US" dirty="0"/>
              <a:t> a specific element </a:t>
            </a:r>
            <a:endParaRPr lang="en-US" sz="2700" i="1"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376" y="2086875"/>
            <a:ext cx="8763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38</a:t>
            </a:fld>
            <a:endParaRPr lang="he-IL"/>
          </a:p>
        </p:txBody>
      </p:sp>
    </p:spTree>
    <p:extLst>
      <p:ext uri="{BB962C8B-B14F-4D97-AF65-F5344CB8AC3E}">
        <p14:creationId xmlns:p14="http://schemas.microsoft.com/office/powerpoint/2010/main" val="373686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additive="base">
                                        <p:cTn id="15" dur="500" fill="hold"/>
                                        <p:tgtEl>
                                          <p:spTgt spid="7170"/>
                                        </p:tgtEl>
                                        <p:attrNameLst>
                                          <p:attrName>ppt_x</p:attrName>
                                        </p:attrNameLst>
                                      </p:cBhvr>
                                      <p:tavLst>
                                        <p:tav tm="0">
                                          <p:val>
                                            <p:strVal val="#ppt_x"/>
                                          </p:val>
                                        </p:tav>
                                        <p:tav tm="100000">
                                          <p:val>
                                            <p:strVal val="#ppt_x"/>
                                          </p:val>
                                        </p:tav>
                                      </p:tavLst>
                                    </p:anim>
                                    <p:anim calcmode="lin" valueType="num">
                                      <p:cBhvr additive="base">
                                        <p:cTn id="1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a:t>
            </a:r>
          </a:p>
        </p:txBody>
      </p:sp>
      <p:sp>
        <p:nvSpPr>
          <p:cNvPr id="5" name="Folded Corner 4"/>
          <p:cNvSpPr>
            <a:spLocks noChangeArrowheads="1"/>
          </p:cNvSpPr>
          <p:nvPr/>
        </p:nvSpPr>
        <p:spPr bwMode="auto">
          <a:xfrm>
            <a:off x="107504" y="1988840"/>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).remove();</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remove elements using the </a:t>
            </a:r>
            <a:r>
              <a:rPr lang="en-US" i="1" dirty="0">
                <a:latin typeface="Courier New" pitchFamily="49" charset="0"/>
                <a:cs typeface="Courier New" pitchFamily="49" charset="0"/>
              </a:rPr>
              <a:t>remove()</a:t>
            </a:r>
            <a:r>
              <a:rPr lang="en-US" dirty="0"/>
              <a:t> function</a:t>
            </a:r>
            <a:endParaRPr lang="en-US" sz="2700" i="1" dirty="0">
              <a:latin typeface="Courier New" pitchFamily="49" charset="0"/>
              <a:cs typeface="Courier New" pitchFamily="49" charset="0"/>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132273"/>
            <a:ext cx="742950" cy="82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39</a:t>
            </a:fld>
            <a:endParaRPr lang="he-IL"/>
          </a:p>
        </p:txBody>
      </p:sp>
    </p:spTree>
    <p:extLst>
      <p:ext uri="{BB962C8B-B14F-4D97-AF65-F5344CB8AC3E}">
        <p14:creationId xmlns:p14="http://schemas.microsoft.com/office/powerpoint/2010/main" val="82754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Effect transition="in" filter="fade">
                                      <p:cBhvr>
                                        <p:cTn id="15"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file and </a:t>
            </a:r>
            <a:r>
              <a:rPr lang="en-US" dirty="0" err="1"/>
              <a:t>vsdoc</a:t>
            </a:r>
            <a:endParaRPr lang="en-US" dirty="0"/>
          </a:p>
        </p:txBody>
      </p:sp>
      <p:sp>
        <p:nvSpPr>
          <p:cNvPr id="3" name="Content Placeholder 2"/>
          <p:cNvSpPr>
            <a:spLocks noGrp="1"/>
          </p:cNvSpPr>
          <p:nvPr>
            <p:ph idx="1"/>
          </p:nvPr>
        </p:nvSpPr>
        <p:spPr>
          <a:xfrm>
            <a:off x="457200" y="1052736"/>
            <a:ext cx="8229600" cy="5184576"/>
          </a:xfrm>
        </p:spPr>
        <p:txBody>
          <a:bodyPr>
            <a:normAutofit fontScale="85000" lnSpcReduction="20000"/>
          </a:bodyPr>
          <a:lstStyle/>
          <a:p>
            <a:r>
              <a:rPr lang="en-US" dirty="0">
                <a:hlinkClick r:id="rId2"/>
              </a:rPr>
              <a:t>https://jquery.com/download/</a:t>
            </a:r>
            <a:endParaRPr lang="en-US" dirty="0"/>
          </a:p>
          <a:p>
            <a:r>
              <a:rPr lang="en-US" dirty="0"/>
              <a:t>Using DCN:</a:t>
            </a:r>
          </a:p>
          <a:p>
            <a:pPr lvl="1"/>
            <a:r>
              <a:rPr lang="en-US" dirty="0"/>
              <a:t>&lt;script </a:t>
            </a:r>
            <a:r>
              <a:rPr lang="en-US" dirty="0" err="1"/>
              <a:t>src</a:t>
            </a:r>
            <a:r>
              <a:rPr lang="en-US" dirty="0"/>
              <a:t>="https://ajax.googleapis.com/ajax/libs/</a:t>
            </a:r>
            <a:r>
              <a:rPr lang="en-US" dirty="0" err="1"/>
              <a:t>jquery</a:t>
            </a:r>
            <a:r>
              <a:rPr lang="en-US" dirty="0"/>
              <a:t>/3.4.1/jquery.min.js"&gt;&lt;/script&gt;</a:t>
            </a:r>
          </a:p>
          <a:p>
            <a:pPr lvl="1"/>
            <a:r>
              <a:rPr lang="en-US" dirty="0"/>
              <a:t>&lt;script </a:t>
            </a:r>
            <a:r>
              <a:rPr lang="en-US" dirty="0" err="1"/>
              <a:t>src</a:t>
            </a:r>
            <a:r>
              <a:rPr lang="en-US" dirty="0"/>
              <a:t>="//code.jquery.com/jquery-migrate-1.2.1.min.js"&gt;&lt;/script&gt;</a:t>
            </a:r>
          </a:p>
          <a:p>
            <a:r>
              <a:rPr lang="en-US" dirty="0"/>
              <a:t>Uncompressed version :</a:t>
            </a:r>
            <a:endParaRPr lang="en-US" dirty="0">
              <a:hlinkClick r:id="rId3"/>
            </a:endParaRPr>
          </a:p>
          <a:p>
            <a:pPr lvl="1"/>
            <a:r>
              <a:rPr lang="en-US" dirty="0">
                <a:hlinkClick r:id="rId3"/>
              </a:rPr>
              <a:t>http://code.jquery.com/jquery-[version].js</a:t>
            </a:r>
            <a:endParaRPr lang="en-US" dirty="0"/>
          </a:p>
          <a:p>
            <a:r>
              <a:rPr lang="en-US" dirty="0"/>
              <a:t>Minified version for release:</a:t>
            </a:r>
          </a:p>
          <a:p>
            <a:pPr lvl="1"/>
            <a:r>
              <a:rPr lang="en-US" dirty="0"/>
              <a:t> </a:t>
            </a:r>
            <a:r>
              <a:rPr lang="en-US" dirty="0">
                <a:hlinkClick r:id="rId4"/>
              </a:rPr>
              <a:t>http://code.jquery.com/jquery-[version].min.js</a:t>
            </a:r>
            <a:endParaRPr lang="en-US" dirty="0"/>
          </a:p>
          <a:p>
            <a:r>
              <a:rPr lang="en-US" dirty="0"/>
              <a:t>IntelliSense :build in since VS2013</a:t>
            </a:r>
          </a:p>
          <a:p>
            <a:r>
              <a:rPr lang="en-US" dirty="0"/>
              <a:t>Do not use the CDN links as you sometimes don’t have an internet link</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a:t>
            </a:fld>
            <a:endParaRPr lang="he-IL"/>
          </a:p>
        </p:txBody>
      </p:sp>
      <p:sp>
        <p:nvSpPr>
          <p:cNvPr id="6" name="Rectangle 1">
            <a:extLst>
              <a:ext uri="{FF2B5EF4-FFF2-40B4-BE49-F238E27FC236}">
                <a16:creationId xmlns:a16="http://schemas.microsoft.com/office/drawing/2014/main" id="{BB03B975-548D-4630-B74E-06560668B592}"/>
              </a:ext>
            </a:extLst>
          </p:cNvPr>
          <p:cNvSpPr>
            <a:spLocks noChangeArrowheads="1"/>
          </p:cNvSpPr>
          <p:nvPr/>
        </p:nvSpPr>
        <p:spPr bwMode="auto">
          <a:xfrm>
            <a:off x="0" y="0"/>
            <a:ext cx="9144000" cy="45720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E"/>
                </a:solidFill>
                <a:effectLst/>
                <a:latin typeface="SFMono-Regular"/>
              </a:rPr>
              <a:t>&lt;</a:t>
            </a:r>
            <a:r>
              <a:rPr kumimoji="0" lang="en-US" altLang="en-US" sz="900" b="0" i="0" u="none" strike="noStrike" cap="none" normalizeH="0" baseline="0">
                <a:ln>
                  <a:noFill/>
                </a:ln>
                <a:solidFill>
                  <a:srgbClr val="22863A"/>
                </a:solidFill>
                <a:effectLst/>
                <a:latin typeface="SFMono-Regular"/>
              </a:rPr>
              <a:t>script</a:t>
            </a:r>
            <a:r>
              <a:rPr kumimoji="0" lang="en-US" altLang="en-US" sz="900" b="0" i="0" u="none" strike="noStrike" cap="none" normalizeH="0" baseline="0">
                <a:ln>
                  <a:noFill/>
                </a:ln>
                <a:solidFill>
                  <a:srgbClr val="24292E"/>
                </a:solidFill>
                <a:effectLst/>
                <a:latin typeface="SFMono-Regular"/>
              </a:rPr>
              <a:t> </a:t>
            </a:r>
            <a:r>
              <a:rPr kumimoji="0" lang="en-US" altLang="en-US" sz="900" b="0" i="0" u="none" strike="noStrike" cap="none" normalizeH="0" baseline="0">
                <a:ln>
                  <a:noFill/>
                </a:ln>
                <a:solidFill>
                  <a:srgbClr val="6F42C1"/>
                </a:solidFill>
                <a:effectLst/>
                <a:latin typeface="SFMono-Regular"/>
              </a:rPr>
              <a:t>src</a:t>
            </a:r>
            <a:r>
              <a:rPr kumimoji="0" lang="en-US" altLang="en-US" sz="900" b="0" i="0" u="none" strike="noStrike" cap="none" normalizeH="0" baseline="0">
                <a:ln>
                  <a:noFill/>
                </a:ln>
                <a:solidFill>
                  <a:srgbClr val="24292E"/>
                </a:solidFill>
                <a:effectLst/>
                <a:latin typeface="SFMono-Regular"/>
              </a:rPr>
              <a:t>=</a:t>
            </a:r>
            <a:r>
              <a:rPr kumimoji="0" lang="en-US" altLang="en-US" sz="900" b="0" i="0" u="none" strike="noStrike" cap="none" normalizeH="0" baseline="0">
                <a:ln>
                  <a:noFill/>
                </a:ln>
                <a:solidFill>
                  <a:srgbClr val="032F62"/>
                </a:solidFill>
                <a:effectLst/>
                <a:latin typeface="SFMono-Regular"/>
              </a:rPr>
              <a:t>"https://code.jquery.com/jquery-migrate-3.1.0.js"</a:t>
            </a:r>
            <a:r>
              <a:rPr kumimoji="0" lang="en-US" altLang="en-US" sz="900" b="0" i="0" u="none" strike="noStrike" cap="none" normalizeH="0" baseline="0">
                <a:ln>
                  <a:noFill/>
                </a:ln>
                <a:solidFill>
                  <a:srgbClr val="24292E"/>
                </a:solidFill>
                <a:effectLst/>
                <a:latin typeface="SFMono-Regular"/>
              </a:rPr>
              <a:t>&gt;&lt;/</a:t>
            </a:r>
            <a:r>
              <a:rPr kumimoji="0" lang="en-US" altLang="en-US" sz="900" b="0" i="0" u="none" strike="noStrike" cap="none" normalizeH="0" baseline="0">
                <a:ln>
                  <a:noFill/>
                </a:ln>
                <a:solidFill>
                  <a:srgbClr val="22863A"/>
                </a:solidFill>
                <a:effectLst/>
                <a:latin typeface="SFMono-Regular"/>
              </a:rPr>
              <a:t>script</a:t>
            </a:r>
            <a:r>
              <a:rPr kumimoji="0" lang="en-US" altLang="en-US" sz="900" b="0" i="0" u="none" strike="noStrike" cap="none" normalizeH="0" baseline="0">
                <a:ln>
                  <a:noFill/>
                </a:ln>
                <a:solidFill>
                  <a:srgbClr val="24292E"/>
                </a:solidFill>
                <a:effectLst/>
                <a:latin typeface="SFMono-Regular"/>
              </a:rPr>
              <a:t>&gt;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82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css</a:t>
            </a:r>
            <a:r>
              <a:rPr lang="en-US" dirty="0"/>
              <a:t>()</a:t>
            </a:r>
          </a:p>
        </p:txBody>
      </p:sp>
      <p:sp>
        <p:nvSpPr>
          <p:cNvPr id="5" name="Folded Corner 4"/>
          <p:cNvSpPr>
            <a:spLocks noChangeArrowheads="1"/>
          </p:cNvSpPr>
          <p:nvPr/>
        </p:nvSpPr>
        <p:spPr bwMode="auto">
          <a:xfrm>
            <a:off x="107504" y="1988840"/>
            <a:ext cx="8928992" cy="36004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"color"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a:t>
            </a:r>
            <a:r>
              <a:rPr lang="en-US" i="1" dirty="0" err="1">
                <a:latin typeface="Courier New" pitchFamily="49" charset="0"/>
                <a:cs typeface="Courier New" pitchFamily="49" charset="0"/>
              </a:rPr>
              <a:t>css</a:t>
            </a:r>
            <a:r>
              <a:rPr lang="en-US" i="1" dirty="0">
                <a:latin typeface="Courier New" pitchFamily="49" charset="0"/>
                <a:cs typeface="Courier New" pitchFamily="49" charset="0"/>
              </a:rPr>
              <a:t>() </a:t>
            </a:r>
            <a:r>
              <a:rPr lang="en-US" dirty="0"/>
              <a:t>function (already saw it) helps us to modify the style.</a:t>
            </a:r>
            <a:endParaRPr lang="en-US" sz="2700" i="1" dirty="0">
              <a:latin typeface="Courier New" pitchFamily="49" charset="0"/>
              <a:cs typeface="Courier New" pitchFamily="49" charset="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0392" y="2106830"/>
            <a:ext cx="733425"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lded Corner 7"/>
          <p:cNvSpPr>
            <a:spLocks noChangeArrowheads="1"/>
          </p:cNvSpPr>
          <p:nvPr/>
        </p:nvSpPr>
        <p:spPr bwMode="auto">
          <a:xfrm>
            <a:off x="107504" y="4005064"/>
            <a:ext cx="8928992" cy="158417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'font-size'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'20px'</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'border'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'2px solid black'</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'margin'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'5px'</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p:txBody>
      </p:sp>
      <p:sp>
        <p:nvSpPr>
          <p:cNvPr id="9" name="Content Placeholder 2"/>
          <p:cNvSpPr txBox="1">
            <a:spLocks/>
          </p:cNvSpPr>
          <p:nvPr/>
        </p:nvSpPr>
        <p:spPr bwMode="auto">
          <a:xfrm>
            <a:off x="367776" y="3429000"/>
            <a:ext cx="82296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use here the JSON object again</a:t>
            </a:r>
            <a:endParaRPr lang="en-US" sz="2700" i="1" dirty="0">
              <a:latin typeface="Courier New" pitchFamily="49" charset="0"/>
              <a:cs typeface="Courier New" pitchFamily="49" charset="0"/>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0842" y="4149080"/>
            <a:ext cx="942975" cy="1685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40</a:t>
            </a:fld>
            <a:endParaRPr lang="he-IL"/>
          </a:p>
        </p:txBody>
      </p:sp>
    </p:spTree>
    <p:extLst>
      <p:ext uri="{BB962C8B-B14F-4D97-AF65-F5344CB8AC3E}">
        <p14:creationId xmlns:p14="http://schemas.microsoft.com/office/powerpoint/2010/main" val="276240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fade">
                                      <p:cBhvr>
                                        <p:cTn id="15" dur="500"/>
                                        <p:tgtEl>
                                          <p:spTgt spid="92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8" grpId="0" animBg="1"/>
      <p:bldP spid="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addClass</a:t>
            </a:r>
            <a:r>
              <a:rPr lang="en-US" dirty="0"/>
              <a:t>()</a:t>
            </a:r>
          </a:p>
        </p:txBody>
      </p:sp>
      <p:sp>
        <p:nvSpPr>
          <p:cNvPr id="5" name="Folded Corner 4"/>
          <p:cNvSpPr>
            <a:spLocks noChangeArrowheads="1"/>
          </p:cNvSpPr>
          <p:nvPr/>
        </p:nvSpPr>
        <p:spPr bwMode="auto">
          <a:xfrm>
            <a:off x="107504" y="2132856"/>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sportCar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addClass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add a new class or more (using spaces) than just one into an element using the </a:t>
            </a:r>
            <a:r>
              <a:rPr lang="en-US" i="1" dirty="0" err="1">
                <a:latin typeface="Courier New" pitchFamily="49" charset="0"/>
                <a:cs typeface="Courier New" pitchFamily="49" charset="0"/>
              </a:rPr>
              <a:t>addClass</a:t>
            </a:r>
            <a:r>
              <a:rPr lang="en-US" i="1" dirty="0">
                <a:latin typeface="Courier New" pitchFamily="49" charset="0"/>
                <a:cs typeface="Courier New" pitchFamily="49" charset="0"/>
              </a:rPr>
              <a:t>()</a:t>
            </a:r>
            <a:r>
              <a:rPr lang="en-US" dirty="0"/>
              <a:t> function</a:t>
            </a:r>
            <a:endParaRPr lang="en-US" sz="2700" i="1" dirty="0">
              <a:latin typeface="Courier New" pitchFamily="49" charset="0"/>
              <a:cs typeface="Courier New" pitchFamily="49" charset="0"/>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2276872"/>
            <a:ext cx="838200" cy="1238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41</a:t>
            </a:fld>
            <a:endParaRPr lang="he-IL"/>
          </a:p>
        </p:txBody>
      </p:sp>
    </p:spTree>
    <p:extLst>
      <p:ext uri="{BB962C8B-B14F-4D97-AF65-F5344CB8AC3E}">
        <p14:creationId xmlns:p14="http://schemas.microsoft.com/office/powerpoint/2010/main" val="5791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anim calcmode="lin" valueType="num">
                                      <p:cBhvr additive="base">
                                        <p:cTn id="15" dur="500" fill="hold"/>
                                        <p:tgtEl>
                                          <p:spTgt spid="10242"/>
                                        </p:tgtEl>
                                        <p:attrNameLst>
                                          <p:attrName>ppt_x</p:attrName>
                                        </p:attrNameLst>
                                      </p:cBhvr>
                                      <p:tavLst>
                                        <p:tav tm="0">
                                          <p:val>
                                            <p:strVal val="#ppt_x"/>
                                          </p:val>
                                        </p:tav>
                                        <p:tav tm="100000">
                                          <p:val>
                                            <p:strVal val="#ppt_x"/>
                                          </p:val>
                                        </p:tav>
                                      </p:tavLst>
                                    </p:anim>
                                    <p:anim calcmode="lin" valueType="num">
                                      <p:cBhvr additive="base">
                                        <p:cTn id="16"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removeClass</a:t>
            </a:r>
            <a:r>
              <a:rPr lang="en-US" dirty="0"/>
              <a:t>()</a:t>
            </a:r>
          </a:p>
        </p:txBody>
      </p:sp>
      <p:sp>
        <p:nvSpPr>
          <p:cNvPr id="5" name="Folded Corner 4"/>
          <p:cNvSpPr>
            <a:spLocks noChangeArrowheads="1"/>
          </p:cNvSpPr>
          <p:nvPr/>
        </p:nvSpPr>
        <p:spPr bwMode="auto">
          <a:xfrm>
            <a:off x="107504" y="2132856"/>
            <a:ext cx="8928992" cy="19442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removeClass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familyCar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class</a:t>
            </a:r>
            <a:r>
              <a:rPr lang="it-IT" sz="1400" dirty="0">
                <a:solidFill>
                  <a:srgbClr val="0000FF"/>
                </a:solidFill>
                <a:latin typeface="Courier New" pitchFamily="49" charset="0"/>
                <a:cs typeface="Courier New" pitchFamily="49" charset="0"/>
              </a:rPr>
              <a:t>="sportCar"</a:t>
            </a:r>
            <a:r>
              <a:rPr lang="it-IT" sz="1400" dirty="0">
                <a:solidFill>
                  <a:prstClr val="black"/>
                </a:solidFill>
                <a:latin typeface="Courier New" pitchFamily="49" charset="0"/>
                <a:cs typeface="Courier New" pitchFamily="49" charset="0"/>
              </a:rPr>
              <a:t> </a:t>
            </a:r>
            <a:r>
              <a:rPr lang="it-IT" sz="1400" dirty="0">
                <a:solidFill>
                  <a:srgbClr val="FF0000"/>
                </a:solidFill>
                <a:latin typeface="Courier New" pitchFamily="49" charset="0"/>
                <a:cs typeface="Courier New" pitchFamily="49" charset="0"/>
              </a:rPr>
              <a:t>id</a:t>
            </a:r>
            <a:r>
              <a:rPr lang="it-IT" sz="1400" dirty="0">
                <a:solidFill>
                  <a:srgbClr val="0000FF"/>
                </a:solidFill>
                <a:latin typeface="Courier New" pitchFamily="49" charset="0"/>
                <a:cs typeface="Courier New" pitchFamily="49" charset="0"/>
              </a:rPr>
              <a:t>="ferrari"&gt;</a:t>
            </a:r>
            <a:r>
              <a:rPr lang="it-IT" sz="1400" dirty="0">
                <a:solidFill>
                  <a:prstClr val="black"/>
                </a:solidFill>
                <a:latin typeface="Courier New" pitchFamily="49" charset="0"/>
                <a:cs typeface="Courier New" pitchFamily="49" charset="0"/>
              </a:rPr>
              <a:t>Ferrari</a:t>
            </a:r>
            <a:r>
              <a:rPr lang="it-IT" sz="1400" dirty="0">
                <a:solidFill>
                  <a:srgbClr val="0000FF"/>
                </a:solidFill>
                <a:latin typeface="Courier New" pitchFamily="49" charset="0"/>
                <a:cs typeface="Courier New" pitchFamily="49" charset="0"/>
              </a:rPr>
              <a:t>&lt;/</a:t>
            </a:r>
            <a:r>
              <a:rPr lang="it-IT" sz="1400" dirty="0">
                <a:solidFill>
                  <a:srgbClr val="800000"/>
                </a:solidFill>
                <a:latin typeface="Courier New" pitchFamily="49" charset="0"/>
                <a:cs typeface="Courier New" pitchFamily="49" charset="0"/>
              </a:rPr>
              <a:t>div</a:t>
            </a:r>
            <a:r>
              <a:rPr lang="it-IT"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sportCar</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Bmw</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Toyota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class</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familyCar</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Mazda</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RESULT:</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label</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="result"&gt;&lt;/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remove a class or more (using spaces) than just one from an element using the </a:t>
            </a:r>
            <a:r>
              <a:rPr lang="en-US" i="1" dirty="0" err="1">
                <a:latin typeface="Courier New" pitchFamily="49" charset="0"/>
                <a:cs typeface="Courier New" pitchFamily="49" charset="0"/>
              </a:rPr>
              <a:t>removeClass</a:t>
            </a:r>
            <a:r>
              <a:rPr lang="en-US" i="1" dirty="0">
                <a:latin typeface="Courier New" pitchFamily="49" charset="0"/>
                <a:cs typeface="Courier New" pitchFamily="49" charset="0"/>
              </a:rPr>
              <a:t>(‘</a:t>
            </a:r>
            <a:r>
              <a:rPr lang="en-US" i="1" dirty="0" err="1">
                <a:latin typeface="Courier New" pitchFamily="49" charset="0"/>
                <a:cs typeface="Courier New" pitchFamily="49" charset="0"/>
              </a:rPr>
              <a:t>className</a:t>
            </a:r>
            <a:r>
              <a:rPr lang="en-US" i="1" dirty="0">
                <a:latin typeface="Courier New" pitchFamily="49" charset="0"/>
                <a:cs typeface="Courier New" pitchFamily="49" charset="0"/>
              </a:rPr>
              <a:t>’)</a:t>
            </a:r>
            <a:r>
              <a:rPr lang="en-US" dirty="0"/>
              <a:t> function</a:t>
            </a:r>
            <a:endParaRPr lang="en-US" sz="2700" i="1" dirty="0">
              <a:latin typeface="Courier New" pitchFamily="49" charset="0"/>
              <a:cs typeface="Courier New" pitchFamily="49"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6851" y="2220178"/>
            <a:ext cx="781050" cy="1266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bwMode="auto">
          <a:xfrm>
            <a:off x="360755" y="4221088"/>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1" dirty="0" err="1">
                <a:latin typeface="Courier New" pitchFamily="49" charset="0"/>
                <a:cs typeface="Courier New" pitchFamily="49" charset="0"/>
              </a:rPr>
              <a:t>removeClass</a:t>
            </a:r>
            <a:r>
              <a:rPr lang="en-US" i="1" dirty="0">
                <a:latin typeface="Courier New" pitchFamily="49" charset="0"/>
                <a:cs typeface="Courier New" pitchFamily="49" charset="0"/>
              </a:rPr>
              <a:t>()</a:t>
            </a:r>
            <a:r>
              <a:rPr lang="en-US" dirty="0"/>
              <a:t> without a specific </a:t>
            </a:r>
            <a:r>
              <a:rPr lang="en-US" dirty="0" err="1"/>
              <a:t>className</a:t>
            </a:r>
            <a:r>
              <a:rPr lang="en-US" dirty="0"/>
              <a:t> will remove all the classes of the element</a:t>
            </a:r>
            <a:endParaRPr lang="en-US" sz="2700" i="1" dirty="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42</a:t>
            </a:fld>
            <a:endParaRPr lang="he-IL"/>
          </a:p>
        </p:txBody>
      </p:sp>
    </p:spTree>
    <p:extLst>
      <p:ext uri="{BB962C8B-B14F-4D97-AF65-F5344CB8AC3E}">
        <p14:creationId xmlns:p14="http://schemas.microsoft.com/office/powerpoint/2010/main" val="30476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 calcmode="lin" valueType="num">
                                      <p:cBhvr additive="base">
                                        <p:cTn id="15" dur="500" fill="hold"/>
                                        <p:tgtEl>
                                          <p:spTgt spid="11266"/>
                                        </p:tgtEl>
                                        <p:attrNameLst>
                                          <p:attrName>ppt_x</p:attrName>
                                        </p:attrNameLst>
                                      </p:cBhvr>
                                      <p:tavLst>
                                        <p:tav tm="0">
                                          <p:val>
                                            <p:strVal val="#ppt_x"/>
                                          </p:val>
                                        </p:tav>
                                        <p:tav tm="100000">
                                          <p:val>
                                            <p:strVal val="#ppt_x"/>
                                          </p:val>
                                        </p:tav>
                                      </p:tavLst>
                                    </p:anim>
                                    <p:anim calcmode="lin" valueType="num">
                                      <p:cBhvr additive="base">
                                        <p:cTn id="16"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hasClass</a:t>
            </a:r>
            <a:r>
              <a:rPr lang="en-US" dirty="0"/>
              <a:t>()</a:t>
            </a:r>
          </a:p>
        </p:txBody>
      </p:sp>
      <p:sp>
        <p:nvSpPr>
          <p:cNvPr id="5" name="Folded Corner 4"/>
          <p:cNvSpPr>
            <a:spLocks noChangeArrowheads="1"/>
          </p:cNvSpPr>
          <p:nvPr/>
        </p:nvSpPr>
        <p:spPr bwMode="auto">
          <a:xfrm>
            <a:off x="107504" y="2060848"/>
            <a:ext cx="8928992" cy="472514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800000"/>
                </a:solidFill>
                <a:latin typeface="Courier New" pitchFamily="49" charset="0"/>
                <a:cs typeface="Courier New" pitchFamily="49" charset="0"/>
              </a:rPr>
              <a:t>.Highlight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background-color</a:t>
            </a:r>
            <a:r>
              <a:rPr lang="en-US" sz="1400" dirty="0" err="1">
                <a:solidFill>
                  <a:prstClr val="black"/>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a:t>
            </a:r>
          </a:p>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anchorClick</a:t>
            </a:r>
            <a:r>
              <a:rPr lang="en-US" sz="1400" dirty="0">
                <a:solidFill>
                  <a:prstClr val="black"/>
                </a:solidFill>
                <a:latin typeface="Courier New" pitchFamily="49" charset="0"/>
                <a:cs typeface="Courier New" pitchFamily="49" charset="0"/>
              </a:rPr>
              <a:t>(div)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($(div).</a:t>
            </a:r>
            <a:r>
              <a:rPr lang="en-US" sz="1400" dirty="0" err="1">
                <a:solidFill>
                  <a:prstClr val="black"/>
                </a:solidFill>
                <a:latin typeface="Courier New" pitchFamily="49" charset="0"/>
                <a:cs typeface="Courier New" pitchFamily="49" charset="0"/>
              </a:rPr>
              <a:t>hasClass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$(div).</a:t>
            </a:r>
            <a:r>
              <a:rPr lang="en-US" sz="1400" dirty="0" err="1">
                <a:solidFill>
                  <a:prstClr val="black"/>
                </a:solidFill>
                <a:latin typeface="Courier New" pitchFamily="49" charset="0"/>
                <a:cs typeface="Courier New" pitchFamily="49" charset="0"/>
              </a:rPr>
              <a:t>removeClass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$(div).</a:t>
            </a:r>
            <a:r>
              <a:rPr lang="en-US" sz="1400" dirty="0" err="1">
                <a:solidFill>
                  <a:prstClr val="black"/>
                </a:solidFill>
                <a:latin typeface="Courier New" pitchFamily="49" charset="0"/>
                <a:cs typeface="Courier New" pitchFamily="49" charset="0"/>
              </a:rPr>
              <a:t>addClass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href</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onclick</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anchorClick</a:t>
            </a:r>
            <a:r>
              <a:rPr lang="en-US" sz="1400" dirty="0">
                <a:solidFill>
                  <a:srgbClr val="0000FF"/>
                </a:solidFill>
                <a:latin typeface="Courier New" pitchFamily="49" charset="0"/>
                <a:cs typeface="Courier New" pitchFamily="49" charset="0"/>
              </a:rPr>
              <a:t>(this)"&gt;</a:t>
            </a:r>
            <a:r>
              <a:rPr lang="en-US" sz="1400" dirty="0">
                <a:solidFill>
                  <a:prstClr val="black"/>
                </a:solidFill>
                <a:latin typeface="Courier New" pitchFamily="49" charset="0"/>
                <a:cs typeface="Courier New" pitchFamily="49" charset="0"/>
              </a:rPr>
              <a:t>just an anchor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ask about a class or more (using spaces) than just if it is a part of an element using the </a:t>
            </a:r>
            <a:r>
              <a:rPr lang="en-US" i="1" dirty="0" err="1">
                <a:latin typeface="Courier New" pitchFamily="49" charset="0"/>
                <a:cs typeface="Courier New" pitchFamily="49" charset="0"/>
              </a:rPr>
              <a:t>hasClass</a:t>
            </a:r>
            <a:r>
              <a:rPr lang="en-US" i="1" dirty="0">
                <a:latin typeface="Courier New" pitchFamily="49" charset="0"/>
                <a:cs typeface="Courier New" pitchFamily="49" charset="0"/>
              </a:rPr>
              <a:t>()</a:t>
            </a:r>
            <a:r>
              <a:rPr lang="en-US" dirty="0"/>
              <a:t> function</a:t>
            </a:r>
            <a:endParaRPr lang="en-US" sz="2700" i="1" dirty="0">
              <a:latin typeface="Courier New" pitchFamily="49" charset="0"/>
              <a:cs typeface="Courier New" pitchFamily="49" charset="0"/>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2276872"/>
            <a:ext cx="100965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276872"/>
            <a:ext cx="942975"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Right Arrow 2"/>
          <p:cNvSpPr/>
          <p:nvPr/>
        </p:nvSpPr>
        <p:spPr>
          <a:xfrm>
            <a:off x="7243167" y="2708920"/>
            <a:ext cx="569193" cy="253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43</a:t>
            </a:fld>
            <a:endParaRPr lang="he-IL"/>
          </a:p>
        </p:txBody>
      </p:sp>
    </p:spTree>
    <p:extLst>
      <p:ext uri="{BB962C8B-B14F-4D97-AF65-F5344CB8AC3E}">
        <p14:creationId xmlns:p14="http://schemas.microsoft.com/office/powerpoint/2010/main" val="290290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animEffect transition="in" filter="fade">
                                      <p:cBhvr>
                                        <p:cTn id="15" dur="500"/>
                                        <p:tgtEl>
                                          <p:spTgt spid="122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2290"/>
                                        </p:tgtEl>
                                        <p:attrNameLst>
                                          <p:attrName>style.visibility</p:attrName>
                                        </p:attrNameLst>
                                      </p:cBhvr>
                                      <p:to>
                                        <p:strVal val="visible"/>
                                      </p:to>
                                    </p:set>
                                    <p:animEffect transition="in" filter="fade">
                                      <p:cBhvr>
                                        <p:cTn id="21"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toggleClass</a:t>
            </a:r>
            <a:r>
              <a:rPr lang="en-US" dirty="0"/>
              <a:t>()</a:t>
            </a:r>
          </a:p>
        </p:txBody>
      </p:sp>
      <p:sp>
        <p:nvSpPr>
          <p:cNvPr id="5" name="Folded Corner 4"/>
          <p:cNvSpPr>
            <a:spLocks noChangeArrowheads="1"/>
          </p:cNvSpPr>
          <p:nvPr/>
        </p:nvSpPr>
        <p:spPr bwMode="auto">
          <a:xfrm>
            <a:off x="107504" y="2060848"/>
            <a:ext cx="8928992" cy="338437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800000"/>
                </a:solidFill>
                <a:latin typeface="Courier New" pitchFamily="49" charset="0"/>
                <a:cs typeface="Courier New" pitchFamily="49" charset="0"/>
              </a:rPr>
              <a:t>.Highlight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background-color</a:t>
            </a:r>
            <a:r>
              <a:rPr lang="en-US" sz="1400" dirty="0" err="1">
                <a:solidFill>
                  <a:prstClr val="black"/>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a:t>
            </a:r>
          </a:p>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anchorClickToggle</a:t>
            </a:r>
            <a:r>
              <a:rPr lang="en-US" sz="1400" dirty="0">
                <a:solidFill>
                  <a:prstClr val="black"/>
                </a:solidFill>
                <a:latin typeface="Courier New" pitchFamily="49" charset="0"/>
                <a:cs typeface="Courier New" pitchFamily="49" charset="0"/>
              </a:rPr>
              <a:t>(div) {</a:t>
            </a:r>
          </a:p>
          <a:p>
            <a:pPr algn="l" rtl="0"/>
            <a:r>
              <a:rPr lang="en-US" sz="1400" dirty="0">
                <a:solidFill>
                  <a:prstClr val="black"/>
                </a:solidFill>
                <a:latin typeface="Courier New" pitchFamily="49" charset="0"/>
                <a:cs typeface="Courier New" pitchFamily="49" charset="0"/>
              </a:rPr>
              <a:t>    $(div).</a:t>
            </a:r>
            <a:r>
              <a:rPr lang="en-US" sz="1400" dirty="0" err="1">
                <a:solidFill>
                  <a:prstClr val="black"/>
                </a:solidFill>
                <a:latin typeface="Courier New" pitchFamily="49" charset="0"/>
                <a:cs typeface="Courier New" pitchFamily="49" charset="0"/>
              </a:rPr>
              <a:t>toggleClass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it-IT" sz="1400" dirty="0">
              <a:solidFill>
                <a:srgbClr val="0000FF"/>
              </a:solidFill>
              <a:latin typeface="Courier New" pitchFamily="49" charset="0"/>
              <a:cs typeface="Courier New" pitchFamily="49" charset="0"/>
            </a:endParaRPr>
          </a:p>
          <a:p>
            <a:pPr algn="l" rtl="0"/>
            <a:r>
              <a:rPr lang="it-IT" sz="1400" dirty="0">
                <a:solidFill>
                  <a:srgbClr val="0000FF"/>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href</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onclick</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anchorClickToggle</a:t>
            </a:r>
            <a:r>
              <a:rPr lang="en-US" sz="1400" dirty="0">
                <a:solidFill>
                  <a:srgbClr val="0000FF"/>
                </a:solidFill>
                <a:latin typeface="Courier New" pitchFamily="49" charset="0"/>
                <a:cs typeface="Courier New" pitchFamily="49" charset="0"/>
              </a:rPr>
              <a:t>(this)"&gt;</a:t>
            </a:r>
            <a:r>
              <a:rPr lang="en-US" sz="1400" dirty="0">
                <a:solidFill>
                  <a:prstClr val="black"/>
                </a:solidFill>
                <a:latin typeface="Courier New" pitchFamily="49" charset="0"/>
                <a:cs typeface="Courier New" pitchFamily="49" charset="0"/>
              </a:rPr>
              <a:t>just another anchor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a</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toggle (switch on and off repeatedly) a class or more (using spaces) than just one on an element using the </a:t>
            </a:r>
            <a:r>
              <a:rPr lang="en-US" i="1" dirty="0" err="1">
                <a:latin typeface="Courier New" pitchFamily="49" charset="0"/>
                <a:cs typeface="Courier New" pitchFamily="49" charset="0"/>
              </a:rPr>
              <a:t>toggleClass</a:t>
            </a:r>
            <a:r>
              <a:rPr lang="en-US" i="1" dirty="0">
                <a:latin typeface="Courier New" pitchFamily="49" charset="0"/>
                <a:cs typeface="Courier New" pitchFamily="49" charset="0"/>
              </a:rPr>
              <a:t>()</a:t>
            </a:r>
            <a:r>
              <a:rPr lang="en-US" dirty="0"/>
              <a:t> function</a:t>
            </a:r>
            <a:endParaRPr lang="en-US" sz="4000" i="1" dirty="0">
              <a:latin typeface="Courier New" pitchFamily="49" charset="0"/>
              <a:cs typeface="Courier New" pitchFamily="49" charset="0"/>
            </a:endParaRPr>
          </a:p>
        </p:txBody>
      </p:sp>
      <p:sp>
        <p:nvSpPr>
          <p:cNvPr id="3" name="Left-Right Arrow 2"/>
          <p:cNvSpPr/>
          <p:nvPr/>
        </p:nvSpPr>
        <p:spPr>
          <a:xfrm>
            <a:off x="7243167" y="2708920"/>
            <a:ext cx="569193" cy="253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8246" y="2190936"/>
            <a:ext cx="123825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4442" y="2190936"/>
            <a:ext cx="1228725"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44</a:t>
            </a:fld>
            <a:endParaRPr lang="he-IL"/>
          </a:p>
        </p:txBody>
      </p:sp>
    </p:spTree>
    <p:extLst>
      <p:ext uri="{BB962C8B-B14F-4D97-AF65-F5344CB8AC3E}">
        <p14:creationId xmlns:p14="http://schemas.microsoft.com/office/powerpoint/2010/main" val="82417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4"/>
                                        </p:tgtEl>
                                        <p:attrNameLst>
                                          <p:attrName>style.visibility</p:attrName>
                                        </p:attrNameLst>
                                      </p:cBhvr>
                                      <p:to>
                                        <p:strVal val="visible"/>
                                      </p:to>
                                    </p:set>
                                    <p:anim calcmode="lin" valueType="num">
                                      <p:cBhvr additive="base">
                                        <p:cTn id="19" dur="500" fill="hold"/>
                                        <p:tgtEl>
                                          <p:spTgt spid="13314"/>
                                        </p:tgtEl>
                                        <p:attrNameLst>
                                          <p:attrName>ppt_x</p:attrName>
                                        </p:attrNameLst>
                                      </p:cBhvr>
                                      <p:tavLst>
                                        <p:tav tm="0">
                                          <p:val>
                                            <p:strVal val="#ppt_x"/>
                                          </p:val>
                                        </p:tav>
                                        <p:tav tm="100000">
                                          <p:val>
                                            <p:strVal val="#ppt_x"/>
                                          </p:val>
                                        </p:tav>
                                      </p:tavLst>
                                    </p:anim>
                                    <p:anim calcmode="lin" valueType="num">
                                      <p:cBhvr additive="base">
                                        <p:cTn id="20" dur="500" fill="hold"/>
                                        <p:tgtEl>
                                          <p:spTgt spid="133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gtEl>
                                        <p:attrNameLst>
                                          <p:attrName>style.visibility</p:attrName>
                                        </p:attrNameLst>
                                      </p:cBhvr>
                                      <p:to>
                                        <p:strVal val="visible"/>
                                      </p:to>
                                    </p:set>
                                    <p:anim calcmode="lin" valueType="num">
                                      <p:cBhvr additive="base">
                                        <p:cTn id="23" dur="500" fill="hold"/>
                                        <p:tgtEl>
                                          <p:spTgt spid="13315"/>
                                        </p:tgtEl>
                                        <p:attrNameLst>
                                          <p:attrName>ppt_x</p:attrName>
                                        </p:attrNameLst>
                                      </p:cBhvr>
                                      <p:tavLst>
                                        <p:tav tm="0">
                                          <p:val>
                                            <p:strVal val="#ppt_x"/>
                                          </p:val>
                                        </p:tav>
                                        <p:tav tm="100000">
                                          <p:val>
                                            <p:strVal val="#ppt_x"/>
                                          </p:val>
                                        </p:tav>
                                      </p:tavLst>
                                    </p:anim>
                                    <p:anim calcmode="lin" valueType="num">
                                      <p:cBhvr additive="base">
                                        <p:cTn id="24"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Agenda </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Startup</a:t>
            </a:r>
          </a:p>
          <a:p>
            <a:r>
              <a:rPr lang="en-US" dirty="0">
                <a:solidFill>
                  <a:schemeClr val="bg1">
                    <a:lumMod val="65000"/>
                  </a:schemeClr>
                </a:solidFill>
              </a:rPr>
              <a:t>Selectors</a:t>
            </a:r>
          </a:p>
          <a:p>
            <a:r>
              <a:rPr lang="en-US" dirty="0">
                <a:solidFill>
                  <a:schemeClr val="bg1">
                    <a:lumMod val="65000"/>
                  </a:schemeClr>
                </a:solidFill>
              </a:rPr>
              <a:t>Modifying the DOM</a:t>
            </a:r>
          </a:p>
          <a:p>
            <a:r>
              <a:rPr lang="en-US" dirty="0"/>
              <a:t>Events</a:t>
            </a:r>
          </a:p>
          <a:p>
            <a:r>
              <a:rPr lang="en-US" dirty="0">
                <a:solidFill>
                  <a:schemeClr val="bg1">
                    <a:lumMod val="65000"/>
                  </a:schemeClr>
                </a:solidFill>
              </a:rPr>
              <a:t>Ajax</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45</a:t>
            </a:fld>
            <a:endParaRPr lang="he-IL"/>
          </a:p>
        </p:txBody>
      </p:sp>
    </p:spTree>
    <p:extLst>
      <p:ext uri="{BB962C8B-B14F-4D97-AF65-F5344CB8AC3E}">
        <p14:creationId xmlns:p14="http://schemas.microsoft.com/office/powerpoint/2010/main" val="5121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p>
        </p:txBody>
      </p:sp>
      <p:sp>
        <p:nvSpPr>
          <p:cNvPr id="5" name="Folded Corner 4"/>
          <p:cNvSpPr>
            <a:spLocks noChangeArrowheads="1"/>
          </p:cNvSpPr>
          <p:nvPr/>
        </p:nvSpPr>
        <p:spPr bwMode="auto">
          <a:xfrm>
            <a:off x="107504" y="2132856"/>
            <a:ext cx="8928992" cy="295232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//JS event</a:t>
            </a:r>
          </a:p>
          <a:p>
            <a:pPr algn="l" rtl="0"/>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button = </a:t>
            </a:r>
            <a:r>
              <a:rPr lang="en-US" sz="1400" dirty="0" err="1">
                <a:solidFill>
                  <a:prstClr val="black"/>
                </a:solidFill>
                <a:latin typeface="Courier New" pitchFamily="49" charset="0"/>
                <a:cs typeface="Courier New" pitchFamily="49" charset="0"/>
              </a:rPr>
              <a:t>document.getElementById</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myButton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document.addEventListener</a:t>
            </a:r>
            <a:r>
              <a:rPr lang="en-US" sz="1400" dirty="0">
                <a:solidFill>
                  <a:prstClr val="black"/>
                </a:solidFill>
                <a:latin typeface="Courier New" pitchFamily="49" charset="0"/>
                <a:cs typeface="Courier New" pitchFamily="49" charset="0"/>
              </a:rPr>
              <a:t>) { </a:t>
            </a:r>
            <a:r>
              <a:rPr lang="en-US" sz="1400" dirty="0">
                <a:solidFill>
                  <a:srgbClr val="006400"/>
                </a:solidFill>
                <a:latin typeface="Courier New" pitchFamily="49" charset="0"/>
                <a:cs typeface="Courier New" pitchFamily="49" charset="0"/>
              </a:rPr>
              <a:t>//all the other browsers!</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button.addEventListener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'click'</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alert(</a:t>
            </a:r>
            <a:r>
              <a:rPr lang="en-US" sz="1400" dirty="0">
                <a:solidFill>
                  <a:srgbClr val="800000"/>
                </a:solidFill>
                <a:latin typeface="Courier New" pitchFamily="49" charset="0"/>
                <a:cs typeface="Courier New" pitchFamily="49" charset="0"/>
              </a:rPr>
              <a:t>'clicked!'</a:t>
            </a:r>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false</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 </a:t>
            </a:r>
            <a:r>
              <a:rPr lang="en-US" sz="1400" dirty="0">
                <a:solidFill>
                  <a:srgbClr val="006400"/>
                </a:solidFill>
                <a:latin typeface="Courier New" pitchFamily="49" charset="0"/>
                <a:cs typeface="Courier New" pitchFamily="49" charset="0"/>
              </a:rPr>
              <a:t>//IE v8 or earlier !</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button.attachEvent</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onclick</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alert(</a:t>
            </a:r>
            <a:r>
              <a:rPr lang="en-US" sz="1400" dirty="0">
                <a:solidFill>
                  <a:srgbClr val="800000"/>
                </a:solidFill>
                <a:latin typeface="Courier New" pitchFamily="49" charset="0"/>
                <a:cs typeface="Courier New" pitchFamily="49" charset="0"/>
              </a:rPr>
              <a:t>'IE v8 or earlier clicked!'</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JS we would have to script a different code for IE v.8 and earlier vs. all the other browsers. Jquery is cross platform and much more compact and simple.</a:t>
            </a:r>
            <a:endParaRPr lang="en-US" sz="2700" i="1" dirty="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46</a:t>
            </a:fld>
            <a:endParaRPr lang="he-IL"/>
          </a:p>
        </p:txBody>
      </p:sp>
    </p:spTree>
    <p:extLst>
      <p:ext uri="{BB962C8B-B14F-4D97-AF65-F5344CB8AC3E}">
        <p14:creationId xmlns:p14="http://schemas.microsoft.com/office/powerpoint/2010/main" val="208408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Wiring the old fashion</a:t>
            </a:r>
          </a:p>
        </p:txBody>
      </p:sp>
      <p:sp>
        <p:nvSpPr>
          <p:cNvPr id="5" name="Folded Corner 4"/>
          <p:cNvSpPr>
            <a:spLocks noChangeArrowheads="1"/>
          </p:cNvSpPr>
          <p:nvPr/>
        </p:nvSpPr>
        <p:spPr bwMode="auto">
          <a:xfrm>
            <a:off x="107504" y="2132856"/>
            <a:ext cx="8928992" cy="172819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onclick</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clickFunction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	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clickFunction</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alert(</a:t>
            </a:r>
            <a:r>
              <a:rPr lang="en-US" sz="1400" dirty="0">
                <a:solidFill>
                  <a:srgbClr val="800000"/>
                </a:solidFill>
                <a:latin typeface="Courier New" pitchFamily="49" charset="0"/>
                <a:cs typeface="Courier New" pitchFamily="49" charset="0"/>
              </a:rPr>
              <a:t>'click function'</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endParaRPr lang="en-US" sz="1400" dirty="0">
              <a:solidFill>
                <a:srgbClr val="0000FF"/>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p:txBody>
      </p:sp>
      <p:sp>
        <p:nvSpPr>
          <p:cNvPr id="7" name="Content Placeholder 2"/>
          <p:cNvSpPr txBox="1">
            <a:spLocks/>
          </p:cNvSpPr>
          <p:nvPr/>
        </p:nvSpPr>
        <p:spPr bwMode="auto">
          <a:xfrm>
            <a:off x="367776" y="908720"/>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wire the events using the markup, but then its more difficult to find it on the page. Wiring all through the jquery makes it easy to find all in the same place!</a:t>
            </a:r>
          </a:p>
        </p:txBody>
      </p:sp>
      <p:sp>
        <p:nvSpPr>
          <p:cNvPr id="3" name="Footer Placeholder 2"/>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47</a:t>
            </a:fld>
            <a:endParaRPr lang="he-IL"/>
          </a:p>
        </p:txBody>
      </p:sp>
    </p:spTree>
    <p:extLst>
      <p:ext uri="{BB962C8B-B14F-4D97-AF65-F5344CB8AC3E}">
        <p14:creationId xmlns:p14="http://schemas.microsoft.com/office/powerpoint/2010/main" val="278614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a:t>
            </a:r>
          </a:p>
        </p:txBody>
      </p:sp>
      <p:sp>
        <p:nvSpPr>
          <p:cNvPr id="5" name="Folded Corner 4"/>
          <p:cNvSpPr>
            <a:spLocks noChangeArrowheads="1"/>
          </p:cNvSpPr>
          <p:nvPr/>
        </p:nvSpPr>
        <p:spPr bwMode="auto">
          <a:xfrm>
            <a:off x="107504" y="1412776"/>
            <a:ext cx="8928992" cy="288032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wireEvents</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wireEvents</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myButton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).click(</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"Hello "</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txtName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7" name="Content Placeholder 2"/>
          <p:cNvSpPr txBox="1">
            <a:spLocks/>
          </p:cNvSpPr>
          <p:nvPr/>
        </p:nvSpPr>
        <p:spPr bwMode="auto">
          <a:xfrm>
            <a:off x="367776" y="908720"/>
            <a:ext cx="82296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click() – a shortcut for </a:t>
            </a:r>
            <a:r>
              <a:rPr lang="en-US" i="1" dirty="0">
                <a:latin typeface="Courier New" pitchFamily="49" charset="0"/>
                <a:cs typeface="Courier New" pitchFamily="49" charset="0"/>
              </a:rPr>
              <a:t>.on( "click", handler )</a:t>
            </a:r>
          </a:p>
        </p:txBody>
      </p:sp>
      <p:sp>
        <p:nvSpPr>
          <p:cNvPr id="3" name="Footer Placeholder 2"/>
          <p:cNvSpPr>
            <a:spLocks noGrp="1"/>
          </p:cNvSpPr>
          <p:nvPr>
            <p:ph type="ftr" sz="quarter" idx="11"/>
          </p:nvPr>
        </p:nvSpPr>
        <p:spPr/>
        <p:txBody>
          <a:bodyPr/>
          <a:lstStyle/>
          <a:p>
            <a:pPr>
              <a:defRPr/>
            </a:pPr>
            <a:r>
              <a:rPr lang="en-US"/>
              <a:t>©nir chen</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2205" y="1556792"/>
            <a:ext cx="2200275" cy="542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48</a:t>
            </a:fld>
            <a:endParaRPr lang="he-IL"/>
          </a:p>
        </p:txBody>
      </p:sp>
    </p:spTree>
    <p:extLst>
      <p:ext uri="{BB962C8B-B14F-4D97-AF65-F5344CB8AC3E}">
        <p14:creationId xmlns:p14="http://schemas.microsoft.com/office/powerpoint/2010/main" val="30792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arn(inVertic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980728"/>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be used (normally) as definition for the action taken when we click an element but can be also used to call another click function</a:t>
            </a:r>
          </a:p>
        </p:txBody>
      </p:sp>
      <p:sp>
        <p:nvSpPr>
          <p:cNvPr id="11" name="Folded Corner 10"/>
          <p:cNvSpPr>
            <a:spLocks noChangeArrowheads="1"/>
          </p:cNvSpPr>
          <p:nvPr/>
        </p:nvSpPr>
        <p:spPr bwMode="auto">
          <a:xfrm>
            <a:off x="87997" y="1700808"/>
            <a:ext cx="8928992" cy="230425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'#myButton2'</a:t>
            </a:r>
            <a:r>
              <a:rPr lang="en-US" sz="1400" dirty="0">
                <a:solidFill>
                  <a:prstClr val="black"/>
                </a:solidFill>
                <a:latin typeface="Courier New" pitchFamily="49" charset="0"/>
                <a:cs typeface="Courier New" pitchFamily="49" charset="0"/>
              </a:rPr>
              <a:t>).click(</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myButton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).click();</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 + </a:t>
            </a:r>
            <a:r>
              <a:rPr lang="en-US" sz="1400" dirty="0">
                <a:solidFill>
                  <a:srgbClr val="800000"/>
                </a:solidFill>
                <a:latin typeface="Courier New" pitchFamily="49" charset="0"/>
                <a:cs typeface="Courier New" pitchFamily="49" charset="0"/>
              </a:rPr>
              <a:t>" through click2"</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="myButton2"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="PUSH2"/&gt;</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880" y="1836812"/>
            <a:ext cx="2133600" cy="800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49</a:t>
            </a:fld>
            <a:endParaRPr lang="he-IL"/>
          </a:p>
        </p:txBody>
      </p:sp>
    </p:spTree>
    <p:extLst>
      <p:ext uri="{BB962C8B-B14F-4D97-AF65-F5344CB8AC3E}">
        <p14:creationId xmlns:p14="http://schemas.microsoft.com/office/powerpoint/2010/main" val="371344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file and </a:t>
            </a:r>
            <a:r>
              <a:rPr lang="en-US" dirty="0" err="1"/>
              <a:t>vsdoc</a:t>
            </a:r>
            <a:r>
              <a:rPr lang="en-US" dirty="0"/>
              <a:t> </a:t>
            </a:r>
            <a:r>
              <a:rPr lang="en-US" dirty="0" err="1"/>
              <a:t>cont</a:t>
            </a:r>
            <a:r>
              <a:rPr lang="en-US" dirty="0"/>
              <a:t>’</a:t>
            </a:r>
          </a:p>
        </p:txBody>
      </p:sp>
      <p:sp>
        <p:nvSpPr>
          <p:cNvPr id="3" name="Content Placeholder 2"/>
          <p:cNvSpPr>
            <a:spLocks noGrp="1"/>
          </p:cNvSpPr>
          <p:nvPr>
            <p:ph idx="1"/>
          </p:nvPr>
        </p:nvSpPr>
        <p:spPr>
          <a:xfrm>
            <a:off x="456807" y="3501008"/>
            <a:ext cx="8229600" cy="1296144"/>
          </a:xfrm>
        </p:spPr>
        <p:txBody>
          <a:bodyPr/>
          <a:lstStyle/>
          <a:p>
            <a:r>
              <a:rPr lang="en-US" dirty="0"/>
              <a:t>Using the script at the end of the body, after the DOM is build</a:t>
            </a:r>
          </a:p>
        </p:txBody>
      </p:sp>
      <p:sp>
        <p:nvSpPr>
          <p:cNvPr id="5" name="Folded Corner 4"/>
          <p:cNvSpPr>
            <a:spLocks noChangeArrowheads="1"/>
          </p:cNvSpPr>
          <p:nvPr/>
        </p:nvSpPr>
        <p:spPr bwMode="auto">
          <a:xfrm>
            <a:off x="107111" y="1988840"/>
            <a:ext cx="8928992" cy="104411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&lt;head&gt;</a:t>
            </a:r>
          </a:p>
          <a:p>
            <a:pPr algn="l" rtl="0"/>
            <a:r>
              <a:rPr lang="en-US" sz="1400" dirty="0">
                <a:latin typeface="Courier New" pitchFamily="49" charset="0"/>
                <a:cs typeface="Courier New" pitchFamily="49" charset="0"/>
              </a:rPr>
              <a:t>    &lt;script </a:t>
            </a:r>
            <a:r>
              <a:rPr lang="en-US" sz="1400" dirty="0" err="1">
                <a:latin typeface="Courier New" pitchFamily="49" charset="0"/>
                <a:cs typeface="Courier New" pitchFamily="49" charset="0"/>
              </a:rPr>
              <a:t>src</a:t>
            </a:r>
            <a:r>
              <a:rPr lang="en-US" sz="1400" dirty="0">
                <a:latin typeface="Courier New" pitchFamily="49" charset="0"/>
                <a:cs typeface="Courier New" pitchFamily="49" charset="0"/>
              </a:rPr>
              <a:t>="https://code.jquery.com/jquery-3.0.0.js"&gt;&lt;/script&gt;</a:t>
            </a:r>
          </a:p>
          <a:p>
            <a:pPr algn="l" rtl="0"/>
            <a:r>
              <a:rPr lang="en-US" sz="1400">
                <a:latin typeface="Courier New" pitchFamily="49" charset="0"/>
                <a:cs typeface="Courier New" pitchFamily="49" charset="0"/>
              </a:rPr>
              <a:t>    &lt;</a:t>
            </a:r>
            <a:r>
              <a:rPr lang="en-US" sz="1400" dirty="0">
                <a:latin typeface="Courier New" pitchFamily="49" charset="0"/>
                <a:cs typeface="Courier New" pitchFamily="49" charset="0"/>
              </a:rPr>
              <a:t>script </a:t>
            </a:r>
            <a:r>
              <a:rPr lang="en-US" sz="1400" dirty="0" err="1">
                <a:latin typeface="Courier New" pitchFamily="49" charset="0"/>
                <a:cs typeface="Courier New" pitchFamily="49" charset="0"/>
              </a:rPr>
              <a:t>src</a:t>
            </a:r>
            <a:r>
              <a:rPr lang="en-US" sz="1400" dirty="0">
                <a:latin typeface="Courier New" pitchFamily="49" charset="0"/>
                <a:cs typeface="Courier New" pitchFamily="49" charset="0"/>
              </a:rPr>
              <a:t>="https://code.jquery.com/jquery-migrate-3.1.0.js"&gt;&lt;/script&gt;</a:t>
            </a:r>
          </a:p>
          <a:p>
            <a:pPr algn="l" rtl="0"/>
            <a:r>
              <a:rPr lang="en-US" sz="1400" dirty="0">
                <a:latin typeface="Courier New" pitchFamily="49" charset="0"/>
                <a:cs typeface="Courier New" pitchFamily="49" charset="0"/>
              </a:rPr>
              <a:t>&lt;/head&gt;</a:t>
            </a:r>
          </a:p>
        </p:txBody>
      </p:sp>
      <p:sp>
        <p:nvSpPr>
          <p:cNvPr id="7" name="Folded Corner 6"/>
          <p:cNvSpPr>
            <a:spLocks noChangeArrowheads="1"/>
          </p:cNvSpPr>
          <p:nvPr/>
        </p:nvSpPr>
        <p:spPr bwMode="auto">
          <a:xfrm>
            <a:off x="107504" y="4941168"/>
            <a:ext cx="8928992" cy="151216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&lt;body&gt;</a:t>
            </a:r>
          </a:p>
          <a:p>
            <a:pPr algn="l" rtl="0"/>
            <a:r>
              <a:rPr lang="en-US" sz="1400" dirty="0">
                <a:latin typeface="Courier New" pitchFamily="49" charset="0"/>
                <a:cs typeface="Courier New" pitchFamily="49" charset="0"/>
              </a:rPr>
              <a:t>    &lt;div id="a"&gt;&lt;/div&gt;</a:t>
            </a:r>
          </a:p>
          <a:p>
            <a:pPr algn="l" rtl="0"/>
            <a:r>
              <a:rPr lang="en-US" sz="1400" dirty="0">
                <a:latin typeface="Courier New" pitchFamily="49" charset="0"/>
                <a:cs typeface="Courier New" pitchFamily="49" charset="0"/>
              </a:rPr>
              <a:t>    &lt;script type="text/</a:t>
            </a:r>
            <a:r>
              <a:rPr lang="en-US" sz="1400" dirty="0" err="1">
                <a:latin typeface="Courier New" pitchFamily="49" charset="0"/>
                <a:cs typeface="Courier New" pitchFamily="49" charset="0"/>
              </a:rPr>
              <a:t>javascript</a:t>
            </a:r>
            <a:r>
              <a:rPr lang="en-US" sz="1400" dirty="0">
                <a:latin typeface="Courier New" pitchFamily="49" charset="0"/>
                <a:cs typeface="Courier New" pitchFamily="49" charset="0"/>
              </a:rPr>
              <a:t>"&gt;</a:t>
            </a:r>
          </a:p>
          <a:p>
            <a:pPr algn="l" rtl="0"/>
            <a:r>
              <a:rPr lang="en-US" sz="1400" dirty="0">
                <a:latin typeface="Courier New" pitchFamily="49" charset="0"/>
                <a:cs typeface="Courier New" pitchFamily="49" charset="0"/>
              </a:rPr>
              <a:t>        $('#a').text('</a:t>
            </a:r>
            <a:r>
              <a:rPr lang="en-US" sz="1400" dirty="0" err="1">
                <a:latin typeface="Courier New" pitchFamily="49" charset="0"/>
                <a:cs typeface="Courier New" pitchFamily="49" charset="0"/>
              </a:rPr>
              <a:t>nir</a:t>
            </a:r>
            <a:r>
              <a:rPr lang="en-US" sz="1400" dirty="0">
                <a:latin typeface="Courier New" pitchFamily="49" charset="0"/>
                <a:cs typeface="Courier New" pitchFamily="49" charset="0"/>
              </a:rPr>
              <a:t>');        </a:t>
            </a:r>
          </a:p>
          <a:p>
            <a:pPr algn="l" rtl="0"/>
            <a:r>
              <a:rPr lang="en-US" sz="1400" dirty="0">
                <a:latin typeface="Courier New" pitchFamily="49" charset="0"/>
                <a:cs typeface="Courier New" pitchFamily="49" charset="0"/>
              </a:rPr>
              <a:t>    &lt;/script&gt;</a:t>
            </a:r>
          </a:p>
          <a:p>
            <a:pPr algn="l" rtl="0"/>
            <a:r>
              <a:rPr lang="en-US" sz="1400" dirty="0">
                <a:latin typeface="Courier New" pitchFamily="49" charset="0"/>
                <a:cs typeface="Courier New" pitchFamily="49" charset="0"/>
              </a:rPr>
              <a:t>&lt;/body&gt;</a:t>
            </a:r>
          </a:p>
        </p:txBody>
      </p:sp>
      <p:sp>
        <p:nvSpPr>
          <p:cNvPr id="6" name="Rounded Rectangular Callout 5"/>
          <p:cNvSpPr/>
          <p:nvPr/>
        </p:nvSpPr>
        <p:spPr>
          <a:xfrm>
            <a:off x="3275856" y="6237312"/>
            <a:ext cx="1800200" cy="648072"/>
          </a:xfrm>
          <a:prstGeom prst="wedgeRoundRectCallout">
            <a:avLst>
              <a:gd name="adj1" fmla="val -165635"/>
              <a:gd name="adj2" fmla="val -118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the jquery function</a:t>
            </a:r>
          </a:p>
        </p:txBody>
      </p:sp>
      <p:sp>
        <p:nvSpPr>
          <p:cNvPr id="8" name="Footer Placeholder 7"/>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5</a:t>
            </a:fld>
            <a:endParaRPr lang="he-IL"/>
          </a:p>
        </p:txBody>
      </p:sp>
    </p:spTree>
    <p:extLst>
      <p:ext uri="{BB962C8B-B14F-4D97-AF65-F5344CB8AC3E}">
        <p14:creationId xmlns:p14="http://schemas.microsoft.com/office/powerpoint/2010/main" val="345568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980728"/>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change() – a shortcut for </a:t>
            </a:r>
            <a:r>
              <a:rPr lang="en-US" dirty="0">
                <a:latin typeface="Courier New" pitchFamily="49" charset="0"/>
                <a:cs typeface="Courier New" pitchFamily="49" charset="0"/>
              </a:rPr>
              <a:t>.on( "change", handler )</a:t>
            </a:r>
          </a:p>
          <a:p>
            <a:r>
              <a:rPr lang="en-US" dirty="0">
                <a:latin typeface="Courier New" pitchFamily="49" charset="0"/>
                <a:cs typeface="Courier New" pitchFamily="49" charset="0"/>
              </a:rPr>
              <a:t>Works on </a:t>
            </a:r>
            <a:r>
              <a:rPr lang="en-US" dirty="0" err="1">
                <a:latin typeface="Courier New" pitchFamily="49" charset="0"/>
                <a:cs typeface="Courier New" pitchFamily="49" charset="0"/>
              </a:rPr>
              <a:t>textbox,textarea</a:t>
            </a:r>
            <a:r>
              <a:rPr lang="en-US" dirty="0">
                <a:latin typeface="Courier New" pitchFamily="49" charset="0"/>
                <a:cs typeface="Courier New" pitchFamily="49" charset="0"/>
              </a:rPr>
              <a:t> and select</a:t>
            </a:r>
          </a:p>
        </p:txBody>
      </p:sp>
      <p:sp>
        <p:nvSpPr>
          <p:cNvPr id="11" name="Folded Corner 10"/>
          <p:cNvSpPr>
            <a:spLocks noChangeArrowheads="1"/>
          </p:cNvSpPr>
          <p:nvPr/>
        </p:nvSpPr>
        <p:spPr bwMode="auto">
          <a:xfrm>
            <a:off x="87997" y="1844824"/>
            <a:ext cx="8928992" cy="439248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selBB</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).change(</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txtName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).change(</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txtarea</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).change(</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val</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="myButton2"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="PUSH2"/&gt;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5513" y="1916832"/>
            <a:ext cx="2867025" cy="179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50</a:t>
            </a:fld>
            <a:endParaRPr lang="he-IL"/>
          </a:p>
        </p:txBody>
      </p:sp>
    </p:spTree>
    <p:extLst>
      <p:ext uri="{BB962C8B-B14F-4D97-AF65-F5344CB8AC3E}">
        <p14:creationId xmlns:p14="http://schemas.microsoft.com/office/powerpoint/2010/main" val="12022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mouseenter</a:t>
            </a:r>
            <a:r>
              <a:rPr lang="en-US" dirty="0"/>
              <a:t>\</a:t>
            </a:r>
            <a:r>
              <a:rPr lang="en-US" dirty="0" err="1"/>
              <a:t>mouseleave</a:t>
            </a:r>
            <a:r>
              <a:rPr lang="en-US" dirty="0"/>
              <a:t>\</a:t>
            </a:r>
            <a:r>
              <a:rPr lang="en-US" dirty="0" err="1"/>
              <a:t>mouseup</a:t>
            </a:r>
            <a:r>
              <a:rPr lang="en-US" dirty="0"/>
              <a:t>\</a:t>
            </a:r>
            <a:r>
              <a:rPr lang="en-US" dirty="0" err="1"/>
              <a:t>mousedown</a:t>
            </a:r>
            <a:endParaRPr lang="en-US" dirty="0"/>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mouseenter</a:t>
            </a:r>
            <a:r>
              <a:rPr lang="en-US" dirty="0"/>
              <a:t>() – a shortcut for </a:t>
            </a:r>
            <a:r>
              <a:rPr lang="en-US" i="1" dirty="0">
                <a:latin typeface="Courier New" pitchFamily="49" charset="0"/>
                <a:cs typeface="Courier New" pitchFamily="49" charset="0"/>
              </a:rPr>
              <a:t>.on( "</a:t>
            </a:r>
            <a:r>
              <a:rPr lang="en-US" i="1" dirty="0" err="1">
                <a:latin typeface="Courier New" pitchFamily="49" charset="0"/>
                <a:cs typeface="Courier New" pitchFamily="49" charset="0"/>
              </a:rPr>
              <a:t>mouseenter</a:t>
            </a:r>
            <a:r>
              <a:rPr lang="en-US" i="1" dirty="0">
                <a:latin typeface="Courier New" pitchFamily="49" charset="0"/>
                <a:cs typeface="Courier New" pitchFamily="49" charset="0"/>
              </a:rPr>
              <a:t>", handler )</a:t>
            </a:r>
          </a:p>
          <a:p>
            <a:r>
              <a:rPr lang="en-US" dirty="0" err="1"/>
              <a:t>mouseleave</a:t>
            </a:r>
            <a:r>
              <a:rPr lang="en-US" dirty="0"/>
              <a:t>() – a shortcut for </a:t>
            </a:r>
            <a:r>
              <a:rPr lang="en-US" i="1" dirty="0">
                <a:latin typeface="Courier New" pitchFamily="49" charset="0"/>
                <a:cs typeface="Courier New" pitchFamily="49" charset="0"/>
              </a:rPr>
              <a:t>.on( "</a:t>
            </a:r>
            <a:r>
              <a:rPr lang="en-US" sz="2900" i="1" dirty="0" err="1">
                <a:latin typeface="Courier New" pitchFamily="49" charset="0"/>
                <a:cs typeface="Courier New" pitchFamily="49" charset="0"/>
              </a:rPr>
              <a:t>mouseleave</a:t>
            </a:r>
            <a:r>
              <a:rPr lang="en-US" i="1" dirty="0">
                <a:latin typeface="Courier New" pitchFamily="49" charset="0"/>
                <a:cs typeface="Courier New" pitchFamily="49" charset="0"/>
              </a:rPr>
              <a:t>", handler )</a:t>
            </a:r>
          </a:p>
          <a:p>
            <a:r>
              <a:rPr lang="en-US" dirty="0" err="1"/>
              <a:t>mouseup</a:t>
            </a:r>
            <a:r>
              <a:rPr lang="en-US" dirty="0"/>
              <a:t>() – a shortcut for </a:t>
            </a:r>
            <a:r>
              <a:rPr lang="en-US" i="1" dirty="0">
                <a:latin typeface="Courier New" pitchFamily="49" charset="0"/>
                <a:cs typeface="Courier New" pitchFamily="49" charset="0"/>
              </a:rPr>
              <a:t>.on( </a:t>
            </a:r>
            <a:r>
              <a:rPr lang="en-US" sz="2900" i="1" dirty="0">
                <a:latin typeface="Courier New" pitchFamily="49" charset="0"/>
                <a:cs typeface="Courier New" pitchFamily="49" charset="0"/>
              </a:rPr>
              <a:t>"</a:t>
            </a:r>
            <a:r>
              <a:rPr lang="en-US" sz="2900" i="1" dirty="0" err="1">
                <a:latin typeface="Courier New" pitchFamily="49" charset="0"/>
                <a:cs typeface="Courier New" pitchFamily="49" charset="0"/>
              </a:rPr>
              <a:t>mouseup</a:t>
            </a:r>
            <a:r>
              <a:rPr lang="en-US" sz="2900" i="1" dirty="0">
                <a:latin typeface="Courier New" pitchFamily="49" charset="0"/>
                <a:cs typeface="Courier New" pitchFamily="49" charset="0"/>
              </a:rPr>
              <a:t>”, </a:t>
            </a:r>
            <a:r>
              <a:rPr lang="en-US" i="1" dirty="0">
                <a:latin typeface="Courier New" pitchFamily="49" charset="0"/>
                <a:cs typeface="Courier New" pitchFamily="49" charset="0"/>
              </a:rPr>
              <a:t>handler )</a:t>
            </a:r>
            <a:endParaRPr lang="en-US" dirty="0">
              <a:latin typeface="Courier New" pitchFamily="49" charset="0"/>
              <a:cs typeface="Courier New" pitchFamily="49" charset="0"/>
            </a:endParaRPr>
          </a:p>
          <a:p>
            <a:r>
              <a:rPr lang="en-US" dirty="0" err="1"/>
              <a:t>mousedown</a:t>
            </a:r>
            <a:r>
              <a:rPr lang="en-US" dirty="0"/>
              <a:t>() – a shortcut for </a:t>
            </a:r>
            <a:r>
              <a:rPr lang="en-US" i="1" dirty="0">
                <a:latin typeface="Courier New" pitchFamily="49" charset="0"/>
                <a:cs typeface="Courier New" pitchFamily="49" charset="0"/>
              </a:rPr>
              <a:t>.on( </a:t>
            </a:r>
            <a:r>
              <a:rPr lang="en-US" sz="2900" i="1" dirty="0">
                <a:latin typeface="Courier New" pitchFamily="49" charset="0"/>
                <a:cs typeface="Courier New" pitchFamily="49" charset="0"/>
              </a:rPr>
              <a:t>"</a:t>
            </a:r>
            <a:r>
              <a:rPr lang="en-US" sz="2900" i="1" dirty="0" err="1">
                <a:latin typeface="Courier New" pitchFamily="49" charset="0"/>
                <a:cs typeface="Courier New" pitchFamily="49" charset="0"/>
              </a:rPr>
              <a:t>mousedown</a:t>
            </a:r>
            <a:r>
              <a:rPr lang="en-US" sz="2900" i="1" dirty="0">
                <a:latin typeface="Courier New" pitchFamily="49" charset="0"/>
                <a:cs typeface="Courier New" pitchFamily="49" charset="0"/>
              </a:rPr>
              <a:t>", </a:t>
            </a:r>
            <a:r>
              <a:rPr lang="en-US" i="1" dirty="0">
                <a:latin typeface="Courier New" pitchFamily="49" charset="0"/>
                <a:cs typeface="Courier New" pitchFamily="49" charset="0"/>
              </a:rPr>
              <a:t>handler )</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87997" y="2636912"/>
            <a:ext cx="8928992" cy="381642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mouseenter</a:t>
            </a:r>
            <a:r>
              <a:rPr lang="en-US" sz="1400" dirty="0">
                <a:solidFill>
                  <a:prstClr val="black"/>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entered the div!"</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'cursor'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'crosshair'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mouseleave</a:t>
            </a:r>
            <a:r>
              <a:rPr lang="en-US" sz="1400" dirty="0">
                <a:solidFill>
                  <a:prstClr val="black"/>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leaved the div!"</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txtName</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="myButton2"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="PUSH2"/&gt;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6463" y="2899220"/>
            <a:ext cx="2828925" cy="1704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0275" y="4882852"/>
            <a:ext cx="2876550" cy="171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51</a:t>
            </a:fld>
            <a:endParaRPr lang="he-IL"/>
          </a:p>
        </p:txBody>
      </p:sp>
    </p:spTree>
    <p:extLst>
      <p:ext uri="{BB962C8B-B14F-4D97-AF65-F5344CB8AC3E}">
        <p14:creationId xmlns:p14="http://schemas.microsoft.com/office/powerpoint/2010/main" val="23950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075"/>
                                        </p:tgtEl>
                                        <p:attrNameLst>
                                          <p:attrName>style.visibility</p:attrName>
                                        </p:attrNameLst>
                                      </p:cBhvr>
                                      <p:to>
                                        <p:strVal val="visible"/>
                                      </p:to>
                                    </p:set>
                                    <p:animEffect transition="in" filter="circle(in)">
                                      <p:cBhvr>
                                        <p:cTn id="31"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a:t>
            </a:r>
            <a:r>
              <a:rPr lang="en-US" dirty="0" err="1"/>
              <a:t>args</a:t>
            </a:r>
            <a:endParaRPr lang="en-US" dirty="0"/>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use the event argument to get some information like:</a:t>
            </a:r>
          </a:p>
          <a:p>
            <a:pPr lvl="1"/>
            <a:r>
              <a:rPr lang="en-US" dirty="0" err="1">
                <a:latin typeface="Courier New" pitchFamily="49" charset="0"/>
                <a:cs typeface="Courier New" pitchFamily="49" charset="0"/>
              </a:rPr>
              <a:t>pageX</a:t>
            </a:r>
            <a:endParaRPr lang="en-US" dirty="0">
              <a:latin typeface="Courier New" pitchFamily="49" charset="0"/>
              <a:cs typeface="Courier New" pitchFamily="49" charset="0"/>
            </a:endParaRPr>
          </a:p>
          <a:p>
            <a:pPr lvl="1"/>
            <a:r>
              <a:rPr lang="en-US" dirty="0" err="1">
                <a:latin typeface="Courier New" pitchFamily="49" charset="0"/>
                <a:cs typeface="Courier New" pitchFamily="49" charset="0"/>
              </a:rPr>
              <a:t>pageY</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The id of the element chosen</a:t>
            </a:r>
          </a:p>
        </p:txBody>
      </p:sp>
      <p:sp>
        <p:nvSpPr>
          <p:cNvPr id="11" name="Folded Corner 10"/>
          <p:cNvSpPr>
            <a:spLocks noChangeArrowheads="1"/>
          </p:cNvSpPr>
          <p:nvPr/>
        </p:nvSpPr>
        <p:spPr bwMode="auto">
          <a:xfrm>
            <a:off x="87997" y="2636912"/>
            <a:ext cx="8928992" cy="381642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mouseenter</a:t>
            </a:r>
            <a:r>
              <a:rPr lang="en-US" sz="1400" dirty="0">
                <a:solidFill>
                  <a:prstClr val="black"/>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entered the div!"</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'cursor'</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'crosshair'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mouseleave</a:t>
            </a:r>
            <a:r>
              <a:rPr lang="en-US" sz="1400" dirty="0">
                <a:solidFill>
                  <a:prstClr val="black"/>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leaved the div!"</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mousedown</a:t>
            </a:r>
            <a:r>
              <a:rPr lang="en-US" sz="1400" dirty="0">
                <a:solidFill>
                  <a:prstClr val="black"/>
                </a:solidFill>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(e)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was pushed down on id="</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e.target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'id'</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in x="</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e.pageX</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and y="</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e.pageY</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2780928"/>
            <a:ext cx="3371850" cy="32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52</a:t>
            </a:fld>
            <a:endParaRPr lang="he-IL"/>
          </a:p>
        </p:txBody>
      </p:sp>
    </p:spTree>
    <p:extLst>
      <p:ext uri="{BB962C8B-B14F-4D97-AF65-F5344CB8AC3E}">
        <p14:creationId xmlns:p14="http://schemas.microsoft.com/office/powerpoint/2010/main" val="3464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additive="base">
                                        <p:cTn id="21" dur="500" fill="hold"/>
                                        <p:tgtEl>
                                          <p:spTgt spid="4098"/>
                                        </p:tgtEl>
                                        <p:attrNameLst>
                                          <p:attrName>ppt_x</p:attrName>
                                        </p:attrNameLst>
                                      </p:cBhvr>
                                      <p:tavLst>
                                        <p:tav tm="0">
                                          <p:val>
                                            <p:strVal val="#ppt_x"/>
                                          </p:val>
                                        </p:tav>
                                        <p:tav tm="100000">
                                          <p:val>
                                            <p:strVal val="#ppt_x"/>
                                          </p:val>
                                        </p:tav>
                                      </p:tavLst>
                                    </p:anim>
                                    <p:anim calcmode="lin" valueType="num">
                                      <p:cBhvr additive="base">
                                        <p:cTn id="2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 and multiple bindings</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use the </a:t>
            </a:r>
            <a:r>
              <a:rPr lang="en-US" i="1" dirty="0">
                <a:latin typeface="Courier New" pitchFamily="49" charset="0"/>
                <a:cs typeface="Courier New" pitchFamily="49" charset="0"/>
              </a:rPr>
              <a:t>.on</a:t>
            </a:r>
            <a:r>
              <a:rPr lang="en-US" dirty="0"/>
              <a:t> function to bind several events together</a:t>
            </a:r>
          </a:p>
          <a:p>
            <a:r>
              <a:rPr lang="en-US" dirty="0"/>
              <a:t>A bit more efficient that  calling the shortcuts – one function call less</a:t>
            </a:r>
          </a:p>
          <a:p>
            <a:r>
              <a:rPr lang="en-US" dirty="0"/>
              <a:t>This way we can bind an event dynamically</a:t>
            </a:r>
          </a:p>
          <a:p>
            <a:r>
              <a:rPr lang="en-US" dirty="0"/>
              <a:t>Downside is that we can misspell the string</a:t>
            </a:r>
          </a:p>
          <a:p>
            <a:r>
              <a:rPr lang="en-US" dirty="0"/>
              <a:t>We can use the event </a:t>
            </a:r>
            <a:r>
              <a:rPr lang="en-US" dirty="0" err="1"/>
              <a:t>args</a:t>
            </a:r>
            <a:r>
              <a:rPr lang="en-US" dirty="0"/>
              <a:t> to manipulate a specific event separately</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87997" y="2636912"/>
            <a:ext cx="8928992" cy="381642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).on(</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mouseenter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mouseleave</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(e)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entered or leaved!"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e.type</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 + </a:t>
            </a:r>
            <a:r>
              <a:rPr lang="en-US" sz="1400" dirty="0">
                <a:solidFill>
                  <a:srgbClr val="800000"/>
                </a:solidFill>
                <a:latin typeface="Courier New" pitchFamily="49" charset="0"/>
                <a:cs typeface="Courier New" pitchFamily="49" charset="0"/>
              </a:rPr>
              <a:t>" mouse was pushed down on id="</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e.target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'id'</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in x="</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e.pageX</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and y="</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e.pageY</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4301" y="5589240"/>
            <a:ext cx="1895475"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3197" y="6224736"/>
            <a:ext cx="516255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53</a:t>
            </a:fld>
            <a:endParaRPr lang="he-IL"/>
          </a:p>
        </p:txBody>
      </p:sp>
    </p:spTree>
    <p:extLst>
      <p:ext uri="{BB962C8B-B14F-4D97-AF65-F5344CB8AC3E}">
        <p14:creationId xmlns:p14="http://schemas.microsoft.com/office/powerpoint/2010/main" val="393153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027"/>
                                        </p:tgtEl>
                                        <p:attrNameLst>
                                          <p:attrName>style.visibility</p:attrName>
                                        </p:attrNameLst>
                                      </p:cBhvr>
                                      <p:to>
                                        <p:strVal val="visible"/>
                                      </p:to>
                                    </p:set>
                                    <p:animEffect transition="in" filter="circle(in)">
                                      <p:cBhvr>
                                        <p:cTn id="36"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use the </a:t>
            </a:r>
            <a:r>
              <a:rPr lang="en-US" i="1" dirty="0">
                <a:latin typeface="Courier New" pitchFamily="49" charset="0"/>
                <a:cs typeface="Courier New" pitchFamily="49" charset="0"/>
              </a:rPr>
              <a:t>.off</a:t>
            </a:r>
            <a:r>
              <a:rPr lang="en-US" dirty="0"/>
              <a:t> function to unbind a specific event</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87997" y="1700807"/>
            <a:ext cx="8928992" cy="4221807"/>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).on(</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mouseenter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mouseleave</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(e)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entered or leaved!"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e.type</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 + </a:t>
            </a:r>
            <a:r>
              <a:rPr lang="en-US" sz="1400" dirty="0">
                <a:solidFill>
                  <a:srgbClr val="800000"/>
                </a:solidFill>
                <a:latin typeface="Courier New" pitchFamily="49" charset="0"/>
                <a:cs typeface="Courier New" pitchFamily="49" charset="0"/>
              </a:rPr>
              <a:t>" mouse was pushed down on id="</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e.target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'id'</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in x="</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e.pageX</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and y="</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e.pageY</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myButton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).click(</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).off(</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4301" y="5517232"/>
            <a:ext cx="1895475"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6021288"/>
            <a:ext cx="516255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2989" y="6335985"/>
            <a:ext cx="1895475"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3568" y="6335984"/>
            <a:ext cx="5184576" cy="333375"/>
          </a:xfrm>
          <a:prstGeom prst="wedgeRoundRectCallout">
            <a:avLst>
              <a:gd name="adj1" fmla="val 66404"/>
              <a:gd name="adj2" fmla="val 51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t>
            </a:r>
            <a:r>
              <a:rPr lang="en-US" dirty="0" err="1"/>
              <a:t>myButton</a:t>
            </a:r>
            <a:r>
              <a:rPr lang="en-US" dirty="0"/>
              <a:t> was clicked and on </a:t>
            </a:r>
            <a:r>
              <a:rPr lang="en-US" dirty="0" err="1"/>
              <a:t>mousedown</a:t>
            </a:r>
            <a:endParaRPr lang="en-US" dirty="0"/>
          </a:p>
        </p:txBody>
      </p:sp>
      <p:sp>
        <p:nvSpPr>
          <p:cNvPr id="10" name="Rounded Rectangular Callout 9"/>
          <p:cNvSpPr/>
          <p:nvPr/>
        </p:nvSpPr>
        <p:spPr>
          <a:xfrm>
            <a:off x="5220072" y="4365104"/>
            <a:ext cx="2007192" cy="409378"/>
          </a:xfrm>
          <a:prstGeom prst="wedgeRoundRectCallout">
            <a:avLst>
              <a:gd name="adj1" fmla="val 24551"/>
              <a:gd name="adj2" fmla="val 3273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a:t>
            </a:r>
            <a:r>
              <a:rPr lang="en-US" dirty="0" err="1"/>
              <a:t>mousedown</a:t>
            </a:r>
            <a:endParaRPr lang="en-US" dirty="0"/>
          </a:p>
        </p:txBody>
      </p:sp>
      <p:sp>
        <p:nvSpPr>
          <p:cNvPr id="5" name="Slide Number Placeholder 4"/>
          <p:cNvSpPr>
            <a:spLocks noGrp="1"/>
          </p:cNvSpPr>
          <p:nvPr>
            <p:ph type="sldNum" sz="quarter" idx="12"/>
          </p:nvPr>
        </p:nvSpPr>
        <p:spPr/>
        <p:txBody>
          <a:bodyPr/>
          <a:lstStyle/>
          <a:p>
            <a:fld id="{A227AA9B-618D-4B3D-B126-278F1858E392}" type="slidenum">
              <a:rPr lang="he-IL" smtClean="0"/>
              <a:pPr/>
              <a:t>54</a:t>
            </a:fld>
            <a:endParaRPr lang="he-IL"/>
          </a:p>
        </p:txBody>
      </p:sp>
    </p:spTree>
    <p:extLst>
      <p:ext uri="{BB962C8B-B14F-4D97-AF65-F5344CB8AC3E}">
        <p14:creationId xmlns:p14="http://schemas.microsoft.com/office/powerpoint/2010/main" val="15949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barn(inVertical)">
                                      <p:cBhvr>
                                        <p:cTn id="20" dur="500"/>
                                        <p:tgtEl>
                                          <p:spTgt spid="102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4"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can use the </a:t>
            </a:r>
            <a:r>
              <a:rPr lang="en-US" i="1" dirty="0">
                <a:latin typeface="Courier New" pitchFamily="49" charset="0"/>
                <a:cs typeface="Courier New" pitchFamily="49" charset="0"/>
              </a:rPr>
              <a:t>.off</a:t>
            </a:r>
            <a:r>
              <a:rPr lang="en-US" dirty="0"/>
              <a:t> function to unbind all events</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87997" y="1484785"/>
            <a:ext cx="8928992" cy="443783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).on(</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mouseenter</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mouseleave</a:t>
            </a:r>
            <a:r>
              <a:rPr lang="en-US" sz="1400" dirty="0">
                <a:solidFill>
                  <a:srgbClr val="800000"/>
                </a:solidFill>
                <a:latin typeface="Courier New" pitchFamily="49" charset="0"/>
                <a:cs typeface="Courier New" pitchFamily="49" charset="0"/>
              </a:rPr>
              <a:t> </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(e)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"mouse has entered or leaved!"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e.type</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mousedown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).text() + </a:t>
            </a:r>
            <a:r>
              <a:rPr lang="en-US" sz="1400" dirty="0">
                <a:solidFill>
                  <a:srgbClr val="800000"/>
                </a:solidFill>
                <a:latin typeface="Courier New" pitchFamily="49" charset="0"/>
                <a:cs typeface="Courier New" pitchFamily="49" charset="0"/>
              </a:rPr>
              <a:t>" mouse was pushed down on id="</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e.target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attr</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'id'</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in x="</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e.pageX</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 and y="</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e.pageY</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myButton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).click(</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"Hello"</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).off();</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input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myButton</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="button"</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value</a:t>
            </a:r>
            <a:r>
              <a:rPr lang="en-US" sz="1400" dirty="0">
                <a:solidFill>
                  <a:srgbClr val="0000FF"/>
                </a:solidFill>
                <a:latin typeface="Courier New" pitchFamily="49" charset="0"/>
                <a:cs typeface="Courier New" pitchFamily="49" charset="0"/>
              </a:rPr>
              <a:t>="PUSH"/&gt;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select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selBB</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Jesse </a:t>
            </a:r>
            <a:r>
              <a:rPr lang="en-US" sz="1400" dirty="0" err="1">
                <a:solidFill>
                  <a:prstClr val="black"/>
                </a:solidFill>
                <a:latin typeface="Courier New" pitchFamily="49" charset="0"/>
                <a:cs typeface="Courier New" pitchFamily="49" charset="0"/>
              </a:rPr>
              <a:t>Pinkman</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Hank Schrader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option</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select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&gt;&lt;</a:t>
            </a:r>
            <a:r>
              <a:rPr lang="en-US" sz="1400" dirty="0" err="1">
                <a:solidFill>
                  <a:srgbClr val="800000"/>
                </a:solidFill>
                <a:latin typeface="Courier New" pitchFamily="49" charset="0"/>
                <a:cs typeface="Courier New" pitchFamily="49" charset="0"/>
              </a:rPr>
              <a:t>textarea</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txtarea</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rows</a:t>
            </a:r>
            <a:r>
              <a:rPr lang="en-US" sz="1400" dirty="0">
                <a:solidFill>
                  <a:srgbClr val="0000FF"/>
                </a:solidFill>
                <a:latin typeface="Courier New" pitchFamily="49" charset="0"/>
                <a:cs typeface="Courier New" pitchFamily="49" charset="0"/>
              </a:rPr>
              <a:t>="2"</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cols</a:t>
            </a:r>
            <a:r>
              <a:rPr lang="en-US" sz="1400" dirty="0">
                <a:solidFill>
                  <a:srgbClr val="0000FF"/>
                </a:solidFill>
                <a:latin typeface="Courier New" pitchFamily="49" charset="0"/>
                <a:cs typeface="Courier New" pitchFamily="49" charset="0"/>
              </a:rPr>
              <a:t>="22"&gt;&lt;/</a:t>
            </a:r>
            <a:r>
              <a:rPr lang="en-US" sz="1400" dirty="0" err="1">
                <a:solidFill>
                  <a:srgbClr val="800000"/>
                </a:solidFill>
                <a:latin typeface="Courier New" pitchFamily="49" charset="0"/>
                <a:cs typeface="Courier New" pitchFamily="49" charset="0"/>
              </a:rPr>
              <a:t>textarea</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p</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4301" y="5517232"/>
            <a:ext cx="1895475" cy="33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6021288"/>
            <a:ext cx="516255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3568" y="6335984"/>
            <a:ext cx="5184576" cy="522016"/>
          </a:xfrm>
          <a:prstGeom prst="wedgeRoundRectCallout">
            <a:avLst>
              <a:gd name="adj1" fmla="val 66404"/>
              <a:gd name="adj2" fmla="val 51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t>
            </a:r>
            <a:r>
              <a:rPr lang="en-US" dirty="0" err="1"/>
              <a:t>myButton</a:t>
            </a:r>
            <a:r>
              <a:rPr lang="en-US" dirty="0"/>
              <a:t> was clicked and on </a:t>
            </a:r>
            <a:r>
              <a:rPr lang="en-US" dirty="0" err="1"/>
              <a:t>mousedown</a:t>
            </a:r>
            <a:r>
              <a:rPr lang="en-US" dirty="0"/>
              <a:t> </a:t>
            </a:r>
            <a:r>
              <a:rPr lang="en-US" dirty="0" err="1"/>
              <a:t>mouseenter</a:t>
            </a:r>
            <a:r>
              <a:rPr lang="en-US" dirty="0"/>
              <a:t> or </a:t>
            </a:r>
            <a:r>
              <a:rPr lang="en-US" dirty="0" err="1"/>
              <a:t>mouseleave</a:t>
            </a:r>
            <a:endParaRPr lang="en-US" dirty="0"/>
          </a:p>
        </p:txBody>
      </p:sp>
      <p:sp>
        <p:nvSpPr>
          <p:cNvPr id="10" name="Rounded Rectangular Callout 9"/>
          <p:cNvSpPr/>
          <p:nvPr/>
        </p:nvSpPr>
        <p:spPr>
          <a:xfrm>
            <a:off x="5220072" y="4365104"/>
            <a:ext cx="2007192" cy="409378"/>
          </a:xfrm>
          <a:prstGeom prst="wedgeRoundRectCallout">
            <a:avLst>
              <a:gd name="adj1" fmla="val 24551"/>
              <a:gd name="adj2" fmla="val 3273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a:t>
            </a:r>
            <a:r>
              <a:rPr lang="en-US" dirty="0" err="1"/>
              <a:t>mousedown</a:t>
            </a:r>
            <a:endParaRPr lang="en-U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4301" y="6397333"/>
            <a:ext cx="514350" cy="276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227AA9B-618D-4B3D-B126-278F1858E392}" type="slidenum">
              <a:rPr lang="he-IL" smtClean="0"/>
              <a:pPr/>
              <a:t>55</a:t>
            </a:fld>
            <a:endParaRPr lang="he-IL"/>
          </a:p>
        </p:txBody>
      </p:sp>
    </p:spTree>
    <p:extLst>
      <p:ext uri="{BB962C8B-B14F-4D97-AF65-F5344CB8AC3E}">
        <p14:creationId xmlns:p14="http://schemas.microsoft.com/office/powerpoint/2010/main" val="130249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barn(inVertical)">
                                      <p:cBhvr>
                                        <p:cTn id="20" dur="500"/>
                                        <p:tgtEl>
                                          <p:spTgt spid="102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42" presetClass="entr" presetSubtype="0" fill="hold" nodeType="withEffect">
                                  <p:stCondLst>
                                    <p:cond delay="0"/>
                                  </p:stCondLst>
                                  <p:childTnLst>
                                    <p:set>
                                      <p:cBhvr>
                                        <p:cTn id="29" dur="1" fill="hold">
                                          <p:stCondLst>
                                            <p:cond delay="0"/>
                                          </p:stCondLst>
                                        </p:cTn>
                                        <p:tgtEl>
                                          <p:spTgt spid="2050"/>
                                        </p:tgtEl>
                                        <p:attrNameLst>
                                          <p:attrName>style.visibility</p:attrName>
                                        </p:attrNameLst>
                                      </p:cBhvr>
                                      <p:to>
                                        <p:strVal val="visible"/>
                                      </p:to>
                                    </p:set>
                                    <p:animEffect transition="in" filter="fade">
                                      <p:cBhvr>
                                        <p:cTn id="30" dur="1000"/>
                                        <p:tgtEl>
                                          <p:spTgt spid="2050"/>
                                        </p:tgtEl>
                                      </p:cBhvr>
                                    </p:animEffect>
                                    <p:anim calcmode="lin" valueType="num">
                                      <p:cBhvr>
                                        <p:cTn id="31" dur="1000" fill="hold"/>
                                        <p:tgtEl>
                                          <p:spTgt spid="2050"/>
                                        </p:tgtEl>
                                        <p:attrNameLst>
                                          <p:attrName>ppt_x</p:attrName>
                                        </p:attrNameLst>
                                      </p:cBhvr>
                                      <p:tavLst>
                                        <p:tav tm="0">
                                          <p:val>
                                            <p:strVal val="#ppt_x"/>
                                          </p:val>
                                        </p:tav>
                                        <p:tav tm="100000">
                                          <p:val>
                                            <p:strVal val="#ppt_x"/>
                                          </p:val>
                                        </p:tav>
                                      </p:tavLst>
                                    </p:anim>
                                    <p:anim calcmode="lin" valueType="num">
                                      <p:cBhvr>
                                        <p:cTn id="32"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4"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on\off</a:t>
            </a:r>
          </a:p>
        </p:txBody>
      </p:sp>
      <p:sp>
        <p:nvSpPr>
          <p:cNvPr id="3" name="Content Placeholder 2"/>
          <p:cNvSpPr>
            <a:spLocks noGrp="1"/>
          </p:cNvSpPr>
          <p:nvPr>
            <p:ph idx="1"/>
          </p:nvPr>
        </p:nvSpPr>
        <p:spPr/>
        <p:txBody>
          <a:bodyPr/>
          <a:lstStyle/>
          <a:p>
            <a:r>
              <a:rPr lang="en-US" i="1" dirty="0">
                <a:latin typeface="Courier New" pitchFamily="49" charset="0"/>
                <a:cs typeface="Courier New" pitchFamily="49" charset="0"/>
              </a:rPr>
              <a:t>On</a:t>
            </a:r>
            <a:r>
              <a:rPr lang="en-US" dirty="0"/>
              <a:t> and </a:t>
            </a:r>
            <a:r>
              <a:rPr lang="en-US" i="1" dirty="0">
                <a:latin typeface="Courier New" pitchFamily="49" charset="0"/>
                <a:cs typeface="Courier New" pitchFamily="49" charset="0"/>
              </a:rPr>
              <a:t>off</a:t>
            </a:r>
            <a:r>
              <a:rPr lang="en-US" dirty="0"/>
              <a:t> replace the old:</a:t>
            </a:r>
          </a:p>
          <a:p>
            <a:pPr lvl="1"/>
            <a:r>
              <a:rPr lang="en-US" i="1" dirty="0">
                <a:latin typeface="Courier New" pitchFamily="49" charset="0"/>
                <a:cs typeface="Courier New" pitchFamily="49" charset="0"/>
              </a:rPr>
              <a:t>Bind\unbind</a:t>
            </a:r>
          </a:p>
          <a:p>
            <a:pPr lvl="1"/>
            <a:r>
              <a:rPr lang="en-US" i="1" dirty="0">
                <a:latin typeface="Courier New" pitchFamily="49" charset="0"/>
                <a:cs typeface="Courier New" pitchFamily="49" charset="0"/>
              </a:rPr>
              <a:t>Live\die</a:t>
            </a:r>
          </a:p>
          <a:p>
            <a:pPr lvl="1"/>
            <a:r>
              <a:rPr lang="en-US" i="1" dirty="0">
                <a:latin typeface="Courier New" pitchFamily="49" charset="0"/>
                <a:cs typeface="Courier New" pitchFamily="49" charset="0"/>
              </a:rPr>
              <a:t>Delegate</a:t>
            </a:r>
          </a:p>
          <a:p>
            <a:r>
              <a:rPr lang="en-US" dirty="0"/>
              <a:t>don't use them any more!</a:t>
            </a:r>
            <a:endParaRPr lang="en-US" i="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pPr>
              <a:defRPr/>
            </a:pPr>
            <a:r>
              <a:rPr lang="en-US"/>
              <a:t>©nir chen</a:t>
            </a:r>
          </a:p>
        </p:txBody>
      </p:sp>
      <p:sp>
        <p:nvSpPr>
          <p:cNvPr id="5" name="Slide Number Placeholder 4"/>
          <p:cNvSpPr>
            <a:spLocks noGrp="1"/>
          </p:cNvSpPr>
          <p:nvPr>
            <p:ph type="sldNum" sz="quarter" idx="12"/>
          </p:nvPr>
        </p:nvSpPr>
        <p:spPr/>
        <p:txBody>
          <a:bodyPr/>
          <a:lstStyle/>
          <a:p>
            <a:fld id="{A227AA9B-618D-4B3D-B126-278F1858E392}" type="slidenum">
              <a:rPr lang="he-IL" smtClean="0"/>
              <a:pPr/>
              <a:t>56</a:t>
            </a:fld>
            <a:endParaRPr lang="he-IL"/>
          </a:p>
        </p:txBody>
      </p:sp>
    </p:spTree>
    <p:extLst>
      <p:ext uri="{BB962C8B-B14F-4D97-AF65-F5344CB8AC3E}">
        <p14:creationId xmlns:p14="http://schemas.microsoft.com/office/powerpoint/2010/main" val="2253564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hover()</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 </a:t>
            </a:r>
            <a:r>
              <a:rPr lang="en-US" i="1" dirty="0">
                <a:latin typeface="Courier New" pitchFamily="49" charset="0"/>
                <a:cs typeface="Courier New" pitchFamily="49" charset="0"/>
              </a:rPr>
              <a:t>.hover( </a:t>
            </a:r>
            <a:r>
              <a:rPr lang="en-US" i="1" dirty="0" err="1">
                <a:latin typeface="Courier New" pitchFamily="49" charset="0"/>
                <a:cs typeface="Courier New" pitchFamily="49" charset="0"/>
              </a:rPr>
              <a:t>mouseInHandler</a:t>
            </a:r>
            <a:r>
              <a:rPr lang="en-US" i="1" dirty="0">
                <a:latin typeface="Courier New" pitchFamily="49" charset="0"/>
                <a:cs typeface="Courier New" pitchFamily="49" charset="0"/>
              </a:rPr>
              <a:t>, </a:t>
            </a:r>
            <a:r>
              <a:rPr lang="en-US" i="1" dirty="0" err="1">
                <a:latin typeface="Courier New" pitchFamily="49" charset="0"/>
                <a:cs typeface="Courier New" pitchFamily="49" charset="0"/>
              </a:rPr>
              <a:t>mouseOutHandler</a:t>
            </a:r>
            <a:r>
              <a:rPr lang="en-US" i="1" dirty="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30547" y="1978086"/>
            <a:ext cx="8928992" cy="410445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.Highlight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background-color</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p>
          <a:p>
            <a:pPr algn="l" rtl="0"/>
            <a:endParaRPr lang="en-US" sz="1400" dirty="0">
              <a:latin typeface="Courier New" pitchFamily="49" charset="0"/>
              <a:cs typeface="Courier New" pitchFamily="49" charset="0"/>
            </a:endParaRPr>
          </a:p>
          <a:p>
            <a:pPr algn="l" rtl="0"/>
            <a:r>
              <a:rPr lang="en-US" sz="1400" dirty="0">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).hover(</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t>
            </a:r>
            <a:r>
              <a:rPr lang="en-US" sz="1400" dirty="0">
                <a:solidFill>
                  <a:srgbClr val="006400"/>
                </a:solidFill>
                <a:latin typeface="Courier New" pitchFamily="49" charset="0"/>
                <a:cs typeface="Courier New" pitchFamily="49" charset="0"/>
              </a:rPr>
              <a:t>//</a:t>
            </a:r>
            <a:r>
              <a:rPr lang="en-US" sz="1400" dirty="0" err="1">
                <a:solidFill>
                  <a:srgbClr val="006400"/>
                </a:solidFill>
                <a:latin typeface="Courier New" pitchFamily="49" charset="0"/>
                <a:cs typeface="Courier New" pitchFamily="49" charset="0"/>
              </a:rPr>
              <a:t>mouseenter</a:t>
            </a:r>
            <a:endParaRPr lang="en-US" sz="1400" dirty="0">
              <a:solidFill>
                <a:srgbClr val="0064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addClass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t>
            </a:r>
            <a:r>
              <a:rPr lang="en-US" sz="1400" dirty="0">
                <a:solidFill>
                  <a:srgbClr val="006400"/>
                </a:solidFill>
                <a:latin typeface="Courier New" pitchFamily="49" charset="0"/>
                <a:cs typeface="Courier New" pitchFamily="49" charset="0"/>
              </a:rPr>
              <a:t>//</a:t>
            </a:r>
            <a:r>
              <a:rPr lang="en-US" sz="1400" dirty="0" err="1">
                <a:solidFill>
                  <a:srgbClr val="006400"/>
                </a:solidFill>
                <a:latin typeface="Courier New" pitchFamily="49" charset="0"/>
                <a:cs typeface="Courier New" pitchFamily="49" charset="0"/>
              </a:rPr>
              <a:t>mouseleave</a:t>
            </a:r>
            <a:endParaRPr lang="en-US" sz="1400" dirty="0">
              <a:solidFill>
                <a:srgbClr val="0064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removeClass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3019425"/>
            <a:ext cx="1600200"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2204864"/>
            <a:ext cx="15430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p-Down Arrow 5"/>
          <p:cNvSpPr/>
          <p:nvPr/>
        </p:nvSpPr>
        <p:spPr>
          <a:xfrm>
            <a:off x="7668344" y="2585864"/>
            <a:ext cx="152028" cy="4335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27AA9B-618D-4B3D-B126-278F1858E392}" type="slidenum">
              <a:rPr lang="he-IL" smtClean="0"/>
              <a:pPr/>
              <a:t>57</a:t>
            </a:fld>
            <a:endParaRPr lang="he-IL"/>
          </a:p>
        </p:txBody>
      </p:sp>
    </p:spTree>
    <p:extLst>
      <p:ext uri="{BB962C8B-B14F-4D97-AF65-F5344CB8AC3E}">
        <p14:creationId xmlns:p14="http://schemas.microsoft.com/office/powerpoint/2010/main" val="35000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hover()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 </a:t>
            </a:r>
            <a:r>
              <a:rPr lang="en-US" i="1" dirty="0">
                <a:latin typeface="Courier New" pitchFamily="49" charset="0"/>
                <a:cs typeface="Courier New" pitchFamily="49" charset="0"/>
              </a:rPr>
              <a:t>.hover( </a:t>
            </a:r>
            <a:r>
              <a:rPr lang="en-US" i="1" dirty="0" err="1">
                <a:latin typeface="Courier New" pitchFamily="49" charset="0"/>
                <a:cs typeface="Courier New" pitchFamily="49" charset="0"/>
              </a:rPr>
              <a:t>mouseInOutHandler</a:t>
            </a:r>
            <a:r>
              <a:rPr lang="en-US" i="1" dirty="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30547" y="1978086"/>
            <a:ext cx="8928992" cy="339513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.Highlight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background-color</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Yellow</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style</a:t>
            </a:r>
            <a:r>
              <a:rPr lang="en-US" sz="1400" dirty="0">
                <a:solidFill>
                  <a:srgbClr val="0000FF"/>
                </a:solidFill>
                <a:latin typeface="Courier New" pitchFamily="49" charset="0"/>
                <a:cs typeface="Courier New" pitchFamily="49" charset="0"/>
              </a:rPr>
              <a:t>&gt;</a:t>
            </a:r>
          </a:p>
          <a:p>
            <a:pPr algn="l" rtl="0"/>
            <a:endParaRPr lang="en-US" sz="1400" dirty="0">
              <a:latin typeface="Courier New" pitchFamily="49" charset="0"/>
              <a:cs typeface="Courier New" pitchFamily="49" charset="0"/>
            </a:endParaRPr>
          </a:p>
          <a:p>
            <a:pPr algn="l" rtl="0"/>
            <a:r>
              <a:rPr lang="en-US" sz="1400" dirty="0">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'#res'</a:t>
            </a:r>
            <a:r>
              <a:rPr lang="en-US" sz="1400" dirty="0">
                <a:solidFill>
                  <a:prstClr val="black"/>
                </a:solidFill>
                <a:latin typeface="Courier New" pitchFamily="49" charset="0"/>
                <a:cs typeface="Courier New" pitchFamily="49" charset="0"/>
              </a:rPr>
              <a:t>).hover(</a:t>
            </a:r>
          </a:p>
          <a:p>
            <a:pPr algn="l" rtl="0"/>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t>
            </a:r>
            <a:r>
              <a:rPr lang="en-US" sz="1400" dirty="0">
                <a:solidFill>
                  <a:srgbClr val="006400"/>
                </a:solidFill>
                <a:latin typeface="Courier New" pitchFamily="49" charset="0"/>
                <a:cs typeface="Courier New" pitchFamily="49" charset="0"/>
              </a:rPr>
              <a:t>//</a:t>
            </a:r>
            <a:r>
              <a:rPr lang="en-US" sz="1400">
                <a:solidFill>
                  <a:srgbClr val="006400"/>
                </a:solidFill>
                <a:latin typeface="Courier New" pitchFamily="49" charset="0"/>
                <a:cs typeface="Courier New" pitchFamily="49" charset="0"/>
              </a:rPr>
              <a:t>mouseInOut</a:t>
            </a:r>
            <a:endParaRPr lang="en-US" sz="1400" dirty="0">
              <a:solidFill>
                <a:srgbClr val="0064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toggleClass</a:t>
            </a:r>
            <a:r>
              <a:rPr lang="en-US" sz="1400" dirty="0">
                <a:solidFill>
                  <a:prstClr val="black"/>
                </a:solidFill>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'Highlight'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="res"&gt;&lt;/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3019425"/>
            <a:ext cx="1600200"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2204864"/>
            <a:ext cx="15430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Up-Down Arrow 5"/>
          <p:cNvSpPr/>
          <p:nvPr/>
        </p:nvSpPr>
        <p:spPr>
          <a:xfrm>
            <a:off x="7668344" y="2585864"/>
            <a:ext cx="152028" cy="4335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A227AA9B-618D-4B3D-B126-278F1858E392}" type="slidenum">
              <a:rPr lang="he-IL" smtClean="0"/>
              <a:pPr/>
              <a:t>58</a:t>
            </a:fld>
            <a:endParaRPr lang="he-IL"/>
          </a:p>
        </p:txBody>
      </p:sp>
    </p:spTree>
    <p:extLst>
      <p:ext uri="{BB962C8B-B14F-4D97-AF65-F5344CB8AC3E}">
        <p14:creationId xmlns:p14="http://schemas.microsoft.com/office/powerpoint/2010/main" val="1491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Try </a:t>
            </a:r>
            <a:r>
              <a:rPr lang="en-US"/>
              <a:t>it yourself</a:t>
            </a:r>
            <a:endParaRPr lang="he-IL" dirty="0"/>
          </a:p>
        </p:txBody>
      </p:sp>
      <p:sp>
        <p:nvSpPr>
          <p:cNvPr id="4" name="מציין מיקום של כותרת תחתונה 3"/>
          <p:cNvSpPr>
            <a:spLocks noGrp="1"/>
          </p:cNvSpPr>
          <p:nvPr>
            <p:ph type="ftr" sz="quarter" idx="11"/>
          </p:nvPr>
        </p:nvSpPr>
        <p:spPr/>
        <p:txBody>
          <a:bodyPr/>
          <a:lstStyle/>
          <a:p>
            <a:pPr>
              <a:defRPr/>
            </a:pPr>
            <a:r>
              <a:rPr lang="en-US"/>
              <a:t>©nir chen</a:t>
            </a:r>
          </a:p>
        </p:txBody>
      </p:sp>
      <p:pic>
        <p:nvPicPr>
          <p:cNvPr id="1026" name="Picture 2"/>
          <p:cNvPicPr>
            <a:picLocks noChangeAspect="1" noChangeArrowheads="1"/>
          </p:cNvPicPr>
          <p:nvPr/>
        </p:nvPicPr>
        <p:blipFill>
          <a:blip r:embed="rId2" cstate="print"/>
          <a:srcRect/>
          <a:stretch>
            <a:fillRect/>
          </a:stretch>
        </p:blipFill>
        <p:spPr bwMode="auto">
          <a:xfrm>
            <a:off x="467544" y="404664"/>
            <a:ext cx="2646983" cy="360440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131840" y="836712"/>
            <a:ext cx="2605984" cy="280831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862317" y="836712"/>
            <a:ext cx="2600422" cy="282939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39552" y="4005064"/>
            <a:ext cx="2520280" cy="2732929"/>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3203848" y="4005064"/>
            <a:ext cx="2456406" cy="2672693"/>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5868144" y="4022952"/>
            <a:ext cx="2520280" cy="2718416"/>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A227AA9B-618D-4B3D-B126-278F1858E392}" type="slidenum">
              <a:rPr lang="he-IL" smtClean="0"/>
              <a:pPr/>
              <a:t>59</a:t>
            </a:fld>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$(document).ready</a:t>
            </a:r>
            <a:endParaRPr lang="en-US" dirty="0"/>
          </a:p>
        </p:txBody>
      </p:sp>
      <p:sp>
        <p:nvSpPr>
          <p:cNvPr id="3" name="Content Placeholder 2"/>
          <p:cNvSpPr>
            <a:spLocks noGrp="1"/>
          </p:cNvSpPr>
          <p:nvPr>
            <p:ph idx="1"/>
          </p:nvPr>
        </p:nvSpPr>
        <p:spPr>
          <a:xfrm>
            <a:off x="457200" y="3717032"/>
            <a:ext cx="8229600" cy="679560"/>
          </a:xfrm>
        </p:spPr>
        <p:txBody>
          <a:bodyPr>
            <a:normAutofit/>
          </a:bodyPr>
          <a:lstStyle/>
          <a:p>
            <a:r>
              <a:rPr lang="en-US" dirty="0"/>
              <a:t>Or simpler…</a:t>
            </a:r>
          </a:p>
        </p:txBody>
      </p:sp>
      <p:sp>
        <p:nvSpPr>
          <p:cNvPr id="8" name="Folded Corner 7"/>
          <p:cNvSpPr>
            <a:spLocks noChangeArrowheads="1"/>
          </p:cNvSpPr>
          <p:nvPr/>
        </p:nvSpPr>
        <p:spPr bwMode="auto">
          <a:xfrm>
            <a:off x="80209" y="1628800"/>
            <a:ext cx="8928992" cy="216024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&lt;head&gt;</a:t>
            </a:r>
          </a:p>
          <a:p>
            <a:pPr algn="l" rtl="0"/>
            <a:r>
              <a:rPr lang="en-US" sz="1400" dirty="0">
                <a:latin typeface="Courier New" pitchFamily="49" charset="0"/>
                <a:cs typeface="Courier New" pitchFamily="49" charset="0"/>
              </a:rPr>
              <a:t>    &lt;script type="text/</a:t>
            </a:r>
            <a:r>
              <a:rPr lang="en-US" sz="1400" dirty="0" err="1">
                <a:latin typeface="Courier New" pitchFamily="49" charset="0"/>
                <a:cs typeface="Courier New" pitchFamily="49" charset="0"/>
              </a:rPr>
              <a:t>javascript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src</a:t>
            </a:r>
            <a:r>
              <a:rPr lang="en-US" sz="1400" dirty="0">
                <a:latin typeface="Courier New" pitchFamily="49" charset="0"/>
                <a:cs typeface="Courier New" pitchFamily="49" charset="0"/>
              </a:rPr>
              <a:t>="scripts/</a:t>
            </a:r>
            <a:r>
              <a:rPr lang="en-US" sz="1400" dirty="0" err="1">
                <a:latin typeface="Courier New" pitchFamily="49" charset="0"/>
                <a:cs typeface="Courier New" pitchFamily="49" charset="0"/>
              </a:rPr>
              <a:t>jquery</a:t>
            </a:r>
            <a:r>
              <a:rPr lang="en-US" sz="1400" dirty="0">
                <a:latin typeface="Courier New" pitchFamily="49" charset="0"/>
                <a:cs typeface="Courier New" pitchFamily="49" charset="0"/>
              </a:rPr>
              <a:t> </a:t>
            </a:r>
          </a:p>
          <a:p>
            <a:pPr algn="l" rtl="0"/>
            <a:r>
              <a:rPr lang="en-US" sz="1400" dirty="0">
                <a:latin typeface="Courier New" pitchFamily="49" charset="0"/>
                <a:cs typeface="Courier New" pitchFamily="49" charset="0"/>
              </a:rPr>
              <a:t>    &lt;script&gt;</a:t>
            </a:r>
          </a:p>
          <a:p>
            <a:pPr algn="l" rtl="0"/>
            <a:r>
              <a:rPr lang="en-US" sz="1400" dirty="0">
                <a:latin typeface="Courier New" pitchFamily="49" charset="0"/>
                <a:cs typeface="Courier New" pitchFamily="49" charset="0"/>
              </a:rPr>
              <a:t>        $(document).ready(func1); //callback function</a:t>
            </a:r>
          </a:p>
          <a:p>
            <a:pPr algn="l" rtl="0"/>
            <a:endParaRPr lang="en-US" sz="1400" dirty="0">
              <a:latin typeface="Courier New" pitchFamily="49" charset="0"/>
              <a:cs typeface="Courier New" pitchFamily="49" charset="0"/>
            </a:endParaRPr>
          </a:p>
          <a:p>
            <a:pPr algn="l" rtl="0"/>
            <a:r>
              <a:rPr lang="en-US" sz="1400" dirty="0">
                <a:latin typeface="Courier New" pitchFamily="49" charset="0"/>
                <a:cs typeface="Courier New" pitchFamily="49" charset="0"/>
              </a:rPr>
              <a:t>        function func1() {</a:t>
            </a:r>
          </a:p>
          <a:p>
            <a:pPr algn="l" rtl="0"/>
            <a:r>
              <a:rPr lang="en-US" sz="1400" dirty="0">
                <a:latin typeface="Courier New" pitchFamily="49" charset="0"/>
                <a:cs typeface="Courier New" pitchFamily="49" charset="0"/>
              </a:rPr>
              <a:t>            $('#a').text('</a:t>
            </a:r>
            <a:r>
              <a:rPr lang="en-US" sz="1400" dirty="0" err="1">
                <a:latin typeface="Courier New" pitchFamily="49" charset="0"/>
                <a:cs typeface="Courier New" pitchFamily="49" charset="0"/>
              </a:rPr>
              <a:t>nir</a:t>
            </a:r>
            <a:r>
              <a:rPr lang="en-US" sz="1400" dirty="0">
                <a:latin typeface="Courier New" pitchFamily="49" charset="0"/>
                <a:cs typeface="Courier New" pitchFamily="49" charset="0"/>
              </a:rPr>
              <a:t>');</a:t>
            </a:r>
          </a:p>
          <a:p>
            <a:pPr algn="l" rtl="0"/>
            <a:r>
              <a:rPr lang="en-US" sz="1400" dirty="0">
                <a:latin typeface="Courier New" pitchFamily="49" charset="0"/>
                <a:cs typeface="Courier New" pitchFamily="49" charset="0"/>
              </a:rPr>
              <a:t>        }</a:t>
            </a:r>
          </a:p>
          <a:p>
            <a:pPr algn="l" rtl="0"/>
            <a:r>
              <a:rPr lang="en-US" sz="1400" dirty="0">
                <a:latin typeface="Courier New" pitchFamily="49" charset="0"/>
                <a:cs typeface="Courier New" pitchFamily="49" charset="0"/>
              </a:rPr>
              <a:t>    &lt;/script&gt;</a:t>
            </a:r>
          </a:p>
          <a:p>
            <a:pPr algn="l" rtl="0"/>
            <a:r>
              <a:rPr lang="en-US" sz="1400" dirty="0">
                <a:latin typeface="Courier New" pitchFamily="49" charset="0"/>
                <a:cs typeface="Courier New" pitchFamily="49" charset="0"/>
              </a:rPr>
              <a:t>&lt;/head&gt;</a:t>
            </a:r>
          </a:p>
        </p:txBody>
      </p:sp>
      <p:sp>
        <p:nvSpPr>
          <p:cNvPr id="9" name="Folded Corner 8"/>
          <p:cNvSpPr>
            <a:spLocks noChangeArrowheads="1"/>
          </p:cNvSpPr>
          <p:nvPr/>
        </p:nvSpPr>
        <p:spPr bwMode="auto">
          <a:xfrm>
            <a:off x="58112" y="4468600"/>
            <a:ext cx="8928992" cy="198473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head</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&gt;</a:t>
            </a:r>
            <a:r>
              <a:rPr lang="en-US" sz="1400" dirty="0" err="1">
                <a:solidFill>
                  <a:prstClr val="black"/>
                </a:solidFill>
                <a:latin typeface="Courier New" pitchFamily="49" charset="0"/>
                <a:cs typeface="Courier New" pitchFamily="49" charset="0"/>
              </a:rPr>
              <a:t>jqeury</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title</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="scripts/jquery-1.9.1</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$(document).ready(</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 { </a:t>
            </a:r>
            <a:r>
              <a:rPr lang="en-US" sz="1400" dirty="0">
                <a:solidFill>
                  <a:srgbClr val="006400"/>
                </a:solidFill>
                <a:latin typeface="Courier New" pitchFamily="49" charset="0"/>
                <a:cs typeface="Courier New" pitchFamily="49" charset="0"/>
              </a:rPr>
              <a:t>//anonymous function</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a:t>
            </a:r>
            <a:r>
              <a:rPr lang="en-US" sz="1400" dirty="0">
                <a:solidFill>
                  <a:prstClr val="black"/>
                </a:solidFill>
                <a:latin typeface="Courier New" pitchFamily="49" charset="0"/>
                <a:cs typeface="Courier New" pitchFamily="49" charset="0"/>
              </a:rPr>
              <a:t>).text(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nir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head</a:t>
            </a:r>
            <a:r>
              <a:rPr lang="en-US" sz="1400" dirty="0">
                <a:solidFill>
                  <a:srgbClr val="0000FF"/>
                </a:solidFill>
                <a:latin typeface="Courier New" pitchFamily="49" charset="0"/>
                <a:cs typeface="Courier New" pitchFamily="49" charset="0"/>
              </a:rPr>
              <a:t>&gt;</a:t>
            </a:r>
          </a:p>
        </p:txBody>
      </p:sp>
      <p:sp>
        <p:nvSpPr>
          <p:cNvPr id="10" name="Content Placeholder 2"/>
          <p:cNvSpPr txBox="1">
            <a:spLocks/>
          </p:cNvSpPr>
          <p:nvPr/>
        </p:nvSpPr>
        <p:spPr bwMode="auto">
          <a:xfrm>
            <a:off x="407808" y="836712"/>
            <a:ext cx="82296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Ready – when the DOM is loaded and ready to use (before the images are loaded)</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6</a:t>
            </a:fld>
            <a:endParaRPr lang="he-IL"/>
          </a:p>
        </p:txBody>
      </p:sp>
    </p:spTree>
    <p:extLst>
      <p:ext uri="{BB962C8B-B14F-4D97-AF65-F5344CB8AC3E}">
        <p14:creationId xmlns:p14="http://schemas.microsoft.com/office/powerpoint/2010/main" val="220813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Try it yourself</a:t>
            </a:r>
            <a:endParaRPr lang="he-IL" dirty="0"/>
          </a:p>
        </p:txBody>
      </p:sp>
      <p:sp>
        <p:nvSpPr>
          <p:cNvPr id="4" name="מציין מיקום של כותרת תחתונה 3"/>
          <p:cNvSpPr>
            <a:spLocks noGrp="1"/>
          </p:cNvSpPr>
          <p:nvPr>
            <p:ph type="ftr" sz="quarter" idx="11"/>
          </p:nvPr>
        </p:nvSpPr>
        <p:spPr/>
        <p:txBody>
          <a:bodyPr/>
          <a:lstStyle/>
          <a:p>
            <a:pPr>
              <a:defRPr/>
            </a:pPr>
            <a:r>
              <a:rPr lang="en-US"/>
              <a:t>©nir chen</a:t>
            </a:r>
          </a:p>
        </p:txBody>
      </p:sp>
      <p:pic>
        <p:nvPicPr>
          <p:cNvPr id="2051" name="Picture 3"/>
          <p:cNvPicPr>
            <a:picLocks noChangeAspect="1" noChangeArrowheads="1"/>
          </p:cNvPicPr>
          <p:nvPr/>
        </p:nvPicPr>
        <p:blipFill>
          <a:blip r:embed="rId2" cstate="print"/>
          <a:srcRect/>
          <a:stretch>
            <a:fillRect/>
          </a:stretch>
        </p:blipFill>
        <p:spPr bwMode="auto">
          <a:xfrm>
            <a:off x="251521" y="836712"/>
            <a:ext cx="2721944" cy="295232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203848" y="836712"/>
            <a:ext cx="2764064" cy="295232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6156176" y="836712"/>
            <a:ext cx="2738611" cy="2962523"/>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51520" y="3943783"/>
            <a:ext cx="2671366" cy="2914217"/>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3203848" y="3933056"/>
            <a:ext cx="2469629" cy="284544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A227AA9B-618D-4B3D-B126-278F1858E392}" type="slidenum">
              <a:rPr lang="he-IL" smtClean="0"/>
              <a:pPr/>
              <a:t>60</a:t>
            </a:fld>
            <a:endParaRPr lang="he-IL"/>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Drag and Drop</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 .</a:t>
            </a:r>
            <a:r>
              <a:rPr lang="en-US" i="1" dirty="0" err="1">
                <a:latin typeface="Courier New" pitchFamily="49" charset="0"/>
                <a:cs typeface="Courier New" pitchFamily="49" charset="0"/>
              </a:rPr>
              <a:t>draggable</a:t>
            </a:r>
            <a:r>
              <a:rPr lang="en-US" i="1" dirty="0">
                <a:latin typeface="Courier New" pitchFamily="49" charset="0"/>
                <a:cs typeface="Courier New" pitchFamily="49" charset="0"/>
              </a:rPr>
              <a:t>() – enables the element to be dragged</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30547" y="1978086"/>
            <a:ext cx="8928992" cy="339513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link</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href</a:t>
            </a:r>
            <a:r>
              <a:rPr lang="en-US" sz="1400" dirty="0">
                <a:solidFill>
                  <a:srgbClr val="0000FF"/>
                </a:solidFill>
                <a:latin typeface="Courier New" pitchFamily="49" charset="0"/>
                <a:cs typeface="Courier New" pitchFamily="49" charset="0"/>
              </a:rPr>
              <a:t>="styles/jquery-ui%20v1.10.3.css"</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rel</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stylesheet</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css</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="scripts/jquery-1.9.1.min.js"&gt;&lt;/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="scripts/jquery-ui%20v1.10.3.js"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endParaRPr lang="en-US" sz="1400" dirty="0">
              <a:latin typeface="Courier New" pitchFamily="49" charset="0"/>
              <a:cs typeface="Courier New" pitchFamily="49" charset="0"/>
            </a:endParaRPr>
          </a:p>
          <a:p>
            <a:pPr algn="l" rtl="0"/>
            <a:r>
              <a:rPr lang="en-US" sz="1400" dirty="0">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img</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draggable</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helper: </a:t>
            </a:r>
            <a:r>
              <a:rPr lang="en-US" sz="1400" dirty="0">
                <a:solidFill>
                  <a:srgbClr val="800000"/>
                </a:solidFill>
                <a:latin typeface="Courier New" pitchFamily="49" charset="0"/>
                <a:cs typeface="Courier New" pitchFamily="49" charset="0"/>
              </a:rPr>
              <a:t>'clone'</a:t>
            </a:r>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//with this property can be dropped only on a droppable!!!</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img</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img</a:t>
            </a:r>
            <a:r>
              <a:rPr lang="en-US" sz="1400" dirty="0">
                <a:solidFill>
                  <a:srgbClr val="0000FF"/>
                </a:solidFill>
                <a:latin typeface="Courier New" pitchFamily="49" charset="0"/>
                <a:cs typeface="Courier New" pitchFamily="49" charset="0"/>
              </a:rPr>
              <a:t>/dex.jpg"</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alt</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dex</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width</a:t>
            </a:r>
            <a:r>
              <a:rPr lang="en-US" sz="1400" dirty="0">
                <a:solidFill>
                  <a:srgbClr val="0000FF"/>
                </a:solidFill>
                <a:latin typeface="Courier New" pitchFamily="49" charset="0"/>
                <a:cs typeface="Courier New" pitchFamily="49" charset="0"/>
              </a:rPr>
              <a:t>="200px"/&gt;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="target"&gt;&lt;/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sp>
        <p:nvSpPr>
          <p:cNvPr id="7" name="Rounded Rectangular Callout 6"/>
          <p:cNvSpPr/>
          <p:nvPr/>
        </p:nvSpPr>
        <p:spPr>
          <a:xfrm>
            <a:off x="6012160" y="2636912"/>
            <a:ext cx="2808312" cy="576064"/>
          </a:xfrm>
          <a:prstGeom prst="wedgeRoundRectCallout">
            <a:avLst>
              <a:gd name="adj1" fmla="val -95571"/>
              <a:gd name="adj2" fmla="val -427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libraries needed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207" y="5102085"/>
            <a:ext cx="2658838" cy="135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602" y="5102086"/>
            <a:ext cx="2680374" cy="136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227AA9B-618D-4B3D-B126-278F1858E392}" type="slidenum">
              <a:rPr lang="he-IL" smtClean="0"/>
              <a:pPr/>
              <a:t>61</a:t>
            </a:fld>
            <a:endParaRPr lang="he-IL"/>
          </a:p>
        </p:txBody>
      </p:sp>
    </p:spTree>
    <p:extLst>
      <p:ext uri="{BB962C8B-B14F-4D97-AF65-F5344CB8AC3E}">
        <p14:creationId xmlns:p14="http://schemas.microsoft.com/office/powerpoint/2010/main" val="46632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1000"/>
                                        <p:tgtEl>
                                          <p:spTgt spid="1027"/>
                                        </p:tgtEl>
                                      </p:cBhvr>
                                    </p:animEffect>
                                    <p:anim calcmode="lin" valueType="num">
                                      <p:cBhvr>
                                        <p:cTn id="21" dur="1000" fill="hold"/>
                                        <p:tgtEl>
                                          <p:spTgt spid="1027"/>
                                        </p:tgtEl>
                                        <p:attrNameLst>
                                          <p:attrName>ppt_x</p:attrName>
                                        </p:attrNameLst>
                                      </p:cBhvr>
                                      <p:tavLst>
                                        <p:tav tm="0">
                                          <p:val>
                                            <p:strVal val="#ppt_x"/>
                                          </p:val>
                                        </p:tav>
                                        <p:tav tm="100000">
                                          <p:val>
                                            <p:strVal val="#ppt_x"/>
                                          </p:val>
                                        </p:tav>
                                      </p:tavLst>
                                    </p:anim>
                                    <p:anim calcmode="lin" valueType="num">
                                      <p:cBhvr>
                                        <p:cTn id="22"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500" fill="hold"/>
                                        <p:tgtEl>
                                          <p:spTgt spid="1026"/>
                                        </p:tgtEl>
                                        <p:attrNameLst>
                                          <p:attrName>ppt_x</p:attrName>
                                        </p:attrNameLst>
                                      </p:cBhvr>
                                      <p:tavLst>
                                        <p:tav tm="0">
                                          <p:val>
                                            <p:strVal val="#ppt_x"/>
                                          </p:val>
                                        </p:tav>
                                        <p:tav tm="100000">
                                          <p:val>
                                            <p:strVal val="#ppt_x"/>
                                          </p:val>
                                        </p:tav>
                                      </p:tavLst>
                                    </p:anim>
                                    <p:anim calcmode="lin" valueType="num">
                                      <p:cBhvr additive="base">
                                        <p:cTn id="2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Drag and Drop</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836712"/>
            <a:ext cx="82296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 .</a:t>
            </a:r>
            <a:r>
              <a:rPr lang="en-US" i="1" dirty="0">
                <a:latin typeface="Courier New" pitchFamily="49" charset="0"/>
                <a:cs typeface="Courier New" pitchFamily="49" charset="0"/>
              </a:rPr>
              <a:t>droppable() – enables the element to be dropped into</a:t>
            </a:r>
            <a:endParaRPr lang="en-US" dirty="0">
              <a:latin typeface="Courier New" pitchFamily="49" charset="0"/>
              <a:cs typeface="Courier New" pitchFamily="49" charset="0"/>
            </a:endParaRPr>
          </a:p>
        </p:txBody>
      </p:sp>
      <p:sp>
        <p:nvSpPr>
          <p:cNvPr id="11" name="Folded Corner 10"/>
          <p:cNvSpPr>
            <a:spLocks noChangeArrowheads="1"/>
          </p:cNvSpPr>
          <p:nvPr/>
        </p:nvSpPr>
        <p:spPr bwMode="auto">
          <a:xfrm>
            <a:off x="30547" y="1978086"/>
            <a:ext cx="8928992" cy="3179106"/>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link</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href</a:t>
            </a:r>
            <a:r>
              <a:rPr lang="en-US" sz="1400" dirty="0">
                <a:solidFill>
                  <a:srgbClr val="0000FF"/>
                </a:solidFill>
                <a:latin typeface="Courier New" pitchFamily="49" charset="0"/>
                <a:cs typeface="Courier New" pitchFamily="49" charset="0"/>
              </a:rPr>
              <a:t>="styles/jquery-ui%20v1.10.3.css"</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rel</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stylesheet</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css</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="scripts/jquery-1.9.1.min.js"&gt;&lt;/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script</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="scripts/jquery-ui%20v1.10.3.js"</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type</a:t>
            </a:r>
            <a:r>
              <a:rPr lang="en-US" sz="1400" dirty="0">
                <a:solidFill>
                  <a:srgbClr val="0000FF"/>
                </a:solidFill>
                <a:latin typeface="Courier New" pitchFamily="49" charset="0"/>
                <a:cs typeface="Courier New" pitchFamily="49" charset="0"/>
              </a:rPr>
              <a:t>="text/</a:t>
            </a:r>
            <a:r>
              <a:rPr lang="en-US" sz="1400" dirty="0" err="1">
                <a:solidFill>
                  <a:srgbClr val="0000FF"/>
                </a:solidFill>
                <a:latin typeface="Courier New" pitchFamily="49" charset="0"/>
                <a:cs typeface="Courier New" pitchFamily="49" charset="0"/>
              </a:rPr>
              <a:t>javascript</a:t>
            </a:r>
            <a:r>
              <a:rPr lang="en-US" sz="1400" dirty="0">
                <a:solidFill>
                  <a:srgbClr val="0000FF"/>
                </a:solidFill>
                <a:latin typeface="Courier New" pitchFamily="49" charset="0"/>
                <a:cs typeface="Courier New" pitchFamily="49" charset="0"/>
              </a:rPr>
              <a:t>"&gt;&lt;/</a:t>
            </a:r>
            <a:r>
              <a:rPr lang="en-US" sz="1400" dirty="0">
                <a:solidFill>
                  <a:srgbClr val="800000"/>
                </a:solidFill>
                <a:latin typeface="Courier New" pitchFamily="49" charset="0"/>
                <a:cs typeface="Courier New" pitchFamily="49" charset="0"/>
              </a:rPr>
              <a:t>script</a:t>
            </a:r>
            <a:r>
              <a:rPr lang="en-US" sz="1400" dirty="0">
                <a:solidFill>
                  <a:srgbClr val="0000FF"/>
                </a:solidFill>
                <a:latin typeface="Courier New" pitchFamily="49" charset="0"/>
                <a:cs typeface="Courier New" pitchFamily="49" charset="0"/>
              </a:rPr>
              <a:t>&gt;</a:t>
            </a:r>
          </a:p>
          <a:p>
            <a:pPr algn="l" rtl="0"/>
            <a:r>
              <a:rPr lang="en-US" sz="1400" dirty="0">
                <a:latin typeface="Courier New" pitchFamily="49" charset="0"/>
                <a:cs typeface="Courier New" pitchFamily="49" charset="0"/>
              </a:rPr>
              <a:t>…</a:t>
            </a:r>
          </a:p>
          <a:p>
            <a:pPr algn="l" rtl="0"/>
            <a:r>
              <a:rPr lang="en-US" sz="1400" dirty="0">
                <a:latin typeface="Courier New" pitchFamily="49" charset="0"/>
                <a:cs typeface="Courier New" pitchFamily="49" charset="0"/>
              </a:rPr>
              <a:t>$(</a:t>
            </a:r>
            <a:r>
              <a:rPr lang="en-US" sz="1400" dirty="0">
                <a:solidFill>
                  <a:srgbClr val="800000"/>
                </a:solidFill>
                <a:latin typeface="Courier New" pitchFamily="49" charset="0"/>
                <a:cs typeface="Courier New" pitchFamily="49" charset="0"/>
              </a:rPr>
              <a:t>'#target'</a:t>
            </a:r>
            <a:r>
              <a:rPr lang="en-US" sz="1400" dirty="0">
                <a:solidFill>
                  <a:prstClr val="black"/>
                </a:solidFill>
                <a:latin typeface="Courier New" pitchFamily="49" charset="0"/>
                <a:cs typeface="Courier New" pitchFamily="49" charset="0"/>
              </a:rPr>
              <a:t>).droppable({</a:t>
            </a:r>
          </a:p>
          <a:p>
            <a:pPr algn="l" rtl="0"/>
            <a:r>
              <a:rPr lang="en-US" sz="1400" dirty="0">
                <a:solidFill>
                  <a:prstClr val="black"/>
                </a:solidFill>
                <a:latin typeface="Courier New" pitchFamily="49" charset="0"/>
                <a:cs typeface="Courier New" pitchFamily="49" charset="0"/>
              </a:rPr>
              <a:t>    drop: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(event, </a:t>
            </a:r>
            <a:r>
              <a:rPr lang="en-US" sz="1400" dirty="0" err="1">
                <a:solidFill>
                  <a:prstClr val="black"/>
                </a:solidFill>
                <a:latin typeface="Courier New" pitchFamily="49" charset="0"/>
                <a:cs typeface="Courier New" pitchFamily="49" charset="0"/>
              </a:rPr>
              <a:t>ui</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this</a:t>
            </a:r>
            <a:r>
              <a:rPr lang="en-US" sz="1400" dirty="0">
                <a:solidFill>
                  <a:prstClr val="black"/>
                </a:solidFill>
                <a:latin typeface="Courier New" pitchFamily="49" charset="0"/>
                <a:cs typeface="Courier New" pitchFamily="49" charset="0"/>
              </a:rPr>
              <a:t>).append(</a:t>
            </a:r>
            <a:r>
              <a:rPr lang="en-US" sz="1400" dirty="0" err="1">
                <a:solidFill>
                  <a:prstClr val="black"/>
                </a:solidFill>
                <a:latin typeface="Courier New" pitchFamily="49" charset="0"/>
                <a:cs typeface="Courier New" pitchFamily="49" charset="0"/>
              </a:rPr>
              <a:t>ui.draggable</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"&gt;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&lt;</a:t>
            </a:r>
            <a:r>
              <a:rPr lang="en-US" sz="1400" dirty="0" err="1">
                <a:solidFill>
                  <a:srgbClr val="800000"/>
                </a:solidFill>
                <a:latin typeface="Courier New" pitchFamily="49" charset="0"/>
                <a:cs typeface="Courier New" pitchFamily="49" charset="0"/>
              </a:rPr>
              <a:t>img</a:t>
            </a:r>
            <a:r>
              <a:rPr lang="en-US" sz="1400" dirty="0">
                <a:solidFill>
                  <a:prstClr val="black"/>
                </a:solidFill>
                <a:latin typeface="Courier New" pitchFamily="49" charset="0"/>
                <a:cs typeface="Courier New" pitchFamily="49" charset="0"/>
              </a:rPr>
              <a:t> </a:t>
            </a:r>
            <a:r>
              <a:rPr lang="en-US" sz="1400" dirty="0" err="1">
                <a:solidFill>
                  <a:srgbClr val="FF0000"/>
                </a:solidFill>
                <a:latin typeface="Courier New" pitchFamily="49" charset="0"/>
                <a:cs typeface="Courier New" pitchFamily="49" charset="0"/>
              </a:rPr>
              <a:t>src</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img</a:t>
            </a:r>
            <a:r>
              <a:rPr lang="en-US" sz="1400" dirty="0">
                <a:solidFill>
                  <a:srgbClr val="0000FF"/>
                </a:solidFill>
                <a:latin typeface="Courier New" pitchFamily="49" charset="0"/>
                <a:cs typeface="Courier New" pitchFamily="49" charset="0"/>
              </a:rPr>
              <a:t>/dex.jpg"</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alt</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dex</a:t>
            </a:r>
            <a:r>
              <a:rPr lang="en-US" sz="1400" dirty="0">
                <a:solidFill>
                  <a:srgbClr val="0000FF"/>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width</a:t>
            </a:r>
            <a:r>
              <a:rPr lang="en-US" sz="1400" dirty="0">
                <a:solidFill>
                  <a:srgbClr val="0000FF"/>
                </a:solidFill>
                <a:latin typeface="Courier New" pitchFamily="49" charset="0"/>
                <a:cs typeface="Courier New" pitchFamily="49" charset="0"/>
              </a:rPr>
              <a:t>="200px"/&gt;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="target"&gt;&lt;/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srgbClr val="0000FF"/>
              </a:solidFill>
              <a:latin typeface="Courier New" pitchFamily="49" charset="0"/>
              <a:cs typeface="Courier New" pitchFamily="49" charset="0"/>
            </a:endParaRPr>
          </a:p>
        </p:txBody>
      </p:sp>
      <p:sp>
        <p:nvSpPr>
          <p:cNvPr id="4" name="Rounded Rectangular Callout 3"/>
          <p:cNvSpPr/>
          <p:nvPr/>
        </p:nvSpPr>
        <p:spPr>
          <a:xfrm>
            <a:off x="4932040" y="2780928"/>
            <a:ext cx="1512168" cy="576064"/>
          </a:xfrm>
          <a:prstGeom prst="wedgeRoundRectCallout">
            <a:avLst>
              <a:gd name="adj1" fmla="val -137554"/>
              <a:gd name="adj2" fmla="val 145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drop…</a:t>
            </a:r>
          </a:p>
        </p:txBody>
      </p:sp>
      <p:sp>
        <p:nvSpPr>
          <p:cNvPr id="9" name="Rounded Rectangular Callout 8"/>
          <p:cNvSpPr/>
          <p:nvPr/>
        </p:nvSpPr>
        <p:spPr>
          <a:xfrm>
            <a:off x="3878892" y="3797424"/>
            <a:ext cx="1512168" cy="576064"/>
          </a:xfrm>
          <a:prstGeom prst="wedgeRoundRectCallout">
            <a:avLst>
              <a:gd name="adj1" fmla="val -87632"/>
              <a:gd name="adj2" fmla="val -92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element dragged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50" y="4653136"/>
            <a:ext cx="3637862" cy="18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227AA9B-618D-4B3D-B126-278F1858E392}" type="slidenum">
              <a:rPr lang="he-IL" smtClean="0"/>
              <a:pPr/>
              <a:t>62</a:t>
            </a:fld>
            <a:endParaRPr lang="he-IL"/>
          </a:p>
        </p:txBody>
      </p:sp>
    </p:spTree>
    <p:extLst>
      <p:ext uri="{BB962C8B-B14F-4D97-AF65-F5344CB8AC3E}">
        <p14:creationId xmlns:p14="http://schemas.microsoft.com/office/powerpoint/2010/main" val="427780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4"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yourself</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©nir chen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6516216" cy="368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227AA9B-618D-4B3D-B126-278F1858E392}" type="slidenum">
              <a:rPr lang="he-IL" smtClean="0"/>
              <a:pPr/>
              <a:t>63</a:t>
            </a:fld>
            <a:endParaRPr lang="he-IL"/>
          </a:p>
        </p:txBody>
      </p:sp>
    </p:spTree>
    <p:extLst>
      <p:ext uri="{BB962C8B-B14F-4D97-AF65-F5344CB8AC3E}">
        <p14:creationId xmlns:p14="http://schemas.microsoft.com/office/powerpoint/2010/main" val="1109813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yourself</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©nir chen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36712"/>
            <a:ext cx="4248472" cy="249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51633"/>
            <a:ext cx="4248472" cy="290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126129"/>
            <a:ext cx="4248472" cy="2471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4131370"/>
            <a:ext cx="2505633" cy="248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227AA9B-618D-4B3D-B126-278F1858E392}" type="slidenum">
              <a:rPr lang="he-IL" smtClean="0"/>
              <a:pPr/>
              <a:t>64</a:t>
            </a:fld>
            <a:endParaRPr lang="he-IL"/>
          </a:p>
        </p:txBody>
      </p:sp>
    </p:spTree>
    <p:extLst>
      <p:ext uri="{BB962C8B-B14F-4D97-AF65-F5344CB8AC3E}">
        <p14:creationId xmlns:p14="http://schemas.microsoft.com/office/powerpoint/2010/main" val="3719321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Agenda </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Startup</a:t>
            </a:r>
          </a:p>
          <a:p>
            <a:r>
              <a:rPr lang="en-US" dirty="0">
                <a:solidFill>
                  <a:schemeClr val="bg1">
                    <a:lumMod val="65000"/>
                  </a:schemeClr>
                </a:solidFill>
              </a:rPr>
              <a:t>Selectors</a:t>
            </a:r>
          </a:p>
          <a:p>
            <a:r>
              <a:rPr lang="en-US" dirty="0">
                <a:solidFill>
                  <a:schemeClr val="bg1">
                    <a:lumMod val="65000"/>
                  </a:schemeClr>
                </a:solidFill>
              </a:rPr>
              <a:t>Modifying the DOM</a:t>
            </a:r>
          </a:p>
          <a:p>
            <a:r>
              <a:rPr lang="en-US" dirty="0">
                <a:solidFill>
                  <a:schemeClr val="bg1">
                    <a:lumMod val="65000"/>
                  </a:schemeClr>
                </a:solidFill>
              </a:rPr>
              <a:t>Events</a:t>
            </a:r>
          </a:p>
          <a:p>
            <a:r>
              <a:rPr lang="en-US" dirty="0"/>
              <a:t>Ajax</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65</a:t>
            </a:fld>
            <a:endParaRPr lang="he-IL"/>
          </a:p>
        </p:txBody>
      </p:sp>
    </p:spTree>
    <p:extLst>
      <p:ext uri="{BB962C8B-B14F-4D97-AF65-F5344CB8AC3E}">
        <p14:creationId xmlns:p14="http://schemas.microsoft.com/office/powerpoint/2010/main" val="5121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a:t>
            </a:r>
          </a:p>
        </p:txBody>
      </p:sp>
      <p:sp>
        <p:nvSpPr>
          <p:cNvPr id="3" name="Content Placeholder 2"/>
          <p:cNvSpPr>
            <a:spLocks noGrp="1"/>
          </p:cNvSpPr>
          <p:nvPr>
            <p:ph idx="1"/>
          </p:nvPr>
        </p:nvSpPr>
        <p:spPr/>
        <p:txBody>
          <a:bodyPr/>
          <a:lstStyle/>
          <a:p>
            <a:r>
              <a:rPr lang="en-US" dirty="0"/>
              <a:t>Ajax - </a:t>
            </a:r>
            <a:r>
              <a:rPr lang="en-US" i="1" dirty="0">
                <a:latin typeface="Courier New" pitchFamily="49" charset="0"/>
                <a:cs typeface="Courier New" pitchFamily="49" charset="0"/>
              </a:rPr>
              <a:t>Asynchronous JavaScript and XML</a:t>
            </a:r>
          </a:p>
          <a:p>
            <a:r>
              <a:rPr lang="en-US" dirty="0"/>
              <a:t>A way to refresh only </a:t>
            </a:r>
            <a:r>
              <a:rPr lang="en-US" u="sng" dirty="0"/>
              <a:t>part</a:t>
            </a:r>
            <a:r>
              <a:rPr lang="en-US" dirty="0"/>
              <a:t> of the page (DOM), so it is more </a:t>
            </a:r>
            <a:r>
              <a:rPr lang="en-US"/>
              <a:t>efficient than </a:t>
            </a:r>
            <a:r>
              <a:rPr lang="en-US" dirty="0"/>
              <a:t>refreshing whole of it.</a:t>
            </a:r>
          </a:p>
          <a:p>
            <a:r>
              <a:rPr lang="en-US" dirty="0"/>
              <a:t>We will use it to send and receive data from the server.</a:t>
            </a:r>
          </a:p>
          <a:p>
            <a:r>
              <a:rPr lang="en-US" dirty="0"/>
              <a:t>The data can be of type: JSON, XML, HTML… we will use the JSON format (very efficient)</a:t>
            </a:r>
          </a:p>
          <a:p>
            <a:r>
              <a:rPr lang="en-US" dirty="0"/>
              <a:t>The server side will be written in </a:t>
            </a:r>
            <a:r>
              <a:rPr lang="en-US" dirty="0" err="1"/>
              <a:t>Asp.Net</a:t>
            </a:r>
            <a:r>
              <a:rPr lang="en-US" dirty="0"/>
              <a:t> C# using the Web Service technique</a:t>
            </a:r>
          </a:p>
        </p:txBody>
      </p:sp>
      <p:sp>
        <p:nvSpPr>
          <p:cNvPr id="4" name="Footer Placeholder 3"/>
          <p:cNvSpPr>
            <a:spLocks noGrp="1"/>
          </p:cNvSpPr>
          <p:nvPr>
            <p:ph type="ftr" sz="quarter" idx="11"/>
          </p:nvPr>
        </p:nvSpPr>
        <p:spPr/>
        <p:txBody>
          <a:bodyPr/>
          <a:lstStyle/>
          <a:p>
            <a:pPr>
              <a:defRPr/>
            </a:pPr>
            <a:r>
              <a:rPr lang="en-US"/>
              <a:t>©nir chen</a:t>
            </a:r>
          </a:p>
        </p:txBody>
      </p:sp>
      <p:sp>
        <p:nvSpPr>
          <p:cNvPr id="5" name="Slide Number Placeholder 4"/>
          <p:cNvSpPr>
            <a:spLocks noGrp="1"/>
          </p:cNvSpPr>
          <p:nvPr>
            <p:ph type="sldNum" sz="quarter" idx="12"/>
          </p:nvPr>
        </p:nvSpPr>
        <p:spPr/>
        <p:txBody>
          <a:bodyPr/>
          <a:lstStyle/>
          <a:p>
            <a:fld id="{A227AA9B-618D-4B3D-B126-278F1858E392}" type="slidenum">
              <a:rPr lang="he-IL" smtClean="0"/>
              <a:pPr/>
              <a:t>66</a:t>
            </a:fld>
            <a:endParaRPr lang="he-IL"/>
          </a:p>
        </p:txBody>
      </p:sp>
    </p:spTree>
    <p:extLst>
      <p:ext uri="{BB962C8B-B14F-4D97-AF65-F5344CB8AC3E}">
        <p14:creationId xmlns:p14="http://schemas.microsoft.com/office/powerpoint/2010/main" val="2789635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Service</a:t>
            </a:r>
          </a:p>
        </p:txBody>
      </p:sp>
      <p:sp>
        <p:nvSpPr>
          <p:cNvPr id="3" name="Content Placeholder 2"/>
          <p:cNvSpPr>
            <a:spLocks noGrp="1"/>
          </p:cNvSpPr>
          <p:nvPr>
            <p:ph idx="1"/>
          </p:nvPr>
        </p:nvSpPr>
        <p:spPr>
          <a:xfrm>
            <a:off x="457200" y="1052736"/>
            <a:ext cx="8229600" cy="2016224"/>
          </a:xfrm>
        </p:spPr>
        <p:txBody>
          <a:bodyPr/>
          <a:lstStyle/>
          <a:p>
            <a:r>
              <a:rPr lang="en-US" dirty="0"/>
              <a:t>A web service is function that can be called from another computer over the internet.</a:t>
            </a:r>
          </a:p>
          <a:p>
            <a:r>
              <a:rPr lang="en-US" dirty="0"/>
              <a:t>We need to know the </a:t>
            </a:r>
            <a:r>
              <a:rPr lang="en-US" dirty="0" err="1"/>
              <a:t>url</a:t>
            </a:r>
            <a:r>
              <a:rPr lang="en-US" dirty="0"/>
              <a:t> and the functions signature</a:t>
            </a:r>
          </a:p>
        </p:txBody>
      </p:sp>
      <p:sp>
        <p:nvSpPr>
          <p:cNvPr id="4" name="Footer Placeholder 3"/>
          <p:cNvSpPr>
            <a:spLocks noGrp="1"/>
          </p:cNvSpPr>
          <p:nvPr>
            <p:ph type="ftr" sz="quarter" idx="11"/>
          </p:nvPr>
        </p:nvSpPr>
        <p:spPr/>
        <p:txBody>
          <a:bodyPr/>
          <a:lstStyle/>
          <a:p>
            <a:pPr>
              <a:defRPr/>
            </a:pPr>
            <a:r>
              <a:rPr lang="en-US"/>
              <a:t>©nir chen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43436"/>
            <a:ext cx="4457700" cy="600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563516"/>
            <a:ext cx="1619250" cy="179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227AA9B-618D-4B3D-B126-278F1858E392}" type="slidenum">
              <a:rPr lang="he-IL" smtClean="0"/>
              <a:pPr/>
              <a:t>67</a:t>
            </a:fld>
            <a:endParaRPr lang="he-IL"/>
          </a:p>
        </p:txBody>
      </p:sp>
    </p:spTree>
    <p:extLst>
      <p:ext uri="{BB962C8B-B14F-4D97-AF65-F5344CB8AC3E}">
        <p14:creationId xmlns:p14="http://schemas.microsoft.com/office/powerpoint/2010/main" val="3370795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Service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11" name="Folded Corner 10"/>
          <p:cNvSpPr>
            <a:spLocks noChangeArrowheads="1"/>
          </p:cNvSpPr>
          <p:nvPr/>
        </p:nvSpPr>
        <p:spPr bwMode="auto">
          <a:xfrm>
            <a:off x="87997" y="2060848"/>
            <a:ext cx="8928992" cy="3168352"/>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class</a:t>
            </a:r>
            <a:r>
              <a:rPr lang="en-US" sz="1400" dirty="0">
                <a:solidFill>
                  <a:prstClr val="black"/>
                </a:solidFill>
                <a:latin typeface="Courier New" pitchFamily="49" charset="0"/>
                <a:cs typeface="Courier New" pitchFamily="49" charset="0"/>
              </a:rPr>
              <a:t> </a:t>
            </a:r>
            <a:r>
              <a:rPr lang="en-US" sz="1400" dirty="0">
                <a:solidFill>
                  <a:srgbClr val="2B91AF"/>
                </a:solidFill>
                <a:latin typeface="Courier New" pitchFamily="49" charset="0"/>
                <a:cs typeface="Courier New" pitchFamily="49" charset="0"/>
              </a:rPr>
              <a:t>Student</a:t>
            </a:r>
          </a:p>
          <a:p>
            <a:pPr algn="l" rtl="0"/>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static</a:t>
            </a:r>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count=0;</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Student()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ID = count;</a:t>
            </a:r>
          </a:p>
          <a:p>
            <a:pPr algn="l" rtl="0"/>
            <a:r>
              <a:rPr lang="en-US" sz="1400" dirty="0">
                <a:solidFill>
                  <a:prstClr val="black"/>
                </a:solidFill>
                <a:latin typeface="Courier New" pitchFamily="49" charset="0"/>
                <a:cs typeface="Courier New" pitchFamily="49" charset="0"/>
              </a:rPr>
              <a:t>        count++;</a:t>
            </a:r>
          </a:p>
          <a:p>
            <a:pPr algn="l" rtl="0"/>
            <a:r>
              <a:rPr lang="en-US" sz="1400" dirty="0">
                <a:solidFill>
                  <a:prstClr val="black"/>
                </a:solidFill>
                <a:latin typeface="Courier New" pitchFamily="49" charset="0"/>
                <a:cs typeface="Courier New" pitchFamily="49" charset="0"/>
              </a:rPr>
              <a:t>        Name = </a:t>
            </a:r>
            <a:r>
              <a:rPr lang="en-US" sz="1400" dirty="0">
                <a:solidFill>
                  <a:srgbClr val="A31515"/>
                </a:solidFill>
                <a:latin typeface="Courier New" pitchFamily="49" charset="0"/>
                <a:cs typeface="Courier New" pitchFamily="49" charset="0"/>
              </a:rPr>
              <a:t>"</a:t>
            </a:r>
            <a:r>
              <a:rPr lang="en-US" sz="1400" dirty="0" err="1">
                <a:solidFill>
                  <a:srgbClr val="A31515"/>
                </a:solidFill>
                <a:latin typeface="Courier New" pitchFamily="49" charset="0"/>
                <a:cs typeface="Courier New" pitchFamily="49" charset="0"/>
              </a:rPr>
              <a:t>avi</a:t>
            </a:r>
            <a:r>
              <a:rPr lang="en-US" sz="1400" dirty="0">
                <a:solidFill>
                  <a:srgbClr val="A31515"/>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 ID;</a:t>
            </a:r>
          </a:p>
          <a:p>
            <a:pPr algn="l" rtl="0"/>
            <a:r>
              <a:rPr lang="en-US" sz="1400" dirty="0">
                <a:solidFill>
                  <a:prstClr val="black"/>
                </a:solidFill>
                <a:latin typeface="Courier New" pitchFamily="49" charset="0"/>
                <a:cs typeface="Courier New" pitchFamily="49" charset="0"/>
              </a:rPr>
              <a:t>        Grade = 80 + ID;</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ID { </a:t>
            </a:r>
            <a:r>
              <a:rPr lang="en-US" sz="1400" dirty="0">
                <a:solidFill>
                  <a:srgbClr val="0000FF"/>
                </a:solidFill>
                <a:latin typeface="Courier New" pitchFamily="49" charset="0"/>
                <a:cs typeface="Courier New" pitchFamily="49" charset="0"/>
              </a:rPr>
              <a:t>get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set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string</a:t>
            </a:r>
            <a:r>
              <a:rPr lang="en-US" sz="1400" dirty="0">
                <a:solidFill>
                  <a:prstClr val="black"/>
                </a:solidFill>
                <a:latin typeface="Courier New" pitchFamily="49" charset="0"/>
                <a:cs typeface="Courier New" pitchFamily="49" charset="0"/>
              </a:rPr>
              <a:t> Name { </a:t>
            </a:r>
            <a:r>
              <a:rPr lang="en-US" sz="1400" dirty="0">
                <a:solidFill>
                  <a:srgbClr val="0000FF"/>
                </a:solidFill>
                <a:latin typeface="Courier New" pitchFamily="49" charset="0"/>
                <a:cs typeface="Courier New" pitchFamily="49" charset="0"/>
              </a:rPr>
              <a:t>get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set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double</a:t>
            </a:r>
            <a:r>
              <a:rPr lang="en-US" sz="1400" dirty="0">
                <a:solidFill>
                  <a:prstClr val="black"/>
                </a:solidFill>
                <a:latin typeface="Courier New" pitchFamily="49" charset="0"/>
                <a:cs typeface="Courier New" pitchFamily="49" charset="0"/>
              </a:rPr>
              <a:t> Grade { </a:t>
            </a:r>
            <a:r>
              <a:rPr lang="en-US" sz="1400" dirty="0">
                <a:solidFill>
                  <a:srgbClr val="0000FF"/>
                </a:solidFill>
                <a:latin typeface="Courier New" pitchFamily="49" charset="0"/>
                <a:cs typeface="Courier New" pitchFamily="49" charset="0"/>
              </a:rPr>
              <a:t>get</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set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p:txBody>
      </p:sp>
      <p:sp>
        <p:nvSpPr>
          <p:cNvPr id="5" name="Content Placeholder 2"/>
          <p:cNvSpPr>
            <a:spLocks noGrp="1"/>
          </p:cNvSpPr>
          <p:nvPr>
            <p:ph idx="1"/>
          </p:nvPr>
        </p:nvSpPr>
        <p:spPr>
          <a:xfrm>
            <a:off x="457200" y="1052736"/>
            <a:ext cx="8229600" cy="1152128"/>
          </a:xfrm>
        </p:spPr>
        <p:txBody>
          <a:bodyPr/>
          <a:lstStyle/>
          <a:p>
            <a:r>
              <a:rPr lang="en-US" dirty="0"/>
              <a:t>This is just a student class that we would use in the example</a:t>
            </a:r>
          </a:p>
        </p:txBody>
      </p:sp>
      <p:sp>
        <p:nvSpPr>
          <p:cNvPr id="4" name="Slide Number Placeholder 3"/>
          <p:cNvSpPr>
            <a:spLocks noGrp="1"/>
          </p:cNvSpPr>
          <p:nvPr>
            <p:ph type="sldNum" sz="quarter" idx="12"/>
          </p:nvPr>
        </p:nvSpPr>
        <p:spPr/>
        <p:txBody>
          <a:bodyPr/>
          <a:lstStyle/>
          <a:p>
            <a:fld id="{A227AA9B-618D-4B3D-B126-278F1858E392}" type="slidenum">
              <a:rPr lang="he-IL" smtClean="0"/>
              <a:pPr/>
              <a:t>68</a:t>
            </a:fld>
            <a:endParaRPr lang="he-IL"/>
          </a:p>
        </p:txBody>
      </p:sp>
    </p:spTree>
    <p:extLst>
      <p:ext uri="{BB962C8B-B14F-4D97-AF65-F5344CB8AC3E}">
        <p14:creationId xmlns:p14="http://schemas.microsoft.com/office/powerpoint/2010/main" val="314768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Service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11" name="Folded Corner 10"/>
          <p:cNvSpPr>
            <a:spLocks noChangeArrowheads="1"/>
          </p:cNvSpPr>
          <p:nvPr/>
        </p:nvSpPr>
        <p:spPr bwMode="auto">
          <a:xfrm>
            <a:off x="87997" y="980728"/>
            <a:ext cx="8928992" cy="540060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a:t>
            </a:r>
            <a:r>
              <a:rPr lang="en-US" sz="1400" dirty="0" err="1">
                <a:solidFill>
                  <a:srgbClr val="2B91AF"/>
                </a:solidFill>
                <a:latin typeface="Courier New" pitchFamily="49" charset="0"/>
                <a:cs typeface="Courier New" pitchFamily="49" charset="0"/>
              </a:rPr>
              <a:t>WebService</a:t>
            </a:r>
            <a:r>
              <a:rPr lang="en-US" sz="1400" dirty="0">
                <a:solidFill>
                  <a:prstClr val="black"/>
                </a:solidFill>
                <a:latin typeface="Courier New" pitchFamily="49" charset="0"/>
                <a:cs typeface="Courier New" pitchFamily="49" charset="0"/>
              </a:rPr>
              <a:t>(Namespace = </a:t>
            </a:r>
            <a:r>
              <a:rPr lang="en-US" sz="1400" dirty="0">
                <a:solidFill>
                  <a:srgbClr val="A31515"/>
                </a:solidFill>
                <a:latin typeface="Courier New" pitchFamily="49" charset="0"/>
                <a:cs typeface="Courier New" pitchFamily="49" charset="0"/>
              </a:rPr>
              <a:t>"http://nir.org/"</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a:t>
            </a:r>
            <a:r>
              <a:rPr lang="en-US" sz="1400" dirty="0" err="1">
                <a:solidFill>
                  <a:srgbClr val="2B91AF"/>
                </a:solidFill>
                <a:latin typeface="Courier New" pitchFamily="49" charset="0"/>
                <a:cs typeface="Courier New" pitchFamily="49" charset="0"/>
              </a:rPr>
              <a:t>WebServiceBinding</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ConformsTo</a:t>
            </a:r>
            <a:r>
              <a:rPr lang="en-US" sz="1400" dirty="0">
                <a:solidFill>
                  <a:prstClr val="black"/>
                </a:solidFill>
                <a:latin typeface="Courier New" pitchFamily="49" charset="0"/>
                <a:cs typeface="Courier New" pitchFamily="49" charset="0"/>
              </a:rPr>
              <a:t> = </a:t>
            </a:r>
            <a:r>
              <a:rPr lang="en-US" sz="1400" dirty="0">
                <a:solidFill>
                  <a:srgbClr val="2B91AF"/>
                </a:solidFill>
                <a:latin typeface="Courier New" pitchFamily="49" charset="0"/>
                <a:cs typeface="Courier New" pitchFamily="49" charset="0"/>
              </a:rPr>
              <a:t>WsiProfiles</a:t>
            </a:r>
            <a:r>
              <a:rPr lang="en-US" sz="1400" dirty="0">
                <a:solidFill>
                  <a:prstClr val="black"/>
                </a:solidFill>
                <a:latin typeface="Courier New" pitchFamily="49" charset="0"/>
                <a:cs typeface="Courier New" pitchFamily="49" charset="0"/>
              </a:rPr>
              <a:t>.BasicProfile1_1)]</a:t>
            </a:r>
          </a:p>
          <a:p>
            <a:pPr algn="l" rtl="0"/>
            <a:r>
              <a:rPr lang="en-US" sz="1400" dirty="0">
                <a:solidFill>
                  <a:srgbClr val="008000"/>
                </a:solidFill>
                <a:latin typeface="Courier New" pitchFamily="49" charset="0"/>
                <a:cs typeface="Courier New" pitchFamily="49" charset="0"/>
              </a:rPr>
              <a:t>// To allow this Web Service to be called from script, using ASP.NET AJAX, uncomment the following line.</a:t>
            </a:r>
          </a:p>
          <a:p>
            <a:pPr algn="l" rtl="0"/>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System.Web.Script.Services.</a:t>
            </a:r>
            <a:r>
              <a:rPr lang="en-US" sz="1400" dirty="0" err="1">
                <a:solidFill>
                  <a:srgbClr val="2B91AF"/>
                </a:solidFill>
                <a:latin typeface="Courier New" pitchFamily="49" charset="0"/>
                <a:cs typeface="Courier New" pitchFamily="49" charset="0"/>
              </a:rPr>
              <a:t>ScriptService</a:t>
            </a:r>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class</a:t>
            </a:r>
            <a:r>
              <a:rPr lang="en-US" sz="1400" dirty="0">
                <a:solidFill>
                  <a:prstClr val="black"/>
                </a:solidFill>
                <a:latin typeface="Courier New" pitchFamily="49" charset="0"/>
                <a:cs typeface="Courier New" pitchFamily="49" charset="0"/>
              </a:rPr>
              <a:t> </a:t>
            </a:r>
            <a:r>
              <a:rPr lang="en-US" sz="1400" dirty="0" err="1">
                <a:solidFill>
                  <a:srgbClr val="2B91AF"/>
                </a:solidFill>
                <a:latin typeface="Courier New" pitchFamily="49" charset="0"/>
                <a:cs typeface="Courier New" pitchFamily="49" charset="0"/>
              </a:rPr>
              <a:t>StudentsWS</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System.Web.Services.</a:t>
            </a:r>
            <a:r>
              <a:rPr lang="en-US" sz="1400" dirty="0" err="1">
                <a:solidFill>
                  <a:srgbClr val="2B91AF"/>
                </a:solidFill>
                <a:latin typeface="Courier New" pitchFamily="49" charset="0"/>
                <a:cs typeface="Courier New" pitchFamily="49" charset="0"/>
              </a:rPr>
              <a:t>WebService</a:t>
            </a:r>
            <a:r>
              <a:rPr lang="en-US" sz="1400" dirty="0">
                <a:solidFill>
                  <a:prstClr val="black"/>
                </a:solidFill>
                <a:latin typeface="Courier New" pitchFamily="49" charset="0"/>
                <a:cs typeface="Courier New" pitchFamily="49" charset="0"/>
              </a:rPr>
              <a:t> {</a:t>
            </a:r>
          </a:p>
          <a:p>
            <a:pPr algn="l" rtl="0"/>
            <a:endParaRPr lang="en-US" sz="1400" dirty="0">
              <a:solidFill>
                <a:prstClr val="black"/>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StudentsWS</a:t>
            </a:r>
            <a:r>
              <a:rPr lang="en-US" sz="1400" dirty="0">
                <a:solidFill>
                  <a:prstClr val="black"/>
                </a:solidFill>
                <a:latin typeface="Courier New" pitchFamily="49" charset="0"/>
                <a:cs typeface="Courier New" pitchFamily="49" charset="0"/>
              </a:rPr>
              <a:t> () {</a:t>
            </a:r>
          </a:p>
          <a:p>
            <a:pPr algn="l" rtl="0"/>
            <a:r>
              <a:rPr lang="en-US" sz="1400" dirty="0">
                <a:solidFill>
                  <a:prstClr val="black"/>
                </a:solidFill>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//Uncomment the following line if using designed components </a:t>
            </a:r>
          </a:p>
          <a:p>
            <a:pPr algn="l" rtl="0"/>
            <a:r>
              <a:rPr lang="en-US" sz="1400" dirty="0">
                <a:solidFill>
                  <a:prstClr val="black"/>
                </a:solidFill>
                <a:latin typeface="Courier New" pitchFamily="49" charset="0"/>
                <a:cs typeface="Courier New" pitchFamily="49" charset="0"/>
              </a:rPr>
              <a:t>        </a:t>
            </a:r>
            <a:r>
              <a:rPr lang="en-US" sz="1400" dirty="0">
                <a:solidFill>
                  <a:srgbClr val="008000"/>
                </a:solidFill>
                <a:latin typeface="Courier New" pitchFamily="49" charset="0"/>
                <a:cs typeface="Courier New" pitchFamily="49" charset="0"/>
              </a:rPr>
              <a:t>//</a:t>
            </a:r>
            <a:r>
              <a:rPr lang="en-US" sz="1400" dirty="0" err="1">
                <a:solidFill>
                  <a:srgbClr val="008000"/>
                </a:solidFill>
                <a:latin typeface="Courier New" pitchFamily="49" charset="0"/>
                <a:cs typeface="Courier New" pitchFamily="49" charset="0"/>
              </a:rPr>
              <a:t>InitializeComponent</a:t>
            </a:r>
            <a:r>
              <a:rPr lang="en-US" sz="1400" dirty="0">
                <a:solidFill>
                  <a:srgbClr val="008000"/>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err="1">
                <a:solidFill>
                  <a:srgbClr val="2B91AF"/>
                </a:solidFill>
                <a:latin typeface="Courier New" pitchFamily="49" charset="0"/>
                <a:cs typeface="Courier New" pitchFamily="49" charset="0"/>
              </a:rPr>
              <a:t>WebMethod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public</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string</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GetStudents</a:t>
            </a:r>
            <a:r>
              <a:rPr lang="en-US" sz="1400" dirty="0">
                <a:solidFill>
                  <a:prstClr val="black"/>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int</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num</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2B91AF"/>
                </a:solidFill>
                <a:latin typeface="Courier New" pitchFamily="49" charset="0"/>
                <a:cs typeface="Courier New" pitchFamily="49" charset="0"/>
              </a:rPr>
              <a:t>Student</a:t>
            </a:r>
            <a:r>
              <a:rPr lang="en-US" sz="1400" dirty="0">
                <a:solidFill>
                  <a:prstClr val="black"/>
                </a:solidFill>
                <a:latin typeface="Courier New" pitchFamily="49" charset="0"/>
                <a:cs typeface="Courier New" pitchFamily="49" charset="0"/>
              </a:rPr>
              <a:t>[] students = </a:t>
            </a:r>
            <a:r>
              <a:rPr lang="en-US" sz="1400" dirty="0">
                <a:solidFill>
                  <a:srgbClr val="0000FF"/>
                </a:solidFill>
                <a:latin typeface="Courier New" pitchFamily="49" charset="0"/>
                <a:cs typeface="Courier New" pitchFamily="49" charset="0"/>
              </a:rPr>
              <a:t>new</a:t>
            </a:r>
            <a:r>
              <a:rPr lang="en-US" sz="1400" dirty="0">
                <a:solidFill>
                  <a:prstClr val="black"/>
                </a:solidFill>
                <a:latin typeface="Courier New" pitchFamily="49" charset="0"/>
                <a:cs typeface="Courier New" pitchFamily="49" charset="0"/>
              </a:rPr>
              <a:t> </a:t>
            </a:r>
            <a:r>
              <a:rPr lang="en-US" sz="1400" dirty="0">
                <a:solidFill>
                  <a:srgbClr val="2B91AF"/>
                </a:solidFill>
                <a:latin typeface="Courier New" pitchFamily="49" charset="0"/>
                <a:cs typeface="Courier New" pitchFamily="49" charset="0"/>
              </a:rPr>
              <a:t>Student</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num</a:t>
            </a:r>
            <a:r>
              <a:rPr lang="en-US" sz="1400" dirty="0">
                <a:solidFill>
                  <a:prstClr val="black"/>
                </a:solidFill>
                <a:latin typeface="Courier New" pitchFamily="49" charset="0"/>
                <a:cs typeface="Courier New" pitchFamily="49" charset="0"/>
              </a:rPr>
              <a:t>];</a:t>
            </a:r>
          </a:p>
          <a:p>
            <a:pPr algn="l" rtl="0"/>
            <a:r>
              <a:rPr lang="nn-NO" sz="1400" dirty="0">
                <a:solidFill>
                  <a:prstClr val="black"/>
                </a:solidFill>
                <a:latin typeface="Courier New" pitchFamily="49" charset="0"/>
                <a:cs typeface="Courier New" pitchFamily="49" charset="0"/>
              </a:rPr>
              <a:t>        </a:t>
            </a:r>
            <a:r>
              <a:rPr lang="nn-NO" sz="1400" dirty="0">
                <a:solidFill>
                  <a:srgbClr val="0000FF"/>
                </a:solidFill>
                <a:latin typeface="Courier New" pitchFamily="49" charset="0"/>
                <a:cs typeface="Courier New" pitchFamily="49" charset="0"/>
              </a:rPr>
              <a:t>for</a:t>
            </a:r>
            <a:r>
              <a:rPr lang="nn-NO" sz="1400" dirty="0">
                <a:solidFill>
                  <a:prstClr val="black"/>
                </a:solidFill>
                <a:latin typeface="Courier New" pitchFamily="49" charset="0"/>
                <a:cs typeface="Courier New" pitchFamily="49" charset="0"/>
              </a:rPr>
              <a:t> (</a:t>
            </a:r>
            <a:r>
              <a:rPr lang="nn-NO" sz="1400" dirty="0">
                <a:solidFill>
                  <a:srgbClr val="0000FF"/>
                </a:solidFill>
                <a:latin typeface="Courier New" pitchFamily="49" charset="0"/>
                <a:cs typeface="Courier New" pitchFamily="49" charset="0"/>
              </a:rPr>
              <a:t>int</a:t>
            </a:r>
            <a:r>
              <a:rPr lang="nn-NO" sz="1400" dirty="0">
                <a:solidFill>
                  <a:prstClr val="black"/>
                </a:solidFill>
                <a:latin typeface="Courier New" pitchFamily="49" charset="0"/>
                <a:cs typeface="Courier New" pitchFamily="49" charset="0"/>
              </a:rPr>
              <a:t> i = 0; i &lt; num; i++)</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students[i] = </a:t>
            </a:r>
            <a:r>
              <a:rPr lang="en-US" sz="1400" dirty="0">
                <a:solidFill>
                  <a:srgbClr val="0000FF"/>
                </a:solidFill>
                <a:latin typeface="Courier New" pitchFamily="49" charset="0"/>
                <a:cs typeface="Courier New" pitchFamily="49" charset="0"/>
              </a:rPr>
              <a:t>new</a:t>
            </a:r>
            <a:r>
              <a:rPr lang="en-US" sz="1400" dirty="0">
                <a:solidFill>
                  <a:prstClr val="black"/>
                </a:solidFill>
                <a:latin typeface="Courier New" pitchFamily="49" charset="0"/>
                <a:cs typeface="Courier New" pitchFamily="49" charset="0"/>
              </a:rPr>
              <a:t> </a:t>
            </a:r>
            <a:r>
              <a:rPr lang="en-US" sz="1400" dirty="0">
                <a:solidFill>
                  <a:srgbClr val="2B91AF"/>
                </a:solidFill>
                <a:latin typeface="Courier New" pitchFamily="49" charset="0"/>
                <a:cs typeface="Courier New" pitchFamily="49" charset="0"/>
              </a:rPr>
              <a:t>Student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err="1">
                <a:solidFill>
                  <a:srgbClr val="2B91AF"/>
                </a:solidFill>
                <a:latin typeface="Courier New" pitchFamily="49" charset="0"/>
                <a:cs typeface="Courier New" pitchFamily="49" charset="0"/>
              </a:rPr>
              <a:t>JavaScriptSerializer</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serializer</a:t>
            </a:r>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new</a:t>
            </a:r>
            <a:r>
              <a:rPr lang="en-US" sz="1400" dirty="0">
                <a:solidFill>
                  <a:prstClr val="black"/>
                </a:solidFill>
                <a:latin typeface="Courier New" pitchFamily="49" charset="0"/>
                <a:cs typeface="Courier New" pitchFamily="49" charset="0"/>
              </a:rPr>
              <a:t> </a:t>
            </a:r>
            <a:r>
              <a:rPr lang="en-US" sz="1400" dirty="0" err="1">
                <a:solidFill>
                  <a:srgbClr val="2B91AF"/>
                </a:solidFill>
                <a:latin typeface="Courier New" pitchFamily="49" charset="0"/>
                <a:cs typeface="Courier New" pitchFamily="49" charset="0"/>
              </a:rPr>
              <a:t>JavaScriptSerializer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string</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jsonString</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serializer.Serialize</a:t>
            </a:r>
            <a:r>
              <a:rPr lang="en-US" sz="1400" dirty="0">
                <a:solidFill>
                  <a:prstClr val="black"/>
                </a:solidFill>
                <a:latin typeface="Courier New" pitchFamily="49" charset="0"/>
                <a:cs typeface="Courier New" pitchFamily="49" charset="0"/>
              </a:rPr>
              <a:t>(students);</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jsonString</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p:txBody>
      </p:sp>
      <p:sp>
        <p:nvSpPr>
          <p:cNvPr id="4" name="Rounded Rectangular Callout 3"/>
          <p:cNvSpPr/>
          <p:nvPr/>
        </p:nvSpPr>
        <p:spPr>
          <a:xfrm>
            <a:off x="6588224" y="764704"/>
            <a:ext cx="2088232" cy="432048"/>
          </a:xfrm>
          <a:prstGeom prst="wedgeRoundRectCallout">
            <a:avLst>
              <a:gd name="adj1" fmla="val -134200"/>
              <a:gd name="adj2" fmla="val 379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Could be any name </a:t>
            </a:r>
          </a:p>
        </p:txBody>
      </p:sp>
      <p:sp>
        <p:nvSpPr>
          <p:cNvPr id="6" name="Rounded Rectangular Callout 5"/>
          <p:cNvSpPr/>
          <p:nvPr/>
        </p:nvSpPr>
        <p:spPr>
          <a:xfrm>
            <a:off x="6624097" y="1700808"/>
            <a:ext cx="2088232" cy="432048"/>
          </a:xfrm>
          <a:prstGeom prst="wedgeRoundRectCallout">
            <a:avLst>
              <a:gd name="adj1" fmla="val -142958"/>
              <a:gd name="adj2" fmla="val 90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uncomment</a:t>
            </a:r>
          </a:p>
        </p:txBody>
      </p:sp>
      <p:sp>
        <p:nvSpPr>
          <p:cNvPr id="7" name="Rounded Rectangular Callout 6"/>
          <p:cNvSpPr/>
          <p:nvPr/>
        </p:nvSpPr>
        <p:spPr>
          <a:xfrm>
            <a:off x="251520" y="332656"/>
            <a:ext cx="2088232" cy="432048"/>
          </a:xfrm>
          <a:prstGeom prst="wedgeRoundRectCallout">
            <a:avLst>
              <a:gd name="adj1" fmla="val -18507"/>
              <a:gd name="adj2" fmla="val 84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a:t>
            </a:r>
          </a:p>
        </p:txBody>
      </p:sp>
      <p:sp>
        <p:nvSpPr>
          <p:cNvPr id="8" name="Rounded Rectangular Callout 7"/>
          <p:cNvSpPr/>
          <p:nvPr/>
        </p:nvSpPr>
        <p:spPr>
          <a:xfrm>
            <a:off x="6372200" y="4365104"/>
            <a:ext cx="2088232" cy="432048"/>
          </a:xfrm>
          <a:prstGeom prst="wedgeRoundRectCallout">
            <a:avLst>
              <a:gd name="adj1" fmla="val -81194"/>
              <a:gd name="adj2" fmla="val 1538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sp>
        <p:nvSpPr>
          <p:cNvPr id="5" name="Slide Number Placeholder 4"/>
          <p:cNvSpPr>
            <a:spLocks noGrp="1"/>
          </p:cNvSpPr>
          <p:nvPr>
            <p:ph type="sldNum" sz="quarter" idx="12"/>
          </p:nvPr>
        </p:nvSpPr>
        <p:spPr/>
        <p:txBody>
          <a:bodyPr/>
          <a:lstStyle/>
          <a:p>
            <a:fld id="{A227AA9B-618D-4B3D-B126-278F1858E392}" type="slidenum">
              <a:rPr lang="he-IL" smtClean="0"/>
              <a:pPr/>
              <a:t>69</a:t>
            </a:fld>
            <a:endParaRPr lang="he-IL"/>
          </a:p>
        </p:txBody>
      </p:sp>
    </p:spTree>
    <p:extLst>
      <p:ext uri="{BB962C8B-B14F-4D97-AF65-F5344CB8AC3E}">
        <p14:creationId xmlns:p14="http://schemas.microsoft.com/office/powerpoint/2010/main" val="15409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Agenda </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Startup</a:t>
            </a:r>
          </a:p>
          <a:p>
            <a:r>
              <a:rPr lang="en-US" dirty="0"/>
              <a:t>Selectors</a:t>
            </a:r>
          </a:p>
          <a:p>
            <a:r>
              <a:rPr lang="en-US" dirty="0">
                <a:solidFill>
                  <a:schemeClr val="bg1">
                    <a:lumMod val="65000"/>
                  </a:schemeClr>
                </a:solidFill>
              </a:rPr>
              <a:t>Modifying the DOM</a:t>
            </a:r>
          </a:p>
          <a:p>
            <a:r>
              <a:rPr lang="en-US" dirty="0">
                <a:solidFill>
                  <a:schemeClr val="bg1">
                    <a:lumMod val="65000"/>
                  </a:schemeClr>
                </a:solidFill>
              </a:rPr>
              <a:t>Events</a:t>
            </a:r>
          </a:p>
          <a:p>
            <a:r>
              <a:rPr lang="en-US" dirty="0">
                <a:solidFill>
                  <a:schemeClr val="bg1">
                    <a:lumMod val="65000"/>
                  </a:schemeClr>
                </a:solidFill>
              </a:rPr>
              <a:t>Ajax</a:t>
            </a:r>
          </a:p>
        </p:txBody>
      </p:sp>
      <p:sp>
        <p:nvSpPr>
          <p:cNvPr id="5" name="Footer Placeholder 4"/>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7</a:t>
            </a:fld>
            <a:endParaRPr lang="he-IL"/>
          </a:p>
        </p:txBody>
      </p:sp>
    </p:spTree>
    <p:extLst>
      <p:ext uri="{BB962C8B-B14F-4D97-AF65-F5344CB8AC3E}">
        <p14:creationId xmlns:p14="http://schemas.microsoft.com/office/powerpoint/2010/main" val="119322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Web </a:t>
            </a:r>
            <a:r>
              <a:rPr lang="en-US" dirty="0" err="1"/>
              <a:t>config</a:t>
            </a:r>
            <a:endParaRPr lang="he-IL" dirty="0"/>
          </a:p>
        </p:txBody>
      </p:sp>
      <p:sp>
        <p:nvSpPr>
          <p:cNvPr id="3" name="מציין מיקום תוכן 2"/>
          <p:cNvSpPr>
            <a:spLocks noGrp="1"/>
          </p:cNvSpPr>
          <p:nvPr>
            <p:ph idx="1"/>
          </p:nvPr>
        </p:nvSpPr>
        <p:spPr>
          <a:xfrm>
            <a:off x="457200" y="1052736"/>
            <a:ext cx="8229600" cy="1944216"/>
          </a:xfrm>
        </p:spPr>
        <p:txBody>
          <a:bodyPr/>
          <a:lstStyle/>
          <a:p>
            <a:r>
              <a:rPr lang="en-US" dirty="0"/>
              <a:t>In order to be able to call and </a:t>
            </a:r>
            <a:r>
              <a:rPr lang="en-US" b="1" u="sng" dirty="0"/>
              <a:t>INVOKE </a:t>
            </a:r>
            <a:r>
              <a:rPr lang="en-US" dirty="0"/>
              <a:t>the function from another domain (cross domain) let’s say your laptop, we need to add the following to the </a:t>
            </a:r>
            <a:r>
              <a:rPr lang="en-US" dirty="0" err="1"/>
              <a:t>web.config</a:t>
            </a:r>
            <a:endParaRPr lang="he-IL" b="1" u="sng" dirty="0"/>
          </a:p>
        </p:txBody>
      </p:sp>
      <p:sp>
        <p:nvSpPr>
          <p:cNvPr id="4" name="מציין מיקום של כותרת תחתונה 3"/>
          <p:cNvSpPr>
            <a:spLocks noGrp="1"/>
          </p:cNvSpPr>
          <p:nvPr>
            <p:ph type="ftr" sz="quarter" idx="11"/>
          </p:nvPr>
        </p:nvSpPr>
        <p:spPr/>
        <p:txBody>
          <a:bodyPr/>
          <a:lstStyle/>
          <a:p>
            <a:pPr>
              <a:defRPr/>
            </a:pPr>
            <a:r>
              <a:rPr lang="en-US"/>
              <a:t>©nir chen</a:t>
            </a:r>
          </a:p>
        </p:txBody>
      </p:sp>
      <p:sp>
        <p:nvSpPr>
          <p:cNvPr id="5" name="מציין מיקום של מספר שקופית 4"/>
          <p:cNvSpPr>
            <a:spLocks noGrp="1"/>
          </p:cNvSpPr>
          <p:nvPr>
            <p:ph type="sldNum" sz="quarter" idx="12"/>
          </p:nvPr>
        </p:nvSpPr>
        <p:spPr/>
        <p:txBody>
          <a:bodyPr/>
          <a:lstStyle/>
          <a:p>
            <a:fld id="{A227AA9B-618D-4B3D-B126-278F1858E392}" type="slidenum">
              <a:rPr lang="he-IL" smtClean="0"/>
              <a:pPr/>
              <a:t>70</a:t>
            </a:fld>
            <a:endParaRPr lang="he-IL"/>
          </a:p>
        </p:txBody>
      </p:sp>
      <p:sp>
        <p:nvSpPr>
          <p:cNvPr id="6" name="Folded Corner 10"/>
          <p:cNvSpPr>
            <a:spLocks noChangeArrowheads="1"/>
          </p:cNvSpPr>
          <p:nvPr/>
        </p:nvSpPr>
        <p:spPr bwMode="auto">
          <a:xfrm>
            <a:off x="107488" y="2969816"/>
            <a:ext cx="8928992" cy="184826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nsolas" panose="020B0609020204030204" pitchFamily="49" charset="0"/>
              </a:rPr>
              <a:t>&lt;</a:t>
            </a:r>
            <a:r>
              <a:rPr lang="en-US" sz="1400" dirty="0" err="1">
                <a:solidFill>
                  <a:srgbClr val="A31515"/>
                </a:solidFill>
                <a:latin typeface="Consolas" panose="020B0609020204030204" pitchFamily="49" charset="0"/>
              </a:rPr>
              <a:t>system.web</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webServices</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protocols</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add</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HttpGet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add</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HttpPost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protocols</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webServices</a:t>
            </a:r>
            <a:r>
              <a:rPr lang="en-US" sz="1400" dirty="0">
                <a:solidFill>
                  <a:srgbClr val="0000FF"/>
                </a:solidFill>
                <a:latin typeface="Consolas" panose="020B0609020204030204" pitchFamily="49" charset="0"/>
              </a:rPr>
              <a:t>&gt;</a:t>
            </a:r>
            <a:endParaRPr lang="en-US" sz="14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19477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ajax</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8" name="Content Placeholder 2"/>
          <p:cNvSpPr txBox="1">
            <a:spLocks/>
          </p:cNvSpPr>
          <p:nvPr/>
        </p:nvSpPr>
        <p:spPr bwMode="auto">
          <a:xfrm>
            <a:off x="520176" y="1196752"/>
            <a:ext cx="822960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marL="342900" indent="-342900" algn="l" rtl="0" eaLnBrk="0" fontAlgn="base" hangingPunct="0">
              <a:lnSpc>
                <a:spcPct val="90000"/>
              </a:lnSpc>
              <a:spcBef>
                <a:spcPct val="20000"/>
              </a:spcBef>
              <a:spcAft>
                <a:spcPts val="1200"/>
              </a:spcAft>
              <a:buFont typeface="Arial" charset="0"/>
              <a:buChar char="•"/>
              <a:defRPr sz="2800" kern="1200">
                <a:solidFill>
                  <a:schemeClr val="tx1"/>
                </a:solidFill>
                <a:latin typeface="Calibri" charset="0"/>
                <a:ea typeface="MS PGothic" charset="0"/>
                <a:cs typeface="Arial" charset="0"/>
              </a:defRPr>
            </a:lvl1pPr>
            <a:lvl2pPr marL="742950" indent="-285750" algn="l" rtl="0" eaLnBrk="0" fontAlgn="base" hangingPunct="0">
              <a:lnSpc>
                <a:spcPct val="90000"/>
              </a:lnSpc>
              <a:spcBef>
                <a:spcPct val="20000"/>
              </a:spcBef>
              <a:spcAft>
                <a:spcPts val="1200"/>
              </a:spcAft>
              <a:buFont typeface="Arial" charset="0"/>
              <a:buChar char="–"/>
              <a:defRPr sz="2400" kern="1200">
                <a:solidFill>
                  <a:schemeClr val="tx1"/>
                </a:solidFill>
                <a:latin typeface="Calibri" charset="0"/>
                <a:ea typeface="Arial" charset="0"/>
                <a:cs typeface="Arial" charset="0"/>
              </a:defRPr>
            </a:lvl2pPr>
            <a:lvl3pPr marL="1143000" indent="-228600" algn="l" rtl="0" eaLnBrk="0" fontAlgn="base" hangingPunct="0">
              <a:lnSpc>
                <a:spcPct val="90000"/>
              </a:lnSpc>
              <a:spcBef>
                <a:spcPct val="20000"/>
              </a:spcBef>
              <a:spcAft>
                <a:spcPts val="1200"/>
              </a:spcAft>
              <a:buFont typeface="Arial" charset="0"/>
              <a:buChar char="•"/>
              <a:defRPr sz="2000" kern="1200">
                <a:solidFill>
                  <a:schemeClr val="tx1"/>
                </a:solidFill>
                <a:latin typeface="Calibri" charset="0"/>
                <a:ea typeface="Arial" charset="0"/>
                <a:cs typeface="Arial" charset="0"/>
              </a:defRPr>
            </a:lvl3pPr>
            <a:lvl4pPr marL="16002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4pPr>
            <a:lvl5pPr marL="2057400" indent="-228600" algn="l" rtl="0" eaLnBrk="0" fontAlgn="base" hangingPunct="0">
              <a:lnSpc>
                <a:spcPct val="90000"/>
              </a:lnSpc>
              <a:spcBef>
                <a:spcPct val="20000"/>
              </a:spcBef>
              <a:spcAft>
                <a:spcPts val="1200"/>
              </a:spcAft>
              <a:buFont typeface="Arial" charset="0"/>
              <a:buChar char="»"/>
              <a:defRPr sz="1800" kern="1200">
                <a:solidFill>
                  <a:schemeClr val="tx1"/>
                </a:solidFill>
                <a:latin typeface="Calibri" charset="0"/>
                <a:ea typeface="Arial" charset="0"/>
                <a:cs typeface="Arial"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a:t>
            </a:r>
            <a:r>
              <a:rPr lang="en-US" i="1" dirty="0">
                <a:latin typeface="Courier New" pitchFamily="49" charset="0"/>
                <a:cs typeface="Courier New" pitchFamily="49" charset="0"/>
              </a:rPr>
              <a:t>$.</a:t>
            </a:r>
            <a:r>
              <a:rPr lang="en-US" i="1" dirty="0" err="1">
                <a:latin typeface="Courier New" pitchFamily="49" charset="0"/>
                <a:cs typeface="Courier New" pitchFamily="49" charset="0"/>
              </a:rPr>
              <a:t>ajax</a:t>
            </a:r>
            <a:r>
              <a:rPr lang="en-US" i="1" dirty="0">
                <a:latin typeface="Courier New" pitchFamily="49" charset="0"/>
                <a:cs typeface="Courier New" pitchFamily="49" charset="0"/>
              </a:rPr>
              <a:t>()</a:t>
            </a:r>
            <a:r>
              <a:rPr lang="en-US" dirty="0"/>
              <a:t> function has  some parameters  to set using the JSON object:</a:t>
            </a:r>
          </a:p>
          <a:p>
            <a:pPr lvl="1"/>
            <a:r>
              <a:rPr lang="en-US" dirty="0"/>
              <a:t>url:  the </a:t>
            </a:r>
            <a:r>
              <a:rPr lang="en-US" dirty="0" err="1"/>
              <a:t>url</a:t>
            </a:r>
            <a:r>
              <a:rPr lang="en-US" dirty="0"/>
              <a:t> of the Web Service</a:t>
            </a:r>
          </a:p>
          <a:p>
            <a:pPr lvl="1"/>
            <a:r>
              <a:rPr lang="en-US" dirty="0" err="1"/>
              <a:t>dataType</a:t>
            </a:r>
            <a:r>
              <a:rPr lang="en-US" dirty="0"/>
              <a:t>:  the type of the  data returned xml, </a:t>
            </a:r>
            <a:r>
              <a:rPr lang="en-US" dirty="0" err="1"/>
              <a:t>json</a:t>
            </a:r>
            <a:r>
              <a:rPr lang="en-US" dirty="0"/>
              <a:t>, script, or html, we use JSON</a:t>
            </a:r>
          </a:p>
          <a:p>
            <a:pPr lvl="1"/>
            <a:r>
              <a:rPr lang="en-US" dirty="0"/>
              <a:t>type: Get\POST, we use POST</a:t>
            </a:r>
          </a:p>
          <a:p>
            <a:pPr lvl="1"/>
            <a:r>
              <a:rPr lang="en-US" dirty="0"/>
              <a:t>data: the data send to the server</a:t>
            </a:r>
          </a:p>
          <a:p>
            <a:pPr lvl="1"/>
            <a:r>
              <a:rPr lang="en-US" dirty="0" err="1"/>
              <a:t>contentType</a:t>
            </a:r>
            <a:r>
              <a:rPr lang="en-US" dirty="0"/>
              <a:t>: the data type sent to the server, we use "application/</a:t>
            </a:r>
            <a:r>
              <a:rPr lang="en-US" dirty="0" err="1"/>
              <a:t>json</a:t>
            </a:r>
            <a:r>
              <a:rPr lang="en-US" dirty="0"/>
              <a:t>; charset=utf-8"</a:t>
            </a:r>
          </a:p>
          <a:p>
            <a:pPr lvl="1"/>
            <a:r>
              <a:rPr lang="en-US" dirty="0"/>
              <a:t>error: function callback</a:t>
            </a:r>
          </a:p>
          <a:p>
            <a:pPr lvl="1"/>
            <a:r>
              <a:rPr lang="en-US" dirty="0" err="1"/>
              <a:t>success:function</a:t>
            </a:r>
            <a:r>
              <a:rPr lang="en-US" dirty="0"/>
              <a:t> callback</a:t>
            </a:r>
          </a:p>
        </p:txBody>
      </p:sp>
      <p:sp>
        <p:nvSpPr>
          <p:cNvPr id="4" name="Slide Number Placeholder 3"/>
          <p:cNvSpPr>
            <a:spLocks noGrp="1"/>
          </p:cNvSpPr>
          <p:nvPr>
            <p:ph type="sldNum" sz="quarter" idx="12"/>
          </p:nvPr>
        </p:nvSpPr>
        <p:spPr/>
        <p:txBody>
          <a:bodyPr/>
          <a:lstStyle/>
          <a:p>
            <a:fld id="{A227AA9B-618D-4B3D-B126-278F1858E392}" type="slidenum">
              <a:rPr lang="he-IL" smtClean="0"/>
              <a:pPr/>
              <a:t>71</a:t>
            </a:fld>
            <a:endParaRPr lang="he-IL"/>
          </a:p>
        </p:txBody>
      </p:sp>
    </p:spTree>
    <p:extLst>
      <p:ext uri="{BB962C8B-B14F-4D97-AF65-F5344CB8AC3E}">
        <p14:creationId xmlns:p14="http://schemas.microsoft.com/office/powerpoint/2010/main" val="274026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ajax</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11" name="Folded Corner 10"/>
          <p:cNvSpPr>
            <a:spLocks noChangeArrowheads="1"/>
          </p:cNvSpPr>
          <p:nvPr/>
        </p:nvSpPr>
        <p:spPr bwMode="auto">
          <a:xfrm>
            <a:off x="87997" y="1124744"/>
            <a:ext cx="8928992" cy="489654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WebServiceURL</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"StudentsWS.asmx"</a:t>
            </a:r>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//the same as above. only with…</a:t>
            </a:r>
          </a:p>
          <a:p>
            <a:pPr algn="l" rtl="0"/>
            <a:endParaRPr lang="en-US" sz="1400" dirty="0">
              <a:solidFill>
                <a:srgbClr val="006400"/>
              </a:solidFill>
              <a:latin typeface="Courier New" pitchFamily="49" charset="0"/>
              <a:cs typeface="Courier New" pitchFamily="49" charset="0"/>
            </a:endParaRPr>
          </a:p>
          <a:p>
            <a:pPr algn="l" rtl="0"/>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ajax</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url: </a:t>
            </a:r>
            <a:r>
              <a:rPr lang="en-US" sz="1400" dirty="0" err="1">
                <a:solidFill>
                  <a:prstClr val="black"/>
                </a:solidFill>
                <a:latin typeface="Courier New" pitchFamily="49" charset="0"/>
                <a:cs typeface="Courier New" pitchFamily="49" charset="0"/>
              </a:rPr>
              <a:t>WebServiceURL</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GetStudents</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dataType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json</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type: </a:t>
            </a:r>
            <a:r>
              <a:rPr lang="en-US" sz="1400" dirty="0">
                <a:solidFill>
                  <a:srgbClr val="800000"/>
                </a:solidFill>
                <a:latin typeface="Courier New" pitchFamily="49" charset="0"/>
                <a:cs typeface="Courier New" pitchFamily="49" charset="0"/>
              </a:rPr>
              <a:t>"POST"</a:t>
            </a:r>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//use only POST!</a:t>
            </a:r>
          </a:p>
          <a:p>
            <a:pPr algn="l" rtl="0"/>
            <a:r>
              <a:rPr lang="en-US" sz="1400" dirty="0">
                <a:solidFill>
                  <a:prstClr val="black"/>
                </a:solidFill>
                <a:latin typeface="Courier New" pitchFamily="49" charset="0"/>
                <a:cs typeface="Courier New" pitchFamily="49" charset="0"/>
              </a:rPr>
              <a:t>    data: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num</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num</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 }"</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contentType</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"application/</a:t>
            </a:r>
            <a:r>
              <a:rPr lang="en-US" sz="1400" dirty="0" err="1">
                <a:solidFill>
                  <a:srgbClr val="800000"/>
                </a:solidFill>
                <a:latin typeface="Courier New" pitchFamily="49" charset="0"/>
                <a:cs typeface="Courier New" pitchFamily="49" charset="0"/>
              </a:rPr>
              <a:t>json</a:t>
            </a:r>
            <a:r>
              <a:rPr lang="en-US" sz="1400" dirty="0">
                <a:solidFill>
                  <a:srgbClr val="800000"/>
                </a:solidFill>
                <a:latin typeface="Courier New" pitchFamily="49" charset="0"/>
                <a:cs typeface="Courier New" pitchFamily="49" charset="0"/>
              </a:rPr>
              <a:t>; charset=utf-8"</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error: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jqXHR</a:t>
            </a:r>
            <a:r>
              <a:rPr lang="en-US" sz="1400" dirty="0">
                <a:solidFill>
                  <a:prstClr val="black"/>
                </a:solidFill>
                <a:latin typeface="Courier New" pitchFamily="49" charset="0"/>
                <a:cs typeface="Courier New" pitchFamily="49" charset="0"/>
              </a:rPr>
              <a:t>, exception) {</a:t>
            </a:r>
          </a:p>
          <a:p>
            <a:pPr algn="l" rtl="0"/>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//alert("</a:t>
            </a:r>
            <a:r>
              <a:rPr lang="en-US" sz="1400" dirty="0" err="1">
                <a:solidFill>
                  <a:srgbClr val="006400"/>
                </a:solidFill>
                <a:latin typeface="Courier New" pitchFamily="49" charset="0"/>
                <a:cs typeface="Courier New" pitchFamily="49" charset="0"/>
              </a:rPr>
              <a:t>errornir</a:t>
            </a:r>
            <a:r>
              <a:rPr lang="en-US" sz="1400" dirty="0">
                <a:solidFill>
                  <a:srgbClr val="006400"/>
                </a:solidFill>
                <a:latin typeface="Courier New" pitchFamily="49" charset="0"/>
                <a:cs typeface="Courier New" pitchFamily="49" charset="0"/>
              </a:rPr>
              <a:t>: " + </a:t>
            </a:r>
            <a:r>
              <a:rPr lang="en-US" sz="1400" dirty="0" err="1">
                <a:solidFill>
                  <a:srgbClr val="006400"/>
                </a:solidFill>
                <a:latin typeface="Courier New" pitchFamily="49" charset="0"/>
                <a:cs typeface="Courier New" pitchFamily="49" charset="0"/>
              </a:rPr>
              <a:t>JSON.stringify</a:t>
            </a:r>
            <a:r>
              <a:rPr lang="en-US" sz="1400" dirty="0">
                <a:solidFill>
                  <a:srgbClr val="006400"/>
                </a:solidFill>
                <a:latin typeface="Courier New" pitchFamily="49" charset="0"/>
                <a:cs typeface="Courier New" pitchFamily="49" charset="0"/>
              </a:rPr>
              <a:t>(</a:t>
            </a:r>
            <a:r>
              <a:rPr lang="en-US" sz="1400" dirty="0" err="1">
                <a:solidFill>
                  <a:srgbClr val="006400"/>
                </a:solidFill>
                <a:latin typeface="Courier New" pitchFamily="49" charset="0"/>
                <a:cs typeface="Courier New" pitchFamily="49" charset="0"/>
              </a:rPr>
              <a:t>jqXHR</a:t>
            </a:r>
            <a:r>
              <a:rPr lang="en-US" sz="1400" dirty="0">
                <a:solidFill>
                  <a:srgbClr val="006400"/>
                </a:solidFill>
                <a:latin typeface="Courier New" pitchFamily="49" charset="0"/>
                <a:cs typeface="Courier New" pitchFamily="49" charset="0"/>
              </a:rPr>
              <a:t>)); //all the </a:t>
            </a:r>
            <a:r>
              <a:rPr lang="en-US" sz="1400" dirty="0" err="1">
                <a:solidFill>
                  <a:srgbClr val="006400"/>
                </a:solidFill>
                <a:latin typeface="Courier New" pitchFamily="49" charset="0"/>
                <a:cs typeface="Courier New" pitchFamily="49" charset="0"/>
              </a:rPr>
              <a:t>erro</a:t>
            </a:r>
            <a:r>
              <a:rPr lang="en-US" sz="1400" dirty="0">
                <a:solidFill>
                  <a:srgbClr val="006400"/>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alert( </a:t>
            </a:r>
            <a:r>
              <a:rPr lang="en-US" sz="1400" dirty="0" err="1">
                <a:solidFill>
                  <a:prstClr val="black"/>
                </a:solidFill>
                <a:latin typeface="Courier New" pitchFamily="49" charset="0"/>
                <a:cs typeface="Courier New" pitchFamily="49" charset="0"/>
              </a:rPr>
              <a:t>formatErrorMessage</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jqXHR</a:t>
            </a:r>
            <a:r>
              <a:rPr lang="en-US" sz="1400" dirty="0">
                <a:solidFill>
                  <a:prstClr val="black"/>
                </a:solidFill>
                <a:latin typeface="Courier New" pitchFamily="49" charset="0"/>
                <a:cs typeface="Courier New" pitchFamily="49" charset="0"/>
              </a:rPr>
              <a:t>, exception));</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success: </a:t>
            </a:r>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(data) {</a:t>
            </a:r>
          </a:p>
          <a:p>
            <a:pPr algn="l" rtl="0"/>
            <a:r>
              <a:rPr lang="en-US" sz="1400" dirty="0">
                <a:solidFill>
                  <a:prstClr val="black"/>
                </a:solidFill>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var</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str</a:t>
            </a:r>
            <a:r>
              <a:rPr lang="en-US" sz="1400" dirty="0">
                <a:solidFill>
                  <a:prstClr val="black"/>
                </a:solidFill>
                <a:latin typeface="Courier New" pitchFamily="49" charset="0"/>
                <a:cs typeface="Courier New" pitchFamily="49" charset="0"/>
              </a:rPr>
              <a:t> = </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studentsObj</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JSON.parse</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data.d</a:t>
            </a:r>
            <a:r>
              <a:rPr lang="en-US" sz="1400" dirty="0">
                <a:solidFill>
                  <a:prstClr val="black"/>
                </a:solidFill>
                <a:latin typeface="Courier New" pitchFamily="49" charset="0"/>
                <a:cs typeface="Courier New" pitchFamily="49" charset="0"/>
              </a:rPr>
              <a:t>); </a:t>
            </a:r>
            <a:r>
              <a:rPr lang="en-US" sz="1400" dirty="0">
                <a:solidFill>
                  <a:srgbClr val="006400"/>
                </a:solidFill>
                <a:latin typeface="Courier New" pitchFamily="49" charset="0"/>
                <a:cs typeface="Courier New" pitchFamily="49" charset="0"/>
              </a:rPr>
              <a:t>//or data["d"]</a:t>
            </a:r>
          </a:p>
          <a:p>
            <a:pPr algn="l" rtl="0"/>
            <a:r>
              <a:rPr lang="nn-NO" sz="1400" dirty="0">
                <a:solidFill>
                  <a:prstClr val="black"/>
                </a:solidFill>
                <a:latin typeface="Courier New" pitchFamily="49" charset="0"/>
                <a:cs typeface="Courier New" pitchFamily="49" charset="0"/>
              </a:rPr>
              <a:t>        </a:t>
            </a:r>
            <a:r>
              <a:rPr lang="nn-NO" sz="1400" dirty="0">
                <a:solidFill>
                  <a:srgbClr val="0000FF"/>
                </a:solidFill>
                <a:latin typeface="Courier New" pitchFamily="49" charset="0"/>
                <a:cs typeface="Courier New" pitchFamily="49" charset="0"/>
              </a:rPr>
              <a:t>for</a:t>
            </a:r>
            <a:r>
              <a:rPr lang="nn-NO" sz="1400" dirty="0">
                <a:solidFill>
                  <a:prstClr val="black"/>
                </a:solidFill>
                <a:latin typeface="Courier New" pitchFamily="49" charset="0"/>
                <a:cs typeface="Courier New" pitchFamily="49" charset="0"/>
              </a:rPr>
              <a:t> (</a:t>
            </a:r>
            <a:r>
              <a:rPr lang="nn-NO" sz="1400" dirty="0">
                <a:solidFill>
                  <a:srgbClr val="0000FF"/>
                </a:solidFill>
                <a:latin typeface="Courier New" pitchFamily="49" charset="0"/>
                <a:cs typeface="Courier New" pitchFamily="49" charset="0"/>
              </a:rPr>
              <a:t>var</a:t>
            </a:r>
            <a:r>
              <a:rPr lang="nn-NO" sz="1400" dirty="0">
                <a:solidFill>
                  <a:prstClr val="black"/>
                </a:solidFill>
                <a:latin typeface="Courier New" pitchFamily="49" charset="0"/>
                <a:cs typeface="Courier New" pitchFamily="49" charset="0"/>
              </a:rPr>
              <a:t> i = 0; i &lt; studentsObj.length; i++) {</a:t>
            </a:r>
          </a:p>
          <a:p>
            <a:pPr algn="l" rtl="0"/>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str</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studentsObj</a:t>
            </a:r>
            <a:r>
              <a:rPr lang="en-US" sz="1400" dirty="0">
                <a:solidFill>
                  <a:prstClr val="black"/>
                </a:solidFill>
                <a:latin typeface="Courier New" pitchFamily="49" charset="0"/>
                <a:cs typeface="Courier New" pitchFamily="49" charset="0"/>
              </a:rPr>
              <a:t>[i].ID + </a:t>
            </a:r>
            <a:r>
              <a:rPr lang="en-US" sz="1400" dirty="0">
                <a:solidFill>
                  <a:srgbClr val="800000"/>
                </a:solidFill>
                <a:latin typeface="Courier New" pitchFamily="49" charset="0"/>
                <a:cs typeface="Courier New" pitchFamily="49" charset="0"/>
              </a:rPr>
              <a:t>"&lt;span class='space'&gt;&lt;/span&gt;“…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studentsTable</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).html(</a:t>
            </a:r>
            <a:r>
              <a:rPr lang="en-US" sz="1400" dirty="0" err="1">
                <a:solidFill>
                  <a:prstClr val="black"/>
                </a:solidFill>
                <a:latin typeface="Courier New" pitchFamily="49" charset="0"/>
                <a:cs typeface="Courier New" pitchFamily="49" charset="0"/>
              </a:rPr>
              <a:t>str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a:p>
            <a:pPr algn="l" rtl="0"/>
            <a:endParaRPr lang="en-US" sz="1400" dirty="0">
              <a:solidFill>
                <a:prstClr val="black"/>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A227AA9B-618D-4B3D-B126-278F1858E392}" type="slidenum">
              <a:rPr lang="he-IL" smtClean="0"/>
              <a:pPr/>
              <a:t>72</a:t>
            </a:fld>
            <a:endParaRPr lang="he-IL"/>
          </a:p>
        </p:txBody>
      </p:sp>
    </p:spTree>
    <p:extLst>
      <p:ext uri="{BB962C8B-B14F-4D97-AF65-F5344CB8AC3E}">
        <p14:creationId xmlns:p14="http://schemas.microsoft.com/office/powerpoint/2010/main" val="84331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ajax</a:t>
            </a:r>
            <a:r>
              <a:rPr lang="en-US" dirty="0"/>
              <a:t>() </a:t>
            </a:r>
            <a:r>
              <a:rPr lang="en-US" dirty="0" err="1"/>
              <a:t>cont</a:t>
            </a:r>
            <a:r>
              <a:rPr lang="en-US" dirty="0"/>
              <a:t>’</a:t>
            </a:r>
          </a:p>
        </p:txBody>
      </p:sp>
      <p:sp>
        <p:nvSpPr>
          <p:cNvPr id="3" name="Footer Placeholder 2"/>
          <p:cNvSpPr>
            <a:spLocks noGrp="1"/>
          </p:cNvSpPr>
          <p:nvPr>
            <p:ph type="ftr" sz="quarter" idx="11"/>
          </p:nvPr>
        </p:nvSpPr>
        <p:spPr/>
        <p:txBody>
          <a:bodyPr/>
          <a:lstStyle/>
          <a:p>
            <a:pPr>
              <a:defRPr/>
            </a:pPr>
            <a:r>
              <a:rPr lang="en-US"/>
              <a:t>©nir chen</a:t>
            </a:r>
          </a:p>
        </p:txBody>
      </p:sp>
      <p:sp>
        <p:nvSpPr>
          <p:cNvPr id="11" name="Folded Corner 10"/>
          <p:cNvSpPr>
            <a:spLocks noChangeArrowheads="1"/>
          </p:cNvSpPr>
          <p:nvPr/>
        </p:nvSpPr>
        <p:spPr bwMode="auto">
          <a:xfrm>
            <a:off x="87997" y="1124744"/>
            <a:ext cx="8928992" cy="3960440"/>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urier New" pitchFamily="49" charset="0"/>
                <a:cs typeface="Courier New" pitchFamily="49" charset="0"/>
              </a:rPr>
              <a:t>function</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formatErrorMessage</a:t>
            </a:r>
            <a:r>
              <a:rPr lang="en-US" sz="1400" dirty="0">
                <a:solidFill>
                  <a:prstClr val="black"/>
                </a:solidFill>
                <a:latin typeface="Courier New" pitchFamily="49" charset="0"/>
                <a:cs typeface="Courier New" pitchFamily="49" charset="0"/>
              </a:rPr>
              <a:t>(</a:t>
            </a:r>
            <a:r>
              <a:rPr lang="en-US" sz="1400" dirty="0" err="1">
                <a:solidFill>
                  <a:prstClr val="black"/>
                </a:solidFill>
                <a:latin typeface="Courier New" pitchFamily="49" charset="0"/>
                <a:cs typeface="Courier New" pitchFamily="49" charset="0"/>
              </a:rPr>
              <a:t>jqXHR</a:t>
            </a:r>
            <a:r>
              <a:rPr lang="en-US" sz="1400" dirty="0">
                <a:solidFill>
                  <a:prstClr val="black"/>
                </a:solidFill>
                <a:latin typeface="Courier New" pitchFamily="49" charset="0"/>
                <a:cs typeface="Courier New" pitchFamily="49" charset="0"/>
              </a:rPr>
              <a:t>, exception)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jqXHR.status</a:t>
            </a:r>
            <a:r>
              <a:rPr lang="en-US" sz="1400" dirty="0">
                <a:solidFill>
                  <a:prstClr val="black"/>
                </a:solidFill>
                <a:latin typeface="Courier New" pitchFamily="49" charset="0"/>
                <a:cs typeface="Courier New" pitchFamily="49" charset="0"/>
              </a:rPr>
              <a:t> === 0)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'Not connected.\</a:t>
            </a:r>
            <a:r>
              <a:rPr lang="en-US" sz="1400" dirty="0" err="1">
                <a:solidFill>
                  <a:srgbClr val="800000"/>
                </a:solidFill>
                <a:latin typeface="Courier New" pitchFamily="49" charset="0"/>
                <a:cs typeface="Courier New" pitchFamily="49" charset="0"/>
              </a:rPr>
              <a:t>nPlease</a:t>
            </a:r>
            <a:r>
              <a:rPr lang="en-US" sz="1400" dirty="0">
                <a:solidFill>
                  <a:srgbClr val="800000"/>
                </a:solidFill>
                <a:latin typeface="Courier New" pitchFamily="49" charset="0"/>
                <a:cs typeface="Courier New" pitchFamily="49" charset="0"/>
              </a:rPr>
              <a:t> verify your network connection.'</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jqXHR.status</a:t>
            </a:r>
            <a:r>
              <a:rPr lang="en-US" sz="1400" dirty="0">
                <a:solidFill>
                  <a:prstClr val="black"/>
                </a:solidFill>
                <a:latin typeface="Courier New" pitchFamily="49" charset="0"/>
                <a:cs typeface="Courier New" pitchFamily="49" charset="0"/>
              </a:rPr>
              <a:t> == 404)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'The requested page not found. [404]'</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a:t>
            </a:r>
            <a:r>
              <a:rPr lang="en-US" sz="1400" dirty="0" err="1">
                <a:solidFill>
                  <a:prstClr val="black"/>
                </a:solidFill>
                <a:latin typeface="Courier New" pitchFamily="49" charset="0"/>
                <a:cs typeface="Courier New" pitchFamily="49" charset="0"/>
              </a:rPr>
              <a:t>jqXHR.status</a:t>
            </a:r>
            <a:r>
              <a:rPr lang="en-US" sz="1400" dirty="0">
                <a:solidFill>
                  <a:prstClr val="black"/>
                </a:solidFill>
                <a:latin typeface="Courier New" pitchFamily="49" charset="0"/>
                <a:cs typeface="Courier New" pitchFamily="49" charset="0"/>
              </a:rPr>
              <a:t> == 500)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'Internal Server Error [500].'</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(exception === </a:t>
            </a:r>
            <a:r>
              <a:rPr lang="en-US" sz="1400" dirty="0">
                <a:solidFill>
                  <a:srgbClr val="800000"/>
                </a:solidFill>
                <a:latin typeface="Courier New" pitchFamily="49" charset="0"/>
                <a:cs typeface="Courier New" pitchFamily="49" charset="0"/>
              </a:rPr>
              <a:t>'</a:t>
            </a:r>
            <a:r>
              <a:rPr lang="en-US" sz="1400" dirty="0" err="1">
                <a:solidFill>
                  <a:srgbClr val="800000"/>
                </a:solidFill>
                <a:latin typeface="Courier New" pitchFamily="49" charset="0"/>
                <a:cs typeface="Courier New" pitchFamily="49" charset="0"/>
              </a:rPr>
              <a:t>parsererror</a:t>
            </a:r>
            <a:r>
              <a:rPr lang="en-US" sz="1400" dirty="0">
                <a:solidFill>
                  <a:srgbClr val="800000"/>
                </a:solidFill>
                <a:latin typeface="Courier New" pitchFamily="49" charset="0"/>
                <a:cs typeface="Courier New" pitchFamily="49" charset="0"/>
              </a:rPr>
              <a: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'Requested JSON parse failed.'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(exception === </a:t>
            </a:r>
            <a:r>
              <a:rPr lang="en-US" sz="1400" dirty="0">
                <a:solidFill>
                  <a:srgbClr val="800000"/>
                </a:solidFill>
                <a:latin typeface="Courier New" pitchFamily="49" charset="0"/>
                <a:cs typeface="Courier New" pitchFamily="49" charset="0"/>
              </a:rPr>
              <a:t>'timeout'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'Time out error.'</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if</a:t>
            </a:r>
            <a:r>
              <a:rPr lang="en-US" sz="1400" dirty="0">
                <a:solidFill>
                  <a:prstClr val="black"/>
                </a:solidFill>
                <a:latin typeface="Courier New" pitchFamily="49" charset="0"/>
                <a:cs typeface="Courier New" pitchFamily="49" charset="0"/>
              </a:rPr>
              <a:t> (exception === </a:t>
            </a:r>
            <a:r>
              <a:rPr lang="en-US" sz="1400" dirty="0">
                <a:solidFill>
                  <a:srgbClr val="800000"/>
                </a:solidFill>
                <a:latin typeface="Courier New" pitchFamily="49" charset="0"/>
                <a:cs typeface="Courier New" pitchFamily="49" charset="0"/>
              </a:rPr>
              <a:t>'abort'</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'Ajax request aborted.'</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else</a:t>
            </a:r>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return</a:t>
            </a:r>
            <a:r>
              <a:rPr lang="en-US" sz="1400" dirty="0">
                <a:solidFill>
                  <a:prstClr val="black"/>
                </a:solidFill>
                <a:latin typeface="Courier New" pitchFamily="49" charset="0"/>
                <a:cs typeface="Courier New" pitchFamily="49" charset="0"/>
              </a:rPr>
              <a:t> (</a:t>
            </a:r>
            <a:r>
              <a:rPr lang="en-US" sz="1400" dirty="0">
                <a:solidFill>
                  <a:srgbClr val="800000"/>
                </a:solidFill>
                <a:latin typeface="Courier New" pitchFamily="49" charset="0"/>
                <a:cs typeface="Courier New" pitchFamily="49" charset="0"/>
              </a:rPr>
              <a:t>'Uncaught Error.\n'</a:t>
            </a:r>
            <a:r>
              <a:rPr lang="en-US" sz="1400" dirty="0">
                <a:solidFill>
                  <a:prstClr val="black"/>
                </a:solidFill>
                <a:latin typeface="Courier New" pitchFamily="49" charset="0"/>
                <a:cs typeface="Courier New" pitchFamily="49" charset="0"/>
              </a:rPr>
              <a:t> + </a:t>
            </a:r>
            <a:r>
              <a:rPr lang="en-US" sz="1400" dirty="0" err="1">
                <a:solidFill>
                  <a:prstClr val="black"/>
                </a:solidFill>
                <a:latin typeface="Courier New" pitchFamily="49" charset="0"/>
                <a:cs typeface="Courier New" pitchFamily="49" charset="0"/>
              </a:rPr>
              <a:t>jqXHR.responseText</a:t>
            </a:r>
            <a:r>
              <a:rPr lang="en-US" sz="1400" dirty="0">
                <a:solidFill>
                  <a:prstClr val="black"/>
                </a:solidFill>
                <a:latin typeface="Courier New" pitchFamily="49" charset="0"/>
                <a:cs typeface="Courier New" pitchFamily="49" charset="0"/>
              </a:rPr>
              <a:t>);</a:t>
            </a:r>
          </a:p>
          <a:p>
            <a:pPr algn="l" rtl="0"/>
            <a:r>
              <a:rPr lang="en-US" sz="1400" dirty="0">
                <a:solidFill>
                  <a:prstClr val="black"/>
                </a:solidFill>
                <a:latin typeface="Courier New" pitchFamily="49" charset="0"/>
                <a:cs typeface="Courier New" pitchFamily="49" charset="0"/>
              </a:rPr>
              <a:t>    }</a:t>
            </a:r>
          </a:p>
          <a:p>
            <a:pPr algn="l" rtl="0"/>
            <a:r>
              <a:rPr lang="en-US" sz="1400" dirty="0">
                <a:solidFill>
                  <a:prstClr val="black"/>
                </a:solidFill>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lstStyle/>
          <a:p>
            <a:fld id="{A227AA9B-618D-4B3D-B126-278F1858E392}" type="slidenum">
              <a:rPr lang="he-IL" smtClean="0"/>
              <a:pPr/>
              <a:t>73</a:t>
            </a:fld>
            <a:endParaRPr lang="he-IL"/>
          </a:p>
        </p:txBody>
      </p:sp>
    </p:spTree>
    <p:extLst>
      <p:ext uri="{BB962C8B-B14F-4D97-AF65-F5344CB8AC3E}">
        <p14:creationId xmlns:p14="http://schemas.microsoft.com/office/powerpoint/2010/main" val="87116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a:t>
            </a:r>
          </a:p>
        </p:txBody>
      </p:sp>
      <p:sp>
        <p:nvSpPr>
          <p:cNvPr id="3" name="Content Placeholder 2"/>
          <p:cNvSpPr>
            <a:spLocks noGrp="1"/>
          </p:cNvSpPr>
          <p:nvPr>
            <p:ph idx="1"/>
          </p:nvPr>
        </p:nvSpPr>
        <p:spPr/>
        <p:txBody>
          <a:bodyPr/>
          <a:lstStyle/>
          <a:p>
            <a:r>
              <a:rPr lang="en-US" dirty="0"/>
              <a:t>The code we saw here will only work </a:t>
            </a:r>
            <a:r>
              <a:rPr lang="en-US" i="1" dirty="0" err="1">
                <a:latin typeface="Courier New" pitchFamily="49" charset="0"/>
                <a:cs typeface="Courier New" pitchFamily="49" charset="0"/>
              </a:rPr>
              <a:t>localhost</a:t>
            </a:r>
            <a:endParaRPr lang="en-US" i="1" dirty="0">
              <a:latin typeface="Courier New" pitchFamily="49" charset="0"/>
              <a:cs typeface="Courier New" pitchFamily="49" charset="0"/>
            </a:endParaRPr>
          </a:p>
          <a:p>
            <a:r>
              <a:rPr lang="en-US" dirty="0"/>
              <a:t>In order to use it on other machine, cross domain we need to use the </a:t>
            </a:r>
            <a:r>
              <a:rPr lang="en-US" i="1" dirty="0">
                <a:latin typeface="Courier New" pitchFamily="49" charset="0"/>
                <a:cs typeface="Courier New" pitchFamily="49" charset="0"/>
              </a:rPr>
              <a:t>JSONP</a:t>
            </a:r>
            <a:r>
              <a:rPr lang="en-US" dirty="0"/>
              <a:t> (JSON with padding) technique. (a bit complicated)</a:t>
            </a:r>
          </a:p>
          <a:p>
            <a:r>
              <a:rPr lang="en-US" dirty="0"/>
              <a:t>Luckily, we wont need to do anything while using the </a:t>
            </a:r>
            <a:r>
              <a:rPr lang="en-US" i="1" dirty="0" err="1">
                <a:latin typeface="Courier New" pitchFamily="49" charset="0"/>
                <a:cs typeface="Courier New" pitchFamily="49" charset="0"/>
              </a:rPr>
              <a:t>PhoneGap</a:t>
            </a:r>
            <a:r>
              <a:rPr lang="en-US" i="1" dirty="0">
                <a:latin typeface="Courier New" pitchFamily="49" charset="0"/>
                <a:cs typeface="Courier New" pitchFamily="49" charset="0"/>
              </a:rPr>
              <a:t> Build</a:t>
            </a:r>
            <a:r>
              <a:rPr lang="en-US" dirty="0"/>
              <a:t>. Because it will do everything for us even with the code we saw here!</a:t>
            </a:r>
          </a:p>
        </p:txBody>
      </p:sp>
      <p:sp>
        <p:nvSpPr>
          <p:cNvPr id="4" name="Footer Placeholder 3"/>
          <p:cNvSpPr>
            <a:spLocks noGrp="1"/>
          </p:cNvSpPr>
          <p:nvPr>
            <p:ph type="ftr" sz="quarter" idx="11"/>
          </p:nvPr>
        </p:nvSpPr>
        <p:spPr/>
        <p:txBody>
          <a:bodyPr/>
          <a:lstStyle/>
          <a:p>
            <a:pPr>
              <a:defRPr/>
            </a:pPr>
            <a:r>
              <a:rPr lang="en-US"/>
              <a:t>©nir chen</a:t>
            </a:r>
          </a:p>
        </p:txBody>
      </p:sp>
      <p:sp>
        <p:nvSpPr>
          <p:cNvPr id="5" name="Slide Number Placeholder 4"/>
          <p:cNvSpPr>
            <a:spLocks noGrp="1"/>
          </p:cNvSpPr>
          <p:nvPr>
            <p:ph type="sldNum" sz="quarter" idx="12"/>
          </p:nvPr>
        </p:nvSpPr>
        <p:spPr/>
        <p:txBody>
          <a:bodyPr/>
          <a:lstStyle/>
          <a:p>
            <a:fld id="{A227AA9B-618D-4B3D-B126-278F1858E392}" type="slidenum">
              <a:rPr lang="he-IL" smtClean="0"/>
              <a:pPr/>
              <a:t>74</a:t>
            </a:fld>
            <a:endParaRPr lang="he-IL"/>
          </a:p>
        </p:txBody>
      </p:sp>
    </p:spTree>
    <p:extLst>
      <p:ext uri="{BB962C8B-B14F-4D97-AF65-F5344CB8AC3E}">
        <p14:creationId xmlns:p14="http://schemas.microsoft.com/office/powerpoint/2010/main" val="1952906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Add extension </a:t>
            </a:r>
            <a:r>
              <a:rPr lang="en-US" b="0" u="sng" dirty="0"/>
              <a:t>or</a:t>
            </a:r>
            <a:r>
              <a:rPr lang="en-US" dirty="0"/>
              <a:t> add to </a:t>
            </a:r>
            <a:r>
              <a:rPr lang="en-US"/>
              <a:t>web.config</a:t>
            </a:r>
            <a:r>
              <a:rPr lang="en-US" dirty="0"/>
              <a:t>!!!</a:t>
            </a:r>
            <a:endParaRPr lang="he-IL" dirty="0"/>
          </a:p>
        </p:txBody>
      </p:sp>
      <p:sp>
        <p:nvSpPr>
          <p:cNvPr id="3" name="מציין מיקום תוכן 2"/>
          <p:cNvSpPr>
            <a:spLocks noGrp="1"/>
          </p:cNvSpPr>
          <p:nvPr>
            <p:ph idx="1"/>
          </p:nvPr>
        </p:nvSpPr>
        <p:spPr/>
        <p:txBody>
          <a:bodyPr/>
          <a:lstStyle/>
          <a:p>
            <a:endParaRPr lang="he-IL" dirty="0"/>
          </a:p>
        </p:txBody>
      </p:sp>
      <p:sp>
        <p:nvSpPr>
          <p:cNvPr id="4" name="מציין מיקום של כותרת תחתונה 3"/>
          <p:cNvSpPr>
            <a:spLocks noGrp="1"/>
          </p:cNvSpPr>
          <p:nvPr>
            <p:ph type="ftr" sz="quarter" idx="11"/>
          </p:nvPr>
        </p:nvSpPr>
        <p:spPr/>
        <p:txBody>
          <a:bodyPr/>
          <a:lstStyle/>
          <a:p>
            <a:pPr>
              <a:defRPr/>
            </a:pPr>
            <a:r>
              <a:rPr lang="en-US"/>
              <a:t>©nir chen</a:t>
            </a:r>
          </a:p>
        </p:txBody>
      </p:sp>
      <p:sp>
        <p:nvSpPr>
          <p:cNvPr id="5" name="מציין מיקום של מספר שקופית 4"/>
          <p:cNvSpPr>
            <a:spLocks noGrp="1"/>
          </p:cNvSpPr>
          <p:nvPr>
            <p:ph type="sldNum" sz="quarter" idx="12"/>
          </p:nvPr>
        </p:nvSpPr>
        <p:spPr/>
        <p:txBody>
          <a:bodyPr/>
          <a:lstStyle/>
          <a:p>
            <a:fld id="{A227AA9B-618D-4B3D-B126-278F1858E392}" type="slidenum">
              <a:rPr lang="he-IL" smtClean="0"/>
              <a:pPr/>
              <a:t>75</a:t>
            </a:fld>
            <a:endParaRPr lang="he-IL"/>
          </a:p>
        </p:txBody>
      </p:sp>
      <p:pic>
        <p:nvPicPr>
          <p:cNvPr id="6" name="תמונה 5"/>
          <p:cNvPicPr>
            <a:picLocks noChangeAspect="1"/>
          </p:cNvPicPr>
          <p:nvPr/>
        </p:nvPicPr>
        <p:blipFill>
          <a:blip r:embed="rId2"/>
          <a:stretch>
            <a:fillRect/>
          </a:stretch>
        </p:blipFill>
        <p:spPr>
          <a:xfrm>
            <a:off x="133725" y="913985"/>
            <a:ext cx="2872680" cy="3032660"/>
          </a:xfrm>
          <a:prstGeom prst="rect">
            <a:avLst/>
          </a:prstGeom>
        </p:spPr>
      </p:pic>
      <p:sp>
        <p:nvSpPr>
          <p:cNvPr id="7" name="Folded Corner 10"/>
          <p:cNvSpPr>
            <a:spLocks noChangeArrowheads="1"/>
          </p:cNvSpPr>
          <p:nvPr/>
        </p:nvSpPr>
        <p:spPr bwMode="auto">
          <a:xfrm>
            <a:off x="107504" y="4215708"/>
            <a:ext cx="8765468" cy="2376264"/>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solidFill>
                  <a:srgbClr val="0000FF"/>
                </a:solidFill>
                <a:latin typeface="Consolas" panose="020B0609020204030204" pitchFamily="49" charset="0"/>
              </a:rPr>
              <a:t>&lt;</a:t>
            </a:r>
            <a:r>
              <a:rPr lang="en-US" sz="1400" dirty="0">
                <a:solidFill>
                  <a:srgbClr val="A31515"/>
                </a:solidFill>
                <a:latin typeface="Consolas" panose="020B0609020204030204" pitchFamily="49" charset="0"/>
              </a:rPr>
              <a:t>configuration</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endParaRPr lang="he-IL"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system.webServer</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httpProtocol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customHeaders</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add</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Access-Control-Allow-Headers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value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accept, content-type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add</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Access-Control-Allow-Origin</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value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a:solidFill>
                  <a:srgbClr val="A31515"/>
                </a:solidFill>
                <a:latin typeface="Consolas" panose="020B0609020204030204" pitchFamily="49" charset="0"/>
              </a:rPr>
              <a:t>add</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Access-Control-Allow-Methods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a:t>
            </a:r>
            <a:r>
              <a:rPr lang="en-US" sz="1400" dirty="0">
                <a:solidFill>
                  <a:srgbClr val="FF0000"/>
                </a:solidFill>
                <a:latin typeface="Consolas" panose="020B0609020204030204" pitchFamily="49" charset="0"/>
              </a:rPr>
              <a:t>value</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POST, GET, OPTIONS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 /&gt;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customHeaders</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httpProtocol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pPr algn="l" rtl="0"/>
            <a:r>
              <a:rPr lang="en-US" sz="1400" dirty="0">
                <a:solidFill>
                  <a:srgbClr val="0000FF"/>
                </a:solidFill>
                <a:latin typeface="Consolas" panose="020B0609020204030204" pitchFamily="49" charset="0"/>
              </a:rPr>
              <a:t>  &lt;/</a:t>
            </a:r>
            <a:r>
              <a:rPr lang="en-US" sz="1400" dirty="0" err="1">
                <a:solidFill>
                  <a:srgbClr val="A31515"/>
                </a:solidFill>
                <a:latin typeface="Consolas" panose="020B0609020204030204" pitchFamily="49" charset="0"/>
              </a:rPr>
              <a:t>system.webServer</a:t>
            </a:r>
            <a:r>
              <a:rPr lang="en-US" sz="1400" dirty="0">
                <a:solidFill>
                  <a:srgbClr val="0000FF"/>
                </a:solidFill>
                <a:latin typeface="Consolas" panose="020B0609020204030204" pitchFamily="49" charset="0"/>
              </a:rPr>
              <a:t>&gt;</a:t>
            </a:r>
            <a:endParaRPr lang="en-US" sz="1400"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305921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 </a:t>
            </a:r>
          </a:p>
        </p:txBody>
      </p:sp>
      <p:sp>
        <p:nvSpPr>
          <p:cNvPr id="3" name="Content Placeholder 2"/>
          <p:cNvSpPr>
            <a:spLocks noGrp="1"/>
          </p:cNvSpPr>
          <p:nvPr>
            <p:ph idx="1"/>
          </p:nvPr>
        </p:nvSpPr>
        <p:spPr/>
        <p:txBody>
          <a:bodyPr/>
          <a:lstStyle/>
          <a:p>
            <a:r>
              <a:rPr lang="en-US" dirty="0"/>
              <a:t>Selectors enables you to select one or more html element\tags in order to perform a manipulation on it.</a:t>
            </a:r>
          </a:p>
          <a:p>
            <a:r>
              <a:rPr lang="en-US" dirty="0"/>
              <a:t>Can be done using JS but not as simple as with Jquery</a:t>
            </a:r>
          </a:p>
          <a:p>
            <a:r>
              <a:rPr lang="en-US" dirty="0"/>
              <a:t>$(</a:t>
            </a:r>
            <a:r>
              <a:rPr lang="en-US" dirty="0" err="1"/>
              <a:t>selctorExpression</a:t>
            </a:r>
            <a:r>
              <a:rPr lang="en-US" dirty="0"/>
              <a:t>) = </a:t>
            </a:r>
            <a:r>
              <a:rPr lang="en-US" dirty="0" err="1"/>
              <a:t>jQuery</a:t>
            </a:r>
            <a:r>
              <a:rPr lang="en-US" dirty="0"/>
              <a:t>(</a:t>
            </a:r>
            <a:r>
              <a:rPr lang="en-US" dirty="0" err="1"/>
              <a:t>selctorExpression</a:t>
            </a:r>
            <a:r>
              <a:rPr lang="en-US" dirty="0"/>
              <a: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14" y="924322"/>
            <a:ext cx="2028825" cy="135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8</a:t>
            </a:fld>
            <a:endParaRPr lang="he-IL"/>
          </a:p>
        </p:txBody>
      </p:sp>
      <p:sp>
        <p:nvSpPr>
          <p:cNvPr id="7" name="מלבן 6"/>
          <p:cNvSpPr/>
          <p:nvPr/>
        </p:nvSpPr>
        <p:spPr>
          <a:xfrm>
            <a:off x="457200" y="1484784"/>
            <a:ext cx="137849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834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by Tag Name</a:t>
            </a:r>
          </a:p>
        </p:txBody>
      </p:sp>
      <p:sp>
        <p:nvSpPr>
          <p:cNvPr id="3" name="Content Placeholder 2"/>
          <p:cNvSpPr>
            <a:spLocks noGrp="1"/>
          </p:cNvSpPr>
          <p:nvPr>
            <p:ph idx="1"/>
          </p:nvPr>
        </p:nvSpPr>
        <p:spPr>
          <a:xfrm>
            <a:off x="407808" y="2143532"/>
            <a:ext cx="8229600" cy="1872208"/>
          </a:xfrm>
        </p:spPr>
        <p:txBody>
          <a:bodyPr/>
          <a:lstStyle/>
          <a:p>
            <a:r>
              <a:rPr lang="en-US" dirty="0"/>
              <a:t>Returns a </a:t>
            </a:r>
            <a:r>
              <a:rPr lang="en-US" u="sng" dirty="0"/>
              <a:t>collection</a:t>
            </a:r>
            <a:r>
              <a:rPr lang="en-US" dirty="0"/>
              <a:t> of all the </a:t>
            </a:r>
            <a:r>
              <a:rPr lang="en-US" dirty="0" err="1"/>
              <a:t>divs</a:t>
            </a:r>
            <a:endParaRPr lang="en-US" dirty="0"/>
          </a:p>
          <a:p>
            <a:r>
              <a:rPr lang="en-US" dirty="0"/>
              <a:t>.text() :  returns the text value of the element</a:t>
            </a:r>
          </a:p>
        </p:txBody>
      </p:sp>
      <p:sp>
        <p:nvSpPr>
          <p:cNvPr id="5" name="Folded Corner 4"/>
          <p:cNvSpPr>
            <a:spLocks noChangeArrowheads="1"/>
          </p:cNvSpPr>
          <p:nvPr/>
        </p:nvSpPr>
        <p:spPr bwMode="auto">
          <a:xfrm>
            <a:off x="58112" y="1124744"/>
            <a:ext cx="8928992" cy="992368"/>
          </a:xfrm>
          <a:prstGeom prst="foldedCorner">
            <a:avLst>
              <a:gd name="adj" fmla="val 16667"/>
            </a:avLst>
          </a:prstGeom>
          <a:solidFill>
            <a:schemeClr val="bg1"/>
          </a:solidFill>
          <a:ln w="9525">
            <a:solidFill>
              <a:srgbClr val="4A7EBB"/>
            </a:solidFill>
            <a:round/>
            <a:headEnd/>
            <a:tailEnd/>
          </a:ln>
          <a:effectLst>
            <a:outerShdw blurRad="63500" dist="23000" dir="5400000" rotWithShape="0">
              <a:srgbClr val="000000">
                <a:alpha val="34999"/>
              </a:srgbClr>
            </a:outerShdw>
          </a:effectLst>
        </p:spPr>
        <p:txBody>
          <a:bodyPr/>
          <a:lstStyle/>
          <a:p>
            <a:pPr algn="l" rtl="0"/>
            <a:r>
              <a:rPr lang="en-US" sz="1400" dirty="0">
                <a:latin typeface="Courier New" pitchFamily="49" charset="0"/>
                <a:cs typeface="Courier New" pitchFamily="49" charset="0"/>
              </a:rPr>
              <a:t> alert($(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).text());</a:t>
            </a:r>
          </a:p>
          <a:p>
            <a:pPr algn="l" rtl="0"/>
            <a:r>
              <a:rPr lang="en-US" sz="1400" dirty="0">
                <a:solidFill>
                  <a:prstClr val="black"/>
                </a:solidFill>
                <a:latin typeface="Courier New" pitchFamily="49" charset="0"/>
                <a:cs typeface="Courier New" pitchFamily="49" charset="0"/>
              </a:rPr>
              <a: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firstName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Dexter</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prstClr val="black"/>
                </a:solidFill>
                <a:latin typeface="Courier New" pitchFamily="49" charset="0"/>
                <a:cs typeface="Courier New" pitchFamily="49" charset="0"/>
              </a:rPr>
              <a:t> </a:t>
            </a:r>
            <a:r>
              <a:rPr lang="en-US" sz="1400" dirty="0">
                <a:solidFill>
                  <a:srgbClr val="FF0000"/>
                </a:solidFill>
                <a:latin typeface="Courier New" pitchFamily="49" charset="0"/>
                <a:cs typeface="Courier New" pitchFamily="49" charset="0"/>
              </a:rPr>
              <a:t>id</a:t>
            </a:r>
            <a:r>
              <a:rPr lang="en-US" sz="1400" dirty="0">
                <a:solidFill>
                  <a:srgbClr val="0000FF"/>
                </a:solidFill>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lastName</a:t>
            </a:r>
            <a:r>
              <a:rPr lang="en-US" sz="1400" dirty="0">
                <a:solidFill>
                  <a:srgbClr val="0000FF"/>
                </a:solidFill>
                <a:latin typeface="Courier New" pitchFamily="49" charset="0"/>
                <a:cs typeface="Courier New" pitchFamily="49" charset="0"/>
              </a:rPr>
              <a:t>"&gt;</a:t>
            </a:r>
            <a:r>
              <a:rPr lang="en-US" sz="1400" dirty="0">
                <a:solidFill>
                  <a:prstClr val="black"/>
                </a:solidFill>
                <a:latin typeface="Courier New" pitchFamily="49" charset="0"/>
                <a:cs typeface="Courier New" pitchFamily="49" charset="0"/>
              </a:rPr>
              <a:t>Morgan </a:t>
            </a:r>
            <a:r>
              <a:rPr lang="en-US" sz="1400" dirty="0">
                <a:solidFill>
                  <a:srgbClr val="0000FF"/>
                </a:solidFill>
                <a:latin typeface="Courier New" pitchFamily="49" charset="0"/>
                <a:cs typeface="Courier New" pitchFamily="49" charset="0"/>
              </a:rPr>
              <a:t>&lt;/</a:t>
            </a:r>
            <a:r>
              <a:rPr lang="en-US" sz="1400" dirty="0">
                <a:solidFill>
                  <a:srgbClr val="800000"/>
                </a:solidFill>
                <a:latin typeface="Courier New" pitchFamily="49" charset="0"/>
                <a:cs typeface="Courier New" pitchFamily="49" charset="0"/>
              </a:rPr>
              <a:t>div</a:t>
            </a:r>
            <a:r>
              <a:rPr lang="en-US" sz="1400" dirty="0">
                <a:solidFill>
                  <a:srgbClr val="0000FF"/>
                </a:solidFill>
                <a:latin typeface="Courier New" pitchFamily="49" charset="0"/>
                <a:cs typeface="Courier New" pitchFamily="49" charset="0"/>
              </a:rPr>
              <a:t>&gt;</a:t>
            </a:r>
          </a:p>
          <a:p>
            <a:pPr algn="l" rtl="0"/>
            <a:endParaRPr lang="en-US" sz="1400" dirty="0">
              <a:solidFill>
                <a:prstClr val="black"/>
              </a:solidFill>
              <a:latin typeface="Courier New" pitchFamily="49" charset="0"/>
              <a:cs typeface="Courier New" pitchFamily="49" charset="0"/>
            </a:endParaRPr>
          </a:p>
        </p:txBody>
      </p:sp>
      <p:sp>
        <p:nvSpPr>
          <p:cNvPr id="6" name="Rounded Rectangular Callout 5"/>
          <p:cNvSpPr/>
          <p:nvPr/>
        </p:nvSpPr>
        <p:spPr>
          <a:xfrm>
            <a:off x="6300192" y="1495460"/>
            <a:ext cx="1800200" cy="648072"/>
          </a:xfrm>
          <a:prstGeom prst="wedgeRoundRectCallout">
            <a:avLst>
              <a:gd name="adj1" fmla="val -234624"/>
              <a:gd name="adj2" fmla="val -743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dirty="0" err="1"/>
              <a:t>DexterMorgan</a:t>
            </a:r>
            <a:endParaRPr lang="en-US" dirty="0"/>
          </a:p>
        </p:txBody>
      </p:sp>
      <p:sp>
        <p:nvSpPr>
          <p:cNvPr id="7" name="Footer Placeholder 6"/>
          <p:cNvSpPr>
            <a:spLocks noGrp="1"/>
          </p:cNvSpPr>
          <p:nvPr>
            <p:ph type="ftr" sz="quarter" idx="11"/>
          </p:nvPr>
        </p:nvSpPr>
        <p:spPr/>
        <p:txBody>
          <a:bodyPr/>
          <a:lstStyle/>
          <a:p>
            <a:pPr>
              <a:defRPr/>
            </a:pPr>
            <a:r>
              <a:rPr lang="en-US"/>
              <a:t>©nir chen</a:t>
            </a:r>
          </a:p>
        </p:txBody>
      </p:sp>
      <p:sp>
        <p:nvSpPr>
          <p:cNvPr id="4" name="Slide Number Placeholder 3"/>
          <p:cNvSpPr>
            <a:spLocks noGrp="1"/>
          </p:cNvSpPr>
          <p:nvPr>
            <p:ph type="sldNum" sz="quarter" idx="12"/>
          </p:nvPr>
        </p:nvSpPr>
        <p:spPr/>
        <p:txBody>
          <a:bodyPr/>
          <a:lstStyle/>
          <a:p>
            <a:fld id="{A227AA9B-618D-4B3D-B126-278F1858E392}" type="slidenum">
              <a:rPr lang="he-IL" smtClean="0"/>
              <a:pPr/>
              <a:t>9</a:t>
            </a:fld>
            <a:endParaRPr lang="he-IL"/>
          </a:p>
        </p:txBody>
      </p:sp>
    </p:spTree>
    <p:extLst>
      <p:ext uri="{BB962C8B-B14F-4D97-AF65-F5344CB8AC3E}">
        <p14:creationId xmlns:p14="http://schemas.microsoft.com/office/powerpoint/2010/main" val="164410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theme/theme1.xml><?xml version="1.0" encoding="utf-8"?>
<a:theme xmlns:a="http://schemas.openxmlformats.org/drawingml/2006/main" name="M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85687</TotalTime>
  <Words>7915</Words>
  <Application>Microsoft Office PowerPoint</Application>
  <PresentationFormat>On-screen Show (4:3)</PresentationFormat>
  <Paragraphs>1193</Paragraphs>
  <Slides>75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Consolas</vt:lpstr>
      <vt:lpstr>Courier New</vt:lpstr>
      <vt:lpstr>SFMono-Regular</vt:lpstr>
      <vt:lpstr>My Template</vt:lpstr>
      <vt:lpstr>Mobile</vt:lpstr>
      <vt:lpstr>Agenda </vt:lpstr>
      <vt:lpstr>What’s Jquery</vt:lpstr>
      <vt:lpstr>Jquery file and vsdoc</vt:lpstr>
      <vt:lpstr>Jquery file and vsdoc cont’</vt:lpstr>
      <vt:lpstr>$(document).ready</vt:lpstr>
      <vt:lpstr>Agenda </vt:lpstr>
      <vt:lpstr>Selectors </vt:lpstr>
      <vt:lpstr>Selecting by Tag Name</vt:lpstr>
      <vt:lpstr>Selecting multiple elements</vt:lpstr>
      <vt:lpstr>Selecting Descendants elements</vt:lpstr>
      <vt:lpstr>.each()</vt:lpstr>
      <vt:lpstr>Selecting by Id</vt:lpstr>
      <vt:lpstr>Selecting start from a specific place</vt:lpstr>
      <vt:lpstr>Selecting by class </vt:lpstr>
      <vt:lpstr>Selecting by class cont’</vt:lpstr>
      <vt:lpstr>Selecting by attribute</vt:lpstr>
      <vt:lpstr>Selecting by attribute cont’</vt:lpstr>
      <vt:lpstr>Selecting by input</vt:lpstr>
      <vt:lpstr>.contains()</vt:lpstr>
      <vt:lpstr>:even \ :odd</vt:lpstr>
      <vt:lpstr>:first-child</vt:lpstr>
      <vt:lpstr>:eq()</vt:lpstr>
      <vt:lpstr>:nth-child()</vt:lpstr>
      <vt:lpstr>:nth-child()</vt:lpstr>
      <vt:lpstr>^= starts with</vt:lpstr>
      <vt:lpstr>$= ends with</vt:lpstr>
      <vt:lpstr>*= contains </vt:lpstr>
      <vt:lpstr>Agenda </vt:lpstr>
      <vt:lpstr>The example</vt:lpstr>
      <vt:lpstr>each()  cont’ </vt:lpstr>
      <vt:lpstr>each() –efficiency consideration!!!</vt:lpstr>
      <vt:lpstr>Attribute </vt:lpstr>
      <vt:lpstr>Attribute  cont’</vt:lpstr>
      <vt:lpstr>Chaining functions</vt:lpstr>
      <vt:lpstr>append()</vt:lpstr>
      <vt:lpstr>prepend()</vt:lpstr>
      <vt:lpstr>wrap()</vt:lpstr>
      <vt:lpstr>remove()</vt:lpstr>
      <vt:lpstr>.css()</vt:lpstr>
      <vt:lpstr>addClass()</vt:lpstr>
      <vt:lpstr>removeClass()</vt:lpstr>
      <vt:lpstr>hasClass()</vt:lpstr>
      <vt:lpstr>toggleClass()</vt:lpstr>
      <vt:lpstr>Agenda </vt:lpstr>
      <vt:lpstr>JavaScript events</vt:lpstr>
      <vt:lpstr>Wiring the old fashion</vt:lpstr>
      <vt:lpstr>click()</vt:lpstr>
      <vt:lpstr>click() cont’</vt:lpstr>
      <vt:lpstr>change()</vt:lpstr>
      <vt:lpstr>mouseenter\mouseleave\mouseup\mousedown</vt:lpstr>
      <vt:lpstr>event args</vt:lpstr>
      <vt:lpstr>on() and multiple bindings</vt:lpstr>
      <vt:lpstr>off()</vt:lpstr>
      <vt:lpstr>off() cont’</vt:lpstr>
      <vt:lpstr>on\off</vt:lpstr>
      <vt:lpstr>hover()</vt:lpstr>
      <vt:lpstr>hover() cont’</vt:lpstr>
      <vt:lpstr>Try it yourself</vt:lpstr>
      <vt:lpstr>Try it yourself</vt:lpstr>
      <vt:lpstr>Drag and Drop</vt:lpstr>
      <vt:lpstr>Drag and Drop</vt:lpstr>
      <vt:lpstr>Try it yourself</vt:lpstr>
      <vt:lpstr>Try it yourself</vt:lpstr>
      <vt:lpstr>Agenda </vt:lpstr>
      <vt:lpstr>Ajax </vt:lpstr>
      <vt:lpstr>Web Service</vt:lpstr>
      <vt:lpstr>Web Service cont’</vt:lpstr>
      <vt:lpstr>Web Service cont’</vt:lpstr>
      <vt:lpstr>Web config</vt:lpstr>
      <vt:lpstr>ajax()</vt:lpstr>
      <vt:lpstr>ajax()</vt:lpstr>
      <vt:lpstr>ajax() cont’</vt:lpstr>
      <vt:lpstr>Ajax </vt:lpstr>
      <vt:lpstr>Add extension or add to web.config!!!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nir</dc:creator>
  <cp:lastModifiedBy>חן ניר</cp:lastModifiedBy>
  <cp:revision>1553</cp:revision>
  <cp:lastPrinted>2011-03-13T14:26:10Z</cp:lastPrinted>
  <dcterms:created xsi:type="dcterms:W3CDTF">2010-12-01T17:27:09Z</dcterms:created>
  <dcterms:modified xsi:type="dcterms:W3CDTF">2019-10-22T12:08:53Z</dcterms:modified>
</cp:coreProperties>
</file>