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257" r:id="rId3"/>
    <p:sldId id="263" r:id="rId4"/>
    <p:sldId id="2761" r:id="rId5"/>
    <p:sldId id="2762" r:id="rId6"/>
    <p:sldId id="2763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8" userDrawn="1">
          <p15:clr>
            <a:srgbClr val="A4A3A4"/>
          </p15:clr>
        </p15:guide>
        <p15:guide id="2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9ABD48-F973-9601-34BA-513E5F535977}" name="Nir Cafri" initials="NC" userId="S::nircafri@mail.tau.ac.il::93a9bcd0-a285-42ce-8b46-0b34b98bc47d" providerId="AD"/>
  <p188:author id="{3C713B81-E4D5-0F78-F6A6-3D545B20BE5A}" name="Alon Friedman" initials="AF" userId="S::al642234@dal.ca::6ef7f9ff-8b55-4386-b63c-8a3140bddd4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89588" autoAdjust="0"/>
  </p:normalViewPr>
  <p:slideViewPr>
    <p:cSldViewPr snapToGrid="0" snapToObjects="1">
      <p:cViewPr>
        <p:scale>
          <a:sx n="200" d="100"/>
          <a:sy n="200" d="100"/>
        </p:scale>
        <p:origin x="342" y="-4020"/>
      </p:cViewPr>
      <p:guideLst>
        <p:guide orient="horz" pos="3138"/>
        <p:guide pos="1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68AF-D436-45B7-9D7B-7D787C1C2BA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FD83-FA20-419C-BB9A-676A1377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Epilepsy 1 –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AB_1866</a:t>
            </a:r>
            <a:r>
              <a:rPr lang="en-US" dirty="0"/>
              <a:t>LFT</a:t>
            </a:r>
          </a:p>
          <a:p>
            <a:r>
              <a:rPr lang="en-US" dirty="0"/>
              <a:t>2 -  MH 4108 LF</a:t>
            </a:r>
          </a:p>
          <a:p>
            <a:r>
              <a:rPr lang="en-US" dirty="0"/>
              <a:t>3 - WS_7206 G</a:t>
            </a:r>
          </a:p>
          <a:p>
            <a:endParaRPr lang="en-US" dirty="0"/>
          </a:p>
          <a:p>
            <a:r>
              <a:rPr lang="en-US" dirty="0"/>
              <a:t>Controls</a:t>
            </a:r>
          </a:p>
          <a:p>
            <a:r>
              <a:rPr lang="en-US" dirty="0"/>
              <a:t>1 – AN 0207</a:t>
            </a:r>
          </a:p>
          <a:p>
            <a:r>
              <a:rPr lang="en-US" dirty="0"/>
              <a:t>2 – HS 5404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r>
              <a:rPr lang="en-US" dirty="0"/>
              <a:t>EA 0804</a:t>
            </a:r>
          </a:p>
          <a:p>
            <a:r>
              <a:rPr lang="en-US" dirty="0"/>
              <a:t>LL 0265</a:t>
            </a:r>
          </a:p>
          <a:p>
            <a:r>
              <a:rPr lang="en-US" dirty="0"/>
              <a:t>BT 3007 – left side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r>
              <a:rPr lang="en-US" dirty="0"/>
              <a:t>AF7084 – linear and </a:t>
            </a:r>
            <a:r>
              <a:rPr lang="en-US" dirty="0" err="1"/>
              <a:t>tofts</a:t>
            </a:r>
            <a:r>
              <a:rPr lang="en-US" dirty="0"/>
              <a:t> diffuse</a:t>
            </a:r>
          </a:p>
          <a:p>
            <a:r>
              <a:rPr lang="en-US" dirty="0"/>
              <a:t>BA 5372 – linear G and </a:t>
            </a:r>
            <a:r>
              <a:rPr lang="en-US" dirty="0" err="1"/>
              <a:t>tofts</a:t>
            </a:r>
            <a:r>
              <a:rPr lang="en-US" dirty="0"/>
              <a:t>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-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MH_4108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- BT_3007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- </a:t>
            </a:r>
            <a:r>
              <a:rPr lang="en-US" b="0" i="0" dirty="0">
                <a:solidFill>
                  <a:srgbClr val="000000"/>
                </a:solidFill>
                <a:effectLst/>
                <a:latin typeface="docs-Calibri"/>
              </a:rPr>
              <a:t>RS_7023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FD83-FA20-419C-BB9A-676A13774A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01/02/2024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695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01/02/2024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00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01/02/2024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53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01/02/2024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47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01/02/2024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269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01/02/2024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69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01/02/2024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75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01/02/2024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942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01/02/2024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08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01/02/2024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820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3CB9-A693-CA42-9056-EA714E1C6B92}" type="datetimeFigureOut">
              <a:rPr lang="en-IL" smtClean="0"/>
              <a:t>01/02/2024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665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3CB9-A693-CA42-9056-EA714E1C6B92}" type="datetimeFigureOut">
              <a:rPr lang="en-IL" smtClean="0"/>
              <a:t>01/02/2024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7A21-EC92-904D-9A4E-5E9878D0D10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7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oleObject" Target="../embeddings/oleObject4.bin"/><Relationship Id="rId3" Type="http://schemas.openxmlformats.org/officeDocument/2006/relationships/image" Target="../media/image12.png"/><Relationship Id="rId21" Type="http://schemas.openxmlformats.org/officeDocument/2006/relationships/image" Target="../media/image26.em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3.bin"/><Relationship Id="rId20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19" Type="http://schemas.openxmlformats.org/officeDocument/2006/relationships/image" Target="../media/image25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emf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7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g"/><Relationship Id="rId15" Type="http://schemas.openxmlformats.org/officeDocument/2006/relationships/image" Target="../media/image36.emf"/><Relationship Id="rId10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F5ADC8D-E244-79F8-FE06-90851C54C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9" t="7244" r="7213" b="8966"/>
          <a:stretch/>
        </p:blipFill>
        <p:spPr>
          <a:xfrm>
            <a:off x="1604086" y="2032376"/>
            <a:ext cx="751975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43525F-EB51-8C82-0689-9D8D17148198}"/>
              </a:ext>
            </a:extLst>
          </p:cNvPr>
          <p:cNvSpPr txBox="1"/>
          <p:nvPr/>
        </p:nvSpPr>
        <p:spPr>
          <a:xfrm>
            <a:off x="2479662" y="580624"/>
            <a:ext cx="2247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2                         3                          4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645E0-65BA-F47E-FC6D-EF576B0BFFC5}"/>
              </a:ext>
            </a:extLst>
          </p:cNvPr>
          <p:cNvSpPr txBox="1"/>
          <p:nvPr/>
        </p:nvSpPr>
        <p:spPr>
          <a:xfrm>
            <a:off x="6291818" y="4675119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5C5FC-096E-4B48-0654-5EF53657BD9A}"/>
              </a:ext>
            </a:extLst>
          </p:cNvPr>
          <p:cNvSpPr txBox="1"/>
          <p:nvPr/>
        </p:nvSpPr>
        <p:spPr>
          <a:xfrm>
            <a:off x="6283048" y="5639740"/>
            <a:ext cx="415782" cy="20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1382C8-3183-77D2-D3A2-06B0C82864C0}"/>
              </a:ext>
            </a:extLst>
          </p:cNvPr>
          <p:cNvSpPr txBox="1"/>
          <p:nvPr/>
        </p:nvSpPr>
        <p:spPr>
          <a:xfrm>
            <a:off x="1833180" y="610912"/>
            <a:ext cx="204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86680F-0C78-0470-BA7C-281595993523}"/>
              </a:ext>
            </a:extLst>
          </p:cNvPr>
          <p:cNvSpPr txBox="1"/>
          <p:nvPr/>
        </p:nvSpPr>
        <p:spPr>
          <a:xfrm>
            <a:off x="1217103" y="5911098"/>
            <a:ext cx="50747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 DCE-MRI reveals persistent BBBD in epileptic patients.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Examples of patients BBBD analysis results. 1 – healthy control. 2 – Left temporal epilepsy. 3 – Left frontal epilepsy. 4- Generalized epilepsy.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L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z-score 124 regions BBBD maps. Z-score between 0-2 is transparent.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Statistics of BBB% between controls and patients with epilepsy.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Statistics of Percent of regions with BBBD between controls and patients with epilepsy.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A4284A-5418-FFC1-0F6C-C6DE43EEA962}"/>
              </a:ext>
            </a:extLst>
          </p:cNvPr>
          <p:cNvSpPr txBox="1"/>
          <p:nvPr/>
        </p:nvSpPr>
        <p:spPr>
          <a:xfrm>
            <a:off x="4339362" y="10644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Epilepsy vs controls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54A2F5-D412-F80F-EF2F-BDF0A1FC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26" y="797254"/>
            <a:ext cx="748800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891F53-5792-E11C-63FF-69E9CDC02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28" b="-1"/>
          <a:stretch/>
        </p:blipFill>
        <p:spPr>
          <a:xfrm>
            <a:off x="3124124" y="2032376"/>
            <a:ext cx="852604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B424F6-07D6-FF08-D8B7-B6CBA0024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052" y="797254"/>
            <a:ext cx="75199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89EA7E-4AE4-7895-F112-9490597E73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756"/>
          <a:stretch/>
        </p:blipFill>
        <p:spPr>
          <a:xfrm>
            <a:off x="4004692" y="2032376"/>
            <a:ext cx="819276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FC06BF-CC31-84A7-56E7-7A7A587EA7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723"/>
          <a:stretch/>
        </p:blipFill>
        <p:spPr>
          <a:xfrm>
            <a:off x="1641296" y="797254"/>
            <a:ext cx="745036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9C83C61-90FF-9901-BC22-BF5CA3075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404324"/>
              </p:ext>
            </p:extLst>
          </p:nvPr>
        </p:nvGraphicFramePr>
        <p:xfrm>
          <a:off x="3416300" y="2982913"/>
          <a:ext cx="1928813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9" imgW="2020001" imgH="2956144" progId="Prism9.Document">
                  <p:embed/>
                </p:oleObj>
              </mc:Choice>
              <mc:Fallback>
                <p:oleObj name="Prism 9" r:id="rId9" imgW="2020001" imgH="2956144" progId="Prism9.Document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B0346BB6-21C8-D0BD-46E0-217AAD37C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982913"/>
                        <a:ext cx="1928813" cy="2820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3DA2CA2-8D4A-1527-34F2-5C518C0F6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00422"/>
              </p:ext>
            </p:extLst>
          </p:nvPr>
        </p:nvGraphicFramePr>
        <p:xfrm>
          <a:off x="1158876" y="3077483"/>
          <a:ext cx="1949801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1" imgW="1946894" imgH="2738251" progId="Prism9.Document">
                  <p:embed/>
                </p:oleObj>
              </mc:Choice>
              <mc:Fallback>
                <p:oleObj name="Prism 9" r:id="rId11" imgW="1946894" imgH="2738251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9C83C61-90FF-9901-BC22-BF5CA3075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6" y="3077483"/>
                        <a:ext cx="1949801" cy="274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069F09F-3BAA-A5CF-281C-6C4DC5D92B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4024" y="2032376"/>
            <a:ext cx="712137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EE84FA-B043-B9E4-16C6-2D1F5CB22D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3957" y="797254"/>
            <a:ext cx="77304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F651B5-CFD3-CD84-1725-18E9337D6FDA}"/>
              </a:ext>
            </a:extLst>
          </p:cNvPr>
          <p:cNvSpPr txBox="1"/>
          <p:nvPr/>
        </p:nvSpPr>
        <p:spPr>
          <a:xfrm>
            <a:off x="1583567" y="401997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BBBD maps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FA425-E4E8-A6CE-9AF9-11A589D84192}"/>
              </a:ext>
            </a:extLst>
          </p:cNvPr>
          <p:cNvSpPr txBox="1"/>
          <p:nvPr/>
        </p:nvSpPr>
        <p:spPr>
          <a:xfrm>
            <a:off x="1556555" y="1739088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Regional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3FCF6-F48E-ACAD-AD9E-F9AE56EF10D7}"/>
              </a:ext>
            </a:extLst>
          </p:cNvPr>
          <p:cNvSpPr txBox="1"/>
          <p:nvPr/>
        </p:nvSpPr>
        <p:spPr>
          <a:xfrm>
            <a:off x="1375107" y="2981354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Whole brain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9E29D-D181-0E0D-03B4-E1103EAF4BCE}"/>
              </a:ext>
            </a:extLst>
          </p:cNvPr>
          <p:cNvSpPr txBox="1"/>
          <p:nvPr/>
        </p:nvSpPr>
        <p:spPr>
          <a:xfrm>
            <a:off x="3588502" y="296170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Regional analysis</a:t>
            </a:r>
            <a:endParaRPr lang="en-IL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EA0869-8F97-C0BF-D9A0-901E7F249639}"/>
              </a:ext>
            </a:extLst>
          </p:cNvPr>
          <p:cNvGrpSpPr/>
          <p:nvPr/>
        </p:nvGrpSpPr>
        <p:grpSpPr>
          <a:xfrm>
            <a:off x="4838431" y="1090228"/>
            <a:ext cx="427844" cy="1297719"/>
            <a:chOff x="5000507" y="592771"/>
            <a:chExt cx="427844" cy="129771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02FBF-F9A9-1F16-1D08-650729C9A741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84A5D1-161A-87E7-CFA7-69591DD1D4A4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30A35C6-7095-CDA4-9DDF-882DF7562D70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627F87A8-59C0-6E9F-7FF4-E026D2509F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52821B2-8910-06A8-C6B7-EB58097854CD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17FAF3-C413-7086-1899-E4D187C6D729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732770-CA00-3201-CADB-A68E4AEC5D3A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F37751-332F-FB88-D28B-0EA6FA06F36D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A998F6-A3E4-48C7-C12F-378FC5572814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DD78AF-D2E3-3A72-8A2D-B7561760773D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72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6F9C7D-7A65-962E-EEB7-6CF3C9A5E8C5}"/>
              </a:ext>
            </a:extLst>
          </p:cNvPr>
          <p:cNvSpPr txBox="1"/>
          <p:nvPr/>
        </p:nvSpPr>
        <p:spPr>
          <a:xfrm>
            <a:off x="-7059" y="301757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21175-BE0E-D63F-0612-4EEEA0122A1D}"/>
              </a:ext>
            </a:extLst>
          </p:cNvPr>
          <p:cNvSpPr txBox="1"/>
          <p:nvPr/>
        </p:nvSpPr>
        <p:spPr>
          <a:xfrm>
            <a:off x="4522104" y="11481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L" sz="1400" dirty="0">
                <a:latin typeface="Times New Roman" panose="02020603050405020304" pitchFamily="18" charset="0"/>
                <a:cs typeface="+mj-cs"/>
              </a:rPr>
              <a:t>FIGURE 2: Regional 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AF9D96-1CDC-997E-2073-49A2A0CF0E72}"/>
              </a:ext>
            </a:extLst>
          </p:cNvPr>
          <p:cNvSpPr txBox="1"/>
          <p:nvPr/>
        </p:nvSpPr>
        <p:spPr>
          <a:xfrm>
            <a:off x="2421648" y="301757"/>
            <a:ext cx="2093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 All PWE vs. Controls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BC7671-26ED-F3D1-DE1F-F3563BF3E068}"/>
              </a:ext>
            </a:extLst>
          </p:cNvPr>
          <p:cNvSpPr txBox="1"/>
          <p:nvPr/>
        </p:nvSpPr>
        <p:spPr>
          <a:xfrm>
            <a:off x="154921" y="6963219"/>
            <a:ext cx="6588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666FF"/>
                </a:solidFill>
                <a:latin typeface="Times New Roman" panose="02020603050405020304" pitchFamily="18" charset="0"/>
                <a:cs typeface="+mj-cs"/>
              </a:rPr>
              <a:t>Figure 2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+mj-cs"/>
              </a:rPr>
              <a:t>. 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A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</a:t>
            </a:r>
            <a:r>
              <a:rPr lang="en-IL" sz="900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Averaged z-score above controls in regional maps of 126 areas.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B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Significant regions of patients with epilepsy compared to controls p&lt;0.001.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C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1. Example of patient with generalized epilepsy. Color bar same as fig.1. 2. Average z-score above controls in regional maps of generalized epilepsy  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(D)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 1. Example of patient with suspected temporal epilepsy. Color bar same as fig.1 2. Average z-score above controls in regional maps of suspected temporal epilepsy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E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Averaged z-score per region of patients with epilepsy compared to controls 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F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Averaged z-score of generalized and focal epilepsy per region. Exact values are provided in </a:t>
            </a:r>
            <a:r>
              <a:rPr lang="en-US" sz="900" dirty="0">
                <a:highlight>
                  <a:srgbClr val="FFFF00"/>
                </a:highlight>
                <a:latin typeface="Times New Roman" panose="02020603050405020304" pitchFamily="18" charset="0"/>
                <a:cs typeface="+mj-cs"/>
              </a:rPr>
              <a:t>table S1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(</a:t>
            </a:r>
            <a:r>
              <a:rPr lang="en-US" sz="900" b="1" dirty="0">
                <a:latin typeface="Times New Roman" panose="02020603050405020304" pitchFamily="18" charset="0"/>
                <a:cs typeface="+mj-cs"/>
              </a:rPr>
              <a:t>G</a:t>
            </a:r>
            <a:r>
              <a:rPr lang="en-US" sz="900" dirty="0">
                <a:latin typeface="Times New Roman" panose="02020603050405020304" pitchFamily="18" charset="0"/>
                <a:cs typeface="+mj-cs"/>
              </a:rPr>
              <a:t>) Percent of patients with averaged z-score &gt;2 from controls.</a:t>
            </a:r>
            <a:endParaRPr lang="en-US" dirty="0"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644301-9693-027C-71C6-C05B06C0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2" y="593964"/>
            <a:ext cx="1841905" cy="73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B7434-6F59-18BA-5A34-BFC0AC37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3" y="1284618"/>
            <a:ext cx="1722923" cy="5486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2B1CE4-F49B-E1FC-CB7C-2CD33DA8F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231" y="631346"/>
            <a:ext cx="1913208" cy="731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9AE888-7054-E638-E3DD-886129EBF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862" y="1302231"/>
            <a:ext cx="1900552" cy="54864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91AB7465-DC4B-C3AE-6C18-3EA3F5E8FE9F}"/>
              </a:ext>
            </a:extLst>
          </p:cNvPr>
          <p:cNvGrpSpPr/>
          <p:nvPr/>
        </p:nvGrpSpPr>
        <p:grpSpPr>
          <a:xfrm>
            <a:off x="4459000" y="468820"/>
            <a:ext cx="468766" cy="1404438"/>
            <a:chOff x="4378315" y="468820"/>
            <a:chExt cx="468766" cy="14044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3A175A-973E-3FBA-7D27-749D3267BBED}"/>
                </a:ext>
              </a:extLst>
            </p:cNvPr>
            <p:cNvSpPr txBox="1"/>
            <p:nvPr/>
          </p:nvSpPr>
          <p:spPr>
            <a:xfrm rot="16200000">
              <a:off x="4066993" y="1120510"/>
              <a:ext cx="119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P value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8F5AC5-AE95-7C94-FD5C-EB7FA0FDF733}"/>
                </a:ext>
              </a:extLst>
            </p:cNvPr>
            <p:cNvSpPr txBox="1"/>
            <p:nvPr/>
          </p:nvSpPr>
          <p:spPr>
            <a:xfrm>
              <a:off x="4444407" y="1627140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90A109-6D5D-F370-9D41-794927B17AFB}"/>
                </a:ext>
              </a:extLst>
            </p:cNvPr>
            <p:cNvSpPr txBox="1"/>
            <p:nvPr/>
          </p:nvSpPr>
          <p:spPr>
            <a:xfrm>
              <a:off x="4444407" y="142066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ED20CB-D1C3-20E7-5E02-2DD31E008BEF}"/>
                </a:ext>
              </a:extLst>
            </p:cNvPr>
            <p:cNvSpPr txBox="1"/>
            <p:nvPr/>
          </p:nvSpPr>
          <p:spPr>
            <a:xfrm>
              <a:off x="4444407" y="1200375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01AA29-462E-BFD1-C6B6-2D9C767B882A}"/>
                </a:ext>
              </a:extLst>
            </p:cNvPr>
            <p:cNvSpPr txBox="1"/>
            <p:nvPr/>
          </p:nvSpPr>
          <p:spPr>
            <a:xfrm>
              <a:off x="4444407" y="983847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A4C726-9D82-4935-BA98-794B72A5E7C6}"/>
                </a:ext>
              </a:extLst>
            </p:cNvPr>
            <p:cNvSpPr txBox="1"/>
            <p:nvPr/>
          </p:nvSpPr>
          <p:spPr>
            <a:xfrm>
              <a:off x="4444407" y="771518"/>
              <a:ext cx="240920" cy="230832"/>
            </a:xfrm>
            <a:prstGeom prst="rect">
              <a:avLst/>
            </a:prstGeom>
            <a:noFill/>
          </p:spPr>
          <p:txBody>
            <a:bodyPr wrap="none" lIns="90000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490DE3-F05D-9C44-A2B8-99B3AA6CF9F9}"/>
                </a:ext>
              </a:extLst>
            </p:cNvPr>
            <p:cNvSpPr txBox="1"/>
            <p:nvPr/>
          </p:nvSpPr>
          <p:spPr>
            <a:xfrm>
              <a:off x="4444407" y="55079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147BA-FA52-64D5-166E-419E63B7E0D3}"/>
                </a:ext>
              </a:extLst>
            </p:cNvPr>
            <p:cNvSpPr txBox="1"/>
            <p:nvPr/>
          </p:nvSpPr>
          <p:spPr>
            <a:xfrm>
              <a:off x="4444407" y="468820"/>
              <a:ext cx="402674" cy="19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aseline="30000" dirty="0">
                  <a:latin typeface="Times New Roman" panose="02020603050405020304" pitchFamily="18" charset="0"/>
                  <a:cs typeface="+mj-cs"/>
                </a:rPr>
                <a:t>x</a:t>
              </a:r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10</a:t>
              </a:r>
              <a:r>
                <a:rPr lang="en-IL" sz="900" baseline="30000" dirty="0">
                  <a:latin typeface="Times New Roman" panose="02020603050405020304" pitchFamily="18" charset="0"/>
                  <a:cs typeface="+mj-cs"/>
                </a:rPr>
                <a:t>-3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1CAB3A-A652-FA6D-7EA0-0CFE6D5A4980}"/>
                </a:ext>
              </a:extLst>
            </p:cNvPr>
            <p:cNvGrpSpPr/>
            <p:nvPr/>
          </p:nvGrpSpPr>
          <p:grpSpPr>
            <a:xfrm>
              <a:off x="4378315" y="577841"/>
              <a:ext cx="154800" cy="1295417"/>
              <a:chOff x="4371358" y="611996"/>
              <a:chExt cx="154800" cy="118954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4E845BB-1911-28A3-A46A-C7FDF016D8A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23126" r="46000"/>
              <a:stretch/>
            </p:blipFill>
            <p:spPr>
              <a:xfrm>
                <a:off x="4371358" y="611996"/>
                <a:ext cx="154800" cy="1189540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4DC0F33-C2A4-AFED-D33C-F8AA023A743B}"/>
                  </a:ext>
                </a:extLst>
              </p:cNvPr>
              <p:cNvSpPr/>
              <p:nvPr/>
            </p:nvSpPr>
            <p:spPr>
              <a:xfrm>
                <a:off x="4373927" y="691707"/>
                <a:ext cx="122400" cy="10080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360400-E33F-FEF4-C38C-F52844C0E8D0}"/>
              </a:ext>
            </a:extLst>
          </p:cNvPr>
          <p:cNvGrpSpPr/>
          <p:nvPr/>
        </p:nvGrpSpPr>
        <p:grpSpPr>
          <a:xfrm>
            <a:off x="1998676" y="560619"/>
            <a:ext cx="467999" cy="1319577"/>
            <a:chOff x="1971781" y="560619"/>
            <a:chExt cx="467999" cy="13195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A18260-ACED-6115-379B-C6C65A87F966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Z score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57AE2A-5032-6CCD-7F6E-0979417C52B5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14F02C-74E7-CBE2-BAE9-3C6CE4E44078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F9F272-6767-7517-C24E-260B5EABD143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C56CC1-C62E-D271-96CA-87F1F6F919F2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3103E5-7E86-25A2-3F58-12BAFC29C94B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E8A6A7-6836-6DB9-3045-3E3B40A0191C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F3DBBD-21BB-8F35-6BC4-C50872A805E2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F14A053-ABF6-1432-BC13-230E6D7B1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30945-5922-7C30-88CA-485B978C7DD5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6B2C542-4E0B-BF89-C14B-5E776110DB3B}"/>
              </a:ext>
            </a:extLst>
          </p:cNvPr>
          <p:cNvSpPr txBox="1"/>
          <p:nvPr/>
        </p:nvSpPr>
        <p:spPr>
          <a:xfrm>
            <a:off x="28208" y="193327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  Generalized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079DAF-6AE2-50D9-0F9C-C77D167FC040}"/>
              </a:ext>
            </a:extLst>
          </p:cNvPr>
          <p:cNvSpPr txBox="1"/>
          <p:nvPr/>
        </p:nvSpPr>
        <p:spPr>
          <a:xfrm>
            <a:off x="2396673" y="1942724"/>
            <a:ext cx="159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Temporal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5E87C51-DF6A-0DBB-757B-0379248959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645" y="2199943"/>
            <a:ext cx="768095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E8B6E92-BBB8-1662-9F02-159EB91340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1062" y="2199943"/>
            <a:ext cx="914400" cy="9144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4A3F9BF-A3F4-1990-AB23-2B5E87D7C5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246" y="3364633"/>
            <a:ext cx="1853772" cy="7315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A23ED67-4D38-33AD-B916-DA2802399A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8724" y="3364633"/>
            <a:ext cx="2018770" cy="7315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AE1D449-1A2F-CB17-FE56-AD9F183D26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0991" y="2204235"/>
            <a:ext cx="767204" cy="914400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D504BB6-4AE2-CF1B-7D61-675DA0DD1C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0345" y="2204235"/>
            <a:ext cx="717259" cy="91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E670540-AEBB-11EA-68F0-E0CB5E728A58}"/>
              </a:ext>
            </a:extLst>
          </p:cNvPr>
          <p:cNvGrpSpPr/>
          <p:nvPr/>
        </p:nvGrpSpPr>
        <p:grpSpPr>
          <a:xfrm>
            <a:off x="4444109" y="3093910"/>
            <a:ext cx="467999" cy="1319577"/>
            <a:chOff x="1971781" y="560619"/>
            <a:chExt cx="467999" cy="13195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DBAECEF-4BAA-F465-4711-C0E976757C27}"/>
                </a:ext>
              </a:extLst>
            </p:cNvPr>
            <p:cNvSpPr txBox="1"/>
            <p:nvPr/>
          </p:nvSpPr>
          <p:spPr>
            <a:xfrm rot="16200000">
              <a:off x="1703239" y="1077013"/>
              <a:ext cx="1244451" cy="22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+mj-cs"/>
                </a:rPr>
                <a:t>Zscore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CB6C935-4A79-1E91-A8AA-E7B27B26188C}"/>
                </a:ext>
              </a:extLst>
            </p:cNvPr>
            <p:cNvSpPr txBox="1"/>
            <p:nvPr/>
          </p:nvSpPr>
          <p:spPr>
            <a:xfrm>
              <a:off x="2044048" y="1649364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983F92-B1BE-2D3C-A658-11F8D47F6C3D}"/>
                </a:ext>
              </a:extLst>
            </p:cNvPr>
            <p:cNvSpPr txBox="1"/>
            <p:nvPr/>
          </p:nvSpPr>
          <p:spPr>
            <a:xfrm>
              <a:off x="2044048" y="1433360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0.5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F91A85C-DF9D-FE88-8086-B2AEABB6CCE4}"/>
                </a:ext>
              </a:extLst>
            </p:cNvPr>
            <p:cNvSpPr txBox="1"/>
            <p:nvPr/>
          </p:nvSpPr>
          <p:spPr>
            <a:xfrm>
              <a:off x="2044048" y="1215793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C442EB-84D2-FB66-3070-A56E67BC4666}"/>
                </a:ext>
              </a:extLst>
            </p:cNvPr>
            <p:cNvSpPr txBox="1"/>
            <p:nvPr/>
          </p:nvSpPr>
          <p:spPr>
            <a:xfrm>
              <a:off x="2044048" y="1001519"/>
              <a:ext cx="328936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1.5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222F40-2D33-EE5D-3791-B578C53D208D}"/>
                </a:ext>
              </a:extLst>
            </p:cNvPr>
            <p:cNvSpPr txBox="1"/>
            <p:nvPr/>
          </p:nvSpPr>
          <p:spPr>
            <a:xfrm>
              <a:off x="2044048" y="778599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3C2AAE-456D-1ECC-F5E9-02C3A5E07DDF}"/>
                </a:ext>
              </a:extLst>
            </p:cNvPr>
            <p:cNvSpPr txBox="1"/>
            <p:nvPr/>
          </p:nvSpPr>
          <p:spPr>
            <a:xfrm>
              <a:off x="2044048" y="560619"/>
              <a:ext cx="325799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IL" sz="900" dirty="0">
                  <a:latin typeface="Times New Roman" panose="02020603050405020304" pitchFamily="18" charset="0"/>
                  <a:cs typeface="+mj-cs"/>
                </a:rPr>
                <a:t>2.5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8C4332D-E87E-B87A-2613-E5DD8C5634F9}"/>
                </a:ext>
              </a:extLst>
            </p:cNvPr>
            <p:cNvGrpSpPr/>
            <p:nvPr/>
          </p:nvGrpSpPr>
          <p:grpSpPr>
            <a:xfrm>
              <a:off x="1971781" y="631549"/>
              <a:ext cx="151782" cy="1188000"/>
              <a:chOff x="1971781" y="600202"/>
              <a:chExt cx="151782" cy="1188000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33A09C4A-3A19-6D8C-E847-E05C9ACFE5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1508" r="35630"/>
              <a:stretch/>
            </p:blipFill>
            <p:spPr>
              <a:xfrm>
                <a:off x="1971781" y="600202"/>
                <a:ext cx="151782" cy="1188000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0CAFA30-D9D4-89D4-4364-278FACD3B9FD}"/>
                  </a:ext>
                </a:extLst>
              </p:cNvPr>
              <p:cNvSpPr/>
              <p:nvPr/>
            </p:nvSpPr>
            <p:spPr>
              <a:xfrm>
                <a:off x="1991261" y="645097"/>
                <a:ext cx="111700" cy="109557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5794544-0391-2987-AD97-515C41E3E7D8}"/>
              </a:ext>
            </a:extLst>
          </p:cNvPr>
          <p:cNvGrpSpPr/>
          <p:nvPr/>
        </p:nvGrpSpPr>
        <p:grpSpPr>
          <a:xfrm>
            <a:off x="4416620" y="1917529"/>
            <a:ext cx="427844" cy="1297719"/>
            <a:chOff x="5000507" y="592771"/>
            <a:chExt cx="427844" cy="129771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A0A5295-7D79-F606-726A-C8B763926CF8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BBB71FF-287D-71ED-27C6-EE67F5374012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EAB28A8-827A-DF5C-B2D7-CEFFBEC972E2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85588B72-C9A9-637C-5646-23C510DC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5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56E6BCF0-58F4-AA8F-EE8A-5D692B83E0DB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34D0AF-A3C2-1ACA-991A-A7AB0249809D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4058A3-0D77-3621-0866-135A39743403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AA020F5-CB7F-6936-8208-65A8905BA9A3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67A9E3-B21B-FC54-4863-DD142FFFDA18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E597A12-E5DF-1BB9-F50E-68FB99CDE63A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B2A973-8C9D-CE48-6938-850A647778FE}"/>
              </a:ext>
            </a:extLst>
          </p:cNvPr>
          <p:cNvSpPr txBox="1"/>
          <p:nvPr/>
        </p:nvSpPr>
        <p:spPr>
          <a:xfrm>
            <a:off x="30927" y="4414029"/>
            <a:ext cx="1166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E All Patients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610C9-6748-E445-289D-75A0E2DFD555}"/>
              </a:ext>
            </a:extLst>
          </p:cNvPr>
          <p:cNvSpPr txBox="1"/>
          <p:nvPr/>
        </p:nvSpPr>
        <p:spPr>
          <a:xfrm>
            <a:off x="1773110" y="4414029"/>
            <a:ext cx="1166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+mj-cs"/>
              </a:rPr>
              <a:t>F </a:t>
            </a:r>
            <a:endParaRPr lang="en-IL" sz="10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B5A5-CE12-1EBD-FA47-2F3F5CE31000}"/>
              </a:ext>
            </a:extLst>
          </p:cNvPr>
          <p:cNvSpPr txBox="1"/>
          <p:nvPr/>
        </p:nvSpPr>
        <p:spPr>
          <a:xfrm>
            <a:off x="3039647" y="4414029"/>
            <a:ext cx="2115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G Brain regions with BBBD 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80D9272-4443-FEFB-E2A8-464D53845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136208"/>
              </p:ext>
            </p:extLst>
          </p:nvPr>
        </p:nvGraphicFramePr>
        <p:xfrm>
          <a:off x="3817785" y="4631322"/>
          <a:ext cx="1896454" cy="211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686252" imgH="3000443" progId="Prism9.Document">
                  <p:embed/>
                </p:oleObj>
              </mc:Choice>
              <mc:Fallback>
                <p:oleObj name="Prism 9" r:id="rId16" imgW="2686252" imgH="3000443" progId="Prism9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CD4309-77D0-F486-AF99-58CCAB6D9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785" y="4631322"/>
                        <a:ext cx="1896454" cy="2117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F444EA-991D-7A00-6B2B-7F1837F76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399363"/>
              </p:ext>
            </p:extLst>
          </p:nvPr>
        </p:nvGraphicFramePr>
        <p:xfrm>
          <a:off x="1556826" y="4793609"/>
          <a:ext cx="22896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8" imgW="3704716" imgH="2625523" progId="Prism9.Document">
                  <p:embed/>
                </p:oleObj>
              </mc:Choice>
              <mc:Fallback>
                <p:oleObj name="Prism 9" r:id="rId18" imgW="3704716" imgH="2625523" progId="Prism9.Document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3D7D90B-BA77-62F1-FA7B-25EDA96A9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826" y="4793609"/>
                        <a:ext cx="22896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23D584D-B830-8680-315E-8278ACF3D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036327"/>
              </p:ext>
            </p:extLst>
          </p:nvPr>
        </p:nvGraphicFramePr>
        <p:xfrm>
          <a:off x="-26088" y="4742356"/>
          <a:ext cx="1415491" cy="162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0" imgW="2289743" imgH="2625523" progId="Prism9.Document">
                  <p:embed/>
                </p:oleObj>
              </mc:Choice>
              <mc:Fallback>
                <p:oleObj name="Prism 9" r:id="rId20" imgW="2289743" imgH="2625523" progId="Prism9.Document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936BF94-D6BC-724C-EE5A-30768466E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088" y="4742356"/>
                        <a:ext cx="1415491" cy="162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15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598C9A0-4C90-060E-7683-00601E25CEB8}"/>
              </a:ext>
            </a:extLst>
          </p:cNvPr>
          <p:cNvSpPr txBox="1"/>
          <p:nvPr/>
        </p:nvSpPr>
        <p:spPr>
          <a:xfrm>
            <a:off x="4406565" y="2690"/>
            <a:ext cx="239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Lesion and BBBD</a:t>
            </a:r>
            <a:endParaRPr lang="en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7784DC-41A6-EF82-CBEC-0E44C7F287F7}"/>
              </a:ext>
            </a:extLst>
          </p:cNvPr>
          <p:cNvGrpSpPr>
            <a:grpSpLocks noChangeAspect="1"/>
          </p:cNvGrpSpPr>
          <p:nvPr/>
        </p:nvGrpSpPr>
        <p:grpSpPr>
          <a:xfrm>
            <a:off x="1551625" y="759166"/>
            <a:ext cx="864331" cy="1203970"/>
            <a:chOff x="343986" y="5817188"/>
            <a:chExt cx="1143000" cy="1502254"/>
          </a:xfrm>
        </p:grpSpPr>
        <p:pic>
          <p:nvPicPr>
            <p:cNvPr id="3" name="Picture 2" descr="A close-up of a brain scan&#10;&#10;Description automatically generated with medium confidence">
              <a:extLst>
                <a:ext uri="{FF2B5EF4-FFF2-40B4-BE49-F238E27FC236}">
                  <a16:creationId xmlns:a16="http://schemas.microsoft.com/office/drawing/2014/main" id="{9A60ACA5-8775-D6D1-3374-66A892F37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44" t="13087" r="19256" b="4769"/>
            <a:stretch/>
          </p:blipFill>
          <p:spPr>
            <a:xfrm>
              <a:off x="343986" y="5817188"/>
              <a:ext cx="1143000" cy="150225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33E6EB-DA22-38A3-A92D-7A8DCED6D21D}"/>
                </a:ext>
              </a:extLst>
            </p:cNvPr>
            <p:cNvSpPr/>
            <p:nvPr/>
          </p:nvSpPr>
          <p:spPr>
            <a:xfrm>
              <a:off x="1006997" y="6215604"/>
              <a:ext cx="369599" cy="3356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4FC281C-D9E1-33BD-F001-120309806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54" t="3664" r="37602" b="12076"/>
          <a:stretch/>
        </p:blipFill>
        <p:spPr>
          <a:xfrm>
            <a:off x="229127" y="2046958"/>
            <a:ext cx="1265629" cy="12039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AA1E74F-5AD6-6938-5C23-BFBF67C2E1E6}"/>
              </a:ext>
            </a:extLst>
          </p:cNvPr>
          <p:cNvGrpSpPr>
            <a:grpSpLocks noChangeAspect="1"/>
          </p:cNvGrpSpPr>
          <p:nvPr/>
        </p:nvGrpSpPr>
        <p:grpSpPr>
          <a:xfrm>
            <a:off x="325073" y="759166"/>
            <a:ext cx="1073737" cy="1203970"/>
            <a:chOff x="361950" y="838200"/>
            <a:chExt cx="1143000" cy="1281634"/>
          </a:xfrm>
        </p:grpSpPr>
        <p:pic>
          <p:nvPicPr>
            <p:cNvPr id="7" name="Picture 6" descr="A close-up of a brain scan&#10;&#10;Description automatically generated with low confidence">
              <a:extLst>
                <a:ext uri="{FF2B5EF4-FFF2-40B4-BE49-F238E27FC236}">
                  <a16:creationId xmlns:a16="http://schemas.microsoft.com/office/drawing/2014/main" id="{154D3944-7CD2-10D9-C3C0-B0108B369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182" t="5255" r="19318" b="24663"/>
            <a:stretch/>
          </p:blipFill>
          <p:spPr>
            <a:xfrm>
              <a:off x="361950" y="838200"/>
              <a:ext cx="1143000" cy="1281634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7B7D14-CD5A-438A-41DE-EE35E7A909CA}"/>
                </a:ext>
              </a:extLst>
            </p:cNvPr>
            <p:cNvSpPr/>
            <p:nvPr/>
          </p:nvSpPr>
          <p:spPr>
            <a:xfrm>
              <a:off x="1015832" y="1576400"/>
              <a:ext cx="293850" cy="2668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2FAB28-DBA1-9052-9E1F-09B00795A8C1}"/>
              </a:ext>
            </a:extLst>
          </p:cNvPr>
          <p:cNvSpPr txBox="1"/>
          <p:nvPr/>
        </p:nvSpPr>
        <p:spPr>
          <a:xfrm>
            <a:off x="61931" y="6181321"/>
            <a:ext cx="65880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BBBD in patients with a “lesional MRI”: 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35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male with left hippocampal sclerosis.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33</a:t>
            </a:r>
            <a:r>
              <a:rPr lang="he-IL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</a:t>
            </a:r>
            <a:r>
              <a:rPr lang="he-IL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left frontal cortical dysplasia.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female with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occipital cavernoma. Upper row: representative anatomical images showing the lesion (red circle). Lower row: regional analysis of BBB leakage.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 of region(s) with maximum BBBD in relation to lesion site. </a:t>
            </a:r>
            <a:endParaRPr lang="en-IL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Whole brain BBBD volume in Z score compared with controls.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 of regions (out of 123) with BBBD (Z score &gt; 2). </a:t>
            </a:r>
            <a:r>
              <a:rPr lang="en-US" sz="11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details see Table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AutoShape 2">
            <a:extLst>
              <a:ext uri="{FF2B5EF4-FFF2-40B4-BE49-F238E27FC236}">
                <a16:creationId xmlns:a16="http://schemas.microsoft.com/office/drawing/2014/main" id="{8E225F92-3EE1-E6D4-95C9-3034D29A0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28D790-864C-1A0F-AC5F-8B9202741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386" y="2065893"/>
            <a:ext cx="952068" cy="1166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DE7CC0-93CA-8B3F-B0F9-46323AA2B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784" y="2065893"/>
            <a:ext cx="1037374" cy="11661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A150DB-1D1E-4D7E-92FE-C24353C10E81}"/>
              </a:ext>
            </a:extLst>
          </p:cNvPr>
          <p:cNvGrpSpPr>
            <a:grpSpLocks noChangeAspect="1"/>
          </p:cNvGrpSpPr>
          <p:nvPr/>
        </p:nvGrpSpPr>
        <p:grpSpPr>
          <a:xfrm>
            <a:off x="2969095" y="784752"/>
            <a:ext cx="904650" cy="1166100"/>
            <a:chOff x="5225083" y="669068"/>
            <a:chExt cx="1234170" cy="159085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F556D22-CF1C-CC97-B1FC-C9A88FB0C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385" r="-1"/>
            <a:stretch/>
          </p:blipFill>
          <p:spPr>
            <a:xfrm rot="16200000">
              <a:off x="5046742" y="847409"/>
              <a:ext cx="1590852" cy="1234170"/>
            </a:xfrm>
            <a:prstGeom prst="ellipse">
              <a:avLst/>
            </a:prstGeom>
            <a:ln w="635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10EFC7-ECE1-1E03-04EB-207FFEB44414}"/>
                </a:ext>
              </a:extLst>
            </p:cNvPr>
            <p:cNvSpPr/>
            <p:nvPr/>
          </p:nvSpPr>
          <p:spPr>
            <a:xfrm>
              <a:off x="5440558" y="1680288"/>
              <a:ext cx="222805" cy="202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453BA23-347A-E7A9-E46F-DCBD53789B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12" r="4764" b="3514"/>
          <a:stretch/>
        </p:blipFill>
        <p:spPr>
          <a:xfrm rot="16200000">
            <a:off x="4003948" y="784752"/>
            <a:ext cx="1323046" cy="116610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D57506-41BB-6106-607B-304D50279079}"/>
              </a:ext>
            </a:extLst>
          </p:cNvPr>
          <p:cNvSpPr txBox="1"/>
          <p:nvPr/>
        </p:nvSpPr>
        <p:spPr>
          <a:xfrm>
            <a:off x="151399" y="497556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A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72986E-0A05-4365-78DC-A9E36D5CF5F5}"/>
              </a:ext>
            </a:extLst>
          </p:cNvPr>
          <p:cNvGrpSpPr/>
          <p:nvPr/>
        </p:nvGrpSpPr>
        <p:grpSpPr>
          <a:xfrm>
            <a:off x="5296271" y="1995662"/>
            <a:ext cx="427844" cy="1297719"/>
            <a:chOff x="5000507" y="592771"/>
            <a:chExt cx="427844" cy="12977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FF5969-20A8-5A92-B5DC-BD192A3D8CDB}"/>
                </a:ext>
              </a:extLst>
            </p:cNvPr>
            <p:cNvSpPr txBox="1"/>
            <p:nvPr/>
          </p:nvSpPr>
          <p:spPr>
            <a:xfrm rot="16200000">
              <a:off x="4771769" y="1138424"/>
              <a:ext cx="109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score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2FB653-DA62-3A9E-FF29-A270CE30E2F9}"/>
                </a:ext>
              </a:extLst>
            </p:cNvPr>
            <p:cNvGrpSpPr/>
            <p:nvPr/>
          </p:nvGrpSpPr>
          <p:grpSpPr>
            <a:xfrm>
              <a:off x="5000507" y="592771"/>
              <a:ext cx="248530" cy="1297719"/>
              <a:chOff x="5000507" y="592771"/>
              <a:chExt cx="248530" cy="12977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B01FB9A-75E7-066B-480E-C9107B2B1E71}"/>
                  </a:ext>
                </a:extLst>
              </p:cNvPr>
              <p:cNvGrpSpPr/>
              <p:nvPr/>
            </p:nvGrpSpPr>
            <p:grpSpPr>
              <a:xfrm>
                <a:off x="5000507" y="667040"/>
                <a:ext cx="194628" cy="1152000"/>
                <a:chOff x="5001328" y="530082"/>
                <a:chExt cx="194628" cy="1152000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ED3E8988-5EA1-4037-CAE7-41B4F786A2A8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0"/>
                <a:srcRect l="27050" r="16187"/>
                <a:stretch/>
              </p:blipFill>
              <p:spPr>
                <a:xfrm>
                  <a:off x="5001328" y="530082"/>
                  <a:ext cx="194628" cy="1152000"/>
                </a:xfrm>
                <a:prstGeom prst="rect">
                  <a:avLst/>
                </a:prstGeom>
              </p:spPr>
            </p:pic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39870F8-EAF6-C46D-AD72-DC75CC02C02E}"/>
                    </a:ext>
                  </a:extLst>
                </p:cNvPr>
                <p:cNvSpPr/>
                <p:nvPr/>
              </p:nvSpPr>
              <p:spPr>
                <a:xfrm>
                  <a:off x="5031657" y="560329"/>
                  <a:ext cx="122400" cy="10977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81CB70-4FD1-D7E0-3AC2-312C69EB8597}"/>
                  </a:ext>
                </a:extLst>
              </p:cNvPr>
              <p:cNvSpPr txBox="1"/>
              <p:nvPr/>
            </p:nvSpPr>
            <p:spPr>
              <a:xfrm>
                <a:off x="5122361" y="125042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2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0EE71A-79A0-BE1D-BC96-E47C67BC6435}"/>
                  </a:ext>
                </a:extLst>
              </p:cNvPr>
              <p:cNvSpPr txBox="1"/>
              <p:nvPr/>
            </p:nvSpPr>
            <p:spPr>
              <a:xfrm>
                <a:off x="5122361" y="1030342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3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35B013-713D-8B01-4B62-D95B9B85A231}"/>
                  </a:ext>
                </a:extLst>
              </p:cNvPr>
              <p:cNvSpPr txBox="1"/>
              <p:nvPr/>
            </p:nvSpPr>
            <p:spPr>
              <a:xfrm>
                <a:off x="5122361" y="808330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4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7486FB-88AE-CFED-87D6-7F6CAEDC5DED}"/>
                  </a:ext>
                </a:extLst>
              </p:cNvPr>
              <p:cNvSpPr txBox="1"/>
              <p:nvPr/>
            </p:nvSpPr>
            <p:spPr>
              <a:xfrm>
                <a:off x="5122361" y="592771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5</a:t>
                </a:r>
                <a:endParaRPr lang="en-US" sz="800" dirty="0">
                  <a:cs typeface="+mj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A8E14B-DBFB-9950-621D-EC27F592B6AC}"/>
                  </a:ext>
                </a:extLst>
              </p:cNvPr>
              <p:cNvSpPr txBox="1"/>
              <p:nvPr/>
            </p:nvSpPr>
            <p:spPr>
              <a:xfrm>
                <a:off x="5122361" y="1675046"/>
                <a:ext cx="126676" cy="215444"/>
              </a:xfrm>
              <a:prstGeom prst="rect">
                <a:avLst/>
              </a:prstGeom>
              <a:noFill/>
            </p:spPr>
            <p:txBody>
              <a:bodyPr wrap="square" lIns="90000" rtlCol="0" anchor="ctr" anchorCtr="0">
                <a:spAutoFit/>
              </a:bodyPr>
              <a:lstStyle/>
              <a:p>
                <a:r>
                  <a:rPr lang="he-IL" sz="800" dirty="0">
                    <a:cs typeface="+mj-cs"/>
                  </a:rPr>
                  <a:t>0</a:t>
                </a:r>
                <a:endParaRPr lang="en-US" sz="800" dirty="0">
                  <a:cs typeface="+mj-cs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4F75892-05DA-7DD6-0357-26785CD58280}"/>
              </a:ext>
            </a:extLst>
          </p:cNvPr>
          <p:cNvSpPr txBox="1"/>
          <p:nvPr/>
        </p:nvSpPr>
        <p:spPr>
          <a:xfrm>
            <a:off x="2878839" y="5128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C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5E077A-E34A-1FF3-CE6D-5AA0AAD7D20E}"/>
              </a:ext>
            </a:extLst>
          </p:cNvPr>
          <p:cNvSpPr txBox="1"/>
          <p:nvPr/>
        </p:nvSpPr>
        <p:spPr>
          <a:xfrm>
            <a:off x="494212" y="3392088"/>
            <a:ext cx="5006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D                                     E                                     F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4E94EE-0432-8D21-1A30-D92F08AA1DE8}"/>
              </a:ext>
            </a:extLst>
          </p:cNvPr>
          <p:cNvSpPr txBox="1"/>
          <p:nvPr/>
        </p:nvSpPr>
        <p:spPr>
          <a:xfrm>
            <a:off x="1418439" y="514085"/>
            <a:ext cx="1789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+mj-cs"/>
              </a:rPr>
              <a:t>B</a:t>
            </a:r>
            <a:endParaRPr lang="en-IL" sz="1100" b="1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F113B-8048-2A3C-715C-422E151EDC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3513" y="2045439"/>
            <a:ext cx="940756" cy="120700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8F45B57-0089-ADE0-EDDE-5CD71BA6B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294212"/>
              </p:ext>
            </p:extLst>
          </p:nvPr>
        </p:nvGraphicFramePr>
        <p:xfrm>
          <a:off x="1689100" y="3590925"/>
          <a:ext cx="16002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2" imgW="2020001" imgH="2899960" progId="Prism9.Document">
                  <p:embed/>
                </p:oleObj>
              </mc:Choice>
              <mc:Fallback>
                <p:oleObj name="Prism 9" r:id="rId12" imgW="2020001" imgH="2899960" progId="Prism9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378535A-6ED7-5AA0-7A70-303DF45F7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590925"/>
                        <a:ext cx="1600200" cy="229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08288A5-1A9D-CBC5-F1D8-80DE461EF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422717"/>
              </p:ext>
            </p:extLst>
          </p:nvPr>
        </p:nvGraphicFramePr>
        <p:xfrm>
          <a:off x="3098054" y="3539096"/>
          <a:ext cx="1583089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4" imgW="1914842" imgH="2902842" progId="Prism9.Document">
                  <p:embed/>
                </p:oleObj>
              </mc:Choice>
              <mc:Fallback>
                <p:oleObj name="Prism 9" r:id="rId14" imgW="1914842" imgH="2902842" progId="Prism9.Document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8261B78-962E-0DE2-13DA-F1A70EE5B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054" y="3539096"/>
                        <a:ext cx="1583089" cy="2401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2E8E616-2FD8-31BA-7F6B-E8789C91C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222208"/>
              </p:ext>
            </p:extLst>
          </p:nvPr>
        </p:nvGraphicFramePr>
        <p:xfrm>
          <a:off x="405909" y="3539096"/>
          <a:ext cx="1535146" cy="240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16" imgW="2003435" imgH="3133340" progId="Prism9.Document">
                  <p:embed/>
                </p:oleObj>
              </mc:Choice>
              <mc:Fallback>
                <p:oleObj name="Prism 9" r:id="rId16" imgW="2003435" imgH="3133340" progId="Prism9.Document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60CBD706-250F-A3D2-CE89-F54CB44B5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5909" y="3539096"/>
                        <a:ext cx="1535146" cy="2401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6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6E6B52F-6627-B2BB-AEBD-72DC577AF62D}"/>
              </a:ext>
            </a:extLst>
          </p:cNvPr>
          <p:cNvGrpSpPr/>
          <p:nvPr/>
        </p:nvGrpSpPr>
        <p:grpSpPr>
          <a:xfrm>
            <a:off x="206375" y="475800"/>
            <a:ext cx="2670175" cy="2016576"/>
            <a:chOff x="231124" y="448230"/>
            <a:chExt cx="3282143" cy="2478747"/>
          </a:xfrm>
        </p:grpSpPr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C0BC6DAC-6350-7041-EA47-60614E3CC3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6502320"/>
                </p:ext>
              </p:extLst>
            </p:nvPr>
          </p:nvGraphicFramePr>
          <p:xfrm>
            <a:off x="231124" y="641966"/>
            <a:ext cx="3282143" cy="2285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2" imgW="3855613" imgH="2689630" progId="Prism9.Document">
                    <p:embed/>
                  </p:oleObj>
                </mc:Choice>
                <mc:Fallback>
                  <p:oleObj name="Prism 9" r:id="rId2" imgW="3855613" imgH="2689630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24" y="641966"/>
                          <a:ext cx="3282143" cy="22850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6D1DCE-CB0B-C83E-4E1E-1A55E0752B0E}"/>
                </a:ext>
              </a:extLst>
            </p:cNvPr>
            <p:cNvSpPr txBox="1"/>
            <p:nvPr/>
          </p:nvSpPr>
          <p:spPr>
            <a:xfrm>
              <a:off x="325736" y="44823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Age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0586A7-1D56-644F-BBF2-B4838F67A8B9}"/>
              </a:ext>
            </a:extLst>
          </p:cNvPr>
          <p:cNvGrpSpPr/>
          <p:nvPr/>
        </p:nvGrpSpPr>
        <p:grpSpPr>
          <a:xfrm>
            <a:off x="206375" y="2449370"/>
            <a:ext cx="2670175" cy="1954355"/>
            <a:chOff x="-103327" y="2731540"/>
            <a:chExt cx="3282143" cy="2402267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99E431B2-472E-C5AA-C21A-7A7EF4150F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8383842"/>
                </p:ext>
              </p:extLst>
            </p:nvPr>
          </p:nvGraphicFramePr>
          <p:xfrm>
            <a:off x="-103327" y="2846844"/>
            <a:ext cx="3282143" cy="228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4" imgW="3855613" imgH="2689630" progId="Prism9.Document">
                    <p:embed/>
                  </p:oleObj>
                </mc:Choice>
                <mc:Fallback>
                  <p:oleObj name="Prism 9" r:id="rId4" imgW="3855613" imgH="2689630" progId="Prism9.Document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C0BC6DAC-6350-7041-EA47-60614E3CC3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3327" y="2846844"/>
                          <a:ext cx="3282143" cy="2286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F7B63A-9C42-93A3-DD0C-8F59E132D022}"/>
                </a:ext>
              </a:extLst>
            </p:cNvPr>
            <p:cNvSpPr txBox="1"/>
            <p:nvPr/>
          </p:nvSpPr>
          <p:spPr>
            <a:xfrm>
              <a:off x="54289" y="2731540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Age of onset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F0A43C-66E9-3FAB-523A-9B2010C93599}"/>
              </a:ext>
            </a:extLst>
          </p:cNvPr>
          <p:cNvGrpSpPr/>
          <p:nvPr/>
        </p:nvGrpSpPr>
        <p:grpSpPr>
          <a:xfrm>
            <a:off x="3430588" y="2434405"/>
            <a:ext cx="2668587" cy="2024883"/>
            <a:chOff x="3191240" y="2846956"/>
            <a:chExt cx="3280191" cy="2488959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DF7EF3C6-098B-C76B-7138-609F0F2EB0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0720654"/>
                </p:ext>
              </p:extLst>
            </p:nvPr>
          </p:nvGraphicFramePr>
          <p:xfrm>
            <a:off x="3191240" y="3048952"/>
            <a:ext cx="3280191" cy="228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6" imgW="3855613" imgH="2689630" progId="Prism9.Document">
                    <p:embed/>
                  </p:oleObj>
                </mc:Choice>
                <mc:Fallback>
                  <p:oleObj name="Prism 9" r:id="rId6" imgW="3855613" imgH="2689630" progId="Prism9.Document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99E431B2-472E-C5AA-C21A-7A7EF4150F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1240" y="3048952"/>
                          <a:ext cx="3280191" cy="2286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188CD-3D63-8DDD-812F-7262279BF9F5}"/>
                </a:ext>
              </a:extLst>
            </p:cNvPr>
            <p:cNvSpPr txBox="1"/>
            <p:nvPr/>
          </p:nvSpPr>
          <p:spPr>
            <a:xfrm>
              <a:off x="3250612" y="2846956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Years of epilepsy 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0311FD-9E2D-05F7-CB4D-F059BABB95F0}"/>
              </a:ext>
            </a:extLst>
          </p:cNvPr>
          <p:cNvGrpSpPr/>
          <p:nvPr/>
        </p:nvGrpSpPr>
        <p:grpSpPr>
          <a:xfrm>
            <a:off x="3635375" y="406576"/>
            <a:ext cx="1666875" cy="2231849"/>
            <a:chOff x="3513304" y="234873"/>
            <a:chExt cx="2048901" cy="2834206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13DC3CF5-84AE-5C44-42D1-0C6BAAB801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631479"/>
                </p:ext>
              </p:extLst>
            </p:nvPr>
          </p:nvGraphicFramePr>
          <p:xfrm>
            <a:off x="3513304" y="325368"/>
            <a:ext cx="2048901" cy="2743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8" imgW="2020001" imgH="2704757" progId="Prism9.Document">
                    <p:embed/>
                  </p:oleObj>
                </mc:Choice>
                <mc:Fallback>
                  <p:oleObj name="Prism 9" r:id="rId8" imgW="2020001" imgH="2704757" progId="Prism9.Document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29C83C61-90FF-9901-BC22-BF5CA3075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304" y="325368"/>
                          <a:ext cx="2048901" cy="27437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3D1C3E-42A1-8C3B-32BC-3509DCACABD0}"/>
                </a:ext>
              </a:extLst>
            </p:cNvPr>
            <p:cNvSpPr txBox="1"/>
            <p:nvPr/>
          </p:nvSpPr>
          <p:spPr>
            <a:xfrm>
              <a:off x="3606212" y="23487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Gender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576D98-B2B9-6B9D-B8D8-EF26002913B0}"/>
              </a:ext>
            </a:extLst>
          </p:cNvPr>
          <p:cNvGrpSpPr>
            <a:grpSpLocks noChangeAspect="1"/>
          </p:cNvGrpSpPr>
          <p:nvPr/>
        </p:nvGrpSpPr>
        <p:grpSpPr>
          <a:xfrm>
            <a:off x="161925" y="4522658"/>
            <a:ext cx="2717800" cy="2033718"/>
            <a:chOff x="-85641" y="5561763"/>
            <a:chExt cx="3761910" cy="2815019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8B48F64B-43EF-6062-60E6-C7AC06BD54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0720734"/>
                </p:ext>
              </p:extLst>
            </p:nvPr>
          </p:nvGraphicFramePr>
          <p:xfrm>
            <a:off x="-85641" y="5753115"/>
            <a:ext cx="3761910" cy="2623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10" imgW="3860295" imgH="2689630" progId="Prism9.Document">
                    <p:embed/>
                  </p:oleObj>
                </mc:Choice>
                <mc:Fallback>
                  <p:oleObj name="Prism 9" r:id="rId10" imgW="3860295" imgH="2689630" progId="Prism9.Document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F016753E-9BD5-B7AC-7382-6F5AF25E85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5641" y="5753115"/>
                          <a:ext cx="3761910" cy="26236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2C40B1-B708-6045-49F9-7BE88990E923}"/>
                </a:ext>
              </a:extLst>
            </p:cNvPr>
            <p:cNvSpPr txBox="1"/>
            <p:nvPr/>
          </p:nvSpPr>
          <p:spPr>
            <a:xfrm>
              <a:off x="119188" y="5561763"/>
              <a:ext cx="1789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Seizure frequency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7C9DD2-41B8-CFEC-4885-0EC3B4A97FA4}"/>
              </a:ext>
            </a:extLst>
          </p:cNvPr>
          <p:cNvSpPr txBox="1"/>
          <p:nvPr/>
        </p:nvSpPr>
        <p:spPr>
          <a:xfrm>
            <a:off x="2052533" y="2029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3701AB-D9A9-2D3D-AAC1-19896204008C}"/>
              </a:ext>
            </a:extLst>
          </p:cNvPr>
          <p:cNvSpPr txBox="1"/>
          <p:nvPr/>
        </p:nvSpPr>
        <p:spPr>
          <a:xfrm>
            <a:off x="54289" y="6612662"/>
            <a:ext cx="65880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S1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L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percent of regions with BBBD versus age (p=0.63).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by gender (p=0.058).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versus age of onset (p=0.22).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versus years of epilepsy (p=0.79).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versus seizure frequency (p=0.39).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EA896-8782-DACB-5093-1DED87E79109}"/>
              </a:ext>
            </a:extLst>
          </p:cNvPr>
          <p:cNvGrpSpPr>
            <a:grpSpLocks noChangeAspect="1"/>
          </p:cNvGrpSpPr>
          <p:nvPr/>
        </p:nvGrpSpPr>
        <p:grpSpPr>
          <a:xfrm>
            <a:off x="260350" y="522174"/>
            <a:ext cx="2101850" cy="2667116"/>
            <a:chOff x="3206060" y="5977957"/>
            <a:chExt cx="3026449" cy="3840373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0A4B9B58-613B-F78B-B334-00E455BA30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6141863"/>
                </p:ext>
              </p:extLst>
            </p:nvPr>
          </p:nvGraphicFramePr>
          <p:xfrm>
            <a:off x="3206060" y="6046698"/>
            <a:ext cx="3026449" cy="377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9" r:id="rId2" imgW="2020001" imgH="2517117" progId="Prism9.Document">
                    <p:embed/>
                  </p:oleObj>
                </mc:Choice>
                <mc:Fallback>
                  <p:oleObj name="Prism 9" r:id="rId2" imgW="2020001" imgH="2517117" progId="Prism9.Document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0A4B9B58-613B-F78B-B334-00E455BA30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060" y="6046698"/>
                          <a:ext cx="3026449" cy="37716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308391-822B-E02A-1270-B348BE53CF98}"/>
                </a:ext>
              </a:extLst>
            </p:cNvPr>
            <p:cNvSpPr txBox="1"/>
            <p:nvPr/>
          </p:nvSpPr>
          <p:spPr>
            <a:xfrm>
              <a:off x="3501817" y="5977957"/>
              <a:ext cx="1789656" cy="33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L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7C9DD2-41B8-CFEC-4885-0EC3B4A97FA4}"/>
              </a:ext>
            </a:extLst>
          </p:cNvPr>
          <p:cNvSpPr txBox="1"/>
          <p:nvPr/>
        </p:nvSpPr>
        <p:spPr>
          <a:xfrm>
            <a:off x="2052533" y="2029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3701AB-D9A9-2D3D-AAC1-19896204008C}"/>
              </a:ext>
            </a:extLst>
          </p:cNvPr>
          <p:cNvSpPr txBox="1"/>
          <p:nvPr/>
        </p:nvSpPr>
        <p:spPr>
          <a:xfrm>
            <a:off x="134956" y="6070553"/>
            <a:ext cx="658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S2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percent of regions with BBBD by number of medications taken (N(0,1) = 17, N(2)=14, N(3+)=19. p(1,2 )=0.65 , p(1,3)=0.14 , p(2,3)= 0.46).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e-IL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of PWE with low and high BBBD cutoff set at the median.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number of medication taken by PWE with low and high BBBD. (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Percent of patients who take a medicine divided to low and high BBBD groups. (P=0.36, 0.63, 0.01,0.43, 0.39,0.2,0.87, 0.78, 0.78, 0.78).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E551C0-8B65-678A-0316-E0D1E897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638845"/>
              </p:ext>
            </p:extLst>
          </p:nvPr>
        </p:nvGraphicFramePr>
        <p:xfrm>
          <a:off x="3429000" y="460006"/>
          <a:ext cx="2313454" cy="314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4" imgW="2169458" imgH="2951823" progId="Prism9.Document">
                  <p:embed/>
                </p:oleObj>
              </mc:Choice>
              <mc:Fallback>
                <p:oleObj name="Prism 9" r:id="rId4" imgW="2169458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60006"/>
                        <a:ext cx="2313454" cy="314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DD552F4-D435-6F57-CF52-50D256AAF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74172"/>
              </p:ext>
            </p:extLst>
          </p:nvPr>
        </p:nvGraphicFramePr>
        <p:xfrm>
          <a:off x="604741" y="3030843"/>
          <a:ext cx="2201863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6" imgW="2201510" imgH="2951823" progId="Prism9.Document">
                  <p:embed/>
                </p:oleObj>
              </mc:Choice>
              <mc:Fallback>
                <p:oleObj name="Prism 9" r:id="rId6" imgW="2201510" imgH="295182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4741" y="3030843"/>
                        <a:ext cx="2201863" cy="295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94C6E58-3663-7554-14E5-6C869C94E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406208"/>
              </p:ext>
            </p:extLst>
          </p:nvPr>
        </p:nvGraphicFramePr>
        <p:xfrm>
          <a:off x="2949325" y="3081643"/>
          <a:ext cx="3521075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8" imgW="3521767" imgH="2899960" progId="Prism9.Document">
                  <p:embed/>
                </p:oleObj>
              </mc:Choice>
              <mc:Fallback>
                <p:oleObj name="Prism 9" r:id="rId8" imgW="3521767" imgH="289996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9325" y="3081643"/>
                        <a:ext cx="3521075" cy="290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15260B-AEEC-5B2E-3939-92CB1C27D644}"/>
              </a:ext>
            </a:extLst>
          </p:cNvPr>
          <p:cNvSpPr txBox="1"/>
          <p:nvPr/>
        </p:nvSpPr>
        <p:spPr>
          <a:xfrm>
            <a:off x="3506410" y="492341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9DABB-C2BE-C680-ED4E-A6D25FCD9DEF}"/>
              </a:ext>
            </a:extLst>
          </p:cNvPr>
          <p:cNvSpPr txBox="1"/>
          <p:nvPr/>
        </p:nvSpPr>
        <p:spPr>
          <a:xfrm>
            <a:off x="494093" y="3098189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65F6-E1EB-6E22-3492-7EC80326F294}"/>
              </a:ext>
            </a:extLst>
          </p:cNvPr>
          <p:cNvSpPr txBox="1"/>
          <p:nvPr/>
        </p:nvSpPr>
        <p:spPr>
          <a:xfrm>
            <a:off x="3209260" y="3045026"/>
            <a:ext cx="1242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L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BEC06B-B7EB-6F3B-3E08-BD93AA315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59695"/>
              </p:ext>
            </p:extLst>
          </p:nvPr>
        </p:nvGraphicFramePr>
        <p:xfrm>
          <a:off x="-12700" y="7383463"/>
          <a:ext cx="222567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2" imgW="2904495" imgH="2802359" progId="Prism9.Document">
                  <p:embed/>
                </p:oleObj>
              </mc:Choice>
              <mc:Fallback>
                <p:oleObj name="Prism 9" r:id="rId2" imgW="2904495" imgH="2802359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16413E0-DA50-8A1A-808B-28951A3E78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700" y="7383463"/>
                        <a:ext cx="222567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2B8EC2B-5A91-32F5-345F-B79CDF0A3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25746"/>
              </p:ext>
            </p:extLst>
          </p:nvPr>
        </p:nvGraphicFramePr>
        <p:xfrm>
          <a:off x="1790117" y="7383463"/>
          <a:ext cx="1757363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4" imgW="2294425" imgH="2675945" progId="Prism9.Document">
                  <p:embed/>
                </p:oleObj>
              </mc:Choice>
              <mc:Fallback>
                <p:oleObj name="Prism 9" r:id="rId4" imgW="2294425" imgH="2675945" progId="Prism9.Document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37ED9F4-FE93-D47C-C82C-F55180B8D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0117" y="7383463"/>
                        <a:ext cx="1757363" cy="20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988BE1-955A-88E9-557C-4806D7820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67069"/>
              </p:ext>
            </p:extLst>
          </p:nvPr>
        </p:nvGraphicFramePr>
        <p:xfrm>
          <a:off x="3278188" y="7240588"/>
          <a:ext cx="3462337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6" imgW="4518983" imgH="2959386" progId="Prism9.Document">
                  <p:embed/>
                </p:oleObj>
              </mc:Choice>
              <mc:Fallback>
                <p:oleObj name="Prism 9" r:id="rId6" imgW="4518983" imgH="2959386" progId="Prism9.Document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047562-445A-71A9-3606-030AB97B11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8188" y="7240588"/>
                        <a:ext cx="3462337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40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8339</TotalTime>
  <Words>773</Words>
  <Application>Microsoft Office PowerPoint</Application>
  <PresentationFormat>A4 Paper (210x297 mm)</PresentationFormat>
  <Paragraphs>100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docs-Calibri</vt:lpstr>
      <vt:lpstr>Times New Roman</vt:lpstr>
      <vt:lpstr>Office Theme</vt:lpstr>
      <vt:lpstr>Prism 9</vt:lpstr>
      <vt:lpstr>GraphPad Prism 9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Friedman</dc:creator>
  <cp:lastModifiedBy>Nir  Cafri</cp:lastModifiedBy>
  <cp:revision>314</cp:revision>
  <dcterms:created xsi:type="dcterms:W3CDTF">2022-06-10T11:16:37Z</dcterms:created>
  <dcterms:modified xsi:type="dcterms:W3CDTF">2024-01-02T13:56:50Z</dcterms:modified>
</cp:coreProperties>
</file>