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C6D62F7-8EE9-4752-9AA1-8E14B9839881}">
          <p14:sldIdLst/>
        </p14:section>
        <p14:section name="Untitled Section" id="{852A1921-E2B3-4027-AE3C-753EF65D41DA}">
          <p14:sldIdLst>
            <p14:sldId id="256"/>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06" autoAdjust="0"/>
    <p:restoredTop sz="94660"/>
  </p:normalViewPr>
  <p:slideViewPr>
    <p:cSldViewPr snapToGrid="0" showGuides="1">
      <p:cViewPr>
        <p:scale>
          <a:sx n="125" d="100"/>
          <a:sy n="125" d="100"/>
        </p:scale>
        <p:origin x="370"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0F2DC3-476A-4DD8-BAD6-8E149A084C53}" type="datetimeFigureOut">
              <a:rPr lang="he-IL" smtClean="0"/>
              <a:t>ט"ז/אב/תשפ"ג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F9ADF42-9184-40C8-A5E4-195A44C43CBA}" type="slidenum">
              <a:rPr lang="he-IL" smtClean="0"/>
              <a:t>‹#›</a:t>
            </a:fld>
            <a:endParaRPr lang="he-IL"/>
          </a:p>
        </p:txBody>
      </p:sp>
    </p:spTree>
    <p:extLst>
      <p:ext uri="{BB962C8B-B14F-4D97-AF65-F5344CB8AC3E}">
        <p14:creationId xmlns:p14="http://schemas.microsoft.com/office/powerpoint/2010/main" val="2966704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F2DC3-476A-4DD8-BAD6-8E149A084C53}" type="datetimeFigureOut">
              <a:rPr lang="he-IL" smtClean="0"/>
              <a:t>ט"ז/אב/תשפ"ג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F9ADF42-9184-40C8-A5E4-195A44C43CBA}" type="slidenum">
              <a:rPr lang="he-IL" smtClean="0"/>
              <a:t>‹#›</a:t>
            </a:fld>
            <a:endParaRPr lang="he-IL"/>
          </a:p>
        </p:txBody>
      </p:sp>
    </p:spTree>
    <p:extLst>
      <p:ext uri="{BB962C8B-B14F-4D97-AF65-F5344CB8AC3E}">
        <p14:creationId xmlns:p14="http://schemas.microsoft.com/office/powerpoint/2010/main" val="308298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F2DC3-476A-4DD8-BAD6-8E149A084C53}" type="datetimeFigureOut">
              <a:rPr lang="he-IL" smtClean="0"/>
              <a:t>ט"ז/אב/תשפ"ג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F9ADF42-9184-40C8-A5E4-195A44C43CBA}" type="slidenum">
              <a:rPr lang="he-IL" smtClean="0"/>
              <a:t>‹#›</a:t>
            </a:fld>
            <a:endParaRPr lang="he-IL"/>
          </a:p>
        </p:txBody>
      </p:sp>
    </p:spTree>
    <p:extLst>
      <p:ext uri="{BB962C8B-B14F-4D97-AF65-F5344CB8AC3E}">
        <p14:creationId xmlns:p14="http://schemas.microsoft.com/office/powerpoint/2010/main" val="2752235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F2DC3-476A-4DD8-BAD6-8E149A084C53}" type="datetimeFigureOut">
              <a:rPr lang="he-IL" smtClean="0"/>
              <a:t>ט"ז/אב/תשפ"ג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F9ADF42-9184-40C8-A5E4-195A44C43CBA}" type="slidenum">
              <a:rPr lang="he-IL" smtClean="0"/>
              <a:t>‹#›</a:t>
            </a:fld>
            <a:endParaRPr lang="he-IL"/>
          </a:p>
        </p:txBody>
      </p:sp>
    </p:spTree>
    <p:extLst>
      <p:ext uri="{BB962C8B-B14F-4D97-AF65-F5344CB8AC3E}">
        <p14:creationId xmlns:p14="http://schemas.microsoft.com/office/powerpoint/2010/main" val="693287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0F2DC3-476A-4DD8-BAD6-8E149A084C53}" type="datetimeFigureOut">
              <a:rPr lang="he-IL" smtClean="0"/>
              <a:t>ט"ז/אב/תשפ"ג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F9ADF42-9184-40C8-A5E4-195A44C43CBA}" type="slidenum">
              <a:rPr lang="he-IL" smtClean="0"/>
              <a:t>‹#›</a:t>
            </a:fld>
            <a:endParaRPr lang="he-IL"/>
          </a:p>
        </p:txBody>
      </p:sp>
    </p:spTree>
    <p:extLst>
      <p:ext uri="{BB962C8B-B14F-4D97-AF65-F5344CB8AC3E}">
        <p14:creationId xmlns:p14="http://schemas.microsoft.com/office/powerpoint/2010/main" val="138832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0F2DC3-476A-4DD8-BAD6-8E149A084C53}" type="datetimeFigureOut">
              <a:rPr lang="he-IL" smtClean="0"/>
              <a:t>ט"ז/אב/תשפ"ג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F9ADF42-9184-40C8-A5E4-195A44C43CBA}" type="slidenum">
              <a:rPr lang="he-IL" smtClean="0"/>
              <a:t>‹#›</a:t>
            </a:fld>
            <a:endParaRPr lang="he-IL"/>
          </a:p>
        </p:txBody>
      </p:sp>
    </p:spTree>
    <p:extLst>
      <p:ext uri="{BB962C8B-B14F-4D97-AF65-F5344CB8AC3E}">
        <p14:creationId xmlns:p14="http://schemas.microsoft.com/office/powerpoint/2010/main" val="2752742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0F2DC3-476A-4DD8-BAD6-8E149A084C53}" type="datetimeFigureOut">
              <a:rPr lang="he-IL" smtClean="0"/>
              <a:t>ט"ז/אב/תשפ"ג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F9ADF42-9184-40C8-A5E4-195A44C43CBA}" type="slidenum">
              <a:rPr lang="he-IL" smtClean="0"/>
              <a:t>‹#›</a:t>
            </a:fld>
            <a:endParaRPr lang="he-IL"/>
          </a:p>
        </p:txBody>
      </p:sp>
    </p:spTree>
    <p:extLst>
      <p:ext uri="{BB962C8B-B14F-4D97-AF65-F5344CB8AC3E}">
        <p14:creationId xmlns:p14="http://schemas.microsoft.com/office/powerpoint/2010/main" val="93955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0F2DC3-476A-4DD8-BAD6-8E149A084C53}" type="datetimeFigureOut">
              <a:rPr lang="he-IL" smtClean="0"/>
              <a:t>ט"ז/אב/תשפ"ג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F9ADF42-9184-40C8-A5E4-195A44C43CBA}" type="slidenum">
              <a:rPr lang="he-IL" smtClean="0"/>
              <a:t>‹#›</a:t>
            </a:fld>
            <a:endParaRPr lang="he-IL"/>
          </a:p>
        </p:txBody>
      </p:sp>
    </p:spTree>
    <p:extLst>
      <p:ext uri="{BB962C8B-B14F-4D97-AF65-F5344CB8AC3E}">
        <p14:creationId xmlns:p14="http://schemas.microsoft.com/office/powerpoint/2010/main" val="3432737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0F2DC3-476A-4DD8-BAD6-8E149A084C53}" type="datetimeFigureOut">
              <a:rPr lang="he-IL" smtClean="0"/>
              <a:t>ט"ז/אב/תשפ"ג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F9ADF42-9184-40C8-A5E4-195A44C43CBA}" type="slidenum">
              <a:rPr lang="he-IL" smtClean="0"/>
              <a:t>‹#›</a:t>
            </a:fld>
            <a:endParaRPr lang="he-IL"/>
          </a:p>
        </p:txBody>
      </p:sp>
    </p:spTree>
    <p:extLst>
      <p:ext uri="{BB962C8B-B14F-4D97-AF65-F5344CB8AC3E}">
        <p14:creationId xmlns:p14="http://schemas.microsoft.com/office/powerpoint/2010/main" val="3927231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0F2DC3-476A-4DD8-BAD6-8E149A084C53}" type="datetimeFigureOut">
              <a:rPr lang="he-IL" smtClean="0"/>
              <a:t>ט"ז/אב/תשפ"ג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F9ADF42-9184-40C8-A5E4-195A44C43CBA}" type="slidenum">
              <a:rPr lang="he-IL" smtClean="0"/>
              <a:t>‹#›</a:t>
            </a:fld>
            <a:endParaRPr lang="he-IL"/>
          </a:p>
        </p:txBody>
      </p:sp>
    </p:spTree>
    <p:extLst>
      <p:ext uri="{BB962C8B-B14F-4D97-AF65-F5344CB8AC3E}">
        <p14:creationId xmlns:p14="http://schemas.microsoft.com/office/powerpoint/2010/main" val="3802558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0F2DC3-476A-4DD8-BAD6-8E149A084C53}" type="datetimeFigureOut">
              <a:rPr lang="he-IL" smtClean="0"/>
              <a:t>ט"ז/אב/תשפ"ג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F9ADF42-9184-40C8-A5E4-195A44C43CBA}" type="slidenum">
              <a:rPr lang="he-IL" smtClean="0"/>
              <a:t>‹#›</a:t>
            </a:fld>
            <a:endParaRPr lang="he-IL"/>
          </a:p>
        </p:txBody>
      </p:sp>
    </p:spTree>
    <p:extLst>
      <p:ext uri="{BB962C8B-B14F-4D97-AF65-F5344CB8AC3E}">
        <p14:creationId xmlns:p14="http://schemas.microsoft.com/office/powerpoint/2010/main" val="2858111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0F2DC3-476A-4DD8-BAD6-8E149A084C53}" type="datetimeFigureOut">
              <a:rPr lang="he-IL" smtClean="0"/>
              <a:t>ט"ז/אב/תשפ"ג</a:t>
            </a:fld>
            <a:endParaRPr lang="he-IL"/>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F9ADF42-9184-40C8-A5E4-195A44C43CBA}" type="slidenum">
              <a:rPr lang="he-IL" smtClean="0"/>
              <a:t>‹#›</a:t>
            </a:fld>
            <a:endParaRPr lang="he-IL"/>
          </a:p>
        </p:txBody>
      </p:sp>
    </p:spTree>
    <p:extLst>
      <p:ext uri="{BB962C8B-B14F-4D97-AF65-F5344CB8AC3E}">
        <p14:creationId xmlns:p14="http://schemas.microsoft.com/office/powerpoint/2010/main" val="41363446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oleObject" Target="../embeddings/oleObject1.bin"/><Relationship Id="rId18" Type="http://schemas.openxmlformats.org/officeDocument/2006/relationships/image" Target="../media/image15.png"/><Relationship Id="rId26" Type="http://schemas.openxmlformats.org/officeDocument/2006/relationships/image" Target="../media/image23.png"/><Relationship Id="rId39" Type="http://schemas.openxmlformats.org/officeDocument/2006/relationships/image" Target="../media/image34.png"/><Relationship Id="rId21" Type="http://schemas.openxmlformats.org/officeDocument/2006/relationships/image" Target="../media/image18.png"/><Relationship Id="rId34" Type="http://schemas.openxmlformats.org/officeDocument/2006/relationships/image" Target="../media/image29.emf"/><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4.png"/><Relationship Id="rId25" Type="http://schemas.openxmlformats.org/officeDocument/2006/relationships/image" Target="../media/image22.png"/><Relationship Id="rId33" Type="http://schemas.openxmlformats.org/officeDocument/2006/relationships/oleObject" Target="../embeddings/oleObject4.bin"/><Relationship Id="rId38" Type="http://schemas.openxmlformats.org/officeDocument/2006/relationships/image" Target="../media/image33.png"/><Relationship Id="rId2" Type="http://schemas.openxmlformats.org/officeDocument/2006/relationships/image" Target="../media/image1.png"/><Relationship Id="rId16" Type="http://schemas.openxmlformats.org/officeDocument/2006/relationships/image" Target="../media/image13.emf"/><Relationship Id="rId20" Type="http://schemas.openxmlformats.org/officeDocument/2006/relationships/image" Target="../media/image17.png"/><Relationship Id="rId29"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1.png"/><Relationship Id="rId32" Type="http://schemas.openxmlformats.org/officeDocument/2006/relationships/image" Target="../media/image28.emf"/><Relationship Id="rId37" Type="http://schemas.openxmlformats.org/officeDocument/2006/relationships/image" Target="../media/image32.png"/><Relationship Id="rId40" Type="http://schemas.openxmlformats.org/officeDocument/2006/relationships/image" Target="../media/image35.png"/><Relationship Id="rId5" Type="http://schemas.openxmlformats.org/officeDocument/2006/relationships/image" Target="../media/image4.png"/><Relationship Id="rId15" Type="http://schemas.openxmlformats.org/officeDocument/2006/relationships/oleObject" Target="../embeddings/oleObject2.bin"/><Relationship Id="rId23" Type="http://schemas.openxmlformats.org/officeDocument/2006/relationships/image" Target="../media/image20.png"/><Relationship Id="rId28" Type="http://schemas.openxmlformats.org/officeDocument/2006/relationships/image" Target="../media/image25.png"/><Relationship Id="rId36" Type="http://schemas.openxmlformats.org/officeDocument/2006/relationships/image" Target="../media/image31.png"/><Relationship Id="rId10" Type="http://schemas.openxmlformats.org/officeDocument/2006/relationships/image" Target="../media/image9.png"/><Relationship Id="rId19" Type="http://schemas.openxmlformats.org/officeDocument/2006/relationships/image" Target="../media/image16.png"/><Relationship Id="rId31" Type="http://schemas.openxmlformats.org/officeDocument/2006/relationships/oleObject" Target="../embeddings/oleObject3.bin"/><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2.emf"/><Relationship Id="rId22" Type="http://schemas.openxmlformats.org/officeDocument/2006/relationships/image" Target="../media/image19.png"/><Relationship Id="rId27" Type="http://schemas.openxmlformats.org/officeDocument/2006/relationships/image" Target="../media/image24.png"/><Relationship Id="rId30" Type="http://schemas.openxmlformats.org/officeDocument/2006/relationships/image" Target="../media/image27.png"/><Relationship Id="rId35" Type="http://schemas.openxmlformats.org/officeDocument/2006/relationships/image" Target="../media/image30.png"/><Relationship Id="rId8" Type="http://schemas.openxmlformats.org/officeDocument/2006/relationships/image" Target="../media/image7.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FFF2A1F-DCB4-C7EF-0B0A-7191D89EC8EB}"/>
              </a:ext>
            </a:extLst>
          </p:cNvPr>
          <p:cNvPicPr>
            <a:picLocks noChangeAspect="1"/>
          </p:cNvPicPr>
          <p:nvPr/>
        </p:nvPicPr>
        <p:blipFill>
          <a:blip r:embed="rId2"/>
          <a:stretch>
            <a:fillRect/>
          </a:stretch>
        </p:blipFill>
        <p:spPr>
          <a:xfrm>
            <a:off x="4547213" y="1856512"/>
            <a:ext cx="1190912" cy="1087618"/>
          </a:xfrm>
          <a:prstGeom prst="rect">
            <a:avLst/>
          </a:prstGeom>
        </p:spPr>
      </p:pic>
      <p:pic>
        <p:nvPicPr>
          <p:cNvPr id="7" name="Picture 6">
            <a:extLst>
              <a:ext uri="{FF2B5EF4-FFF2-40B4-BE49-F238E27FC236}">
                <a16:creationId xmlns:a16="http://schemas.microsoft.com/office/drawing/2014/main" id="{C7DDECEE-00EB-2E4C-1555-884C63B7D2B3}"/>
              </a:ext>
            </a:extLst>
          </p:cNvPr>
          <p:cNvPicPr>
            <a:picLocks noChangeAspect="1"/>
          </p:cNvPicPr>
          <p:nvPr/>
        </p:nvPicPr>
        <p:blipFill>
          <a:blip r:embed="rId3"/>
          <a:stretch>
            <a:fillRect/>
          </a:stretch>
        </p:blipFill>
        <p:spPr>
          <a:xfrm>
            <a:off x="4673003" y="808225"/>
            <a:ext cx="1116596" cy="1133261"/>
          </a:xfrm>
          <a:prstGeom prst="rect">
            <a:avLst/>
          </a:prstGeom>
        </p:spPr>
      </p:pic>
      <p:pic>
        <p:nvPicPr>
          <p:cNvPr id="2" name="Picture 1">
            <a:extLst>
              <a:ext uri="{FF2B5EF4-FFF2-40B4-BE49-F238E27FC236}">
                <a16:creationId xmlns:a16="http://schemas.microsoft.com/office/drawing/2014/main" id="{7F21DD73-61FA-8A73-566F-003072A1D5CB}"/>
              </a:ext>
            </a:extLst>
          </p:cNvPr>
          <p:cNvPicPr>
            <a:picLocks noChangeAspect="1"/>
          </p:cNvPicPr>
          <p:nvPr/>
        </p:nvPicPr>
        <p:blipFill>
          <a:blip r:embed="rId4"/>
          <a:stretch>
            <a:fillRect/>
          </a:stretch>
        </p:blipFill>
        <p:spPr>
          <a:xfrm>
            <a:off x="6725125" y="2313252"/>
            <a:ext cx="1333688" cy="1195318"/>
          </a:xfrm>
          <a:prstGeom prst="rect">
            <a:avLst/>
          </a:prstGeom>
        </p:spPr>
      </p:pic>
      <p:pic>
        <p:nvPicPr>
          <p:cNvPr id="3" name="Picture 2">
            <a:extLst>
              <a:ext uri="{FF2B5EF4-FFF2-40B4-BE49-F238E27FC236}">
                <a16:creationId xmlns:a16="http://schemas.microsoft.com/office/drawing/2014/main" id="{E6CDC21B-2933-8ABF-D7C8-11BDFFB77FB9}"/>
              </a:ext>
            </a:extLst>
          </p:cNvPr>
          <p:cNvPicPr>
            <a:picLocks noChangeAspect="1"/>
          </p:cNvPicPr>
          <p:nvPr/>
        </p:nvPicPr>
        <p:blipFill>
          <a:blip r:embed="rId5"/>
          <a:stretch>
            <a:fillRect/>
          </a:stretch>
        </p:blipFill>
        <p:spPr>
          <a:xfrm>
            <a:off x="6737553" y="1061664"/>
            <a:ext cx="1123868" cy="1033897"/>
          </a:xfrm>
          <a:prstGeom prst="rect">
            <a:avLst/>
          </a:prstGeom>
        </p:spPr>
      </p:pic>
      <p:sp>
        <p:nvSpPr>
          <p:cNvPr id="8" name="TextBox 7"/>
          <p:cNvSpPr txBox="1"/>
          <p:nvPr/>
        </p:nvSpPr>
        <p:spPr>
          <a:xfrm>
            <a:off x="-80987" y="664229"/>
            <a:ext cx="3200079" cy="1308050"/>
          </a:xfrm>
          <a:prstGeom prst="rect">
            <a:avLst/>
          </a:prstGeom>
          <a:noFill/>
        </p:spPr>
        <p:txBody>
          <a:bodyPr wrap="square" rtlCol="0">
            <a:spAutoFit/>
          </a:bodyPr>
          <a:lstStyle/>
          <a:p>
            <a:pPr algn="just"/>
            <a:r>
              <a:rPr lang="en-US" sz="900" u="sng" dirty="0">
                <a:latin typeface="Times New Roman" panose="02020603050405020304" pitchFamily="18" charset="0"/>
                <a:cs typeface="Times New Roman" panose="02020603050405020304" pitchFamily="18" charset="0"/>
              </a:rPr>
              <a:t>Introduction</a:t>
            </a:r>
            <a:r>
              <a:rPr lang="en-US" sz="900" dirty="0">
                <a:latin typeface="Times New Roman" panose="02020603050405020304" pitchFamily="18" charset="0"/>
                <a:cs typeface="Times New Roman" panose="02020603050405020304" pitchFamily="18" charset="0"/>
              </a:rPr>
              <a:t> :</a:t>
            </a:r>
          </a:p>
          <a:p>
            <a:pPr algn="just"/>
            <a:r>
              <a:rPr lang="en-US" sz="700" dirty="0">
                <a:latin typeface="Times New Roman" panose="02020603050405020304" pitchFamily="18" charset="0"/>
                <a:ea typeface="Calibri" panose="020F0502020204030204" pitchFamily="34" charset="0"/>
                <a:cs typeface="Times New Roman" panose="02020603050405020304" pitchFamily="18" charset="0"/>
              </a:rPr>
              <a:t>Epilepsy, a neurological disorder characterized by an increased risk of spontaneous seizures, Focal epilepsy is characterized by seizures that start in one part of the brain, while generalized epilepsy is characterized by seizures that start in both sides of the brain at the same time[1]. BBB dysfunction (BBBD) is common in many brain disorders and has been shown to have a critical role in </a:t>
            </a:r>
            <a:r>
              <a:rPr lang="en-US" sz="700" dirty="0" err="1">
                <a:latin typeface="Times New Roman" panose="02020603050405020304" pitchFamily="18" charset="0"/>
                <a:ea typeface="Calibri" panose="020F0502020204030204" pitchFamily="34" charset="0"/>
                <a:cs typeface="Times New Roman" panose="02020603050405020304" pitchFamily="18" charset="0"/>
              </a:rPr>
              <a:t>epileptogenesis</a:t>
            </a:r>
            <a:r>
              <a:rPr lang="en-US" sz="700" dirty="0">
                <a:latin typeface="Times New Roman" panose="02020603050405020304" pitchFamily="18" charset="0"/>
                <a:ea typeface="Calibri" panose="020F0502020204030204" pitchFamily="34" charset="0"/>
                <a:cs typeface="Times New Roman" panose="02020603050405020304" pitchFamily="18" charset="0"/>
              </a:rPr>
              <a:t>. Dynamic contrast-enhanced MRI (DCE-MRI) has become the most common approach to quantify the extent and localization of BBBD in human patients. Several models including the compartment </a:t>
            </a:r>
            <a:r>
              <a:rPr lang="en-US" sz="700" i="1" dirty="0">
                <a:latin typeface="Times New Roman" panose="02020603050405020304" pitchFamily="18" charset="0"/>
                <a:ea typeface="Calibri" panose="020F0502020204030204" pitchFamily="34" charset="0"/>
                <a:cs typeface="Times New Roman" panose="02020603050405020304" pitchFamily="18" charset="0"/>
              </a:rPr>
              <a:t>fast</a:t>
            </a:r>
            <a:r>
              <a:rPr lang="en-US" sz="700" dirty="0">
                <a:latin typeface="Times New Roman" panose="02020603050405020304" pitchFamily="18" charset="0"/>
                <a:ea typeface="Calibri" panose="020F0502020204030204" pitchFamily="34" charset="0"/>
                <a:cs typeface="Times New Roman" panose="02020603050405020304" pitchFamily="18" charset="0"/>
              </a:rPr>
              <a:t> model (~0-6 min after contrast injection)[2]. And the </a:t>
            </a:r>
            <a:r>
              <a:rPr lang="en-US" sz="700" dirty="0" err="1">
                <a:latin typeface="Times New Roman" panose="02020603050405020304" pitchFamily="18" charset="0"/>
                <a:ea typeface="Calibri" panose="020F0502020204030204" pitchFamily="34" charset="0"/>
                <a:cs typeface="Times New Roman" panose="02020603050405020304" pitchFamily="18" charset="0"/>
              </a:rPr>
              <a:t>Veksler</a:t>
            </a:r>
            <a:r>
              <a:rPr lang="en-US" sz="700" dirty="0">
                <a:latin typeface="Times New Roman" panose="02020603050405020304" pitchFamily="18" charset="0"/>
                <a:ea typeface="Calibri" panose="020F0502020204030204" pitchFamily="34" charset="0"/>
                <a:cs typeface="Times New Roman" panose="02020603050405020304" pitchFamily="18" charset="0"/>
              </a:rPr>
              <a:t> linear model has been shown to allow the detection of a </a:t>
            </a:r>
            <a:r>
              <a:rPr lang="en-US" sz="700" i="1" dirty="0">
                <a:latin typeface="Times New Roman" panose="02020603050405020304" pitchFamily="18" charset="0"/>
                <a:ea typeface="Calibri" panose="020F0502020204030204" pitchFamily="34" charset="0"/>
                <a:cs typeface="Times New Roman" panose="02020603050405020304" pitchFamily="18" charset="0"/>
              </a:rPr>
              <a:t>slow</a:t>
            </a:r>
            <a:r>
              <a:rPr lang="en-US" sz="700" dirty="0">
                <a:latin typeface="Times New Roman" panose="02020603050405020304" pitchFamily="18" charset="0"/>
                <a:ea typeface="Calibri" panose="020F0502020204030204" pitchFamily="34" charset="0"/>
                <a:cs typeface="Times New Roman" panose="02020603050405020304" pitchFamily="18" charset="0"/>
              </a:rPr>
              <a:t> (~6-20) BBB leakage [3].</a:t>
            </a:r>
            <a:endParaRPr lang="en-US" sz="7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36359" y="2608989"/>
            <a:ext cx="341099" cy="173124"/>
          </a:xfrm>
          <a:prstGeom prst="rect">
            <a:avLst/>
          </a:prstGeom>
          <a:noFill/>
        </p:spPr>
        <p:txBody>
          <a:bodyPr wrap="square" rtlCol="0">
            <a:spAutoFit/>
          </a:bodyPr>
          <a:lstStyle/>
          <a:p>
            <a:r>
              <a:rPr lang="en-US" sz="525" dirty="0">
                <a:solidFill>
                  <a:schemeClr val="bg1"/>
                </a:solidFill>
              </a:rPr>
              <a:t>MRI</a:t>
            </a:r>
          </a:p>
        </p:txBody>
      </p:sp>
      <p:sp>
        <p:nvSpPr>
          <p:cNvPr id="23" name="Rectangle 22"/>
          <p:cNvSpPr/>
          <p:nvPr/>
        </p:nvSpPr>
        <p:spPr>
          <a:xfrm>
            <a:off x="528158" y="2308142"/>
            <a:ext cx="73935" cy="695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3" name="Rectangle 42"/>
          <p:cNvSpPr/>
          <p:nvPr/>
        </p:nvSpPr>
        <p:spPr>
          <a:xfrm>
            <a:off x="5950627" y="3551372"/>
            <a:ext cx="530229" cy="4719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
          </a:p>
        </p:txBody>
      </p:sp>
      <p:sp>
        <p:nvSpPr>
          <p:cNvPr id="50" name="Rectangle 49"/>
          <p:cNvSpPr>
            <a:spLocks noChangeAspect="1"/>
          </p:cNvSpPr>
          <p:nvPr/>
        </p:nvSpPr>
        <p:spPr>
          <a:xfrm>
            <a:off x="3093936" y="734132"/>
            <a:ext cx="2692493" cy="3015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9"/>
          </a:p>
        </p:txBody>
      </p:sp>
      <p:sp>
        <p:nvSpPr>
          <p:cNvPr id="1032" name="TextBox 1031">
            <a:extLst>
              <a:ext uri="{FF2B5EF4-FFF2-40B4-BE49-F238E27FC236}">
                <a16:creationId xmlns:a16="http://schemas.microsoft.com/office/drawing/2014/main" id="{3F5969D7-DFE9-80D9-2F36-3C229DA6E064}"/>
              </a:ext>
            </a:extLst>
          </p:cNvPr>
          <p:cNvSpPr txBox="1"/>
          <p:nvPr/>
        </p:nvSpPr>
        <p:spPr>
          <a:xfrm>
            <a:off x="2430795" y="3872761"/>
            <a:ext cx="217567" cy="230832"/>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G</a:t>
            </a:r>
            <a:endParaRPr lang="en-IL" sz="900" b="1" dirty="0">
              <a:latin typeface="Times New Roman" panose="02020603050405020304" pitchFamily="18" charset="0"/>
              <a:cs typeface="Times New Roman" panose="02020603050405020304" pitchFamily="18" charset="0"/>
            </a:endParaRPr>
          </a:p>
        </p:txBody>
      </p:sp>
      <p:grpSp>
        <p:nvGrpSpPr>
          <p:cNvPr id="1033" name="Group 1032">
            <a:extLst>
              <a:ext uri="{FF2B5EF4-FFF2-40B4-BE49-F238E27FC236}">
                <a16:creationId xmlns:a16="http://schemas.microsoft.com/office/drawing/2014/main" id="{F4D70300-A9C1-7D70-60CC-5DEF8C43D763}"/>
              </a:ext>
            </a:extLst>
          </p:cNvPr>
          <p:cNvGrpSpPr/>
          <p:nvPr/>
        </p:nvGrpSpPr>
        <p:grpSpPr>
          <a:xfrm>
            <a:off x="-154662" y="2204485"/>
            <a:ext cx="1453798" cy="1827104"/>
            <a:chOff x="3765550" y="3101672"/>
            <a:chExt cx="1790255" cy="2577473"/>
          </a:xfrm>
        </p:grpSpPr>
        <p:pic>
          <p:nvPicPr>
            <p:cNvPr id="1034" name="Picture 1033" descr="Diagram&#10;&#10;Description automatically generated">
              <a:extLst>
                <a:ext uri="{FF2B5EF4-FFF2-40B4-BE49-F238E27FC236}">
                  <a16:creationId xmlns:a16="http://schemas.microsoft.com/office/drawing/2014/main" id="{668D5F80-A3FF-184E-7C5A-2A2B7BB653DB}"/>
                </a:ext>
              </a:extLst>
            </p:cNvPr>
            <p:cNvPicPr>
              <a:picLocks noChangeAspect="1"/>
            </p:cNvPicPr>
            <p:nvPr/>
          </p:nvPicPr>
          <p:blipFill>
            <a:blip r:embed="rId6"/>
            <a:stretch>
              <a:fillRect/>
            </a:stretch>
          </p:blipFill>
          <p:spPr>
            <a:xfrm>
              <a:off x="3853832" y="3101672"/>
              <a:ext cx="1701973" cy="2577473"/>
            </a:xfrm>
            <a:prstGeom prst="rect">
              <a:avLst/>
            </a:prstGeom>
          </p:spPr>
        </p:pic>
        <p:sp>
          <p:nvSpPr>
            <p:cNvPr id="1035" name="Rectangle 1034">
              <a:extLst>
                <a:ext uri="{FF2B5EF4-FFF2-40B4-BE49-F238E27FC236}">
                  <a16:creationId xmlns:a16="http://schemas.microsoft.com/office/drawing/2014/main" id="{05BA27F1-7098-3DDF-2EC3-7D1093B07CD0}"/>
                </a:ext>
              </a:extLst>
            </p:cNvPr>
            <p:cNvSpPr/>
            <p:nvPr/>
          </p:nvSpPr>
          <p:spPr>
            <a:xfrm>
              <a:off x="3765550" y="3101672"/>
              <a:ext cx="273901" cy="2308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036" name="TextBox 1035">
            <a:extLst>
              <a:ext uri="{FF2B5EF4-FFF2-40B4-BE49-F238E27FC236}">
                <a16:creationId xmlns:a16="http://schemas.microsoft.com/office/drawing/2014/main" id="{7459EBF0-ACC0-4C8D-149B-2E62E9B1B281}"/>
              </a:ext>
            </a:extLst>
          </p:cNvPr>
          <p:cNvSpPr txBox="1"/>
          <p:nvPr/>
        </p:nvSpPr>
        <p:spPr>
          <a:xfrm>
            <a:off x="1217249" y="3311347"/>
            <a:ext cx="734932" cy="230832"/>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C Controls</a:t>
            </a:r>
            <a:endParaRPr lang="en-IL" sz="900" b="1" dirty="0">
              <a:latin typeface="Times New Roman" panose="02020603050405020304" pitchFamily="18" charset="0"/>
              <a:cs typeface="Times New Roman" panose="02020603050405020304" pitchFamily="18" charset="0"/>
            </a:endParaRPr>
          </a:p>
        </p:txBody>
      </p:sp>
      <p:grpSp>
        <p:nvGrpSpPr>
          <p:cNvPr id="1037" name="Group 1036">
            <a:extLst>
              <a:ext uri="{FF2B5EF4-FFF2-40B4-BE49-F238E27FC236}">
                <a16:creationId xmlns:a16="http://schemas.microsoft.com/office/drawing/2014/main" id="{8C23EE4B-1A7D-7460-1CD3-D9DAED0C09E3}"/>
              </a:ext>
            </a:extLst>
          </p:cNvPr>
          <p:cNvGrpSpPr/>
          <p:nvPr/>
        </p:nvGrpSpPr>
        <p:grpSpPr>
          <a:xfrm>
            <a:off x="1718856" y="3403976"/>
            <a:ext cx="685448" cy="657307"/>
            <a:chOff x="2221834" y="426420"/>
            <a:chExt cx="1147358" cy="1100257"/>
          </a:xfrm>
        </p:grpSpPr>
        <p:pic>
          <p:nvPicPr>
            <p:cNvPr id="1038" name="Picture 1037" descr="Shape, rectangle&#10;&#10;Description automatically generated">
              <a:extLst>
                <a:ext uri="{FF2B5EF4-FFF2-40B4-BE49-F238E27FC236}">
                  <a16:creationId xmlns:a16="http://schemas.microsoft.com/office/drawing/2014/main" id="{9E7D3350-0985-2AC0-74B6-87A07FF2FD88}"/>
                </a:ext>
              </a:extLst>
            </p:cNvPr>
            <p:cNvPicPr>
              <a:picLocks noChangeAspect="1"/>
            </p:cNvPicPr>
            <p:nvPr/>
          </p:nvPicPr>
          <p:blipFill rotWithShape="1">
            <a:blip r:embed="rId7"/>
            <a:srcRect l="19573" b="17389"/>
            <a:stretch/>
          </p:blipFill>
          <p:spPr>
            <a:xfrm>
              <a:off x="2461662" y="484839"/>
              <a:ext cx="907530" cy="756000"/>
            </a:xfrm>
            <a:prstGeom prst="rect">
              <a:avLst/>
            </a:prstGeom>
          </p:spPr>
        </p:pic>
        <p:sp>
          <p:nvSpPr>
            <p:cNvPr id="1039" name="TextBox 1038">
              <a:extLst>
                <a:ext uri="{FF2B5EF4-FFF2-40B4-BE49-F238E27FC236}">
                  <a16:creationId xmlns:a16="http://schemas.microsoft.com/office/drawing/2014/main" id="{6477E1C6-0113-0045-837C-A15F35B1D0B4}"/>
                </a:ext>
              </a:extLst>
            </p:cNvPr>
            <p:cNvSpPr txBox="1"/>
            <p:nvPr/>
          </p:nvSpPr>
          <p:spPr>
            <a:xfrm>
              <a:off x="2221834" y="1123314"/>
              <a:ext cx="1137750" cy="309110"/>
            </a:xfrm>
            <a:prstGeom prst="rect">
              <a:avLst/>
            </a:prstGeom>
            <a:noFill/>
          </p:spPr>
          <p:txBody>
            <a:bodyPr wrap="square" rtlCol="0">
              <a:spAutoFit/>
            </a:bodyPr>
            <a:lstStyle/>
            <a:p>
              <a:pPr algn="ctr"/>
              <a:r>
                <a:rPr lang="en-US" sz="600" dirty="0">
                  <a:latin typeface="Times New Roman" panose="02020603050405020304" pitchFamily="18" charset="0"/>
                  <a:cs typeface="Times New Roman" panose="02020603050405020304" pitchFamily="18" charset="0"/>
                </a:rPr>
                <a:t> 0     fast    0.1 </a:t>
              </a:r>
            </a:p>
          </p:txBody>
        </p:sp>
        <p:sp>
          <p:nvSpPr>
            <p:cNvPr id="1040" name="TextBox 1039">
              <a:extLst>
                <a:ext uri="{FF2B5EF4-FFF2-40B4-BE49-F238E27FC236}">
                  <a16:creationId xmlns:a16="http://schemas.microsoft.com/office/drawing/2014/main" id="{7C42130F-A86F-0C63-5E60-E6532358C81E}"/>
                </a:ext>
              </a:extLst>
            </p:cNvPr>
            <p:cNvSpPr txBox="1"/>
            <p:nvPr/>
          </p:nvSpPr>
          <p:spPr>
            <a:xfrm rot="16200000">
              <a:off x="2634753" y="821994"/>
              <a:ext cx="1100257" cy="309109"/>
            </a:xfrm>
            <a:prstGeom prst="rect">
              <a:avLst/>
            </a:prstGeom>
            <a:noFill/>
          </p:spPr>
          <p:txBody>
            <a:bodyPr wrap="square" rtlCol="0">
              <a:spAutoFit/>
            </a:bodyPr>
            <a:lstStyle/>
            <a:p>
              <a:pPr algn="r"/>
              <a:r>
                <a:rPr lang="en-US" sz="600" dirty="0">
                  <a:latin typeface="Times New Roman" panose="02020603050405020304" pitchFamily="18" charset="0"/>
                  <a:cs typeface="Times New Roman" panose="02020603050405020304" pitchFamily="18" charset="0"/>
                </a:rPr>
                <a:t> 0   slow   0.1 </a:t>
              </a:r>
            </a:p>
          </p:txBody>
        </p:sp>
      </p:grpSp>
      <p:pic>
        <p:nvPicPr>
          <p:cNvPr id="1041" name="Picture 1040">
            <a:extLst>
              <a:ext uri="{FF2B5EF4-FFF2-40B4-BE49-F238E27FC236}">
                <a16:creationId xmlns:a16="http://schemas.microsoft.com/office/drawing/2014/main" id="{D25BDABA-D74E-320F-099B-DB6277527732}"/>
              </a:ext>
            </a:extLst>
          </p:cNvPr>
          <p:cNvPicPr>
            <a:picLocks/>
          </p:cNvPicPr>
          <p:nvPr/>
        </p:nvPicPr>
        <p:blipFill>
          <a:blip r:embed="rId8"/>
          <a:stretch>
            <a:fillRect/>
          </a:stretch>
        </p:blipFill>
        <p:spPr>
          <a:xfrm>
            <a:off x="1404753" y="3514119"/>
            <a:ext cx="382393" cy="437021"/>
          </a:xfrm>
          <a:prstGeom prst="rect">
            <a:avLst/>
          </a:prstGeom>
        </p:spPr>
      </p:pic>
      <p:pic>
        <p:nvPicPr>
          <p:cNvPr id="1042" name="Picture 1041">
            <a:extLst>
              <a:ext uri="{FF2B5EF4-FFF2-40B4-BE49-F238E27FC236}">
                <a16:creationId xmlns:a16="http://schemas.microsoft.com/office/drawing/2014/main" id="{123E3637-7C5D-BACE-F9C3-50822A13EE44}"/>
              </a:ext>
            </a:extLst>
          </p:cNvPr>
          <p:cNvPicPr>
            <a:picLocks/>
          </p:cNvPicPr>
          <p:nvPr/>
        </p:nvPicPr>
        <p:blipFill>
          <a:blip r:embed="rId9"/>
          <a:stretch>
            <a:fillRect/>
          </a:stretch>
        </p:blipFill>
        <p:spPr>
          <a:xfrm>
            <a:off x="1404753" y="3937504"/>
            <a:ext cx="382393" cy="437021"/>
          </a:xfrm>
          <a:prstGeom prst="rect">
            <a:avLst/>
          </a:prstGeom>
        </p:spPr>
      </p:pic>
      <p:sp>
        <p:nvSpPr>
          <p:cNvPr id="1043" name="TextBox 1042">
            <a:extLst>
              <a:ext uri="{FF2B5EF4-FFF2-40B4-BE49-F238E27FC236}">
                <a16:creationId xmlns:a16="http://schemas.microsoft.com/office/drawing/2014/main" id="{55B72968-05EE-66C2-2B32-D1CD809A9A0F}"/>
              </a:ext>
            </a:extLst>
          </p:cNvPr>
          <p:cNvSpPr txBox="1"/>
          <p:nvPr/>
        </p:nvSpPr>
        <p:spPr>
          <a:xfrm>
            <a:off x="2454163" y="3256483"/>
            <a:ext cx="917330" cy="230832"/>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F Epilepsy</a:t>
            </a:r>
            <a:endParaRPr lang="en-IL" sz="900" b="1" dirty="0">
              <a:latin typeface="Times New Roman" panose="02020603050405020304" pitchFamily="18" charset="0"/>
              <a:cs typeface="Times New Roman" panose="02020603050405020304" pitchFamily="18" charset="0"/>
            </a:endParaRPr>
          </a:p>
        </p:txBody>
      </p:sp>
      <p:sp>
        <p:nvSpPr>
          <p:cNvPr id="1045" name="TextBox 1044">
            <a:extLst>
              <a:ext uri="{FF2B5EF4-FFF2-40B4-BE49-F238E27FC236}">
                <a16:creationId xmlns:a16="http://schemas.microsoft.com/office/drawing/2014/main" id="{15EAB0BF-4249-1EA8-3244-08E83031BAD1}"/>
              </a:ext>
            </a:extLst>
          </p:cNvPr>
          <p:cNvSpPr txBox="1"/>
          <p:nvPr/>
        </p:nvSpPr>
        <p:spPr>
          <a:xfrm>
            <a:off x="2653206" y="3824736"/>
            <a:ext cx="278616" cy="137902"/>
          </a:xfrm>
          <a:prstGeom prst="rect">
            <a:avLst/>
          </a:prstGeom>
          <a:noFill/>
        </p:spPr>
        <p:txBody>
          <a:bodyPr wrap="square" rtlCol="0">
            <a:spAutoFit/>
          </a:bodyPr>
          <a:lstStyle/>
          <a:p>
            <a:endParaRPr lang="en-IL" sz="900" dirty="0">
              <a:latin typeface="Times New Roman" panose="02020603050405020304" pitchFamily="18" charset="0"/>
              <a:cs typeface="Times New Roman" panose="02020603050405020304" pitchFamily="18" charset="0"/>
            </a:endParaRPr>
          </a:p>
        </p:txBody>
      </p:sp>
      <p:grpSp>
        <p:nvGrpSpPr>
          <p:cNvPr id="1050" name="Group 1049">
            <a:extLst>
              <a:ext uri="{FF2B5EF4-FFF2-40B4-BE49-F238E27FC236}">
                <a16:creationId xmlns:a16="http://schemas.microsoft.com/office/drawing/2014/main" id="{A52D1534-F4A2-0918-3B54-45F87D661019}"/>
              </a:ext>
            </a:extLst>
          </p:cNvPr>
          <p:cNvGrpSpPr/>
          <p:nvPr/>
        </p:nvGrpSpPr>
        <p:grpSpPr>
          <a:xfrm>
            <a:off x="2325817" y="3447057"/>
            <a:ext cx="218435" cy="976217"/>
            <a:chOff x="3041431" y="3332504"/>
            <a:chExt cx="612132" cy="2735707"/>
          </a:xfrm>
        </p:grpSpPr>
        <p:pic>
          <p:nvPicPr>
            <p:cNvPr id="1051" name="Picture 1050">
              <a:extLst>
                <a:ext uri="{FF2B5EF4-FFF2-40B4-BE49-F238E27FC236}">
                  <a16:creationId xmlns:a16="http://schemas.microsoft.com/office/drawing/2014/main" id="{F6F7EB41-6CC8-ED54-38FE-B5577C085080}"/>
                </a:ext>
              </a:extLst>
            </p:cNvPr>
            <p:cNvPicPr>
              <a:picLocks noChangeAspect="1"/>
            </p:cNvPicPr>
            <p:nvPr/>
          </p:nvPicPr>
          <p:blipFill>
            <a:blip r:embed="rId10"/>
            <a:stretch>
              <a:fillRect/>
            </a:stretch>
          </p:blipFill>
          <p:spPr>
            <a:xfrm>
              <a:off x="3041431" y="3332504"/>
              <a:ext cx="282769" cy="2735707"/>
            </a:xfrm>
            <a:prstGeom prst="rect">
              <a:avLst/>
            </a:prstGeom>
          </p:spPr>
        </p:pic>
        <p:sp>
          <p:nvSpPr>
            <p:cNvPr id="1052" name="TextBox 1051">
              <a:extLst>
                <a:ext uri="{FF2B5EF4-FFF2-40B4-BE49-F238E27FC236}">
                  <a16:creationId xmlns:a16="http://schemas.microsoft.com/office/drawing/2014/main" id="{B93F7BC0-DA60-42FF-D264-B623A0BCF5B0}"/>
                </a:ext>
              </a:extLst>
            </p:cNvPr>
            <p:cNvSpPr txBox="1"/>
            <p:nvPr/>
          </p:nvSpPr>
          <p:spPr>
            <a:xfrm rot="16200000">
              <a:off x="2091527" y="4410604"/>
              <a:ext cx="2606572" cy="517500"/>
            </a:xfrm>
            <a:prstGeom prst="rect">
              <a:avLst/>
            </a:prstGeom>
            <a:noFill/>
          </p:spPr>
          <p:txBody>
            <a:bodyPr wrap="square" rtlCol="1">
              <a:spAutoFit/>
            </a:bodyPr>
            <a:lstStyle/>
            <a:p>
              <a:r>
                <a:rPr lang="en-US" sz="600" dirty="0">
                  <a:cs typeface="+mj-cs"/>
                </a:rPr>
                <a:t>STD above controls</a:t>
              </a:r>
              <a:endParaRPr lang="he-IL" sz="600" dirty="0">
                <a:cs typeface="+mj-cs"/>
              </a:endParaRPr>
            </a:p>
          </p:txBody>
        </p:sp>
      </p:grpSp>
      <p:pic>
        <p:nvPicPr>
          <p:cNvPr id="1055" name="Picture 1054">
            <a:extLst>
              <a:ext uri="{FF2B5EF4-FFF2-40B4-BE49-F238E27FC236}">
                <a16:creationId xmlns:a16="http://schemas.microsoft.com/office/drawing/2014/main" id="{329646D6-F499-E670-9AA5-F01D7D81E8EE}"/>
              </a:ext>
            </a:extLst>
          </p:cNvPr>
          <p:cNvPicPr>
            <a:picLocks/>
          </p:cNvPicPr>
          <p:nvPr/>
        </p:nvPicPr>
        <p:blipFill>
          <a:blip r:embed="rId11"/>
          <a:stretch>
            <a:fillRect/>
          </a:stretch>
        </p:blipFill>
        <p:spPr>
          <a:xfrm>
            <a:off x="2644940" y="3937504"/>
            <a:ext cx="382393" cy="437021"/>
          </a:xfrm>
          <a:prstGeom prst="rect">
            <a:avLst/>
          </a:prstGeom>
        </p:spPr>
      </p:pic>
      <p:pic>
        <p:nvPicPr>
          <p:cNvPr id="1056" name="Picture 1055">
            <a:extLst>
              <a:ext uri="{FF2B5EF4-FFF2-40B4-BE49-F238E27FC236}">
                <a16:creationId xmlns:a16="http://schemas.microsoft.com/office/drawing/2014/main" id="{DFE97955-7724-4862-EF5E-7B41562CCD75}"/>
              </a:ext>
            </a:extLst>
          </p:cNvPr>
          <p:cNvPicPr>
            <a:picLocks/>
          </p:cNvPicPr>
          <p:nvPr/>
        </p:nvPicPr>
        <p:blipFill>
          <a:blip r:embed="rId12"/>
          <a:stretch>
            <a:fillRect/>
          </a:stretch>
        </p:blipFill>
        <p:spPr>
          <a:xfrm>
            <a:off x="2676015" y="3514119"/>
            <a:ext cx="382393" cy="437021"/>
          </a:xfrm>
          <a:prstGeom prst="rect">
            <a:avLst/>
          </a:prstGeom>
        </p:spPr>
      </p:pic>
      <p:graphicFrame>
        <p:nvGraphicFramePr>
          <p:cNvPr id="1057" name="Object 1056">
            <a:extLst>
              <a:ext uri="{FF2B5EF4-FFF2-40B4-BE49-F238E27FC236}">
                <a16:creationId xmlns:a16="http://schemas.microsoft.com/office/drawing/2014/main" id="{CD7A327D-41A8-9BC4-F27D-BAB0787A8DDA}"/>
              </a:ext>
            </a:extLst>
          </p:cNvPr>
          <p:cNvGraphicFramePr>
            <a:graphicFrameLocks noChangeAspect="1"/>
          </p:cNvGraphicFramePr>
          <p:nvPr>
            <p:extLst>
              <p:ext uri="{D42A27DB-BD31-4B8C-83A1-F6EECF244321}">
                <p14:modId xmlns:p14="http://schemas.microsoft.com/office/powerpoint/2010/main" val="2123717915"/>
              </p:ext>
            </p:extLst>
          </p:nvPr>
        </p:nvGraphicFramePr>
        <p:xfrm>
          <a:off x="2132855" y="2054209"/>
          <a:ext cx="998754" cy="1285369"/>
        </p:xfrm>
        <a:graphic>
          <a:graphicData uri="http://schemas.openxmlformats.org/presentationml/2006/ole">
            <mc:AlternateContent xmlns:mc="http://schemas.openxmlformats.org/markup-compatibility/2006">
              <mc:Choice xmlns:v="urn:schemas-microsoft-com:vml" Requires="v">
                <p:oleObj name="Prism 9" r:id="rId13" imgW="2619267" imgH="3384728" progId="Prism9.Document">
                  <p:embed/>
                </p:oleObj>
              </mc:Choice>
              <mc:Fallback>
                <p:oleObj name="Prism 9" r:id="rId13" imgW="2619267" imgH="3384728" progId="Prism9.Document">
                  <p:embed/>
                  <p:pic>
                    <p:nvPicPr>
                      <p:cNvPr id="42" name="Object 41">
                        <a:extLst>
                          <a:ext uri="{FF2B5EF4-FFF2-40B4-BE49-F238E27FC236}">
                            <a16:creationId xmlns:a16="http://schemas.microsoft.com/office/drawing/2014/main" id="{3B85328D-38B3-DD4C-5D17-701A8DF6D82F}"/>
                          </a:ext>
                        </a:extLst>
                      </p:cNvPr>
                      <p:cNvPicPr>
                        <a:picLocks noChangeAspect="1" noChangeArrowheads="1"/>
                      </p:cNvPicPr>
                      <p:nvPr/>
                    </p:nvPicPr>
                    <p:blipFill>
                      <a:blip r:embed="rId14"/>
                      <a:srcRect/>
                      <a:stretch>
                        <a:fillRect/>
                      </a:stretch>
                    </p:blipFill>
                    <p:spPr bwMode="auto">
                      <a:xfrm>
                        <a:off x="2132855" y="2054209"/>
                        <a:ext cx="998754" cy="1285369"/>
                      </a:xfrm>
                      <a:prstGeom prst="rect">
                        <a:avLst/>
                      </a:prstGeom>
                      <a:noFill/>
                    </p:spPr>
                  </p:pic>
                </p:oleObj>
              </mc:Fallback>
            </mc:AlternateContent>
          </a:graphicData>
        </a:graphic>
      </p:graphicFrame>
      <p:graphicFrame>
        <p:nvGraphicFramePr>
          <p:cNvPr id="1058" name="Object 1057">
            <a:extLst>
              <a:ext uri="{FF2B5EF4-FFF2-40B4-BE49-F238E27FC236}">
                <a16:creationId xmlns:a16="http://schemas.microsoft.com/office/drawing/2014/main" id="{044A1246-22B7-499F-9F29-80738D74B3E3}"/>
              </a:ext>
            </a:extLst>
          </p:cNvPr>
          <p:cNvGraphicFramePr>
            <a:graphicFrameLocks noChangeAspect="1"/>
          </p:cNvGraphicFramePr>
          <p:nvPr>
            <p:extLst>
              <p:ext uri="{D42A27DB-BD31-4B8C-83A1-F6EECF244321}">
                <p14:modId xmlns:p14="http://schemas.microsoft.com/office/powerpoint/2010/main" val="3751336694"/>
              </p:ext>
            </p:extLst>
          </p:nvPr>
        </p:nvGraphicFramePr>
        <p:xfrm>
          <a:off x="1208421" y="2094802"/>
          <a:ext cx="1042713" cy="1248443"/>
        </p:xfrm>
        <a:graphic>
          <a:graphicData uri="http://schemas.openxmlformats.org/presentationml/2006/ole">
            <mc:AlternateContent xmlns:mc="http://schemas.openxmlformats.org/markup-compatibility/2006">
              <mc:Choice xmlns:v="urn:schemas-microsoft-com:vml" Requires="v">
                <p:oleObj name="Prism 9" r:id="rId15" imgW="2619267" imgH="3136221" progId="Prism9.Document">
                  <p:embed/>
                </p:oleObj>
              </mc:Choice>
              <mc:Fallback>
                <p:oleObj name="Prism 9" r:id="rId15" imgW="2619267" imgH="3136221" progId="Prism9.Document">
                  <p:embed/>
                  <p:pic>
                    <p:nvPicPr>
                      <p:cNvPr id="43" name="Object 42">
                        <a:extLst>
                          <a:ext uri="{FF2B5EF4-FFF2-40B4-BE49-F238E27FC236}">
                            <a16:creationId xmlns:a16="http://schemas.microsoft.com/office/drawing/2014/main" id="{B11283A4-DDD9-E3D5-59E3-8A1FF0AB0EB9}"/>
                          </a:ext>
                        </a:extLst>
                      </p:cNvPr>
                      <p:cNvPicPr>
                        <a:picLocks noChangeAspect="1" noChangeArrowheads="1"/>
                      </p:cNvPicPr>
                      <p:nvPr/>
                    </p:nvPicPr>
                    <p:blipFill>
                      <a:blip r:embed="rId16"/>
                      <a:srcRect/>
                      <a:stretch>
                        <a:fillRect/>
                      </a:stretch>
                    </p:blipFill>
                    <p:spPr bwMode="auto">
                      <a:xfrm>
                        <a:off x="1208421" y="2094802"/>
                        <a:ext cx="1042713" cy="1248443"/>
                      </a:xfrm>
                      <a:prstGeom prst="rect">
                        <a:avLst/>
                      </a:prstGeom>
                      <a:noFill/>
                    </p:spPr>
                  </p:pic>
                </p:oleObj>
              </mc:Fallback>
            </mc:AlternateContent>
          </a:graphicData>
        </a:graphic>
      </p:graphicFrame>
      <p:sp>
        <p:nvSpPr>
          <p:cNvPr id="1059" name="TextBox 1058">
            <a:extLst>
              <a:ext uri="{FF2B5EF4-FFF2-40B4-BE49-F238E27FC236}">
                <a16:creationId xmlns:a16="http://schemas.microsoft.com/office/drawing/2014/main" id="{42F0D36C-919A-3909-0907-836C600D5E46}"/>
              </a:ext>
            </a:extLst>
          </p:cNvPr>
          <p:cNvSpPr txBox="1"/>
          <p:nvPr/>
        </p:nvSpPr>
        <p:spPr>
          <a:xfrm>
            <a:off x="1181611" y="2015898"/>
            <a:ext cx="917330" cy="230832"/>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B</a:t>
            </a:r>
            <a:endParaRPr lang="en-IL" sz="900" b="1" dirty="0">
              <a:latin typeface="Times New Roman" panose="02020603050405020304" pitchFamily="18" charset="0"/>
              <a:cs typeface="Times New Roman" panose="02020603050405020304" pitchFamily="18" charset="0"/>
            </a:endParaRPr>
          </a:p>
        </p:txBody>
      </p:sp>
      <p:sp>
        <p:nvSpPr>
          <p:cNvPr id="1060" name="TextBox 1059">
            <a:extLst>
              <a:ext uri="{FF2B5EF4-FFF2-40B4-BE49-F238E27FC236}">
                <a16:creationId xmlns:a16="http://schemas.microsoft.com/office/drawing/2014/main" id="{0EF6BBA6-74B9-FCF4-3D6A-87B91A2F1AFD}"/>
              </a:ext>
            </a:extLst>
          </p:cNvPr>
          <p:cNvSpPr txBox="1"/>
          <p:nvPr/>
        </p:nvSpPr>
        <p:spPr>
          <a:xfrm>
            <a:off x="-79458" y="2020514"/>
            <a:ext cx="814915" cy="230832"/>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A Method</a:t>
            </a:r>
            <a:endParaRPr lang="en-IL" sz="900" b="1" dirty="0">
              <a:latin typeface="Times New Roman" panose="02020603050405020304" pitchFamily="18" charset="0"/>
              <a:cs typeface="Times New Roman" panose="02020603050405020304" pitchFamily="18" charset="0"/>
            </a:endParaRPr>
          </a:p>
        </p:txBody>
      </p:sp>
      <p:sp>
        <p:nvSpPr>
          <p:cNvPr id="1062" name="TextBox 1061">
            <a:extLst>
              <a:ext uri="{FF2B5EF4-FFF2-40B4-BE49-F238E27FC236}">
                <a16:creationId xmlns:a16="http://schemas.microsoft.com/office/drawing/2014/main" id="{4C772025-C588-9B41-147D-222B0431C20A}"/>
              </a:ext>
            </a:extLst>
          </p:cNvPr>
          <p:cNvSpPr txBox="1"/>
          <p:nvPr/>
        </p:nvSpPr>
        <p:spPr>
          <a:xfrm>
            <a:off x="1237847" y="3872761"/>
            <a:ext cx="504438" cy="230832"/>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D</a:t>
            </a:r>
            <a:endParaRPr lang="en-IL" sz="900" b="1" dirty="0">
              <a:latin typeface="Times New Roman" panose="02020603050405020304" pitchFamily="18" charset="0"/>
              <a:cs typeface="Times New Roman" panose="02020603050405020304" pitchFamily="18" charset="0"/>
            </a:endParaRPr>
          </a:p>
        </p:txBody>
      </p:sp>
      <p:sp>
        <p:nvSpPr>
          <p:cNvPr id="1063" name="TextBox 1062">
            <a:extLst>
              <a:ext uri="{FF2B5EF4-FFF2-40B4-BE49-F238E27FC236}">
                <a16:creationId xmlns:a16="http://schemas.microsoft.com/office/drawing/2014/main" id="{9FF01B4B-0F30-8A9F-0D26-EDCEB9053888}"/>
              </a:ext>
            </a:extLst>
          </p:cNvPr>
          <p:cNvSpPr txBox="1"/>
          <p:nvPr/>
        </p:nvSpPr>
        <p:spPr>
          <a:xfrm rot="16200000">
            <a:off x="2394136" y="4096862"/>
            <a:ext cx="356964" cy="184666"/>
          </a:xfrm>
          <a:prstGeom prst="rect">
            <a:avLst/>
          </a:prstGeom>
          <a:noFill/>
        </p:spPr>
        <p:txBody>
          <a:bodyPr wrap="square" rtlCol="0">
            <a:spAutoFit/>
          </a:bodyPr>
          <a:lstStyle/>
          <a:p>
            <a:pPr algn="ctr"/>
            <a:r>
              <a:rPr lang="en-US" sz="600" dirty="0">
                <a:latin typeface="Times New Roman" panose="02020603050405020304" pitchFamily="18" charset="0"/>
                <a:cs typeface="Times New Roman" panose="02020603050405020304" pitchFamily="18" charset="0"/>
              </a:rPr>
              <a:t>Fast</a:t>
            </a:r>
            <a:endParaRPr lang="en-IL" sz="600" dirty="0">
              <a:latin typeface="Times New Roman" panose="02020603050405020304" pitchFamily="18" charset="0"/>
              <a:cs typeface="Times New Roman" panose="02020603050405020304" pitchFamily="18" charset="0"/>
            </a:endParaRPr>
          </a:p>
        </p:txBody>
      </p:sp>
      <p:sp>
        <p:nvSpPr>
          <p:cNvPr id="1064" name="TextBox 1063">
            <a:extLst>
              <a:ext uri="{FF2B5EF4-FFF2-40B4-BE49-F238E27FC236}">
                <a16:creationId xmlns:a16="http://schemas.microsoft.com/office/drawing/2014/main" id="{6B7DC9E5-94E7-27F2-9418-2D48C30A60FF}"/>
              </a:ext>
            </a:extLst>
          </p:cNvPr>
          <p:cNvSpPr txBox="1"/>
          <p:nvPr/>
        </p:nvSpPr>
        <p:spPr>
          <a:xfrm>
            <a:off x="637530" y="1922623"/>
            <a:ext cx="1506830" cy="200055"/>
          </a:xfrm>
          <a:prstGeom prst="rect">
            <a:avLst/>
          </a:prstGeom>
          <a:noFill/>
        </p:spPr>
        <p:txBody>
          <a:bodyPr wrap="square" rtlCol="0">
            <a:spAutoFit/>
          </a:bodyPr>
          <a:lstStyle/>
          <a:p>
            <a:r>
              <a:rPr lang="en-IL" sz="700" b="1" dirty="0">
                <a:latin typeface="Times New Roman" panose="02020603050405020304" pitchFamily="18" charset="0"/>
                <a:cs typeface="Times New Roman" panose="02020603050405020304" pitchFamily="18" charset="0"/>
              </a:rPr>
              <a:t>FIGURE </a:t>
            </a:r>
            <a:r>
              <a:rPr lang="en-US" sz="700" b="1" dirty="0">
                <a:latin typeface="Times New Roman" panose="02020603050405020304" pitchFamily="18" charset="0"/>
                <a:cs typeface="Times New Roman" panose="02020603050405020304" pitchFamily="18" charset="0"/>
              </a:rPr>
              <a:t>1</a:t>
            </a:r>
            <a:r>
              <a:rPr lang="en-IL" sz="700" b="1" dirty="0">
                <a:latin typeface="Times New Roman" panose="02020603050405020304" pitchFamily="18" charset="0"/>
                <a:cs typeface="Times New Roman" panose="02020603050405020304" pitchFamily="18" charset="0"/>
              </a:rPr>
              <a:t>: </a:t>
            </a:r>
            <a:r>
              <a:rPr lang="en-US" sz="700" b="1" dirty="0">
                <a:latin typeface="Times New Roman" panose="02020603050405020304" pitchFamily="18" charset="0"/>
                <a:cs typeface="Times New Roman" panose="02020603050405020304" pitchFamily="18" charset="0"/>
              </a:rPr>
              <a:t>Epilepsy vs controls</a:t>
            </a:r>
            <a:endParaRPr lang="en-IL" sz="700" b="1" dirty="0">
              <a:latin typeface="Times New Roman" panose="02020603050405020304" pitchFamily="18" charset="0"/>
              <a:cs typeface="Times New Roman" panose="02020603050405020304" pitchFamily="18" charset="0"/>
            </a:endParaRPr>
          </a:p>
        </p:txBody>
      </p:sp>
      <p:sp>
        <p:nvSpPr>
          <p:cNvPr id="1065" name="Rectangle 1064">
            <a:extLst>
              <a:ext uri="{FF2B5EF4-FFF2-40B4-BE49-F238E27FC236}">
                <a16:creationId xmlns:a16="http://schemas.microsoft.com/office/drawing/2014/main" id="{A28B94C4-1E43-C075-D39A-E86832FECAEE}"/>
              </a:ext>
            </a:extLst>
          </p:cNvPr>
          <p:cNvSpPr/>
          <p:nvPr/>
        </p:nvSpPr>
        <p:spPr>
          <a:xfrm>
            <a:off x="-1994" y="1962030"/>
            <a:ext cx="3096900" cy="28929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9"/>
          </a:p>
        </p:txBody>
      </p:sp>
      <p:sp>
        <p:nvSpPr>
          <p:cNvPr id="1066" name="TextBox 1065">
            <a:extLst>
              <a:ext uri="{FF2B5EF4-FFF2-40B4-BE49-F238E27FC236}">
                <a16:creationId xmlns:a16="http://schemas.microsoft.com/office/drawing/2014/main" id="{045845DB-2A8F-A149-2A08-B14C7200C2CF}"/>
              </a:ext>
            </a:extLst>
          </p:cNvPr>
          <p:cNvSpPr txBox="1"/>
          <p:nvPr/>
        </p:nvSpPr>
        <p:spPr>
          <a:xfrm rot="16200000">
            <a:off x="1185212" y="4096862"/>
            <a:ext cx="356964" cy="184666"/>
          </a:xfrm>
          <a:prstGeom prst="rect">
            <a:avLst/>
          </a:prstGeom>
          <a:noFill/>
        </p:spPr>
        <p:txBody>
          <a:bodyPr wrap="square" rtlCol="0">
            <a:spAutoFit/>
          </a:bodyPr>
          <a:lstStyle/>
          <a:p>
            <a:pPr algn="ctr"/>
            <a:r>
              <a:rPr lang="en-US" sz="600" dirty="0">
                <a:latin typeface="Times New Roman" panose="02020603050405020304" pitchFamily="18" charset="0"/>
                <a:cs typeface="Times New Roman" panose="02020603050405020304" pitchFamily="18" charset="0"/>
              </a:rPr>
              <a:t>Fast</a:t>
            </a:r>
            <a:endParaRPr lang="en-IL" sz="600" dirty="0">
              <a:latin typeface="Times New Roman" panose="02020603050405020304" pitchFamily="18" charset="0"/>
              <a:cs typeface="Times New Roman" panose="02020603050405020304" pitchFamily="18" charset="0"/>
            </a:endParaRPr>
          </a:p>
        </p:txBody>
      </p:sp>
      <p:sp>
        <p:nvSpPr>
          <p:cNvPr id="1069" name="TextBox 1068">
            <a:extLst>
              <a:ext uri="{FF2B5EF4-FFF2-40B4-BE49-F238E27FC236}">
                <a16:creationId xmlns:a16="http://schemas.microsoft.com/office/drawing/2014/main" id="{D10B3E54-8A34-7F92-7852-4ECC19B08354}"/>
              </a:ext>
            </a:extLst>
          </p:cNvPr>
          <p:cNvSpPr txBox="1"/>
          <p:nvPr/>
        </p:nvSpPr>
        <p:spPr>
          <a:xfrm>
            <a:off x="-64044" y="4292615"/>
            <a:ext cx="3185597" cy="553998"/>
          </a:xfrm>
          <a:prstGeom prst="rect">
            <a:avLst/>
          </a:prstGeom>
          <a:noFill/>
        </p:spPr>
        <p:txBody>
          <a:bodyPr wrap="square" rtlCol="0">
            <a:spAutoFit/>
          </a:bodyPr>
          <a:lstStyle/>
          <a:p>
            <a:r>
              <a:rPr lang="en-US" sz="600" b="1" dirty="0">
                <a:latin typeface="Times New Roman" panose="02020603050405020304" pitchFamily="18" charset="0"/>
                <a:cs typeface="Times New Roman" panose="02020603050405020304" pitchFamily="18" charset="0"/>
              </a:rPr>
              <a:t>(A)</a:t>
            </a:r>
            <a:r>
              <a:rPr lang="en-US" sz="600" dirty="0">
                <a:latin typeface="Times New Roman" panose="02020603050405020304" pitchFamily="18" charset="0"/>
                <a:cs typeface="Times New Roman" panose="02020603050405020304" pitchFamily="18" charset="0"/>
              </a:rPr>
              <a:t> BBBD analysis method. </a:t>
            </a:r>
            <a:r>
              <a:rPr lang="en-US" sz="600" b="1" dirty="0">
                <a:latin typeface="Times New Roman" panose="02020603050405020304" pitchFamily="18" charset="0"/>
                <a:cs typeface="Times New Roman" panose="02020603050405020304" pitchFamily="18" charset="0"/>
              </a:rPr>
              <a:t>(B)</a:t>
            </a:r>
            <a:r>
              <a:rPr lang="en-US" sz="600" dirty="0">
                <a:latin typeface="Times New Roman" panose="02020603050405020304" pitchFamily="18" charset="0"/>
                <a:cs typeface="Times New Roman" panose="02020603050405020304" pitchFamily="18" charset="0"/>
              </a:rPr>
              <a:t> Epileptic patients’ BBBD% and percent of areas above 2SD from the top 5% of controls statistics compared to controls.  </a:t>
            </a:r>
            <a:r>
              <a:rPr lang="en-US" sz="600" b="1" dirty="0">
                <a:latin typeface="Times New Roman" panose="02020603050405020304" pitchFamily="18" charset="0"/>
                <a:cs typeface="Times New Roman" panose="02020603050405020304" pitchFamily="18" charset="0"/>
              </a:rPr>
              <a:t>(C)</a:t>
            </a:r>
            <a:r>
              <a:rPr lang="en-US" sz="600" dirty="0">
                <a:latin typeface="Times New Roman" panose="02020603050405020304" pitchFamily="18" charset="0"/>
                <a:cs typeface="Times New Roman" panose="02020603050405020304" pitchFamily="18" charset="0"/>
              </a:rPr>
              <a:t> Example of controls without BBBD, with fast BBBD and slow BBBD. </a:t>
            </a:r>
            <a:r>
              <a:rPr lang="en-US" sz="600" b="1" dirty="0">
                <a:latin typeface="Times New Roman" panose="02020603050405020304" pitchFamily="18" charset="0"/>
                <a:cs typeface="Times New Roman" panose="02020603050405020304" pitchFamily="18" charset="0"/>
              </a:rPr>
              <a:t>(D)</a:t>
            </a:r>
            <a:r>
              <a:rPr lang="en-US" sz="600" dirty="0">
                <a:latin typeface="Times New Roman" panose="02020603050405020304" pitchFamily="18" charset="0"/>
                <a:cs typeface="Times New Roman" panose="02020603050405020304" pitchFamily="18" charset="0"/>
              </a:rPr>
              <a:t> Examples of controls fast regional maps. </a:t>
            </a:r>
            <a:r>
              <a:rPr lang="en-US" sz="600" b="1" dirty="0">
                <a:latin typeface="Times New Roman" panose="02020603050405020304" pitchFamily="18" charset="0"/>
                <a:cs typeface="Times New Roman" panose="02020603050405020304" pitchFamily="18" charset="0"/>
              </a:rPr>
              <a:t>(F)</a:t>
            </a:r>
            <a:r>
              <a:rPr lang="en-US" sz="600" dirty="0">
                <a:latin typeface="Times New Roman" panose="02020603050405020304" pitchFamily="18" charset="0"/>
                <a:cs typeface="Times New Roman" panose="02020603050405020304" pitchFamily="18" charset="0"/>
              </a:rPr>
              <a:t> Examples of patients with epilepsy without BBBD, with fast BBBD and slow BBBD and both fast and slow BBBD. </a:t>
            </a:r>
            <a:r>
              <a:rPr lang="en-US" sz="600" b="1" dirty="0">
                <a:latin typeface="Times New Roman" panose="02020603050405020304" pitchFamily="18" charset="0"/>
                <a:cs typeface="Times New Roman" panose="02020603050405020304" pitchFamily="18" charset="0"/>
              </a:rPr>
              <a:t>(G)</a:t>
            </a:r>
            <a:r>
              <a:rPr lang="en-US" sz="600" dirty="0">
                <a:latin typeface="Times New Roman" panose="02020603050405020304" pitchFamily="18" charset="0"/>
                <a:cs typeface="Times New Roman" panose="02020603050405020304" pitchFamily="18" charset="0"/>
              </a:rPr>
              <a:t> Examples of patients with epilepsy fast regional maps.</a:t>
            </a:r>
          </a:p>
        </p:txBody>
      </p:sp>
      <p:sp>
        <p:nvSpPr>
          <p:cNvPr id="1070" name="TextBox 1069">
            <a:extLst>
              <a:ext uri="{FF2B5EF4-FFF2-40B4-BE49-F238E27FC236}">
                <a16:creationId xmlns:a16="http://schemas.microsoft.com/office/drawing/2014/main" id="{3CA7C2A9-3A65-FAD3-B06C-2CEF51DF173E}"/>
              </a:ext>
            </a:extLst>
          </p:cNvPr>
          <p:cNvSpPr txBox="1"/>
          <p:nvPr/>
        </p:nvSpPr>
        <p:spPr>
          <a:xfrm>
            <a:off x="3024403" y="854257"/>
            <a:ext cx="1626526" cy="276999"/>
          </a:xfrm>
          <a:prstGeom prst="rect">
            <a:avLst/>
          </a:prstGeom>
          <a:noFill/>
        </p:spPr>
        <p:txBody>
          <a:bodyPr wrap="square" rtlCol="0">
            <a:spAutoFit/>
          </a:bodyPr>
          <a:lstStyle/>
          <a:p>
            <a:r>
              <a:rPr lang="en-US" sz="600" b="1" dirty="0">
                <a:latin typeface="Times New Roman" panose="02020603050405020304" pitchFamily="18" charset="0"/>
                <a:cs typeface="Times New Roman" panose="02020603050405020304" pitchFamily="18" charset="0"/>
              </a:rPr>
              <a:t>A  Fast</a:t>
            </a:r>
            <a:endParaRPr lang="en-IL" sz="600" b="1" dirty="0">
              <a:latin typeface="Times New Roman" panose="02020603050405020304" pitchFamily="18" charset="0"/>
              <a:cs typeface="Times New Roman" panose="02020603050405020304" pitchFamily="18" charset="0"/>
            </a:endParaRPr>
          </a:p>
          <a:p>
            <a:endParaRPr lang="en-IL" sz="600" b="1" dirty="0">
              <a:latin typeface="Times New Roman" panose="02020603050405020304" pitchFamily="18" charset="0"/>
              <a:cs typeface="Times New Roman" panose="02020603050405020304" pitchFamily="18" charset="0"/>
            </a:endParaRPr>
          </a:p>
        </p:txBody>
      </p:sp>
      <p:sp>
        <p:nvSpPr>
          <p:cNvPr id="1071" name="TextBox 1070">
            <a:extLst>
              <a:ext uri="{FF2B5EF4-FFF2-40B4-BE49-F238E27FC236}">
                <a16:creationId xmlns:a16="http://schemas.microsoft.com/office/drawing/2014/main" id="{96221AF4-5FF7-4751-2ADF-AC5DA5F7162F}"/>
              </a:ext>
            </a:extLst>
          </p:cNvPr>
          <p:cNvSpPr txBox="1"/>
          <p:nvPr/>
        </p:nvSpPr>
        <p:spPr>
          <a:xfrm>
            <a:off x="3629266" y="854257"/>
            <a:ext cx="474132" cy="276999"/>
          </a:xfrm>
          <a:prstGeom prst="rect">
            <a:avLst/>
          </a:prstGeom>
          <a:noFill/>
        </p:spPr>
        <p:txBody>
          <a:bodyPr wrap="square" rtlCol="0">
            <a:spAutoFit/>
          </a:bodyPr>
          <a:lstStyle/>
          <a:p>
            <a:r>
              <a:rPr lang="en-US" sz="600" b="1" dirty="0">
                <a:latin typeface="Times New Roman" panose="02020603050405020304" pitchFamily="18" charset="0"/>
                <a:cs typeface="Times New Roman" panose="02020603050405020304" pitchFamily="18" charset="0"/>
              </a:rPr>
              <a:t>C  Fast</a:t>
            </a:r>
            <a:endParaRPr lang="en-IL" sz="600" b="1" dirty="0">
              <a:latin typeface="Times New Roman" panose="02020603050405020304" pitchFamily="18" charset="0"/>
              <a:cs typeface="Times New Roman" panose="02020603050405020304" pitchFamily="18" charset="0"/>
            </a:endParaRPr>
          </a:p>
          <a:p>
            <a:endParaRPr lang="en-IL" sz="600" b="1" dirty="0">
              <a:latin typeface="Times New Roman" panose="02020603050405020304" pitchFamily="18" charset="0"/>
              <a:cs typeface="Times New Roman" panose="02020603050405020304" pitchFamily="18" charset="0"/>
            </a:endParaRPr>
          </a:p>
        </p:txBody>
      </p:sp>
      <p:sp>
        <p:nvSpPr>
          <p:cNvPr id="1072" name="TextBox 1071">
            <a:extLst>
              <a:ext uri="{FF2B5EF4-FFF2-40B4-BE49-F238E27FC236}">
                <a16:creationId xmlns:a16="http://schemas.microsoft.com/office/drawing/2014/main" id="{F85E1EAE-8BFF-12C8-EDB1-34E5A285D18F}"/>
              </a:ext>
            </a:extLst>
          </p:cNvPr>
          <p:cNvSpPr txBox="1"/>
          <p:nvPr/>
        </p:nvSpPr>
        <p:spPr>
          <a:xfrm>
            <a:off x="3058335" y="1771489"/>
            <a:ext cx="1079328" cy="184666"/>
          </a:xfrm>
          <a:prstGeom prst="rect">
            <a:avLst/>
          </a:prstGeom>
          <a:noFill/>
        </p:spPr>
        <p:txBody>
          <a:bodyPr wrap="square" rtlCol="0">
            <a:spAutoFit/>
          </a:bodyPr>
          <a:lstStyle/>
          <a:p>
            <a:r>
              <a:rPr lang="en-US" sz="600" b="1" dirty="0">
                <a:latin typeface="Times New Roman" panose="02020603050405020304" pitchFamily="18" charset="0"/>
                <a:cs typeface="Times New Roman" panose="02020603050405020304" pitchFamily="18" charset="0"/>
              </a:rPr>
              <a:t>B  Slow</a:t>
            </a:r>
            <a:endParaRPr lang="en-IL" sz="600" b="1" dirty="0">
              <a:latin typeface="Times New Roman" panose="02020603050405020304" pitchFamily="18" charset="0"/>
              <a:cs typeface="Times New Roman" panose="02020603050405020304" pitchFamily="18" charset="0"/>
            </a:endParaRPr>
          </a:p>
        </p:txBody>
      </p:sp>
      <p:sp>
        <p:nvSpPr>
          <p:cNvPr id="1073" name="TextBox 1072">
            <a:extLst>
              <a:ext uri="{FF2B5EF4-FFF2-40B4-BE49-F238E27FC236}">
                <a16:creationId xmlns:a16="http://schemas.microsoft.com/office/drawing/2014/main" id="{DAE3AAD2-0CE4-B360-7574-CB3D5F042ED6}"/>
              </a:ext>
            </a:extLst>
          </p:cNvPr>
          <p:cNvSpPr txBox="1"/>
          <p:nvPr/>
        </p:nvSpPr>
        <p:spPr>
          <a:xfrm>
            <a:off x="3680248" y="705857"/>
            <a:ext cx="2948243" cy="200055"/>
          </a:xfrm>
          <a:prstGeom prst="rect">
            <a:avLst/>
          </a:prstGeom>
          <a:noFill/>
        </p:spPr>
        <p:txBody>
          <a:bodyPr wrap="square" rtlCol="0">
            <a:spAutoFit/>
          </a:bodyPr>
          <a:lstStyle/>
          <a:p>
            <a:r>
              <a:rPr lang="en-IL" sz="700" b="1" dirty="0">
                <a:latin typeface="Times New Roman" panose="02020603050405020304" pitchFamily="18" charset="0"/>
                <a:cs typeface="Times New Roman" panose="02020603050405020304" pitchFamily="18" charset="0"/>
              </a:rPr>
              <a:t>FIGURE 2: Regional analysis</a:t>
            </a:r>
          </a:p>
        </p:txBody>
      </p:sp>
      <p:sp>
        <p:nvSpPr>
          <p:cNvPr id="1074" name="TextBox 1073">
            <a:extLst>
              <a:ext uri="{FF2B5EF4-FFF2-40B4-BE49-F238E27FC236}">
                <a16:creationId xmlns:a16="http://schemas.microsoft.com/office/drawing/2014/main" id="{C7518DFC-BEC7-218D-89CC-076EE753D13E}"/>
              </a:ext>
            </a:extLst>
          </p:cNvPr>
          <p:cNvSpPr txBox="1"/>
          <p:nvPr/>
        </p:nvSpPr>
        <p:spPr>
          <a:xfrm>
            <a:off x="3680621" y="1771489"/>
            <a:ext cx="490716" cy="184666"/>
          </a:xfrm>
          <a:prstGeom prst="rect">
            <a:avLst/>
          </a:prstGeom>
          <a:noFill/>
        </p:spPr>
        <p:txBody>
          <a:bodyPr wrap="square" rtlCol="0">
            <a:spAutoFit/>
          </a:bodyPr>
          <a:lstStyle/>
          <a:p>
            <a:r>
              <a:rPr lang="en-US" sz="600" b="1" dirty="0">
                <a:latin typeface="Times New Roman" panose="02020603050405020304" pitchFamily="18" charset="0"/>
                <a:cs typeface="Times New Roman" panose="02020603050405020304" pitchFamily="18" charset="0"/>
              </a:rPr>
              <a:t>D  Slow</a:t>
            </a:r>
            <a:endParaRPr lang="en-IL" sz="600" b="1" dirty="0">
              <a:latin typeface="Times New Roman" panose="02020603050405020304" pitchFamily="18" charset="0"/>
              <a:cs typeface="Times New Roman" panose="02020603050405020304" pitchFamily="18" charset="0"/>
            </a:endParaRPr>
          </a:p>
        </p:txBody>
      </p:sp>
      <p:sp>
        <p:nvSpPr>
          <p:cNvPr id="1075" name="TextBox 1074">
            <a:extLst>
              <a:ext uri="{FF2B5EF4-FFF2-40B4-BE49-F238E27FC236}">
                <a16:creationId xmlns:a16="http://schemas.microsoft.com/office/drawing/2014/main" id="{F74CE692-E99C-2E8B-95C0-E1A0C7488253}"/>
              </a:ext>
            </a:extLst>
          </p:cNvPr>
          <p:cNvSpPr txBox="1"/>
          <p:nvPr/>
        </p:nvSpPr>
        <p:spPr>
          <a:xfrm>
            <a:off x="3053230" y="2872445"/>
            <a:ext cx="2781344" cy="1154162"/>
          </a:xfrm>
          <a:prstGeom prst="rect">
            <a:avLst/>
          </a:prstGeom>
          <a:noFill/>
        </p:spPr>
        <p:txBody>
          <a:bodyPr wrap="square" rtlCol="0">
            <a:spAutoFit/>
          </a:bodyPr>
          <a:lstStyle/>
          <a:p>
            <a:r>
              <a:rPr lang="en-US" sz="600" dirty="0">
                <a:latin typeface="Times New Roman" panose="02020603050405020304" pitchFamily="18" charset="0"/>
                <a:cs typeface="Times New Roman" panose="02020603050405020304" pitchFamily="18" charset="0"/>
              </a:rPr>
              <a:t>(</a:t>
            </a:r>
            <a:r>
              <a:rPr lang="en-US" sz="600" b="1" dirty="0">
                <a:latin typeface="Times New Roman" panose="02020603050405020304" pitchFamily="18" charset="0"/>
                <a:cs typeface="Times New Roman" panose="02020603050405020304" pitchFamily="18" charset="0"/>
              </a:rPr>
              <a:t>A</a:t>
            </a:r>
            <a:r>
              <a:rPr lang="en-US" sz="600" dirty="0">
                <a:latin typeface="Times New Roman" panose="02020603050405020304" pitchFamily="18" charset="0"/>
                <a:cs typeface="Times New Roman" panose="02020603050405020304" pitchFamily="18" charset="0"/>
              </a:rPr>
              <a:t>)</a:t>
            </a:r>
            <a:r>
              <a:rPr lang="en-IL" sz="600" dirty="0">
                <a:latin typeface="Times New Roman" panose="02020603050405020304" pitchFamily="18" charset="0"/>
                <a:cs typeface="Times New Roman" panose="02020603050405020304" pitchFamily="18" charset="0"/>
              </a:rPr>
              <a:t> </a:t>
            </a:r>
            <a:r>
              <a:rPr lang="en-US" sz="600" dirty="0">
                <a:latin typeface="Times New Roman" panose="02020603050405020304" pitchFamily="18" charset="0"/>
                <a:cs typeface="Times New Roman" panose="02020603050405020304" pitchFamily="18" charset="0"/>
              </a:rPr>
              <a:t>Percent of epileptic patients with BBBD of each region in fast model. (</a:t>
            </a:r>
            <a:r>
              <a:rPr lang="en-US" sz="600" b="1" dirty="0">
                <a:latin typeface="Times New Roman" panose="02020603050405020304" pitchFamily="18" charset="0"/>
                <a:cs typeface="Times New Roman" panose="02020603050405020304" pitchFamily="18" charset="0"/>
              </a:rPr>
              <a:t>B</a:t>
            </a:r>
            <a:r>
              <a:rPr lang="en-US" sz="600" dirty="0">
                <a:latin typeface="Times New Roman" panose="02020603050405020304" pitchFamily="18" charset="0"/>
                <a:cs typeface="Times New Roman" panose="02020603050405020304" pitchFamily="18" charset="0"/>
              </a:rPr>
              <a:t>) Significant regions of epileptic patients compared to controls in fast model. (</a:t>
            </a:r>
            <a:r>
              <a:rPr lang="en-US" sz="600" b="1" dirty="0">
                <a:latin typeface="Times New Roman" panose="02020603050405020304" pitchFamily="18" charset="0"/>
                <a:cs typeface="Times New Roman" panose="02020603050405020304" pitchFamily="18" charset="0"/>
              </a:rPr>
              <a:t>C</a:t>
            </a:r>
            <a:r>
              <a:rPr lang="en-US" sz="600" dirty="0">
                <a:latin typeface="Times New Roman" panose="02020603050405020304" pitchFamily="18" charset="0"/>
                <a:cs typeface="Times New Roman" panose="02020603050405020304" pitchFamily="18" charset="0"/>
              </a:rPr>
              <a:t>) Percent of epileptic patients with BBBD of each region in slow model. . (</a:t>
            </a:r>
            <a:r>
              <a:rPr lang="en-US" sz="600" b="1" dirty="0">
                <a:latin typeface="Times New Roman" panose="02020603050405020304" pitchFamily="18" charset="0"/>
                <a:cs typeface="Times New Roman" panose="02020603050405020304" pitchFamily="18" charset="0"/>
              </a:rPr>
              <a:t>D</a:t>
            </a:r>
            <a:r>
              <a:rPr lang="en-US" sz="600" dirty="0">
                <a:latin typeface="Times New Roman" panose="02020603050405020304" pitchFamily="18" charset="0"/>
                <a:cs typeface="Times New Roman" panose="02020603050405020304" pitchFamily="18" charset="0"/>
              </a:rPr>
              <a:t>) Significant regions of epileptic patients compared to controls in slow model. (</a:t>
            </a:r>
            <a:r>
              <a:rPr lang="en-US" sz="600" b="1" dirty="0">
                <a:latin typeface="Times New Roman" panose="02020603050405020304" pitchFamily="18" charset="0"/>
                <a:cs typeface="Times New Roman" panose="02020603050405020304" pitchFamily="18" charset="0"/>
              </a:rPr>
              <a:t>E</a:t>
            </a:r>
            <a:r>
              <a:rPr lang="en-US" sz="600" dirty="0">
                <a:latin typeface="Times New Roman" panose="02020603050405020304" pitchFamily="18" charset="0"/>
                <a:cs typeface="Times New Roman" panose="02020603050405020304" pitchFamily="18" charset="0"/>
              </a:rPr>
              <a:t>) Regions with most % of patients with BBBD in fast model (p value &lt; 0.0001). (</a:t>
            </a:r>
            <a:r>
              <a:rPr lang="en-US" sz="600" b="1" dirty="0">
                <a:latin typeface="Times New Roman" panose="02020603050405020304" pitchFamily="18" charset="0"/>
                <a:cs typeface="Times New Roman" panose="02020603050405020304" pitchFamily="18" charset="0"/>
              </a:rPr>
              <a:t>F</a:t>
            </a:r>
            <a:r>
              <a:rPr lang="en-US" sz="600" dirty="0">
                <a:latin typeface="Times New Roman" panose="02020603050405020304" pitchFamily="18" charset="0"/>
                <a:cs typeface="Times New Roman" panose="02020603050405020304" pitchFamily="18" charset="0"/>
              </a:rPr>
              <a:t>) Regions with most % of patients with BBBD in slow model (p value &lt; 1e-06). Areas in red are highly significant in both models. </a:t>
            </a:r>
            <a:r>
              <a:rPr lang="en-US" sz="300" dirty="0">
                <a:latin typeface="Times New Roman" panose="02020603050405020304" pitchFamily="18" charset="0"/>
                <a:cs typeface="Times New Roman" panose="02020603050405020304" pitchFamily="18" charset="0"/>
              </a:rPr>
              <a:t>Regions legend; L-AACG: Left </a:t>
            </a:r>
            <a:r>
              <a:rPr lang="en-US" sz="300" dirty="0" err="1">
                <a:latin typeface="Times New Roman" panose="02020603050405020304" pitchFamily="18" charset="0"/>
                <a:cs typeface="Times New Roman" panose="02020603050405020304" pitchFamily="18" charset="0"/>
              </a:rPr>
              <a:t>ACgG</a:t>
            </a:r>
            <a:r>
              <a:rPr lang="en-US" sz="300" dirty="0">
                <a:latin typeface="Times New Roman" panose="02020603050405020304" pitchFamily="18" charset="0"/>
                <a:cs typeface="Times New Roman" panose="02020603050405020304" pitchFamily="18" charset="0"/>
              </a:rPr>
              <a:t> anterior cingulate gyrus, L-BF: Left Basal Forebrain, L-CE: Left Cerebellum Exterior, L-IIOG: Left IOG inferior occipital gyrus, L-IITG: Left ITG inferior temporal gyrus, L-MPGMS: Left </a:t>
            </a:r>
            <a:r>
              <a:rPr lang="en-US" sz="300" dirty="0" err="1">
                <a:latin typeface="Times New Roman" panose="02020603050405020304" pitchFamily="18" charset="0"/>
                <a:cs typeface="Times New Roman" panose="02020603050405020304" pitchFamily="18" charset="0"/>
              </a:rPr>
              <a:t>MPrG</a:t>
            </a:r>
            <a:r>
              <a:rPr lang="en-US" sz="300" dirty="0">
                <a:latin typeface="Times New Roman" panose="02020603050405020304" pitchFamily="18" charset="0"/>
                <a:cs typeface="Times New Roman" panose="02020603050405020304" pitchFamily="18" charset="0"/>
              </a:rPr>
              <a:t> precentral gyrus medial segment, L-MMTG: Left MTG middle temporal gyrus, L-OOFG: Left </a:t>
            </a:r>
            <a:r>
              <a:rPr lang="en-US" sz="300" dirty="0" err="1">
                <a:latin typeface="Times New Roman" panose="02020603050405020304" pitchFamily="18" charset="0"/>
                <a:cs typeface="Times New Roman" panose="02020603050405020304" pitchFamily="18" charset="0"/>
              </a:rPr>
              <a:t>OFuG</a:t>
            </a:r>
            <a:r>
              <a:rPr lang="en-US" sz="300" dirty="0">
                <a:latin typeface="Times New Roman" panose="02020603050405020304" pitchFamily="18" charset="0"/>
                <a:cs typeface="Times New Roman" panose="02020603050405020304" pitchFamily="18" charset="0"/>
              </a:rPr>
              <a:t> occipital fusiform gyrus, R-BF: Right Basal Forebrain, R-FFG: Right </a:t>
            </a:r>
            <a:r>
              <a:rPr lang="en-US" sz="300" dirty="0" err="1">
                <a:latin typeface="Times New Roman" panose="02020603050405020304" pitchFamily="18" charset="0"/>
                <a:cs typeface="Times New Roman" panose="02020603050405020304" pitchFamily="18" charset="0"/>
              </a:rPr>
              <a:t>FuG</a:t>
            </a:r>
            <a:r>
              <a:rPr lang="en-US" sz="300" dirty="0">
                <a:latin typeface="Times New Roman" panose="02020603050405020304" pitchFamily="18" charset="0"/>
                <a:cs typeface="Times New Roman" panose="02020603050405020304" pitchFamily="18" charset="0"/>
              </a:rPr>
              <a:t> fusiform gyrus, R-H: Right Hippocampus, R-IITG: Right ITG inferior temporal gyrus, R-OOPOTIFG: Right </a:t>
            </a:r>
            <a:r>
              <a:rPr lang="en-US" sz="300" dirty="0" err="1">
                <a:latin typeface="Times New Roman" panose="02020603050405020304" pitchFamily="18" charset="0"/>
                <a:cs typeface="Times New Roman" panose="02020603050405020304" pitchFamily="18" charset="0"/>
              </a:rPr>
              <a:t>OrIFG</a:t>
            </a:r>
            <a:r>
              <a:rPr lang="en-US" sz="300" dirty="0">
                <a:latin typeface="Times New Roman" panose="02020603050405020304" pitchFamily="18" charset="0"/>
                <a:cs typeface="Times New Roman" panose="02020603050405020304" pitchFamily="18" charset="0"/>
              </a:rPr>
              <a:t> orbital part of the inferior frontal gyrus</a:t>
            </a:r>
            <a:endParaRPr lang="en-IL" sz="300" dirty="0">
              <a:latin typeface="Times New Roman" panose="02020603050405020304" pitchFamily="18" charset="0"/>
              <a:cs typeface="Times New Roman" panose="02020603050405020304" pitchFamily="18" charset="0"/>
            </a:endParaRPr>
          </a:p>
          <a:p>
            <a:endParaRPr lang="en-IL" sz="600" dirty="0">
              <a:latin typeface="Times New Roman" panose="02020603050405020304" pitchFamily="18" charset="0"/>
              <a:cs typeface="Times New Roman" panose="02020603050405020304" pitchFamily="18" charset="0"/>
            </a:endParaRPr>
          </a:p>
          <a:p>
            <a:endParaRPr lang="en-US" sz="1200" dirty="0"/>
          </a:p>
        </p:txBody>
      </p:sp>
      <p:grpSp>
        <p:nvGrpSpPr>
          <p:cNvPr id="1076" name="Group 1075">
            <a:extLst>
              <a:ext uri="{FF2B5EF4-FFF2-40B4-BE49-F238E27FC236}">
                <a16:creationId xmlns:a16="http://schemas.microsoft.com/office/drawing/2014/main" id="{EAA57DBF-675E-22E8-2C95-695400A3F367}"/>
              </a:ext>
            </a:extLst>
          </p:cNvPr>
          <p:cNvGrpSpPr/>
          <p:nvPr/>
        </p:nvGrpSpPr>
        <p:grpSpPr>
          <a:xfrm>
            <a:off x="3471718" y="920853"/>
            <a:ext cx="279849" cy="1764675"/>
            <a:chOff x="3551474" y="507578"/>
            <a:chExt cx="566897" cy="3574730"/>
          </a:xfrm>
        </p:grpSpPr>
        <p:pic>
          <p:nvPicPr>
            <p:cNvPr id="1077" name="Picture 1076">
              <a:extLst>
                <a:ext uri="{FF2B5EF4-FFF2-40B4-BE49-F238E27FC236}">
                  <a16:creationId xmlns:a16="http://schemas.microsoft.com/office/drawing/2014/main" id="{666870A3-1BA1-E8B2-C505-114B393C0D8F}"/>
                </a:ext>
              </a:extLst>
            </p:cNvPr>
            <p:cNvPicPr>
              <a:picLocks noChangeAspect="1"/>
            </p:cNvPicPr>
            <p:nvPr/>
          </p:nvPicPr>
          <p:blipFill rotWithShape="1">
            <a:blip r:embed="rId17"/>
            <a:srcRect r="28710"/>
            <a:stretch/>
          </p:blipFill>
          <p:spPr>
            <a:xfrm>
              <a:off x="3551474" y="509903"/>
              <a:ext cx="330659" cy="3572405"/>
            </a:xfrm>
            <a:prstGeom prst="rect">
              <a:avLst/>
            </a:prstGeom>
          </p:spPr>
        </p:pic>
        <p:sp>
          <p:nvSpPr>
            <p:cNvPr id="1078" name="TextBox 1077">
              <a:extLst>
                <a:ext uri="{FF2B5EF4-FFF2-40B4-BE49-F238E27FC236}">
                  <a16:creationId xmlns:a16="http://schemas.microsoft.com/office/drawing/2014/main" id="{BED8184A-B559-2A3E-BF23-9448E48DFC04}"/>
                </a:ext>
              </a:extLst>
            </p:cNvPr>
            <p:cNvSpPr txBox="1"/>
            <p:nvPr/>
          </p:nvSpPr>
          <p:spPr>
            <a:xfrm rot="16200000">
              <a:off x="2472577" y="1779289"/>
              <a:ext cx="2917505" cy="374083"/>
            </a:xfrm>
            <a:prstGeom prst="rect">
              <a:avLst/>
            </a:prstGeom>
            <a:noFill/>
          </p:spPr>
          <p:txBody>
            <a:bodyPr wrap="square" rtlCol="1">
              <a:spAutoFit/>
            </a:bodyPr>
            <a:lstStyle/>
            <a:p>
              <a:r>
                <a:rPr lang="en-US" sz="600" dirty="0">
                  <a:latin typeface="Times New Roman" panose="02020603050405020304" pitchFamily="18" charset="0"/>
                  <a:cs typeface="Times New Roman" panose="02020603050405020304" pitchFamily="18" charset="0"/>
                </a:rPr>
                <a:t>Patients with BBBD, % all</a:t>
              </a:r>
              <a:endParaRPr lang="he-IL" sz="600" dirty="0">
                <a:latin typeface="Times New Roman" panose="02020603050405020304" pitchFamily="18" charset="0"/>
                <a:cs typeface="Times New Roman" panose="02020603050405020304" pitchFamily="18" charset="0"/>
              </a:endParaRPr>
            </a:p>
          </p:txBody>
        </p:sp>
      </p:grpSp>
      <p:grpSp>
        <p:nvGrpSpPr>
          <p:cNvPr id="1079" name="Group 1078">
            <a:extLst>
              <a:ext uri="{FF2B5EF4-FFF2-40B4-BE49-F238E27FC236}">
                <a16:creationId xmlns:a16="http://schemas.microsoft.com/office/drawing/2014/main" id="{FA42ED62-48DC-49BE-5D6F-7A78C98B6429}"/>
              </a:ext>
            </a:extLst>
          </p:cNvPr>
          <p:cNvGrpSpPr/>
          <p:nvPr/>
        </p:nvGrpSpPr>
        <p:grpSpPr>
          <a:xfrm>
            <a:off x="4139115" y="913532"/>
            <a:ext cx="321324" cy="1804474"/>
            <a:chOff x="5939555" y="460507"/>
            <a:chExt cx="649938" cy="3649887"/>
          </a:xfrm>
        </p:grpSpPr>
        <p:pic>
          <p:nvPicPr>
            <p:cNvPr id="1080" name="Picture 1079">
              <a:extLst>
                <a:ext uri="{FF2B5EF4-FFF2-40B4-BE49-F238E27FC236}">
                  <a16:creationId xmlns:a16="http://schemas.microsoft.com/office/drawing/2014/main" id="{64B3AE4C-428A-39A6-7A8F-6267C57D6883}"/>
                </a:ext>
              </a:extLst>
            </p:cNvPr>
            <p:cNvPicPr>
              <a:picLocks noChangeAspect="1"/>
            </p:cNvPicPr>
            <p:nvPr/>
          </p:nvPicPr>
          <p:blipFill rotWithShape="1">
            <a:blip r:embed="rId18"/>
            <a:srcRect r="21879"/>
            <a:stretch/>
          </p:blipFill>
          <p:spPr>
            <a:xfrm>
              <a:off x="5939555" y="460507"/>
              <a:ext cx="462169" cy="3649887"/>
            </a:xfrm>
            <a:prstGeom prst="rect">
              <a:avLst/>
            </a:prstGeom>
          </p:spPr>
        </p:pic>
        <p:sp>
          <p:nvSpPr>
            <p:cNvPr id="1081" name="TextBox 1080">
              <a:extLst>
                <a:ext uri="{FF2B5EF4-FFF2-40B4-BE49-F238E27FC236}">
                  <a16:creationId xmlns:a16="http://schemas.microsoft.com/office/drawing/2014/main" id="{11115A6D-8FE1-E4CA-3C1E-8B18F2C77229}"/>
                </a:ext>
              </a:extLst>
            </p:cNvPr>
            <p:cNvSpPr txBox="1"/>
            <p:nvPr/>
          </p:nvSpPr>
          <p:spPr>
            <a:xfrm rot="16200000">
              <a:off x="5789350" y="2260064"/>
              <a:ext cx="1226764" cy="373522"/>
            </a:xfrm>
            <a:prstGeom prst="rect">
              <a:avLst/>
            </a:prstGeom>
            <a:noFill/>
          </p:spPr>
          <p:txBody>
            <a:bodyPr wrap="square" rtlCol="1">
              <a:spAutoFit/>
            </a:bodyPr>
            <a:lstStyle/>
            <a:p>
              <a:r>
                <a:rPr lang="en-US" sz="600" dirty="0">
                  <a:latin typeface="Times New Roman" panose="02020603050405020304" pitchFamily="18" charset="0"/>
                  <a:cs typeface="Times New Roman" panose="02020603050405020304" pitchFamily="18" charset="0"/>
                </a:rPr>
                <a:t>P-value</a:t>
              </a:r>
              <a:endParaRPr lang="he-IL" sz="600" dirty="0">
                <a:latin typeface="Times New Roman" panose="02020603050405020304" pitchFamily="18" charset="0"/>
                <a:cs typeface="Times New Roman" panose="02020603050405020304" pitchFamily="18" charset="0"/>
              </a:endParaRPr>
            </a:p>
          </p:txBody>
        </p:sp>
      </p:grpSp>
      <p:sp>
        <p:nvSpPr>
          <p:cNvPr id="1084" name="TextBox 1083">
            <a:extLst>
              <a:ext uri="{FF2B5EF4-FFF2-40B4-BE49-F238E27FC236}">
                <a16:creationId xmlns:a16="http://schemas.microsoft.com/office/drawing/2014/main" id="{CE240448-38F9-722D-7DD0-FD50958DB31A}"/>
              </a:ext>
            </a:extLst>
          </p:cNvPr>
          <p:cNvSpPr txBox="1"/>
          <p:nvPr/>
        </p:nvSpPr>
        <p:spPr>
          <a:xfrm>
            <a:off x="4391859" y="803020"/>
            <a:ext cx="1703832" cy="184666"/>
          </a:xfrm>
          <a:prstGeom prst="rect">
            <a:avLst/>
          </a:prstGeom>
          <a:noFill/>
        </p:spPr>
        <p:txBody>
          <a:bodyPr wrap="square" rtlCol="0">
            <a:spAutoFit/>
          </a:bodyPr>
          <a:lstStyle/>
          <a:p>
            <a:r>
              <a:rPr lang="en-US" sz="600" b="1" dirty="0">
                <a:latin typeface="Times New Roman" panose="02020603050405020304" pitchFamily="18" charset="0"/>
                <a:cs typeface="Times New Roman" panose="02020603050405020304" pitchFamily="18" charset="0"/>
              </a:rPr>
              <a:t>E  Fast</a:t>
            </a:r>
            <a:endParaRPr lang="en-IL" sz="600" b="1" dirty="0">
              <a:latin typeface="Times New Roman" panose="02020603050405020304" pitchFamily="18" charset="0"/>
              <a:cs typeface="Times New Roman" panose="02020603050405020304" pitchFamily="18" charset="0"/>
            </a:endParaRPr>
          </a:p>
        </p:txBody>
      </p:sp>
      <p:sp>
        <p:nvSpPr>
          <p:cNvPr id="1085" name="TextBox 1084">
            <a:extLst>
              <a:ext uri="{FF2B5EF4-FFF2-40B4-BE49-F238E27FC236}">
                <a16:creationId xmlns:a16="http://schemas.microsoft.com/office/drawing/2014/main" id="{CF37DB10-3FF8-B625-A314-7FDFC8374071}"/>
              </a:ext>
            </a:extLst>
          </p:cNvPr>
          <p:cNvSpPr txBox="1"/>
          <p:nvPr/>
        </p:nvSpPr>
        <p:spPr>
          <a:xfrm>
            <a:off x="4346523" y="1771489"/>
            <a:ext cx="1262672" cy="184666"/>
          </a:xfrm>
          <a:prstGeom prst="rect">
            <a:avLst/>
          </a:prstGeom>
          <a:noFill/>
        </p:spPr>
        <p:txBody>
          <a:bodyPr wrap="square" rtlCol="0">
            <a:spAutoFit/>
          </a:bodyPr>
          <a:lstStyle/>
          <a:p>
            <a:r>
              <a:rPr lang="en-US" sz="600" b="1" dirty="0">
                <a:latin typeface="Times New Roman" panose="02020603050405020304" pitchFamily="18" charset="0"/>
                <a:cs typeface="Times New Roman" panose="02020603050405020304" pitchFamily="18" charset="0"/>
              </a:rPr>
              <a:t>F  Slow</a:t>
            </a:r>
            <a:endParaRPr lang="en-IL" sz="600" b="1" dirty="0">
              <a:latin typeface="Times New Roman" panose="02020603050405020304" pitchFamily="18" charset="0"/>
              <a:cs typeface="Times New Roman" panose="02020603050405020304" pitchFamily="18" charset="0"/>
            </a:endParaRPr>
          </a:p>
        </p:txBody>
      </p:sp>
      <p:pic>
        <p:nvPicPr>
          <p:cNvPr id="1086" name="Picture 1085">
            <a:extLst>
              <a:ext uri="{FF2B5EF4-FFF2-40B4-BE49-F238E27FC236}">
                <a16:creationId xmlns:a16="http://schemas.microsoft.com/office/drawing/2014/main" id="{EA61DBB6-E3E8-8E31-AB48-64C899698B72}"/>
              </a:ext>
            </a:extLst>
          </p:cNvPr>
          <p:cNvPicPr>
            <a:picLocks noChangeAspect="1"/>
          </p:cNvPicPr>
          <p:nvPr/>
        </p:nvPicPr>
        <p:blipFill rotWithShape="1">
          <a:blip r:embed="rId19"/>
          <a:srcRect l="35105" r="33665"/>
          <a:stretch/>
        </p:blipFill>
        <p:spPr>
          <a:xfrm>
            <a:off x="3120970" y="996794"/>
            <a:ext cx="361670" cy="471655"/>
          </a:xfrm>
          <a:prstGeom prst="rect">
            <a:avLst/>
          </a:prstGeom>
        </p:spPr>
      </p:pic>
      <p:pic>
        <p:nvPicPr>
          <p:cNvPr id="1087" name="Picture 1086">
            <a:extLst>
              <a:ext uri="{FF2B5EF4-FFF2-40B4-BE49-F238E27FC236}">
                <a16:creationId xmlns:a16="http://schemas.microsoft.com/office/drawing/2014/main" id="{96231307-38EA-BA93-4891-1968012546EE}"/>
              </a:ext>
            </a:extLst>
          </p:cNvPr>
          <p:cNvPicPr>
            <a:picLocks noChangeAspect="1"/>
          </p:cNvPicPr>
          <p:nvPr/>
        </p:nvPicPr>
        <p:blipFill rotWithShape="1">
          <a:blip r:embed="rId20"/>
          <a:srcRect l="34578" r="33550"/>
          <a:stretch/>
        </p:blipFill>
        <p:spPr>
          <a:xfrm>
            <a:off x="3752909" y="1019933"/>
            <a:ext cx="369095" cy="425376"/>
          </a:xfrm>
          <a:prstGeom prst="rect">
            <a:avLst/>
          </a:prstGeom>
        </p:spPr>
      </p:pic>
      <p:pic>
        <p:nvPicPr>
          <p:cNvPr id="1088" name="Picture 1087">
            <a:extLst>
              <a:ext uri="{FF2B5EF4-FFF2-40B4-BE49-F238E27FC236}">
                <a16:creationId xmlns:a16="http://schemas.microsoft.com/office/drawing/2014/main" id="{C8C7F9D9-670A-35E7-FB89-0C6304E27CC8}"/>
              </a:ext>
            </a:extLst>
          </p:cNvPr>
          <p:cNvPicPr>
            <a:picLocks noChangeAspect="1"/>
          </p:cNvPicPr>
          <p:nvPr/>
        </p:nvPicPr>
        <p:blipFill rotWithShape="1">
          <a:blip r:embed="rId21"/>
          <a:srcRect l="34158" r="33971"/>
          <a:stretch/>
        </p:blipFill>
        <p:spPr>
          <a:xfrm>
            <a:off x="3744246" y="1471881"/>
            <a:ext cx="369096" cy="314365"/>
          </a:xfrm>
          <a:prstGeom prst="rect">
            <a:avLst/>
          </a:prstGeom>
        </p:spPr>
      </p:pic>
      <p:pic>
        <p:nvPicPr>
          <p:cNvPr id="1089" name="Picture 1088">
            <a:extLst>
              <a:ext uri="{FF2B5EF4-FFF2-40B4-BE49-F238E27FC236}">
                <a16:creationId xmlns:a16="http://schemas.microsoft.com/office/drawing/2014/main" id="{D87DD4AF-D6D7-6D17-AB59-07E5DB31EDD1}"/>
              </a:ext>
            </a:extLst>
          </p:cNvPr>
          <p:cNvPicPr>
            <a:picLocks noChangeAspect="1"/>
          </p:cNvPicPr>
          <p:nvPr/>
        </p:nvPicPr>
        <p:blipFill rotWithShape="1">
          <a:blip r:embed="rId22"/>
          <a:srcRect l="37606" r="30466"/>
          <a:stretch/>
        </p:blipFill>
        <p:spPr>
          <a:xfrm>
            <a:off x="3740565" y="1995658"/>
            <a:ext cx="369756" cy="443655"/>
          </a:xfrm>
          <a:prstGeom prst="rect">
            <a:avLst/>
          </a:prstGeom>
        </p:spPr>
      </p:pic>
      <p:pic>
        <p:nvPicPr>
          <p:cNvPr id="1090" name="Picture 1089">
            <a:extLst>
              <a:ext uri="{FF2B5EF4-FFF2-40B4-BE49-F238E27FC236}">
                <a16:creationId xmlns:a16="http://schemas.microsoft.com/office/drawing/2014/main" id="{267C5BA1-BA32-9A5E-0915-74003D9ED831}"/>
              </a:ext>
            </a:extLst>
          </p:cNvPr>
          <p:cNvPicPr>
            <a:picLocks noChangeAspect="1"/>
          </p:cNvPicPr>
          <p:nvPr/>
        </p:nvPicPr>
        <p:blipFill rotWithShape="1">
          <a:blip r:embed="rId23"/>
          <a:srcRect l="34892" r="31073"/>
          <a:stretch/>
        </p:blipFill>
        <p:spPr>
          <a:xfrm>
            <a:off x="3709246" y="2446526"/>
            <a:ext cx="394152" cy="318347"/>
          </a:xfrm>
          <a:prstGeom prst="rect">
            <a:avLst/>
          </a:prstGeom>
        </p:spPr>
      </p:pic>
      <p:pic>
        <p:nvPicPr>
          <p:cNvPr id="1091" name="Picture 1090">
            <a:extLst>
              <a:ext uri="{FF2B5EF4-FFF2-40B4-BE49-F238E27FC236}">
                <a16:creationId xmlns:a16="http://schemas.microsoft.com/office/drawing/2014/main" id="{08124E03-D04D-C587-80FC-606F75ADDD7C}"/>
              </a:ext>
            </a:extLst>
          </p:cNvPr>
          <p:cNvPicPr>
            <a:picLocks noChangeAspect="1"/>
          </p:cNvPicPr>
          <p:nvPr/>
        </p:nvPicPr>
        <p:blipFill rotWithShape="1">
          <a:blip r:embed="rId24"/>
          <a:srcRect l="34480" r="34028"/>
          <a:stretch/>
        </p:blipFill>
        <p:spPr>
          <a:xfrm>
            <a:off x="3111017" y="1959274"/>
            <a:ext cx="364700" cy="516423"/>
          </a:xfrm>
          <a:prstGeom prst="rect">
            <a:avLst/>
          </a:prstGeom>
        </p:spPr>
      </p:pic>
      <p:pic>
        <p:nvPicPr>
          <p:cNvPr id="1092" name="Picture 1091">
            <a:extLst>
              <a:ext uri="{FF2B5EF4-FFF2-40B4-BE49-F238E27FC236}">
                <a16:creationId xmlns:a16="http://schemas.microsoft.com/office/drawing/2014/main" id="{0F39B831-5874-4A28-7B01-4C27D43BA690}"/>
              </a:ext>
            </a:extLst>
          </p:cNvPr>
          <p:cNvPicPr>
            <a:picLocks noChangeAspect="1"/>
          </p:cNvPicPr>
          <p:nvPr/>
        </p:nvPicPr>
        <p:blipFill rotWithShape="1">
          <a:blip r:embed="rId25"/>
          <a:srcRect l="37134" r="34799"/>
          <a:stretch/>
        </p:blipFill>
        <p:spPr>
          <a:xfrm>
            <a:off x="3138142" y="2433903"/>
            <a:ext cx="325039" cy="343593"/>
          </a:xfrm>
          <a:prstGeom prst="rect">
            <a:avLst/>
          </a:prstGeom>
        </p:spPr>
      </p:pic>
      <p:pic>
        <p:nvPicPr>
          <p:cNvPr id="1093" name="Picture 1092">
            <a:extLst>
              <a:ext uri="{FF2B5EF4-FFF2-40B4-BE49-F238E27FC236}">
                <a16:creationId xmlns:a16="http://schemas.microsoft.com/office/drawing/2014/main" id="{0AD97B5E-7D28-C20C-8F45-7EC04E08983D}"/>
              </a:ext>
            </a:extLst>
          </p:cNvPr>
          <p:cNvPicPr>
            <a:picLocks noChangeAspect="1"/>
          </p:cNvPicPr>
          <p:nvPr/>
        </p:nvPicPr>
        <p:blipFill rotWithShape="1">
          <a:blip r:embed="rId26"/>
          <a:srcRect l="35461" r="33048"/>
          <a:stretch/>
        </p:blipFill>
        <p:spPr>
          <a:xfrm>
            <a:off x="3130788" y="1466810"/>
            <a:ext cx="364700" cy="324506"/>
          </a:xfrm>
          <a:prstGeom prst="rect">
            <a:avLst/>
          </a:prstGeom>
        </p:spPr>
      </p:pic>
      <p:sp>
        <p:nvSpPr>
          <p:cNvPr id="1116" name="TextBox 1115">
            <a:extLst>
              <a:ext uri="{FF2B5EF4-FFF2-40B4-BE49-F238E27FC236}">
                <a16:creationId xmlns:a16="http://schemas.microsoft.com/office/drawing/2014/main" id="{7CBA83B4-107D-66B2-0387-A91B4BE1F119}"/>
              </a:ext>
            </a:extLst>
          </p:cNvPr>
          <p:cNvSpPr txBox="1"/>
          <p:nvPr/>
        </p:nvSpPr>
        <p:spPr>
          <a:xfrm>
            <a:off x="6032261" y="722013"/>
            <a:ext cx="1640406" cy="200055"/>
          </a:xfrm>
          <a:prstGeom prst="rect">
            <a:avLst/>
          </a:prstGeom>
          <a:noFill/>
        </p:spPr>
        <p:txBody>
          <a:bodyPr wrap="square" rtlCol="0">
            <a:spAutoFit/>
          </a:bodyPr>
          <a:lstStyle/>
          <a:p>
            <a:r>
              <a:rPr lang="en-IL" sz="700" b="1" dirty="0">
                <a:latin typeface="Times New Roman" panose="02020603050405020304" pitchFamily="18" charset="0"/>
                <a:cs typeface="Times New Roman" panose="02020603050405020304" pitchFamily="18" charset="0"/>
              </a:rPr>
              <a:t>FIGURE 3: Focal vs Generalized</a:t>
            </a:r>
          </a:p>
        </p:txBody>
      </p:sp>
      <p:sp>
        <p:nvSpPr>
          <p:cNvPr id="1118" name="TextBox 1117">
            <a:extLst>
              <a:ext uri="{FF2B5EF4-FFF2-40B4-BE49-F238E27FC236}">
                <a16:creationId xmlns:a16="http://schemas.microsoft.com/office/drawing/2014/main" id="{F6936A4E-DD30-44DB-DD89-202CAC7762B0}"/>
              </a:ext>
            </a:extLst>
          </p:cNvPr>
          <p:cNvSpPr txBox="1"/>
          <p:nvPr/>
        </p:nvSpPr>
        <p:spPr>
          <a:xfrm rot="16200000">
            <a:off x="5593525" y="1263760"/>
            <a:ext cx="550454" cy="230832"/>
          </a:xfrm>
          <a:prstGeom prst="rect">
            <a:avLst/>
          </a:prstGeom>
          <a:noFill/>
        </p:spPr>
        <p:txBody>
          <a:bodyPr wrap="square" rtlCol="0" anchor="ctr">
            <a:spAutoFit/>
          </a:bodyPr>
          <a:lstStyle/>
          <a:p>
            <a:pPr algn="ctr"/>
            <a:r>
              <a:rPr lang="en-US" sz="900" dirty="0">
                <a:latin typeface="Times New Roman" panose="02020603050405020304" pitchFamily="18" charset="0"/>
                <a:cs typeface="Times New Roman" panose="02020603050405020304" pitchFamily="18" charset="0"/>
              </a:rPr>
              <a:t>Fast</a:t>
            </a:r>
          </a:p>
        </p:txBody>
      </p:sp>
      <p:sp>
        <p:nvSpPr>
          <p:cNvPr id="1119" name="TextBox 1118">
            <a:extLst>
              <a:ext uri="{FF2B5EF4-FFF2-40B4-BE49-F238E27FC236}">
                <a16:creationId xmlns:a16="http://schemas.microsoft.com/office/drawing/2014/main" id="{A8E52408-1BC6-46DB-2258-C30DB6C965D0}"/>
              </a:ext>
            </a:extLst>
          </p:cNvPr>
          <p:cNvSpPr txBox="1"/>
          <p:nvPr/>
        </p:nvSpPr>
        <p:spPr>
          <a:xfrm>
            <a:off x="5745756" y="3539895"/>
            <a:ext cx="2313058" cy="877163"/>
          </a:xfrm>
          <a:prstGeom prst="rect">
            <a:avLst/>
          </a:prstGeom>
          <a:noFill/>
        </p:spPr>
        <p:txBody>
          <a:bodyPr wrap="square" rtlCol="0">
            <a:spAutoFit/>
          </a:bodyPr>
          <a:lstStyle/>
          <a:p>
            <a:r>
              <a:rPr lang="en-US" sz="600" dirty="0">
                <a:latin typeface="Times New Roman" panose="02020603050405020304" pitchFamily="18" charset="0"/>
                <a:cs typeface="Times New Roman" panose="02020603050405020304" pitchFamily="18" charset="0"/>
              </a:rPr>
              <a:t>(</a:t>
            </a:r>
            <a:r>
              <a:rPr lang="en-US" sz="600" b="1" dirty="0">
                <a:latin typeface="Times New Roman" panose="02020603050405020304" pitchFamily="18" charset="0"/>
                <a:cs typeface="Times New Roman" panose="02020603050405020304" pitchFamily="18" charset="0"/>
              </a:rPr>
              <a:t>A</a:t>
            </a:r>
            <a:r>
              <a:rPr lang="en-US" sz="600" dirty="0">
                <a:latin typeface="Times New Roman" panose="02020603050405020304" pitchFamily="18" charset="0"/>
                <a:cs typeface="Times New Roman" panose="02020603050405020304" pitchFamily="18" charset="0"/>
              </a:rPr>
              <a:t>) Percent of focal epileptic patients with fast BBBD in each region. </a:t>
            </a:r>
            <a:r>
              <a:rPr lang="en-GB" sz="600" dirty="0">
                <a:latin typeface="Times New Roman" panose="02020603050405020304" pitchFamily="18" charset="0"/>
                <a:cs typeface="Times New Roman" panose="02020603050405020304" pitchFamily="18" charset="0"/>
              </a:rPr>
              <a:t>(</a:t>
            </a:r>
            <a:r>
              <a:rPr lang="en-GB" sz="600" b="1" dirty="0">
                <a:latin typeface="Times New Roman" panose="02020603050405020304" pitchFamily="18" charset="0"/>
                <a:cs typeface="Times New Roman" panose="02020603050405020304" pitchFamily="18" charset="0"/>
              </a:rPr>
              <a:t>B</a:t>
            </a:r>
            <a:r>
              <a:rPr lang="en-GB" sz="600" dirty="0">
                <a:latin typeface="Times New Roman" panose="02020603050405020304" pitchFamily="18" charset="0"/>
                <a:cs typeface="Times New Roman" panose="02020603050405020304" pitchFamily="18" charset="0"/>
              </a:rPr>
              <a:t>) Percent of generalized epileptic patients with fast BBBD in each region</a:t>
            </a:r>
            <a:r>
              <a:rPr lang="en-US" sz="600" dirty="0">
                <a:latin typeface="Times New Roman" panose="02020603050405020304" pitchFamily="18" charset="0"/>
                <a:cs typeface="Times New Roman" panose="02020603050405020304" pitchFamily="18" charset="0"/>
              </a:rPr>
              <a:t>.(</a:t>
            </a:r>
            <a:r>
              <a:rPr lang="en-US" sz="600" b="1" dirty="0">
                <a:latin typeface="Times New Roman" panose="02020603050405020304" pitchFamily="18" charset="0"/>
                <a:cs typeface="Times New Roman" panose="02020603050405020304" pitchFamily="18" charset="0"/>
              </a:rPr>
              <a:t>C</a:t>
            </a:r>
            <a:r>
              <a:rPr lang="en-US" sz="600" dirty="0">
                <a:latin typeface="Times New Roman" panose="02020603050405020304" pitchFamily="18" charset="0"/>
                <a:cs typeface="Times New Roman" panose="02020603050405020304" pitchFamily="18" charset="0"/>
              </a:rPr>
              <a:t>) Regions with most % of patients with BBBD in fast model (p value &lt; .01).</a:t>
            </a:r>
            <a:r>
              <a:rPr kumimoji="0" lang="en-US" sz="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lang="en-US" sz="600" dirty="0">
                <a:latin typeface="Times New Roman" panose="02020603050405020304" pitchFamily="18" charset="0"/>
                <a:cs typeface="Times New Roman" panose="02020603050405020304" pitchFamily="18" charset="0"/>
              </a:rPr>
              <a:t>(</a:t>
            </a:r>
            <a:r>
              <a:rPr lang="en-US" sz="600" b="1" dirty="0">
                <a:latin typeface="Times New Roman" panose="02020603050405020304" pitchFamily="18" charset="0"/>
                <a:cs typeface="Times New Roman" panose="02020603050405020304" pitchFamily="18" charset="0"/>
              </a:rPr>
              <a:t>D</a:t>
            </a:r>
            <a:r>
              <a:rPr lang="en-US" sz="600" dirty="0">
                <a:latin typeface="Times New Roman" panose="02020603050405020304" pitchFamily="18" charset="0"/>
                <a:cs typeface="Times New Roman" panose="02020603050405020304" pitchFamily="18" charset="0"/>
              </a:rPr>
              <a:t>) Regions with most % of patients with BBBD in slow model (p value &lt; .0005). Areas in red are highly significant in both models. </a:t>
            </a:r>
            <a:r>
              <a:rPr lang="en-US" sz="300" dirty="0">
                <a:latin typeface="Times New Roman" panose="02020603050405020304" pitchFamily="18" charset="0"/>
                <a:cs typeface="Times New Roman" panose="02020603050405020304" pitchFamily="18" charset="0"/>
              </a:rPr>
              <a:t>Regions legend; CVLI: Cerebellar Vermal Lobules I-V, L-AACG: Left </a:t>
            </a:r>
            <a:r>
              <a:rPr lang="en-US" sz="300" dirty="0" err="1">
                <a:latin typeface="Times New Roman" panose="02020603050405020304" pitchFamily="18" charset="0"/>
                <a:cs typeface="Times New Roman" panose="02020603050405020304" pitchFamily="18" charset="0"/>
              </a:rPr>
              <a:t>ACgG</a:t>
            </a:r>
            <a:r>
              <a:rPr lang="en-US" sz="300" dirty="0">
                <a:latin typeface="Times New Roman" panose="02020603050405020304" pitchFamily="18" charset="0"/>
                <a:cs typeface="Times New Roman" panose="02020603050405020304" pitchFamily="18" charset="0"/>
              </a:rPr>
              <a:t> anterior cingulate gyrus, L-BF: Left Basal Forebrain, L-CE: Left Cerebellum Exterior, L-EEA: Left Ent entorhinal area, L-IIOG: Left IOG inferior occipital gyrus, L-IITG: Left ITG inferior temporal gyrus, L-MMTG: Left MTG middle temporal gyrus, L-OOFG: Left </a:t>
            </a:r>
            <a:r>
              <a:rPr lang="en-US" sz="300" dirty="0" err="1">
                <a:latin typeface="Times New Roman" panose="02020603050405020304" pitchFamily="18" charset="0"/>
                <a:cs typeface="Times New Roman" panose="02020603050405020304" pitchFamily="18" charset="0"/>
              </a:rPr>
              <a:t>OFuG</a:t>
            </a:r>
            <a:r>
              <a:rPr lang="en-US" sz="300" dirty="0">
                <a:latin typeface="Times New Roman" panose="02020603050405020304" pitchFamily="18" charset="0"/>
                <a:cs typeface="Times New Roman" panose="02020603050405020304" pitchFamily="18" charset="0"/>
              </a:rPr>
              <a:t> occipital fusiform gyrus, L-VD: Left Ventral DC, R-A: Right Amygdala, R-BF: Right Basal Forebrain, R-CE: Right Cerebellum Exterior, R-FFG: Right </a:t>
            </a:r>
            <a:r>
              <a:rPr lang="en-US" sz="300" dirty="0" err="1">
                <a:latin typeface="Times New Roman" panose="02020603050405020304" pitchFamily="18" charset="0"/>
                <a:cs typeface="Times New Roman" panose="02020603050405020304" pitchFamily="18" charset="0"/>
              </a:rPr>
              <a:t>FuG</a:t>
            </a:r>
            <a:r>
              <a:rPr lang="en-US" sz="300" dirty="0">
                <a:latin typeface="Times New Roman" panose="02020603050405020304" pitchFamily="18" charset="0"/>
                <a:cs typeface="Times New Roman" panose="02020603050405020304" pitchFamily="18" charset="0"/>
              </a:rPr>
              <a:t> fusiform gyrus, R-H: Right Hippocampus, R-IIOG: Right IOG inferior occipital gyrus, R-IITG: Right ITG inferior temporal gyrus, R-PPCG: Right </a:t>
            </a:r>
            <a:r>
              <a:rPr lang="en-US" sz="300" dirty="0" err="1">
                <a:latin typeface="Times New Roman" panose="02020603050405020304" pitchFamily="18" charset="0"/>
                <a:cs typeface="Times New Roman" panose="02020603050405020304" pitchFamily="18" charset="0"/>
              </a:rPr>
              <a:t>PCgG</a:t>
            </a:r>
            <a:r>
              <a:rPr lang="en-US" sz="300" dirty="0">
                <a:latin typeface="Times New Roman" panose="02020603050405020304" pitchFamily="18" charset="0"/>
                <a:cs typeface="Times New Roman" panose="02020603050405020304" pitchFamily="18" charset="0"/>
              </a:rPr>
              <a:t> posterior cingulate gyrus, R-PPOG: Right </a:t>
            </a:r>
            <a:r>
              <a:rPr lang="en-US" sz="300" dirty="0" err="1">
                <a:latin typeface="Times New Roman" panose="02020603050405020304" pitchFamily="18" charset="0"/>
                <a:cs typeface="Times New Roman" panose="02020603050405020304" pitchFamily="18" charset="0"/>
              </a:rPr>
              <a:t>POrG</a:t>
            </a:r>
            <a:r>
              <a:rPr lang="en-US" sz="300" dirty="0">
                <a:latin typeface="Times New Roman" panose="02020603050405020304" pitchFamily="18" charset="0"/>
                <a:cs typeface="Times New Roman" panose="02020603050405020304" pitchFamily="18" charset="0"/>
              </a:rPr>
              <a:t> posterior orbital gyrus</a:t>
            </a:r>
            <a:endParaRPr lang="en-US" sz="1200" dirty="0"/>
          </a:p>
        </p:txBody>
      </p:sp>
      <p:sp>
        <p:nvSpPr>
          <p:cNvPr id="1120" name="TextBox 1119">
            <a:extLst>
              <a:ext uri="{FF2B5EF4-FFF2-40B4-BE49-F238E27FC236}">
                <a16:creationId xmlns:a16="http://schemas.microsoft.com/office/drawing/2014/main" id="{77716982-5AE9-6E03-215D-BBA5F39923A4}"/>
              </a:ext>
            </a:extLst>
          </p:cNvPr>
          <p:cNvSpPr txBox="1"/>
          <p:nvPr/>
        </p:nvSpPr>
        <p:spPr>
          <a:xfrm rot="16200000">
            <a:off x="5509904" y="1821852"/>
            <a:ext cx="717697" cy="230832"/>
          </a:xfrm>
          <a:prstGeom prst="rect">
            <a:avLst/>
          </a:prstGeom>
          <a:noFill/>
        </p:spPr>
        <p:txBody>
          <a:bodyPr wrap="square" rtlCol="0" anchor="ctr">
            <a:spAutoFit/>
          </a:bodyPr>
          <a:lstStyle/>
          <a:p>
            <a:pPr algn="ctr"/>
            <a:r>
              <a:rPr lang="en-US" sz="900" dirty="0">
                <a:latin typeface="Times New Roman" panose="02020603050405020304" pitchFamily="18" charset="0"/>
                <a:cs typeface="Times New Roman" panose="02020603050405020304" pitchFamily="18" charset="0"/>
              </a:rPr>
              <a:t>Slow</a:t>
            </a:r>
          </a:p>
        </p:txBody>
      </p:sp>
      <p:grpSp>
        <p:nvGrpSpPr>
          <p:cNvPr id="1122" name="Group 1121">
            <a:extLst>
              <a:ext uri="{FF2B5EF4-FFF2-40B4-BE49-F238E27FC236}">
                <a16:creationId xmlns:a16="http://schemas.microsoft.com/office/drawing/2014/main" id="{E90971CD-5355-FA24-4096-A14AA4E4EF88}"/>
              </a:ext>
            </a:extLst>
          </p:cNvPr>
          <p:cNvGrpSpPr/>
          <p:nvPr/>
        </p:nvGrpSpPr>
        <p:grpSpPr>
          <a:xfrm>
            <a:off x="6391575" y="1102893"/>
            <a:ext cx="362662" cy="2453591"/>
            <a:chOff x="3551474" y="509903"/>
            <a:chExt cx="528034" cy="3572405"/>
          </a:xfrm>
        </p:grpSpPr>
        <p:pic>
          <p:nvPicPr>
            <p:cNvPr id="1123" name="Picture 1122">
              <a:extLst>
                <a:ext uri="{FF2B5EF4-FFF2-40B4-BE49-F238E27FC236}">
                  <a16:creationId xmlns:a16="http://schemas.microsoft.com/office/drawing/2014/main" id="{C5714F42-64DE-F4C7-9D11-440CD4FCCB55}"/>
                </a:ext>
              </a:extLst>
            </p:cNvPr>
            <p:cNvPicPr>
              <a:picLocks noChangeAspect="1"/>
            </p:cNvPicPr>
            <p:nvPr/>
          </p:nvPicPr>
          <p:blipFill rotWithShape="1">
            <a:blip r:embed="rId17"/>
            <a:srcRect r="28710"/>
            <a:stretch/>
          </p:blipFill>
          <p:spPr>
            <a:xfrm>
              <a:off x="3551474" y="509903"/>
              <a:ext cx="330659" cy="3572405"/>
            </a:xfrm>
            <a:prstGeom prst="rect">
              <a:avLst/>
            </a:prstGeom>
          </p:spPr>
        </p:pic>
        <p:sp>
          <p:nvSpPr>
            <p:cNvPr id="1124" name="TextBox 1123">
              <a:extLst>
                <a:ext uri="{FF2B5EF4-FFF2-40B4-BE49-F238E27FC236}">
                  <a16:creationId xmlns:a16="http://schemas.microsoft.com/office/drawing/2014/main" id="{B12A6951-4EF7-6669-8915-D1A7034F8C8B}"/>
                </a:ext>
              </a:extLst>
            </p:cNvPr>
            <p:cNvSpPr txBox="1"/>
            <p:nvPr/>
          </p:nvSpPr>
          <p:spPr>
            <a:xfrm rot="16200000">
              <a:off x="2908164" y="2092091"/>
              <a:ext cx="2006598" cy="336090"/>
            </a:xfrm>
            <a:prstGeom prst="rect">
              <a:avLst/>
            </a:prstGeom>
            <a:noFill/>
          </p:spPr>
          <p:txBody>
            <a:bodyPr wrap="square" rtlCol="1">
              <a:spAutoFit/>
            </a:bodyPr>
            <a:lstStyle/>
            <a:p>
              <a:r>
                <a:rPr lang="en-US" sz="900" dirty="0">
                  <a:cs typeface="+mj-cs"/>
                </a:rPr>
                <a:t>Patients with BBBD, % all</a:t>
              </a:r>
              <a:endParaRPr lang="he-IL" sz="900" dirty="0">
                <a:cs typeface="+mj-cs"/>
              </a:endParaRPr>
            </a:p>
          </p:txBody>
        </p:sp>
      </p:grpSp>
      <p:sp>
        <p:nvSpPr>
          <p:cNvPr id="1126" name="TextBox 1125">
            <a:extLst>
              <a:ext uri="{FF2B5EF4-FFF2-40B4-BE49-F238E27FC236}">
                <a16:creationId xmlns:a16="http://schemas.microsoft.com/office/drawing/2014/main" id="{186EC6F7-84A6-69BF-105A-6F134C7E6718}"/>
              </a:ext>
            </a:extLst>
          </p:cNvPr>
          <p:cNvSpPr txBox="1"/>
          <p:nvPr/>
        </p:nvSpPr>
        <p:spPr>
          <a:xfrm>
            <a:off x="5718489" y="934368"/>
            <a:ext cx="988308" cy="230832"/>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A Generalized</a:t>
            </a:r>
            <a:endParaRPr lang="en-IL" sz="900" b="1" dirty="0">
              <a:latin typeface="Times New Roman" panose="02020603050405020304" pitchFamily="18" charset="0"/>
              <a:cs typeface="Times New Roman" panose="02020603050405020304" pitchFamily="18" charset="0"/>
            </a:endParaRPr>
          </a:p>
        </p:txBody>
      </p:sp>
      <p:sp>
        <p:nvSpPr>
          <p:cNvPr id="1127" name="TextBox 1126">
            <a:extLst>
              <a:ext uri="{FF2B5EF4-FFF2-40B4-BE49-F238E27FC236}">
                <a16:creationId xmlns:a16="http://schemas.microsoft.com/office/drawing/2014/main" id="{755D491D-219D-2F3B-847E-3854F5D79794}"/>
              </a:ext>
            </a:extLst>
          </p:cNvPr>
          <p:cNvSpPr txBox="1"/>
          <p:nvPr/>
        </p:nvSpPr>
        <p:spPr>
          <a:xfrm>
            <a:off x="5834755" y="2114204"/>
            <a:ext cx="801071" cy="230832"/>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B Focal</a:t>
            </a:r>
            <a:endParaRPr lang="en-IL" sz="900" b="1" dirty="0">
              <a:latin typeface="Times New Roman" panose="02020603050405020304" pitchFamily="18" charset="0"/>
              <a:cs typeface="Times New Roman" panose="02020603050405020304" pitchFamily="18" charset="0"/>
            </a:endParaRPr>
          </a:p>
        </p:txBody>
      </p:sp>
      <p:sp>
        <p:nvSpPr>
          <p:cNvPr id="1130" name="TextBox 1129">
            <a:extLst>
              <a:ext uri="{FF2B5EF4-FFF2-40B4-BE49-F238E27FC236}">
                <a16:creationId xmlns:a16="http://schemas.microsoft.com/office/drawing/2014/main" id="{C1143681-E132-9B71-1AC6-2FBEC5DCD6AC}"/>
              </a:ext>
            </a:extLst>
          </p:cNvPr>
          <p:cNvSpPr txBox="1"/>
          <p:nvPr/>
        </p:nvSpPr>
        <p:spPr>
          <a:xfrm>
            <a:off x="6605581" y="931999"/>
            <a:ext cx="801071" cy="230832"/>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C</a:t>
            </a:r>
            <a:r>
              <a:rPr lang="he-IL" sz="900" b="1" dirty="0">
                <a:latin typeface="Times New Roman" panose="02020603050405020304" pitchFamily="18" charset="0"/>
                <a:cs typeface="Times New Roman" panose="02020603050405020304" pitchFamily="18" charset="0"/>
              </a:rPr>
              <a:t> </a:t>
            </a:r>
            <a:r>
              <a:rPr lang="en-US" sz="900" b="1" dirty="0">
                <a:latin typeface="Times New Roman" panose="02020603050405020304" pitchFamily="18" charset="0"/>
                <a:cs typeface="Times New Roman" panose="02020603050405020304" pitchFamily="18" charset="0"/>
              </a:rPr>
              <a:t>Fast</a:t>
            </a:r>
            <a:endParaRPr lang="en-IL" sz="900" b="1" dirty="0">
              <a:latin typeface="Times New Roman" panose="02020603050405020304" pitchFamily="18" charset="0"/>
              <a:cs typeface="Times New Roman" panose="02020603050405020304" pitchFamily="18" charset="0"/>
            </a:endParaRPr>
          </a:p>
        </p:txBody>
      </p:sp>
      <p:sp>
        <p:nvSpPr>
          <p:cNvPr id="1131" name="TextBox 1130">
            <a:extLst>
              <a:ext uri="{FF2B5EF4-FFF2-40B4-BE49-F238E27FC236}">
                <a16:creationId xmlns:a16="http://schemas.microsoft.com/office/drawing/2014/main" id="{45EF8FF5-9144-10F7-EC79-71BCD9A3C8E5}"/>
              </a:ext>
            </a:extLst>
          </p:cNvPr>
          <p:cNvSpPr txBox="1"/>
          <p:nvPr/>
        </p:nvSpPr>
        <p:spPr>
          <a:xfrm>
            <a:off x="6605581" y="2118832"/>
            <a:ext cx="801071" cy="230832"/>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D Slow</a:t>
            </a:r>
            <a:endParaRPr lang="en-IL" sz="900" b="1" dirty="0">
              <a:latin typeface="Times New Roman" panose="02020603050405020304" pitchFamily="18" charset="0"/>
              <a:cs typeface="Times New Roman" panose="02020603050405020304" pitchFamily="18" charset="0"/>
            </a:endParaRPr>
          </a:p>
        </p:txBody>
      </p:sp>
      <p:sp>
        <p:nvSpPr>
          <p:cNvPr id="1132" name="TextBox 1131">
            <a:extLst>
              <a:ext uri="{FF2B5EF4-FFF2-40B4-BE49-F238E27FC236}">
                <a16:creationId xmlns:a16="http://schemas.microsoft.com/office/drawing/2014/main" id="{D690E9D7-CCAC-E78A-A9A8-E095A092A5E5}"/>
              </a:ext>
            </a:extLst>
          </p:cNvPr>
          <p:cNvSpPr txBox="1"/>
          <p:nvPr/>
        </p:nvSpPr>
        <p:spPr>
          <a:xfrm rot="16200000">
            <a:off x="5352558" y="2481733"/>
            <a:ext cx="1032389" cy="230832"/>
          </a:xfrm>
          <a:prstGeom prst="rect">
            <a:avLst/>
          </a:prstGeom>
          <a:noFill/>
        </p:spPr>
        <p:txBody>
          <a:bodyPr wrap="square" rtlCol="0" anchor="ctr">
            <a:spAutoFit/>
          </a:bodyPr>
          <a:lstStyle/>
          <a:p>
            <a:pPr algn="ctr"/>
            <a:r>
              <a:rPr lang="en-US" sz="900" dirty="0">
                <a:latin typeface="Times New Roman" panose="02020603050405020304" pitchFamily="18" charset="0"/>
                <a:cs typeface="Times New Roman" panose="02020603050405020304" pitchFamily="18" charset="0"/>
              </a:rPr>
              <a:t>Fast</a:t>
            </a:r>
          </a:p>
        </p:txBody>
      </p:sp>
      <p:sp>
        <p:nvSpPr>
          <p:cNvPr id="1133" name="TextBox 1132">
            <a:extLst>
              <a:ext uri="{FF2B5EF4-FFF2-40B4-BE49-F238E27FC236}">
                <a16:creationId xmlns:a16="http://schemas.microsoft.com/office/drawing/2014/main" id="{9757C44A-8278-90B3-D29D-3C76B4F692BA}"/>
              </a:ext>
            </a:extLst>
          </p:cNvPr>
          <p:cNvSpPr txBox="1"/>
          <p:nvPr/>
        </p:nvSpPr>
        <p:spPr>
          <a:xfrm rot="16200000">
            <a:off x="5455714" y="3101603"/>
            <a:ext cx="826077" cy="230832"/>
          </a:xfrm>
          <a:prstGeom prst="rect">
            <a:avLst/>
          </a:prstGeom>
          <a:noFill/>
        </p:spPr>
        <p:txBody>
          <a:bodyPr wrap="square" rtlCol="0" anchor="ctr">
            <a:spAutoFit/>
          </a:bodyPr>
          <a:lstStyle/>
          <a:p>
            <a:pPr algn="ctr"/>
            <a:r>
              <a:rPr lang="en-US" sz="900" dirty="0">
                <a:latin typeface="Times New Roman" panose="02020603050405020304" pitchFamily="18" charset="0"/>
                <a:cs typeface="Times New Roman" panose="02020603050405020304" pitchFamily="18" charset="0"/>
              </a:rPr>
              <a:t>Slow</a:t>
            </a:r>
          </a:p>
        </p:txBody>
      </p:sp>
      <p:pic>
        <p:nvPicPr>
          <p:cNvPr id="1134" name="Picture 1133">
            <a:extLst>
              <a:ext uri="{FF2B5EF4-FFF2-40B4-BE49-F238E27FC236}">
                <a16:creationId xmlns:a16="http://schemas.microsoft.com/office/drawing/2014/main" id="{54E7E775-01AF-2C1B-3EBA-DB4FD85275F3}"/>
              </a:ext>
            </a:extLst>
          </p:cNvPr>
          <p:cNvPicPr>
            <a:picLocks noChangeAspect="1"/>
          </p:cNvPicPr>
          <p:nvPr/>
        </p:nvPicPr>
        <p:blipFill rotWithShape="1">
          <a:blip r:embed="rId27"/>
          <a:srcRect l="34083" r="31330"/>
          <a:stretch/>
        </p:blipFill>
        <p:spPr>
          <a:xfrm>
            <a:off x="5935791" y="2887954"/>
            <a:ext cx="499590" cy="585631"/>
          </a:xfrm>
          <a:prstGeom prst="rect">
            <a:avLst/>
          </a:prstGeom>
        </p:spPr>
      </p:pic>
      <p:pic>
        <p:nvPicPr>
          <p:cNvPr id="1135" name="Picture 1134">
            <a:extLst>
              <a:ext uri="{FF2B5EF4-FFF2-40B4-BE49-F238E27FC236}">
                <a16:creationId xmlns:a16="http://schemas.microsoft.com/office/drawing/2014/main" id="{4A89C01F-6DD0-C3C5-502B-5F42C76B4632}"/>
              </a:ext>
            </a:extLst>
          </p:cNvPr>
          <p:cNvPicPr>
            <a:picLocks noChangeAspect="1"/>
          </p:cNvPicPr>
          <p:nvPr/>
        </p:nvPicPr>
        <p:blipFill rotWithShape="1">
          <a:blip r:embed="rId28"/>
          <a:srcRect l="34083" r="31330"/>
          <a:stretch/>
        </p:blipFill>
        <p:spPr>
          <a:xfrm>
            <a:off x="5935791" y="2316714"/>
            <a:ext cx="499590" cy="560870"/>
          </a:xfrm>
          <a:prstGeom prst="rect">
            <a:avLst/>
          </a:prstGeom>
        </p:spPr>
      </p:pic>
      <p:pic>
        <p:nvPicPr>
          <p:cNvPr id="1136" name="Picture 1135">
            <a:extLst>
              <a:ext uri="{FF2B5EF4-FFF2-40B4-BE49-F238E27FC236}">
                <a16:creationId xmlns:a16="http://schemas.microsoft.com/office/drawing/2014/main" id="{081F8ECF-24D4-ED08-2FAC-E4A6128FF7B3}"/>
              </a:ext>
            </a:extLst>
          </p:cNvPr>
          <p:cNvPicPr>
            <a:picLocks noChangeAspect="1"/>
          </p:cNvPicPr>
          <p:nvPr/>
        </p:nvPicPr>
        <p:blipFill rotWithShape="1">
          <a:blip r:embed="rId29"/>
          <a:srcRect l="33513" r="31330"/>
          <a:stretch/>
        </p:blipFill>
        <p:spPr>
          <a:xfrm>
            <a:off x="5931670" y="1638830"/>
            <a:ext cx="507832" cy="534416"/>
          </a:xfrm>
          <a:prstGeom prst="rect">
            <a:avLst/>
          </a:prstGeom>
        </p:spPr>
      </p:pic>
      <p:pic>
        <p:nvPicPr>
          <p:cNvPr id="1137" name="Picture 1136">
            <a:extLst>
              <a:ext uri="{FF2B5EF4-FFF2-40B4-BE49-F238E27FC236}">
                <a16:creationId xmlns:a16="http://schemas.microsoft.com/office/drawing/2014/main" id="{6E1F8BF8-287A-E92A-B287-85FB2D52EF9F}"/>
              </a:ext>
            </a:extLst>
          </p:cNvPr>
          <p:cNvPicPr>
            <a:picLocks noChangeAspect="1"/>
          </p:cNvPicPr>
          <p:nvPr/>
        </p:nvPicPr>
        <p:blipFill rotWithShape="1">
          <a:blip r:embed="rId30"/>
          <a:srcRect l="31787" r="33056"/>
          <a:stretch/>
        </p:blipFill>
        <p:spPr>
          <a:xfrm>
            <a:off x="5931671" y="1088290"/>
            <a:ext cx="507831" cy="566113"/>
          </a:xfrm>
          <a:prstGeom prst="rect">
            <a:avLst/>
          </a:prstGeom>
        </p:spPr>
      </p:pic>
      <p:sp>
        <p:nvSpPr>
          <p:cNvPr id="6" name="TextBox 5">
            <a:extLst>
              <a:ext uri="{FF2B5EF4-FFF2-40B4-BE49-F238E27FC236}">
                <a16:creationId xmlns:a16="http://schemas.microsoft.com/office/drawing/2014/main" id="{D67A4121-FB21-7F24-6B08-56FC95A8486D}"/>
              </a:ext>
            </a:extLst>
          </p:cNvPr>
          <p:cNvSpPr txBox="1"/>
          <p:nvPr/>
        </p:nvSpPr>
        <p:spPr>
          <a:xfrm>
            <a:off x="5753408" y="4390238"/>
            <a:ext cx="2440034" cy="784830"/>
          </a:xfrm>
          <a:prstGeom prst="rect">
            <a:avLst/>
          </a:prstGeom>
          <a:noFill/>
        </p:spPr>
        <p:txBody>
          <a:bodyPr wrap="square" rtlCol="0">
            <a:spAutoFit/>
          </a:bodyPr>
          <a:lstStyle/>
          <a:p>
            <a:r>
              <a:rPr lang="en-US" sz="500" i="1" dirty="0">
                <a:latin typeface="Times New Roman" panose="02020603050405020304" pitchFamily="18" charset="0"/>
                <a:cs typeface="Times New Roman" panose="02020603050405020304" pitchFamily="18" charset="0"/>
              </a:rPr>
              <a:t>References</a:t>
            </a:r>
          </a:p>
          <a:p>
            <a:r>
              <a:rPr lang="en-US" sz="500" dirty="0">
                <a:latin typeface="Times New Roman" panose="02020603050405020304" pitchFamily="18" charset="0"/>
                <a:cs typeface="Times New Roman" panose="02020603050405020304" pitchFamily="18" charset="0"/>
              </a:rPr>
              <a:t>[1] Lopes, Marinho A., et al. "The role of excitability and network structure in the emergence of focal and generalized seizures." Frontiers in neurology 11 (2020). [2] </a:t>
            </a:r>
            <a:r>
              <a:rPr lang="en-US" sz="500" dirty="0" err="1">
                <a:latin typeface="Times New Roman" panose="02020603050405020304" pitchFamily="18" charset="0"/>
                <a:cs typeface="Times New Roman" panose="02020603050405020304" pitchFamily="18" charset="0"/>
              </a:rPr>
              <a:t>Tofts</a:t>
            </a:r>
            <a:r>
              <a:rPr lang="en-US" sz="500" dirty="0">
                <a:latin typeface="Times New Roman" panose="02020603050405020304" pitchFamily="18" charset="0"/>
                <a:cs typeface="Times New Roman" panose="02020603050405020304" pitchFamily="18" charset="0"/>
              </a:rPr>
              <a:t>, Paul S., et al. "Estimating kinetic parameters from dynamic contrast‐enhanced T1‐weighted MRI of a </a:t>
            </a:r>
            <a:r>
              <a:rPr lang="en-US" sz="500" dirty="0" err="1">
                <a:latin typeface="Times New Roman" panose="02020603050405020304" pitchFamily="18" charset="0"/>
                <a:cs typeface="Times New Roman" panose="02020603050405020304" pitchFamily="18" charset="0"/>
              </a:rPr>
              <a:t>diffusable</a:t>
            </a:r>
            <a:r>
              <a:rPr lang="en-US" sz="500" dirty="0">
                <a:latin typeface="Times New Roman" panose="02020603050405020304" pitchFamily="18" charset="0"/>
                <a:cs typeface="Times New Roman" panose="02020603050405020304" pitchFamily="18" charset="0"/>
              </a:rPr>
              <a:t> tracer: standardized quantities and symbols." Journal of Magnetic Resonance Imaging: An Official Journal of the International Society for Magnetic Resonance in Medicine 10.3 (1999) [3] </a:t>
            </a:r>
            <a:r>
              <a:rPr lang="en-US" sz="500" dirty="0" err="1">
                <a:latin typeface="Times New Roman" panose="02020603050405020304" pitchFamily="18" charset="0"/>
                <a:cs typeface="Times New Roman" panose="02020603050405020304" pitchFamily="18" charset="0"/>
              </a:rPr>
              <a:t>Veksler</a:t>
            </a:r>
            <a:r>
              <a:rPr lang="en-US" sz="500" dirty="0">
                <a:latin typeface="Times New Roman" panose="02020603050405020304" pitchFamily="18" charset="0"/>
                <a:cs typeface="Times New Roman" panose="02020603050405020304" pitchFamily="18" charset="0"/>
              </a:rPr>
              <a:t>, Ronel, Ilan </a:t>
            </a:r>
            <a:r>
              <a:rPr lang="en-US" sz="500" dirty="0" err="1">
                <a:latin typeface="Times New Roman" panose="02020603050405020304" pitchFamily="18" charset="0"/>
                <a:cs typeface="Times New Roman" panose="02020603050405020304" pitchFamily="18" charset="0"/>
              </a:rPr>
              <a:t>Shelef</a:t>
            </a:r>
            <a:r>
              <a:rPr lang="en-US" sz="500" dirty="0">
                <a:latin typeface="Times New Roman" panose="02020603050405020304" pitchFamily="18" charset="0"/>
                <a:cs typeface="Times New Roman" panose="02020603050405020304" pitchFamily="18" charset="0"/>
              </a:rPr>
              <a:t>, and Alon Friedman. "Blood–brain barrier imaging in human </a:t>
            </a:r>
            <a:r>
              <a:rPr lang="en-US" sz="500" dirty="0" err="1">
                <a:latin typeface="Times New Roman" panose="02020603050405020304" pitchFamily="18" charset="0"/>
                <a:cs typeface="Times New Roman" panose="02020603050405020304" pitchFamily="18" charset="0"/>
              </a:rPr>
              <a:t>neuropathologies</a:t>
            </a:r>
            <a:r>
              <a:rPr lang="en-US" sz="500" dirty="0">
                <a:latin typeface="Times New Roman" panose="02020603050405020304" pitchFamily="18" charset="0"/>
                <a:cs typeface="Times New Roman" panose="02020603050405020304" pitchFamily="18" charset="0"/>
              </a:rPr>
              <a:t>." Archives of medical research 45.8 (2014)</a:t>
            </a:r>
          </a:p>
        </p:txBody>
      </p:sp>
      <p:sp>
        <p:nvSpPr>
          <p:cNvPr id="10" name="Rectangle 9">
            <a:extLst>
              <a:ext uri="{FF2B5EF4-FFF2-40B4-BE49-F238E27FC236}">
                <a16:creationId xmlns:a16="http://schemas.microsoft.com/office/drawing/2014/main" id="{CCAFA7A1-B1DB-5DFE-8F6B-39C17F58EE76}"/>
              </a:ext>
            </a:extLst>
          </p:cNvPr>
          <p:cNvSpPr>
            <a:spLocks noChangeAspect="1"/>
          </p:cNvSpPr>
          <p:nvPr/>
        </p:nvSpPr>
        <p:spPr>
          <a:xfrm>
            <a:off x="5787946" y="729547"/>
            <a:ext cx="2313058" cy="3687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9"/>
          </a:p>
        </p:txBody>
      </p:sp>
      <p:sp>
        <p:nvSpPr>
          <p:cNvPr id="11" name="Rectangle 10">
            <a:extLst>
              <a:ext uri="{FF2B5EF4-FFF2-40B4-BE49-F238E27FC236}">
                <a16:creationId xmlns:a16="http://schemas.microsoft.com/office/drawing/2014/main" id="{2B3D1F06-A487-B7BA-7C11-DCFC8C5806B4}"/>
              </a:ext>
            </a:extLst>
          </p:cNvPr>
          <p:cNvSpPr>
            <a:spLocks noChangeAspect="1"/>
          </p:cNvSpPr>
          <p:nvPr/>
        </p:nvSpPr>
        <p:spPr>
          <a:xfrm>
            <a:off x="8101004" y="727728"/>
            <a:ext cx="1040716" cy="4273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9"/>
          </a:p>
        </p:txBody>
      </p:sp>
      <p:graphicFrame>
        <p:nvGraphicFramePr>
          <p:cNvPr id="24" name="Object 23">
            <a:extLst>
              <a:ext uri="{FF2B5EF4-FFF2-40B4-BE49-F238E27FC236}">
                <a16:creationId xmlns:a16="http://schemas.microsoft.com/office/drawing/2014/main" id="{DE15898C-9E08-6287-8D7F-C68641E37970}"/>
              </a:ext>
            </a:extLst>
          </p:cNvPr>
          <p:cNvGraphicFramePr>
            <a:graphicFrameLocks noChangeAspect="1"/>
          </p:cNvGraphicFramePr>
          <p:nvPr>
            <p:extLst>
              <p:ext uri="{D42A27DB-BD31-4B8C-83A1-F6EECF244321}">
                <p14:modId xmlns:p14="http://schemas.microsoft.com/office/powerpoint/2010/main" val="124307243"/>
              </p:ext>
            </p:extLst>
          </p:nvPr>
        </p:nvGraphicFramePr>
        <p:xfrm>
          <a:off x="8057064" y="3527246"/>
          <a:ext cx="1145622" cy="958345"/>
        </p:xfrm>
        <a:graphic>
          <a:graphicData uri="http://schemas.openxmlformats.org/presentationml/2006/ole">
            <mc:AlternateContent xmlns:mc="http://schemas.openxmlformats.org/markup-compatibility/2006">
              <mc:Choice xmlns:v="urn:schemas-microsoft-com:vml" Requires="v">
                <p:oleObj name="Prism 9" r:id="rId31" imgW="3253466" imgH="2721684" progId="Prism9.Document">
                  <p:embed/>
                </p:oleObj>
              </mc:Choice>
              <mc:Fallback>
                <p:oleObj name="Prism 9" r:id="rId31" imgW="3253466" imgH="2721684" progId="Prism9.Document">
                  <p:embed/>
                  <p:pic>
                    <p:nvPicPr>
                      <p:cNvPr id="6" name="Object 5">
                        <a:extLst>
                          <a:ext uri="{FF2B5EF4-FFF2-40B4-BE49-F238E27FC236}">
                            <a16:creationId xmlns:a16="http://schemas.microsoft.com/office/drawing/2014/main" id="{AA32ADB4-C440-F1E6-0A83-C9532E7214C0}"/>
                          </a:ext>
                        </a:extLst>
                      </p:cNvPr>
                      <p:cNvPicPr/>
                      <p:nvPr/>
                    </p:nvPicPr>
                    <p:blipFill>
                      <a:blip r:embed="rId32"/>
                      <a:stretch>
                        <a:fillRect/>
                      </a:stretch>
                    </p:blipFill>
                    <p:spPr>
                      <a:xfrm>
                        <a:off x="8057064" y="3527246"/>
                        <a:ext cx="1145622" cy="958345"/>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9DD42779-D4BB-21A8-2C24-E1C6DA3D417D}"/>
              </a:ext>
            </a:extLst>
          </p:cNvPr>
          <p:cNvGraphicFramePr>
            <a:graphicFrameLocks noChangeAspect="1"/>
          </p:cNvGraphicFramePr>
          <p:nvPr>
            <p:extLst>
              <p:ext uri="{D42A27DB-BD31-4B8C-83A1-F6EECF244321}">
                <p14:modId xmlns:p14="http://schemas.microsoft.com/office/powerpoint/2010/main" val="1700877742"/>
              </p:ext>
            </p:extLst>
          </p:nvPr>
        </p:nvGraphicFramePr>
        <p:xfrm>
          <a:off x="8082820" y="2644474"/>
          <a:ext cx="1094110" cy="958345"/>
        </p:xfrm>
        <a:graphic>
          <a:graphicData uri="http://schemas.openxmlformats.org/presentationml/2006/ole">
            <mc:AlternateContent xmlns:mc="http://schemas.openxmlformats.org/markup-compatibility/2006">
              <mc:Choice xmlns:v="urn:schemas-microsoft-com:vml" Requires="v">
                <p:oleObj name="Prism 9" r:id="rId33" imgW="3107251" imgH="2721684" progId="Prism9.Document">
                  <p:embed/>
                </p:oleObj>
              </mc:Choice>
              <mc:Fallback>
                <p:oleObj name="Prism 9" r:id="rId33" imgW="3107251" imgH="2721684" progId="Prism9.Document">
                  <p:embed/>
                  <p:pic>
                    <p:nvPicPr>
                      <p:cNvPr id="7" name="Object 6">
                        <a:extLst>
                          <a:ext uri="{FF2B5EF4-FFF2-40B4-BE49-F238E27FC236}">
                            <a16:creationId xmlns:a16="http://schemas.microsoft.com/office/drawing/2014/main" id="{9E6E7A60-CA89-A313-B26A-7F56FAC2A66A}"/>
                          </a:ext>
                        </a:extLst>
                      </p:cNvPr>
                      <p:cNvPicPr/>
                      <p:nvPr/>
                    </p:nvPicPr>
                    <p:blipFill>
                      <a:blip r:embed="rId34"/>
                      <a:stretch>
                        <a:fillRect/>
                      </a:stretch>
                    </p:blipFill>
                    <p:spPr>
                      <a:xfrm>
                        <a:off x="8082820" y="2644474"/>
                        <a:ext cx="1094110" cy="958345"/>
                      </a:xfrm>
                      <a:prstGeom prst="rect">
                        <a:avLst/>
                      </a:prstGeom>
                    </p:spPr>
                  </p:pic>
                </p:oleObj>
              </mc:Fallback>
            </mc:AlternateContent>
          </a:graphicData>
        </a:graphic>
      </p:graphicFrame>
      <p:pic>
        <p:nvPicPr>
          <p:cNvPr id="26" name="Picture 25">
            <a:extLst>
              <a:ext uri="{FF2B5EF4-FFF2-40B4-BE49-F238E27FC236}">
                <a16:creationId xmlns:a16="http://schemas.microsoft.com/office/drawing/2014/main" id="{10A2186F-2DAC-F096-C8CB-6407D9602586}"/>
              </a:ext>
            </a:extLst>
          </p:cNvPr>
          <p:cNvPicPr>
            <a:picLocks noChangeAspect="1"/>
          </p:cNvPicPr>
          <p:nvPr/>
        </p:nvPicPr>
        <p:blipFill>
          <a:blip r:embed="rId35"/>
          <a:stretch>
            <a:fillRect/>
          </a:stretch>
        </p:blipFill>
        <p:spPr>
          <a:xfrm>
            <a:off x="8238172" y="1023822"/>
            <a:ext cx="327614" cy="461915"/>
          </a:xfrm>
          <a:prstGeom prst="rect">
            <a:avLst/>
          </a:prstGeom>
        </p:spPr>
      </p:pic>
      <p:pic>
        <p:nvPicPr>
          <p:cNvPr id="27" name="Picture 26">
            <a:extLst>
              <a:ext uri="{FF2B5EF4-FFF2-40B4-BE49-F238E27FC236}">
                <a16:creationId xmlns:a16="http://schemas.microsoft.com/office/drawing/2014/main" id="{4C59717E-670E-3F75-BC50-53612409A742}"/>
              </a:ext>
            </a:extLst>
          </p:cNvPr>
          <p:cNvPicPr>
            <a:picLocks noChangeAspect="1"/>
          </p:cNvPicPr>
          <p:nvPr/>
        </p:nvPicPr>
        <p:blipFill>
          <a:blip r:embed="rId36"/>
          <a:stretch>
            <a:fillRect/>
          </a:stretch>
        </p:blipFill>
        <p:spPr>
          <a:xfrm>
            <a:off x="8247930" y="1463656"/>
            <a:ext cx="359430" cy="328051"/>
          </a:xfrm>
          <a:prstGeom prst="rect">
            <a:avLst/>
          </a:prstGeom>
        </p:spPr>
      </p:pic>
      <p:pic>
        <p:nvPicPr>
          <p:cNvPr id="28" name="Picture 27">
            <a:extLst>
              <a:ext uri="{FF2B5EF4-FFF2-40B4-BE49-F238E27FC236}">
                <a16:creationId xmlns:a16="http://schemas.microsoft.com/office/drawing/2014/main" id="{65B86C34-85E3-A47D-DF58-04D833AD99C6}"/>
              </a:ext>
            </a:extLst>
          </p:cNvPr>
          <p:cNvPicPr>
            <a:picLocks noChangeAspect="1"/>
          </p:cNvPicPr>
          <p:nvPr/>
        </p:nvPicPr>
        <p:blipFill>
          <a:blip r:embed="rId37"/>
          <a:stretch>
            <a:fillRect/>
          </a:stretch>
        </p:blipFill>
        <p:spPr>
          <a:xfrm>
            <a:off x="8245142" y="1812725"/>
            <a:ext cx="367987" cy="493502"/>
          </a:xfrm>
          <a:prstGeom prst="rect">
            <a:avLst/>
          </a:prstGeom>
        </p:spPr>
      </p:pic>
      <p:pic>
        <p:nvPicPr>
          <p:cNvPr id="29" name="Picture 28">
            <a:extLst>
              <a:ext uri="{FF2B5EF4-FFF2-40B4-BE49-F238E27FC236}">
                <a16:creationId xmlns:a16="http://schemas.microsoft.com/office/drawing/2014/main" id="{598CB290-5EC8-E292-82C3-95F734A7B4A7}"/>
              </a:ext>
            </a:extLst>
          </p:cNvPr>
          <p:cNvPicPr>
            <a:picLocks noChangeAspect="1"/>
          </p:cNvPicPr>
          <p:nvPr/>
        </p:nvPicPr>
        <p:blipFill>
          <a:blip r:embed="rId38"/>
          <a:stretch>
            <a:fillRect/>
          </a:stretch>
        </p:blipFill>
        <p:spPr>
          <a:xfrm>
            <a:off x="8213725" y="2267424"/>
            <a:ext cx="402219" cy="416482"/>
          </a:xfrm>
          <a:prstGeom prst="rect">
            <a:avLst/>
          </a:prstGeom>
        </p:spPr>
      </p:pic>
      <p:grpSp>
        <p:nvGrpSpPr>
          <p:cNvPr id="30" name="Group 29">
            <a:extLst>
              <a:ext uri="{FF2B5EF4-FFF2-40B4-BE49-F238E27FC236}">
                <a16:creationId xmlns:a16="http://schemas.microsoft.com/office/drawing/2014/main" id="{9CA6EDB0-332A-14E6-0C31-2E7DABD7653A}"/>
              </a:ext>
            </a:extLst>
          </p:cNvPr>
          <p:cNvGrpSpPr/>
          <p:nvPr/>
        </p:nvGrpSpPr>
        <p:grpSpPr>
          <a:xfrm>
            <a:off x="8755622" y="1026687"/>
            <a:ext cx="310517" cy="1623408"/>
            <a:chOff x="5939555" y="460507"/>
            <a:chExt cx="698132" cy="3649887"/>
          </a:xfrm>
        </p:grpSpPr>
        <p:pic>
          <p:nvPicPr>
            <p:cNvPr id="31" name="Picture 30">
              <a:extLst>
                <a:ext uri="{FF2B5EF4-FFF2-40B4-BE49-F238E27FC236}">
                  <a16:creationId xmlns:a16="http://schemas.microsoft.com/office/drawing/2014/main" id="{0F6896D4-2DF2-9BCF-D682-0DF8F8FCAC8B}"/>
                </a:ext>
              </a:extLst>
            </p:cNvPr>
            <p:cNvPicPr>
              <a:picLocks noChangeAspect="1"/>
            </p:cNvPicPr>
            <p:nvPr/>
          </p:nvPicPr>
          <p:blipFill rotWithShape="1">
            <a:blip r:embed="rId18"/>
            <a:srcRect r="21879"/>
            <a:stretch/>
          </p:blipFill>
          <p:spPr>
            <a:xfrm>
              <a:off x="5939555" y="460507"/>
              <a:ext cx="462169" cy="3649887"/>
            </a:xfrm>
            <a:prstGeom prst="rect">
              <a:avLst/>
            </a:prstGeom>
          </p:spPr>
        </p:pic>
        <p:sp>
          <p:nvSpPr>
            <p:cNvPr id="32" name="TextBox 31">
              <a:extLst>
                <a:ext uri="{FF2B5EF4-FFF2-40B4-BE49-F238E27FC236}">
                  <a16:creationId xmlns:a16="http://schemas.microsoft.com/office/drawing/2014/main" id="{20BEE814-C516-3372-6169-6FCCDEE76375}"/>
                </a:ext>
              </a:extLst>
            </p:cNvPr>
            <p:cNvSpPr txBox="1"/>
            <p:nvPr/>
          </p:nvSpPr>
          <p:spPr>
            <a:xfrm rot="16200000">
              <a:off x="5527793" y="1456352"/>
              <a:ext cx="1804605" cy="415182"/>
            </a:xfrm>
            <a:prstGeom prst="rect">
              <a:avLst/>
            </a:prstGeom>
            <a:noFill/>
          </p:spPr>
          <p:txBody>
            <a:bodyPr wrap="square" rtlCol="1">
              <a:spAutoFit/>
            </a:bodyPr>
            <a:lstStyle/>
            <a:p>
              <a:r>
                <a:rPr lang="en-US" sz="600" dirty="0">
                  <a:cs typeface="+mj-cs"/>
                </a:rPr>
                <a:t>P-value</a:t>
              </a:r>
              <a:endParaRPr lang="he-IL" sz="900" dirty="0">
                <a:cs typeface="+mj-cs"/>
              </a:endParaRPr>
            </a:p>
          </p:txBody>
        </p:sp>
      </p:grpSp>
      <p:sp>
        <p:nvSpPr>
          <p:cNvPr id="42" name="TextBox 41">
            <a:extLst>
              <a:ext uri="{FF2B5EF4-FFF2-40B4-BE49-F238E27FC236}">
                <a16:creationId xmlns:a16="http://schemas.microsoft.com/office/drawing/2014/main" id="{AE73785B-5633-10F4-0DFE-56EB3ADFE959}"/>
              </a:ext>
            </a:extLst>
          </p:cNvPr>
          <p:cNvSpPr txBox="1"/>
          <p:nvPr/>
        </p:nvSpPr>
        <p:spPr>
          <a:xfrm>
            <a:off x="8037389" y="887511"/>
            <a:ext cx="988308" cy="230832"/>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A Fast</a:t>
            </a:r>
            <a:endParaRPr lang="en-IL" sz="900" b="1"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E9893970-54D1-D860-8379-7A09F22508B9}"/>
              </a:ext>
            </a:extLst>
          </p:cNvPr>
          <p:cNvSpPr txBox="1"/>
          <p:nvPr/>
        </p:nvSpPr>
        <p:spPr>
          <a:xfrm>
            <a:off x="8037389" y="1690755"/>
            <a:ext cx="988308" cy="230832"/>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B Slow</a:t>
            </a:r>
            <a:endParaRPr lang="en-IL" sz="900" b="1"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4DF618F0-8C53-F982-5222-607CE5000E62}"/>
              </a:ext>
            </a:extLst>
          </p:cNvPr>
          <p:cNvSpPr txBox="1"/>
          <p:nvPr/>
        </p:nvSpPr>
        <p:spPr>
          <a:xfrm>
            <a:off x="8037389" y="2656029"/>
            <a:ext cx="988308" cy="230832"/>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C</a:t>
            </a:r>
            <a:endParaRPr lang="en-IL" sz="900" b="1" dirty="0">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B8659C8B-E0EF-7FB0-C7DC-9324E4E93A3D}"/>
              </a:ext>
            </a:extLst>
          </p:cNvPr>
          <p:cNvSpPr txBox="1"/>
          <p:nvPr/>
        </p:nvSpPr>
        <p:spPr>
          <a:xfrm>
            <a:off x="8026813" y="679576"/>
            <a:ext cx="1223888" cy="276999"/>
          </a:xfrm>
          <a:prstGeom prst="rect">
            <a:avLst/>
          </a:prstGeom>
          <a:noFill/>
        </p:spPr>
        <p:txBody>
          <a:bodyPr wrap="square" rtlCol="0">
            <a:spAutoFit/>
          </a:bodyPr>
          <a:lstStyle/>
          <a:p>
            <a:r>
              <a:rPr lang="en-IL" sz="600" b="1" dirty="0">
                <a:latin typeface="Times New Roman" panose="02020603050405020304" pitchFamily="18" charset="0"/>
                <a:cs typeface="Times New Roman" panose="02020603050405020304" pitchFamily="18" charset="0"/>
              </a:rPr>
              <a:t>FIGURE </a:t>
            </a:r>
            <a:r>
              <a:rPr lang="en-US" sz="600" b="1" dirty="0">
                <a:latin typeface="Times New Roman" panose="02020603050405020304" pitchFamily="18" charset="0"/>
                <a:cs typeface="Times New Roman" panose="02020603050405020304" pitchFamily="18" charset="0"/>
              </a:rPr>
              <a:t>4</a:t>
            </a:r>
            <a:r>
              <a:rPr lang="en-IL" sz="600" b="1" dirty="0">
                <a:latin typeface="Times New Roman" panose="02020603050405020304" pitchFamily="18" charset="0"/>
                <a:cs typeface="Times New Roman" panose="02020603050405020304" pitchFamily="18" charset="0"/>
              </a:rPr>
              <a:t>: </a:t>
            </a:r>
            <a:r>
              <a:rPr lang="en-US" sz="600" b="1" dirty="0">
                <a:latin typeface="Times New Roman" panose="02020603050405020304" pitchFamily="18" charset="0"/>
                <a:cs typeface="Times New Roman" panose="02020603050405020304" pitchFamily="18" charset="0"/>
              </a:rPr>
              <a:t>Frontal focal epilepsy</a:t>
            </a:r>
            <a:endParaRPr lang="en-IL" sz="600" b="1" dirty="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FCA4CCBD-1599-262F-A4A6-4E8A2439A50D}"/>
              </a:ext>
            </a:extLst>
          </p:cNvPr>
          <p:cNvSpPr txBox="1"/>
          <p:nvPr/>
        </p:nvSpPr>
        <p:spPr>
          <a:xfrm>
            <a:off x="8034573" y="4384948"/>
            <a:ext cx="1216128" cy="646331"/>
          </a:xfrm>
          <a:prstGeom prst="rect">
            <a:avLst/>
          </a:prstGeom>
          <a:noFill/>
        </p:spPr>
        <p:txBody>
          <a:bodyPr wrap="square">
            <a:spAutoFit/>
          </a:bodyPr>
          <a:lstStyle/>
          <a:p>
            <a:r>
              <a:rPr lang="en-US" sz="600" dirty="0">
                <a:latin typeface="Times New Roman" panose="02020603050405020304" pitchFamily="18" charset="0"/>
                <a:cs typeface="Times New Roman" panose="02020603050405020304" pitchFamily="18" charset="0"/>
              </a:rPr>
              <a:t>(</a:t>
            </a:r>
            <a:r>
              <a:rPr lang="en-US" sz="600" b="1" dirty="0">
                <a:latin typeface="Times New Roman" panose="02020603050405020304" pitchFamily="18" charset="0"/>
                <a:cs typeface="Times New Roman" panose="02020603050405020304" pitchFamily="18" charset="0"/>
              </a:rPr>
              <a:t>A</a:t>
            </a:r>
            <a:r>
              <a:rPr lang="en-US" sz="600" dirty="0">
                <a:latin typeface="Times New Roman" panose="02020603050405020304" pitchFamily="18" charset="0"/>
                <a:cs typeface="Times New Roman" panose="02020603050405020304" pitchFamily="18" charset="0"/>
              </a:rPr>
              <a:t>) P value of frontal regions in frontal epileptic patients compared to rest of patients with epilepsy in fast. </a:t>
            </a:r>
            <a:r>
              <a:rPr lang="en-GB" sz="600" dirty="0">
                <a:latin typeface="Times New Roman" panose="02020603050405020304" pitchFamily="18" charset="0"/>
                <a:cs typeface="Times New Roman" panose="02020603050405020304" pitchFamily="18" charset="0"/>
              </a:rPr>
              <a:t>(</a:t>
            </a:r>
            <a:r>
              <a:rPr lang="en-GB" sz="600" b="1" dirty="0">
                <a:latin typeface="Times New Roman" panose="02020603050405020304" pitchFamily="18" charset="0"/>
                <a:cs typeface="Times New Roman" panose="02020603050405020304" pitchFamily="18" charset="0"/>
              </a:rPr>
              <a:t>B</a:t>
            </a:r>
            <a:r>
              <a:rPr lang="en-GB" sz="600" dirty="0">
                <a:latin typeface="Times New Roman" panose="02020603050405020304" pitchFamily="18" charset="0"/>
                <a:cs typeface="Times New Roman" panose="02020603050405020304" pitchFamily="18" charset="0"/>
              </a:rPr>
              <a:t>) in slow.</a:t>
            </a:r>
          </a:p>
          <a:p>
            <a:r>
              <a:rPr lang="en-GB" sz="600" dirty="0">
                <a:latin typeface="Times New Roman" panose="02020603050405020304" pitchFamily="18" charset="0"/>
                <a:cs typeface="Times New Roman" panose="02020603050405020304" pitchFamily="18" charset="0"/>
              </a:rPr>
              <a:t>(</a:t>
            </a:r>
            <a:r>
              <a:rPr lang="en-GB" sz="600" b="1" dirty="0">
                <a:latin typeface="Times New Roman" panose="02020603050405020304" pitchFamily="18" charset="0"/>
                <a:cs typeface="Times New Roman" panose="02020603050405020304" pitchFamily="18" charset="0"/>
              </a:rPr>
              <a:t>C</a:t>
            </a:r>
            <a:r>
              <a:rPr lang="en-GB" sz="600" dirty="0">
                <a:latin typeface="Times New Roman" panose="02020603050405020304" pitchFamily="18" charset="0"/>
                <a:cs typeface="Times New Roman" panose="02020603050405020304" pitchFamily="18" charset="0"/>
              </a:rPr>
              <a:t>) 2 way ANOVA frontal regions comparison.</a:t>
            </a:r>
            <a:endParaRPr lang="en-US" sz="1400" dirty="0"/>
          </a:p>
        </p:txBody>
      </p:sp>
      <p:sp>
        <p:nvSpPr>
          <p:cNvPr id="13" name="Rectangle 12">
            <a:extLst>
              <a:ext uri="{FF2B5EF4-FFF2-40B4-BE49-F238E27FC236}">
                <a16:creationId xmlns:a16="http://schemas.microsoft.com/office/drawing/2014/main" id="{5C3AD4E5-2B6F-4FB1-731B-2A70DDF46553}"/>
              </a:ext>
            </a:extLst>
          </p:cNvPr>
          <p:cNvSpPr/>
          <p:nvPr/>
        </p:nvSpPr>
        <p:spPr>
          <a:xfrm>
            <a:off x="3113720" y="3769639"/>
            <a:ext cx="2692493" cy="72963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b="1" dirty="0">
                <a:solidFill>
                  <a:schemeClr val="tx1"/>
                </a:solidFill>
                <a:latin typeface="Times New Roman" panose="02020603050405020304" pitchFamily="18" charset="0"/>
                <a:cs typeface="Times New Roman" panose="02020603050405020304" pitchFamily="18" charset="0"/>
              </a:rPr>
              <a:t>Conclusions</a:t>
            </a:r>
            <a:r>
              <a:rPr lang="en-US" sz="700" dirty="0">
                <a:solidFill>
                  <a:schemeClr val="tx1"/>
                </a:solidFill>
                <a:latin typeface="Times New Roman" panose="02020603050405020304" pitchFamily="18" charset="0"/>
                <a:cs typeface="Times New Roman" panose="02020603050405020304" pitchFamily="18" charset="0"/>
              </a:rPr>
              <a:t>: </a:t>
            </a:r>
            <a:r>
              <a:rPr lang="en-US" sz="700" b="1" dirty="0">
                <a:solidFill>
                  <a:schemeClr val="tx1"/>
                </a:solidFill>
                <a:latin typeface="Times New Roman" panose="02020603050405020304" pitchFamily="18" charset="0"/>
                <a:cs typeface="Times New Roman" panose="02020603050405020304" pitchFamily="18" charset="0"/>
              </a:rPr>
              <a:t>1.</a:t>
            </a:r>
            <a:r>
              <a:rPr lang="en-US" sz="700" dirty="0">
                <a:solidFill>
                  <a:schemeClr val="tx1"/>
                </a:solidFill>
                <a:latin typeface="Times New Roman" panose="02020603050405020304" pitchFamily="18" charset="0"/>
                <a:cs typeface="Times New Roman" panose="02020603050405020304" pitchFamily="18" charset="0"/>
              </a:rPr>
              <a:t> BBBD can serve as a reliable biomarker for epilepsy in human patients. </a:t>
            </a:r>
            <a:r>
              <a:rPr lang="en-US" sz="700" b="1" dirty="0">
                <a:solidFill>
                  <a:schemeClr val="tx1"/>
                </a:solidFill>
                <a:latin typeface="Times New Roman" panose="02020603050405020304" pitchFamily="18" charset="0"/>
                <a:cs typeface="Times New Roman" panose="02020603050405020304" pitchFamily="18" charset="0"/>
              </a:rPr>
              <a:t>2. </a:t>
            </a:r>
            <a:r>
              <a:rPr lang="en-US" sz="700" dirty="0">
                <a:solidFill>
                  <a:schemeClr val="tx1"/>
                </a:solidFill>
                <a:latin typeface="Times New Roman" panose="02020603050405020304" pitchFamily="18" charset="0"/>
                <a:cs typeface="Times New Roman" panose="02020603050405020304" pitchFamily="18" charset="0"/>
              </a:rPr>
              <a:t>Specific regions such as Left IOG (Inferior Occipital Gyrus) exhibits significant involvement in epilepsy. </a:t>
            </a:r>
            <a:r>
              <a:rPr lang="en-US" sz="700" b="1" dirty="0">
                <a:solidFill>
                  <a:schemeClr val="tx1"/>
                </a:solidFill>
                <a:latin typeface="Times New Roman" panose="02020603050405020304" pitchFamily="18" charset="0"/>
                <a:cs typeface="Times New Roman" panose="02020603050405020304" pitchFamily="18" charset="0"/>
              </a:rPr>
              <a:t>3. </a:t>
            </a:r>
            <a:r>
              <a:rPr lang="en-US" sz="700" dirty="0">
                <a:solidFill>
                  <a:schemeClr val="tx1"/>
                </a:solidFill>
                <a:latin typeface="Times New Roman" panose="02020603050405020304" pitchFamily="18" charset="0"/>
                <a:cs typeface="Times New Roman" panose="02020603050405020304" pitchFamily="18" charset="0"/>
              </a:rPr>
              <a:t>The Slow model effectively simulates epilepsy characteristics more than the fast model. </a:t>
            </a:r>
            <a:r>
              <a:rPr lang="en-US" sz="700" b="1" dirty="0">
                <a:solidFill>
                  <a:schemeClr val="tx1"/>
                </a:solidFill>
                <a:latin typeface="Times New Roman" panose="02020603050405020304" pitchFamily="18" charset="0"/>
                <a:cs typeface="Times New Roman" panose="02020603050405020304" pitchFamily="18" charset="0"/>
              </a:rPr>
              <a:t>4.</a:t>
            </a:r>
            <a:r>
              <a:rPr lang="en-US" sz="700" dirty="0">
                <a:solidFill>
                  <a:schemeClr val="tx1"/>
                </a:solidFill>
                <a:latin typeface="Times New Roman" panose="02020603050405020304" pitchFamily="18" charset="0"/>
                <a:cs typeface="Times New Roman" panose="02020603050405020304" pitchFamily="18" charset="0"/>
              </a:rPr>
              <a:t> Frontal focal epilepsy demonstrates higher sensitivity to BBBD compared to temporal focal epilepsy.</a:t>
            </a:r>
          </a:p>
        </p:txBody>
      </p:sp>
      <p:grpSp>
        <p:nvGrpSpPr>
          <p:cNvPr id="14" name="Group 13">
            <a:extLst>
              <a:ext uri="{FF2B5EF4-FFF2-40B4-BE49-F238E27FC236}">
                <a16:creationId xmlns:a16="http://schemas.microsoft.com/office/drawing/2014/main" id="{F8989222-91DA-39D4-B65A-1EA9DC6143FC}"/>
              </a:ext>
            </a:extLst>
          </p:cNvPr>
          <p:cNvGrpSpPr/>
          <p:nvPr/>
        </p:nvGrpSpPr>
        <p:grpSpPr>
          <a:xfrm>
            <a:off x="279231" y="-12429"/>
            <a:ext cx="8608302" cy="738664"/>
            <a:chOff x="279231" y="-29836"/>
            <a:chExt cx="8608302" cy="756072"/>
          </a:xfrm>
        </p:grpSpPr>
        <p:sp>
          <p:nvSpPr>
            <p:cNvPr id="5" name="TextBox 4"/>
            <p:cNvSpPr txBox="1"/>
            <p:nvPr/>
          </p:nvSpPr>
          <p:spPr>
            <a:xfrm>
              <a:off x="279231" y="-29836"/>
              <a:ext cx="8608302" cy="756072"/>
            </a:xfrm>
            <a:prstGeom prst="rect">
              <a:avLst/>
            </a:prstGeom>
            <a:solidFill>
              <a:schemeClr val="accent1">
                <a:lumMod val="20000"/>
                <a:lumOff val="80000"/>
              </a:schemeClr>
            </a:solidFill>
            <a:ln>
              <a:solidFill>
                <a:schemeClr val="accent1">
                  <a:lumMod val="75000"/>
                </a:schemeClr>
              </a:solidFill>
            </a:ln>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Imaging Blood Brain Barrier Dysfunction in Drug Resistance Epilepsy: A Multi-Center Feasibility Study</a:t>
              </a:r>
            </a:p>
            <a:p>
              <a:pPr algn="ctr"/>
              <a:endParaRPr lang="en-US" sz="600" dirty="0">
                <a:latin typeface="Times New Roman" panose="02020603050405020304" pitchFamily="18" charset="0"/>
                <a:cs typeface="Times New Roman" panose="02020603050405020304" pitchFamily="18" charset="0"/>
              </a:endParaRPr>
            </a:p>
            <a:p>
              <a:pPr algn="ctr"/>
              <a:r>
                <a:rPr lang="en-US" sz="600" dirty="0">
                  <a:latin typeface="Times New Roman" panose="02020603050405020304" pitchFamily="18" charset="0"/>
                  <a:cs typeface="Times New Roman" panose="02020603050405020304" pitchFamily="18" charset="0"/>
                </a:rPr>
                <a:t>Nir Cafri</a:t>
              </a:r>
              <a:r>
                <a:rPr lang="en-US" sz="300" dirty="0">
                  <a:latin typeface="Times New Roman" panose="02020603050405020304" pitchFamily="18" charset="0"/>
                  <a:cs typeface="Times New Roman" panose="02020603050405020304" pitchFamily="18" charset="0"/>
                </a:rPr>
                <a:t>1,2</a:t>
              </a:r>
              <a:r>
                <a:rPr lang="en-US" sz="600" dirty="0">
                  <a:latin typeface="Times New Roman" panose="02020603050405020304" pitchFamily="18" charset="0"/>
                  <a:cs typeface="Times New Roman" panose="02020603050405020304" pitchFamily="18" charset="0"/>
                </a:rPr>
                <a:t>,  Daniel Zarhin</a:t>
              </a:r>
              <a:r>
                <a:rPr lang="en-US" sz="300" dirty="0">
                  <a:latin typeface="Times New Roman" panose="02020603050405020304" pitchFamily="18" charset="0"/>
                  <a:cs typeface="Times New Roman" panose="02020603050405020304" pitchFamily="18" charset="0"/>
                </a:rPr>
                <a:t>2</a:t>
              </a:r>
              <a:r>
                <a:rPr lang="en-US" sz="600" dirty="0">
                  <a:latin typeface="Times New Roman" panose="02020603050405020304" pitchFamily="18" charset="0"/>
                  <a:cs typeface="Times New Roman" panose="02020603050405020304" pitchFamily="18" charset="0"/>
                </a:rPr>
                <a:t>, </a:t>
              </a:r>
              <a:r>
                <a:rPr lang="en-US" sz="600" dirty="0" err="1">
                  <a:latin typeface="Times New Roman" panose="02020603050405020304" pitchFamily="18" charset="0"/>
                  <a:cs typeface="Times New Roman" panose="02020603050405020304" pitchFamily="18" charset="0"/>
                </a:rPr>
                <a:t>Sheida</a:t>
              </a:r>
              <a:r>
                <a:rPr lang="en-US" sz="600" dirty="0">
                  <a:latin typeface="Times New Roman" panose="02020603050405020304" pitchFamily="18" charset="0"/>
                  <a:cs typeface="Times New Roman" panose="02020603050405020304" pitchFamily="18" charset="0"/>
                </a:rPr>
                <a:t> Mirlo</a:t>
              </a:r>
              <a:r>
                <a:rPr lang="en-US" sz="300" dirty="0">
                  <a:latin typeface="Times New Roman" panose="02020603050405020304" pitchFamily="18" charset="0"/>
                  <a:cs typeface="Times New Roman" panose="02020603050405020304" pitchFamily="18" charset="0"/>
                </a:rPr>
                <a:t>3</a:t>
              </a:r>
              <a:r>
                <a:rPr lang="en-US" sz="600" dirty="0">
                  <a:latin typeface="Times New Roman" panose="02020603050405020304" pitchFamily="18" charset="0"/>
                  <a:cs typeface="Times New Roman" panose="02020603050405020304" pitchFamily="18" charset="0"/>
                </a:rPr>
                <a:t>, Gal Ben-Arie</a:t>
              </a:r>
              <a:r>
                <a:rPr lang="en-US" sz="300" dirty="0">
                  <a:latin typeface="Times New Roman" panose="02020603050405020304" pitchFamily="18" charset="0"/>
                  <a:cs typeface="Times New Roman" panose="02020603050405020304" pitchFamily="18" charset="0"/>
                </a:rPr>
                <a:t>2</a:t>
              </a:r>
              <a:r>
                <a:rPr lang="en-US" sz="600" dirty="0">
                  <a:latin typeface="Times New Roman" panose="02020603050405020304" pitchFamily="18" charset="0"/>
                  <a:cs typeface="Times New Roman" panose="02020603050405020304" pitchFamily="18" charset="0"/>
                </a:rPr>
                <a:t>, </a:t>
              </a:r>
              <a:r>
                <a:rPr lang="en-US" sz="600" dirty="0" err="1">
                  <a:latin typeface="Times New Roman" panose="02020603050405020304" pitchFamily="18" charset="0"/>
                  <a:cs typeface="Times New Roman" panose="02020603050405020304" pitchFamily="18" charset="0"/>
                </a:rPr>
                <a:t>Lyna</a:t>
              </a:r>
              <a:r>
                <a:rPr lang="en-US" sz="600" dirty="0">
                  <a:latin typeface="Times New Roman" panose="02020603050405020304" pitchFamily="18" charset="0"/>
                  <a:cs typeface="Times New Roman" panose="02020603050405020304" pitchFamily="18" charset="0"/>
                </a:rPr>
                <a:t> Kamintsky</a:t>
              </a:r>
              <a:r>
                <a:rPr lang="en-US" sz="300" dirty="0">
                  <a:latin typeface="Times New Roman" panose="02020603050405020304" pitchFamily="18" charset="0"/>
                  <a:cs typeface="Times New Roman" panose="02020603050405020304" pitchFamily="18" charset="0"/>
                </a:rPr>
                <a:t>3</a:t>
              </a:r>
              <a:r>
                <a:rPr lang="en-US" sz="600" dirty="0">
                  <a:latin typeface="Times New Roman" panose="02020603050405020304" pitchFamily="18" charset="0"/>
                  <a:cs typeface="Times New Roman" panose="02020603050405020304" pitchFamily="18" charset="0"/>
                </a:rPr>
                <a:t>, Yonatan Serlin</a:t>
              </a:r>
              <a:r>
                <a:rPr lang="en-US" sz="300" dirty="0">
                  <a:latin typeface="Times New Roman" panose="02020603050405020304" pitchFamily="18" charset="0"/>
                  <a:cs typeface="Times New Roman" panose="02020603050405020304" pitchFamily="18" charset="0"/>
                </a:rPr>
                <a:t>3,4</a:t>
              </a:r>
              <a:r>
                <a:rPr lang="en-US" sz="600" dirty="0">
                  <a:latin typeface="Times New Roman" panose="02020603050405020304" pitchFamily="18" charset="0"/>
                  <a:cs typeface="Times New Roman" panose="02020603050405020304" pitchFamily="18" charset="0"/>
                </a:rPr>
                <a:t>, Laith Alhadid</a:t>
              </a:r>
              <a:r>
                <a:rPr lang="en-US" sz="300" dirty="0">
                  <a:latin typeface="Times New Roman" panose="02020603050405020304" pitchFamily="18" charset="0"/>
                  <a:cs typeface="Times New Roman" panose="02020603050405020304" pitchFamily="18" charset="0"/>
                </a:rPr>
                <a:t>3</a:t>
              </a:r>
              <a:r>
                <a:rPr lang="en-US" sz="600" dirty="0">
                  <a:latin typeface="Times New Roman" panose="02020603050405020304" pitchFamily="18" charset="0"/>
                  <a:cs typeface="Times New Roman" panose="02020603050405020304" pitchFamily="18" charset="0"/>
                </a:rPr>
                <a:t>, Ilan Goldberg</a:t>
              </a:r>
              <a:r>
                <a:rPr lang="en-US" sz="300" dirty="0">
                  <a:latin typeface="Times New Roman" panose="02020603050405020304" pitchFamily="18" charset="0"/>
                  <a:cs typeface="Times New Roman" panose="02020603050405020304" pitchFamily="18" charset="0"/>
                </a:rPr>
                <a:t>2</a:t>
              </a:r>
              <a:r>
                <a:rPr lang="en-US" sz="600" dirty="0">
                  <a:latin typeface="Times New Roman" panose="02020603050405020304" pitchFamily="18" charset="0"/>
                  <a:cs typeface="Times New Roman" panose="02020603050405020304" pitchFamily="18" charset="0"/>
                </a:rPr>
                <a:t>, Mark Maclean</a:t>
              </a:r>
              <a:r>
                <a:rPr lang="en-US" sz="300" dirty="0">
                  <a:latin typeface="Times New Roman" panose="02020603050405020304" pitchFamily="18" charset="0"/>
                  <a:cs typeface="Times New Roman" panose="02020603050405020304" pitchFamily="18" charset="0"/>
                </a:rPr>
                <a:t>5</a:t>
              </a:r>
              <a:r>
                <a:rPr lang="en-US" sz="600" dirty="0">
                  <a:latin typeface="Times New Roman" panose="02020603050405020304" pitchFamily="18" charset="0"/>
                  <a:cs typeface="Times New Roman" panose="02020603050405020304" pitchFamily="18" charset="0"/>
                </a:rPr>
                <a:t>, Ben Whatley</a:t>
              </a:r>
              <a:r>
                <a:rPr lang="en-US" sz="300" dirty="0">
                  <a:latin typeface="Times New Roman" panose="02020603050405020304" pitchFamily="18" charset="0"/>
                  <a:cs typeface="Times New Roman" panose="02020603050405020304" pitchFamily="18" charset="0"/>
                </a:rPr>
                <a:t>4</a:t>
              </a:r>
              <a:r>
                <a:rPr lang="en-US" sz="600" dirty="0">
                  <a:latin typeface="Times New Roman" panose="02020603050405020304" pitchFamily="18" charset="0"/>
                  <a:cs typeface="Times New Roman" panose="02020603050405020304" pitchFamily="18" charset="0"/>
                </a:rPr>
                <a:t>, Felix Beninger</a:t>
              </a:r>
              <a:r>
                <a:rPr lang="en-US" sz="300" dirty="0">
                  <a:latin typeface="Times New Roman" panose="02020603050405020304" pitchFamily="18" charset="0"/>
                  <a:cs typeface="Times New Roman" panose="02020603050405020304" pitchFamily="18" charset="0"/>
                </a:rPr>
                <a:t>2</a:t>
              </a:r>
              <a:r>
                <a:rPr lang="en-US" sz="600" dirty="0">
                  <a:latin typeface="Times New Roman" panose="02020603050405020304" pitchFamily="18" charset="0"/>
                  <a:cs typeface="Times New Roman" panose="02020603050405020304" pitchFamily="18" charset="0"/>
                </a:rPr>
                <a:t> and Alon Friedman</a:t>
              </a:r>
              <a:r>
                <a:rPr lang="en-US" sz="300" dirty="0">
                  <a:latin typeface="Times New Roman" panose="02020603050405020304" pitchFamily="18" charset="0"/>
                  <a:cs typeface="Times New Roman" panose="02020603050405020304" pitchFamily="18" charset="0"/>
                </a:rPr>
                <a:t>1,3</a:t>
              </a:r>
              <a:r>
                <a:rPr lang="en-US" sz="600" dirty="0">
                  <a:latin typeface="Times New Roman" panose="02020603050405020304" pitchFamily="18" charset="0"/>
                  <a:cs typeface="Times New Roman" panose="02020603050405020304" pitchFamily="18" charset="0"/>
                </a:rPr>
                <a:t>. </a:t>
              </a:r>
            </a:p>
            <a:p>
              <a:pPr algn="ctr"/>
              <a:endParaRPr lang="en-US" sz="600" dirty="0">
                <a:latin typeface="Times New Roman" panose="02020603050405020304" pitchFamily="18" charset="0"/>
                <a:cs typeface="Times New Roman" panose="02020603050405020304" pitchFamily="18" charset="0"/>
              </a:endParaRPr>
            </a:p>
            <a:p>
              <a:pPr algn="ctr"/>
              <a:r>
                <a:rPr lang="en-US" sz="300" dirty="0">
                  <a:latin typeface="Times New Roman" panose="02020603050405020304" pitchFamily="18" charset="0"/>
                  <a:cs typeface="Times New Roman" panose="02020603050405020304" pitchFamily="18" charset="0"/>
                </a:rPr>
                <a:t>1</a:t>
              </a:r>
              <a:r>
                <a:rPr lang="en-US" sz="600" dirty="0">
                  <a:latin typeface="Times New Roman" panose="02020603050405020304" pitchFamily="18" charset="0"/>
                  <a:cs typeface="Times New Roman" panose="02020603050405020304" pitchFamily="18" charset="0"/>
                </a:rPr>
                <a:t>The Departments of Physiology &amp; Cell Biology and Cognitive &amp; Brain Sciences, Professor Vladimir Zelman Inter-Disciplinary Center of Brain Sciences, Ben-Gurion University of the Negev, Beer-Sheva, Israel. </a:t>
              </a:r>
              <a:r>
                <a:rPr lang="en-US" sz="300" dirty="0">
                  <a:latin typeface="Times New Roman" panose="02020603050405020304" pitchFamily="18" charset="0"/>
                  <a:cs typeface="Times New Roman" panose="02020603050405020304" pitchFamily="18" charset="0"/>
                </a:rPr>
                <a:t>2</a:t>
              </a:r>
              <a:r>
                <a:rPr lang="en-US" sz="600" dirty="0">
                  <a:latin typeface="Times New Roman" panose="02020603050405020304" pitchFamily="18" charset="0"/>
                  <a:cs typeface="Times New Roman" panose="02020603050405020304" pitchFamily="18" charset="0"/>
                </a:rPr>
                <a:t>Department of Neurology, Rabin Medical Center, </a:t>
              </a:r>
              <a:r>
                <a:rPr lang="en-US" sz="600" dirty="0" err="1">
                  <a:latin typeface="Times New Roman" panose="02020603050405020304" pitchFamily="18" charset="0"/>
                  <a:cs typeface="Times New Roman" panose="02020603050405020304" pitchFamily="18" charset="0"/>
                </a:rPr>
                <a:t>Beilinson</a:t>
              </a:r>
              <a:r>
                <a:rPr lang="en-US" sz="600" dirty="0">
                  <a:latin typeface="Times New Roman" panose="02020603050405020304" pitchFamily="18" charset="0"/>
                  <a:cs typeface="Times New Roman" panose="02020603050405020304" pitchFamily="18" charset="0"/>
                </a:rPr>
                <a:t> Hospital and Tel-Aviv University, Israel </a:t>
              </a:r>
              <a:r>
                <a:rPr lang="en-US" sz="300" dirty="0">
                  <a:latin typeface="Times New Roman" panose="02020603050405020304" pitchFamily="18" charset="0"/>
                  <a:cs typeface="Times New Roman" panose="02020603050405020304" pitchFamily="18" charset="0"/>
                </a:rPr>
                <a:t>3</a:t>
              </a:r>
              <a:r>
                <a:rPr lang="en-US" sz="600" dirty="0">
                  <a:latin typeface="Times New Roman" panose="02020603050405020304" pitchFamily="18" charset="0"/>
                  <a:cs typeface="Times New Roman" panose="02020603050405020304" pitchFamily="18" charset="0"/>
                </a:rPr>
                <a:t>Department of Medical Neuroscience, Dalhousie University, Halifax, Canada, </a:t>
              </a:r>
              <a:r>
                <a:rPr lang="en-US" sz="300" dirty="0">
                  <a:latin typeface="Times New Roman" panose="02020603050405020304" pitchFamily="18" charset="0"/>
                  <a:cs typeface="Times New Roman" panose="02020603050405020304" pitchFamily="18" charset="0"/>
                </a:rPr>
                <a:t>4</a:t>
              </a:r>
              <a:r>
                <a:rPr lang="en-US" sz="600" dirty="0">
                  <a:latin typeface="Times New Roman" panose="02020603050405020304" pitchFamily="18" charset="0"/>
                  <a:cs typeface="Times New Roman" panose="02020603050405020304" pitchFamily="18" charset="0"/>
                </a:rPr>
                <a:t> Division of Neurology, and </a:t>
              </a:r>
              <a:r>
                <a:rPr lang="en-US" sz="300" dirty="0">
                  <a:latin typeface="Times New Roman" panose="02020603050405020304" pitchFamily="18" charset="0"/>
                  <a:cs typeface="Times New Roman" panose="02020603050405020304" pitchFamily="18" charset="0"/>
                </a:rPr>
                <a:t>5</a:t>
              </a:r>
              <a:r>
                <a:rPr lang="en-US" sz="600" dirty="0">
                  <a:latin typeface="Times New Roman" panose="02020603050405020304" pitchFamily="18" charset="0"/>
                  <a:cs typeface="Times New Roman" panose="02020603050405020304" pitchFamily="18" charset="0"/>
                </a:rPr>
                <a:t>Neurosurgery, Nova Scotia Health Authorities, Dalhousie University, Halifax, Canada</a:t>
              </a:r>
            </a:p>
          </p:txBody>
        </p:sp>
        <p:pic>
          <p:nvPicPr>
            <p:cNvPr id="12" name="Picture 2">
              <a:extLst>
                <a:ext uri="{FF2B5EF4-FFF2-40B4-BE49-F238E27FC236}">
                  <a16:creationId xmlns:a16="http://schemas.microsoft.com/office/drawing/2014/main" id="{18E326D8-185D-6113-AC6E-B4A2F4DAD5A3}"/>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7788742" y="-21024"/>
              <a:ext cx="318358" cy="4378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לוגו האוניברסיטה החדש להורדה | המשרד לעיצוב גרפי ...">
              <a:extLst>
                <a:ext uri="{FF2B5EF4-FFF2-40B4-BE49-F238E27FC236}">
                  <a16:creationId xmlns:a16="http://schemas.microsoft.com/office/drawing/2014/main" id="{7FA8DE72-B4F4-47AF-D92B-77D8FE4FE3CC}"/>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8104441" y="-8256"/>
              <a:ext cx="773267" cy="4122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632580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3902</TotalTime>
  <Words>1110</Words>
  <Application>Microsoft Office PowerPoint</Application>
  <PresentationFormat>On-screen Show (16:9)</PresentationFormat>
  <Paragraphs>52</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Office Theme</vt:lpstr>
      <vt:lpstr>Prism 9</vt:lpstr>
      <vt:lpstr>PowerPoint Presentation</vt:lpstr>
    </vt:vector>
  </TitlesOfParts>
  <Company>BGU-FOHS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פלורנט בוייר-איימה</dc:creator>
  <cp:lastModifiedBy>Nir Cafri</cp:lastModifiedBy>
  <cp:revision>85</cp:revision>
  <dcterms:created xsi:type="dcterms:W3CDTF">2023-07-02T08:25:35Z</dcterms:created>
  <dcterms:modified xsi:type="dcterms:W3CDTF">2023-08-03T16:06:17Z</dcterms:modified>
</cp:coreProperties>
</file>