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77" r:id="rId5"/>
    <p:sldId id="280" r:id="rId6"/>
    <p:sldId id="278" r:id="rId7"/>
    <p:sldId id="276" r:id="rId8"/>
    <p:sldId id="266" r:id="rId9"/>
    <p:sldId id="260" r:id="rId10"/>
    <p:sldId id="261" r:id="rId11"/>
    <p:sldId id="263" r:id="rId12"/>
    <p:sldId id="268" r:id="rId13"/>
    <p:sldId id="265" r:id="rId14"/>
    <p:sldId id="270" r:id="rId15"/>
    <p:sldId id="269" r:id="rId16"/>
    <p:sldId id="279" r:id="rId17"/>
    <p:sldId id="267"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8" autoAdjust="0"/>
  </p:normalViewPr>
  <p:slideViewPr>
    <p:cSldViewPr snapToGrid="0">
      <p:cViewPr>
        <p:scale>
          <a:sx n="125" d="100"/>
          <a:sy n="125" d="100"/>
        </p:scale>
        <p:origin x="-1037"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A856E-A2EB-4157-B368-39C637892B71}"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A9994-756D-4A5E-AE32-659385440070}" type="slidenum">
              <a:rPr lang="en-US" smtClean="0"/>
              <a:t>‹#›</a:t>
            </a:fld>
            <a:endParaRPr lang="en-US"/>
          </a:p>
        </p:txBody>
      </p:sp>
    </p:spTree>
    <p:extLst>
      <p:ext uri="{BB962C8B-B14F-4D97-AF65-F5344CB8AC3E}">
        <p14:creationId xmlns:p14="http://schemas.microsoft.com/office/powerpoint/2010/main" val="84790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https://www.sciencedirect.com/science/article/pii/S0969996108001927</a:t>
            </a:r>
            <a:endParaRPr/>
          </a:p>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26 דצמבר 21</a:t>
            </a:r>
            <a:endParaRPr/>
          </a:p>
        </p:txBody>
      </p:sp>
      <p:sp>
        <p:nvSpPr>
          <p:cNvPr id="100" name="Google Shape;100;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a:t>Epilepsy N=40. Control N=104</a:t>
            </a:r>
            <a:endParaRPr/>
          </a:p>
        </p:txBody>
      </p:sp>
      <p:sp>
        <p:nvSpPr>
          <p:cNvPr id="101" name="Google Shape;10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https://conorbrennan91.wordpress.com/2014/11/10/critical-review-of-blood-brain-barrier-article/</a:t>
            </a:r>
            <a:endParaRPr/>
          </a:p>
        </p:txBody>
      </p:sp>
      <p:sp>
        <p:nvSpPr>
          <p:cNvPr id="110" name="Google Shape;110;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26 דצמבר 21</a:t>
            </a:r>
            <a:endParaRPr/>
          </a:p>
        </p:txBody>
      </p:sp>
      <p:sp>
        <p:nvSpPr>
          <p:cNvPr id="111" name="Google Shape;111;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a:t>Epilepsy N=40. Control N=104</a:t>
            </a: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Regions legend; L-AACG: Left </a:t>
            </a:r>
            <a:r>
              <a:rPr lang="en-US" b="0" i="0" dirty="0" err="1">
                <a:solidFill>
                  <a:srgbClr val="222222"/>
                </a:solidFill>
                <a:effectLst/>
                <a:latin typeface="Arial" panose="020B0604020202020204" pitchFamily="34" charset="0"/>
              </a:rPr>
              <a:t>ACgG</a:t>
            </a:r>
            <a:r>
              <a:rPr lang="en-US" b="0" i="0" dirty="0">
                <a:solidFill>
                  <a:srgbClr val="222222"/>
                </a:solidFill>
                <a:effectLst/>
                <a:latin typeface="Arial" panose="020B0604020202020204" pitchFamily="34" charset="0"/>
              </a:rPr>
              <a:t> anterior cingulate gyrus, L-BF: Left Basal Forebrain, L-CE: Left Cerebellum Exterior, L-IIOG: Left IOG inferior occipital gyrus, L-IITG: Left ITG inferior temporal gyrus, L-MPGMS: Left </a:t>
            </a:r>
            <a:r>
              <a:rPr lang="en-US" b="0" i="0" dirty="0" err="1">
                <a:solidFill>
                  <a:srgbClr val="222222"/>
                </a:solidFill>
                <a:effectLst/>
                <a:latin typeface="Arial" panose="020B0604020202020204" pitchFamily="34" charset="0"/>
              </a:rPr>
              <a:t>MPrG</a:t>
            </a:r>
            <a:r>
              <a:rPr lang="en-US" b="0" i="0" dirty="0">
                <a:solidFill>
                  <a:srgbClr val="222222"/>
                </a:solidFill>
                <a:effectLst/>
                <a:latin typeface="Arial" panose="020B0604020202020204" pitchFamily="34" charset="0"/>
              </a:rPr>
              <a:t> precentral gyrus medial segment, L-MMTG: Left MTG middle temporal gyrus, L-OOFG: Left </a:t>
            </a:r>
            <a:r>
              <a:rPr lang="en-US" b="0" i="0" dirty="0" err="1">
                <a:solidFill>
                  <a:srgbClr val="222222"/>
                </a:solidFill>
                <a:effectLst/>
                <a:latin typeface="Arial" panose="020B0604020202020204" pitchFamily="34" charset="0"/>
              </a:rPr>
              <a:t>OFuG</a:t>
            </a:r>
            <a:r>
              <a:rPr lang="en-US" b="0" i="0" dirty="0">
                <a:solidFill>
                  <a:srgbClr val="222222"/>
                </a:solidFill>
                <a:effectLst/>
                <a:latin typeface="Arial" panose="020B0604020202020204" pitchFamily="34" charset="0"/>
              </a:rPr>
              <a:t> occipital fusiform gyrus, R-BF: Right Basal Forebrain, R-FFG: Right </a:t>
            </a:r>
            <a:r>
              <a:rPr lang="en-US" b="0" i="0" dirty="0" err="1">
                <a:solidFill>
                  <a:srgbClr val="222222"/>
                </a:solidFill>
                <a:effectLst/>
                <a:latin typeface="Arial" panose="020B0604020202020204" pitchFamily="34" charset="0"/>
              </a:rPr>
              <a:t>FuG</a:t>
            </a:r>
            <a:r>
              <a:rPr lang="en-US" b="0" i="0" dirty="0">
                <a:solidFill>
                  <a:srgbClr val="222222"/>
                </a:solidFill>
                <a:effectLst/>
                <a:latin typeface="Arial" panose="020B0604020202020204" pitchFamily="34" charset="0"/>
              </a:rPr>
              <a:t> fusiform gyrus, R-H: Right Hippocampus, R-IITG: Right ITG inferior temporal gyrus, R-OOPOTIFG: Right </a:t>
            </a:r>
            <a:r>
              <a:rPr lang="en-US" b="0" i="0" dirty="0" err="1">
                <a:solidFill>
                  <a:srgbClr val="222222"/>
                </a:solidFill>
                <a:effectLst/>
                <a:latin typeface="Arial" panose="020B0604020202020204" pitchFamily="34" charset="0"/>
              </a:rPr>
              <a:t>OrIFG</a:t>
            </a:r>
            <a:r>
              <a:rPr lang="en-US" b="0" i="0" dirty="0">
                <a:solidFill>
                  <a:srgbClr val="222222"/>
                </a:solidFill>
                <a:effectLst/>
                <a:latin typeface="Arial" panose="020B0604020202020204" pitchFamily="34" charset="0"/>
              </a:rPr>
              <a:t> orbital part of the inferior frontal gyrus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and this to figure 3:</a:t>
            </a:r>
          </a:p>
          <a:p>
            <a:pPr algn="l"/>
            <a:r>
              <a:rPr lang="en-US" b="0" i="0" dirty="0">
                <a:solidFill>
                  <a:srgbClr val="222222"/>
                </a:solidFill>
                <a:effectLst/>
                <a:latin typeface="Arial" panose="020B0604020202020204" pitchFamily="34" charset="0"/>
              </a:rPr>
              <a:t>Regions legend; CVLI: Cerebellar Vermal Lobules I-V, L-AACG: Left </a:t>
            </a:r>
            <a:r>
              <a:rPr lang="en-US" b="0" i="0" dirty="0" err="1">
                <a:solidFill>
                  <a:srgbClr val="222222"/>
                </a:solidFill>
                <a:effectLst/>
                <a:latin typeface="Arial" panose="020B0604020202020204" pitchFamily="34" charset="0"/>
              </a:rPr>
              <a:t>ACgG</a:t>
            </a:r>
            <a:r>
              <a:rPr lang="en-US" b="0" i="0" dirty="0">
                <a:solidFill>
                  <a:srgbClr val="222222"/>
                </a:solidFill>
                <a:effectLst/>
                <a:latin typeface="Arial" panose="020B0604020202020204" pitchFamily="34" charset="0"/>
              </a:rPr>
              <a:t> anterior cingulate gyrus, L-EEA: Left Ent entorhinal area, L-IIOG: Left IOG inferior occipital gyrus, L-IITG: Left ITG inferior temporal gyrus, L-OOFG: Left </a:t>
            </a:r>
            <a:r>
              <a:rPr lang="en-US" b="0" i="0" dirty="0" err="1">
                <a:solidFill>
                  <a:srgbClr val="222222"/>
                </a:solidFill>
                <a:effectLst/>
                <a:latin typeface="Arial" panose="020B0604020202020204" pitchFamily="34" charset="0"/>
              </a:rPr>
              <a:t>OFuG</a:t>
            </a:r>
            <a:r>
              <a:rPr lang="en-US" b="0" i="0" dirty="0">
                <a:solidFill>
                  <a:srgbClr val="222222"/>
                </a:solidFill>
                <a:effectLst/>
                <a:latin typeface="Arial" panose="020B0604020202020204" pitchFamily="34" charset="0"/>
              </a:rPr>
              <a:t> occipital fusiform gyrus, L-VD: Left Ventral DC, R-A: Right Amygdala, R-CE: Right Cerebellum Exterior, R-IIOG: Right IOG inferior occipital gyrus, R-PPCG: Right </a:t>
            </a:r>
            <a:r>
              <a:rPr lang="en-US" b="0" i="0" dirty="0" err="1">
                <a:solidFill>
                  <a:srgbClr val="222222"/>
                </a:solidFill>
                <a:effectLst/>
                <a:latin typeface="Arial" panose="020B0604020202020204" pitchFamily="34" charset="0"/>
              </a:rPr>
              <a:t>PCgG</a:t>
            </a:r>
            <a:r>
              <a:rPr lang="en-US" b="0" i="0" dirty="0">
                <a:solidFill>
                  <a:srgbClr val="222222"/>
                </a:solidFill>
                <a:effectLst/>
                <a:latin typeface="Arial" panose="020B0604020202020204" pitchFamily="34" charset="0"/>
              </a:rPr>
              <a:t> posterior cingulate gyrus, R-PPOG: Right </a:t>
            </a:r>
            <a:r>
              <a:rPr lang="en-US" b="0" i="0" dirty="0" err="1">
                <a:solidFill>
                  <a:srgbClr val="222222"/>
                </a:solidFill>
                <a:effectLst/>
                <a:latin typeface="Arial" panose="020B0604020202020204" pitchFamily="34" charset="0"/>
              </a:rPr>
              <a:t>POrG</a:t>
            </a:r>
            <a:r>
              <a:rPr lang="en-US" b="0" i="0" dirty="0">
                <a:solidFill>
                  <a:srgbClr val="222222"/>
                </a:solidFill>
                <a:effectLst/>
                <a:latin typeface="Arial" panose="020B0604020202020204" pitchFamily="34" charset="0"/>
              </a:rPr>
              <a:t> posterior orbital </a:t>
            </a:r>
          </a:p>
          <a:p>
            <a:endParaRPr lang="en-US" dirty="0"/>
          </a:p>
        </p:txBody>
      </p:sp>
      <p:sp>
        <p:nvSpPr>
          <p:cNvPr id="4" name="Slide Number Placeholder 3"/>
          <p:cNvSpPr>
            <a:spLocks noGrp="1"/>
          </p:cNvSpPr>
          <p:nvPr>
            <p:ph type="sldNum" sz="quarter" idx="5"/>
          </p:nvPr>
        </p:nvSpPr>
        <p:spPr/>
        <p:txBody>
          <a:bodyPr/>
          <a:lstStyle/>
          <a:p>
            <a:fld id="{326A9994-756D-4A5E-AE32-659385440070}" type="slidenum">
              <a:rPr lang="en-US" smtClean="0"/>
              <a:t>10</a:t>
            </a:fld>
            <a:endParaRPr lang="en-US"/>
          </a:p>
        </p:txBody>
      </p:sp>
    </p:spTree>
    <p:extLst>
      <p:ext uri="{BB962C8B-B14F-4D97-AF65-F5344CB8AC3E}">
        <p14:creationId xmlns:p14="http://schemas.microsoft.com/office/powerpoint/2010/main" val="5039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Regions legend; L-AACG: Left </a:t>
            </a:r>
            <a:r>
              <a:rPr lang="en-US" b="0" i="0" dirty="0" err="1">
                <a:solidFill>
                  <a:srgbClr val="222222"/>
                </a:solidFill>
                <a:effectLst/>
                <a:latin typeface="Arial" panose="020B0604020202020204" pitchFamily="34" charset="0"/>
              </a:rPr>
              <a:t>ACgG</a:t>
            </a:r>
            <a:r>
              <a:rPr lang="en-US" b="0" i="0" dirty="0">
                <a:solidFill>
                  <a:srgbClr val="222222"/>
                </a:solidFill>
                <a:effectLst/>
                <a:latin typeface="Arial" panose="020B0604020202020204" pitchFamily="34" charset="0"/>
              </a:rPr>
              <a:t> anterior cingulate gyrus, L-BF: Left Basal Forebrain, L-CE: Left Cerebellum Exterior, L-IIOG: Left IOG inferior occipital gyrus, L-IITG: Left ITG inferior temporal gyrus, L-MPGMS: Left </a:t>
            </a:r>
            <a:r>
              <a:rPr lang="en-US" b="0" i="0" dirty="0" err="1">
                <a:solidFill>
                  <a:srgbClr val="222222"/>
                </a:solidFill>
                <a:effectLst/>
                <a:latin typeface="Arial" panose="020B0604020202020204" pitchFamily="34" charset="0"/>
              </a:rPr>
              <a:t>MPrG</a:t>
            </a:r>
            <a:r>
              <a:rPr lang="en-US" b="0" i="0" dirty="0">
                <a:solidFill>
                  <a:srgbClr val="222222"/>
                </a:solidFill>
                <a:effectLst/>
                <a:latin typeface="Arial" panose="020B0604020202020204" pitchFamily="34" charset="0"/>
              </a:rPr>
              <a:t> precentral gyrus medial segment, L-MMTG: Left MTG middle temporal gyrus, L-OOFG: Left </a:t>
            </a:r>
            <a:r>
              <a:rPr lang="en-US" b="0" i="0" dirty="0" err="1">
                <a:solidFill>
                  <a:srgbClr val="222222"/>
                </a:solidFill>
                <a:effectLst/>
                <a:latin typeface="Arial" panose="020B0604020202020204" pitchFamily="34" charset="0"/>
              </a:rPr>
              <a:t>OFuG</a:t>
            </a:r>
            <a:r>
              <a:rPr lang="en-US" b="0" i="0" dirty="0">
                <a:solidFill>
                  <a:srgbClr val="222222"/>
                </a:solidFill>
                <a:effectLst/>
                <a:latin typeface="Arial" panose="020B0604020202020204" pitchFamily="34" charset="0"/>
              </a:rPr>
              <a:t> occipital fusiform gyrus, R-BF: Right Basal Forebrain, R-FFG: Right </a:t>
            </a:r>
            <a:r>
              <a:rPr lang="en-US" b="0" i="0" dirty="0" err="1">
                <a:solidFill>
                  <a:srgbClr val="222222"/>
                </a:solidFill>
                <a:effectLst/>
                <a:latin typeface="Arial" panose="020B0604020202020204" pitchFamily="34" charset="0"/>
              </a:rPr>
              <a:t>FuG</a:t>
            </a:r>
            <a:r>
              <a:rPr lang="en-US" b="0" i="0" dirty="0">
                <a:solidFill>
                  <a:srgbClr val="222222"/>
                </a:solidFill>
                <a:effectLst/>
                <a:latin typeface="Arial" panose="020B0604020202020204" pitchFamily="34" charset="0"/>
              </a:rPr>
              <a:t> fusiform gyrus, R-H: Right Hippocampus, R-IITG: Right ITG inferior temporal gyrus, R-OOPOTIFG: Right </a:t>
            </a:r>
            <a:r>
              <a:rPr lang="en-US" b="0" i="0" dirty="0" err="1">
                <a:solidFill>
                  <a:srgbClr val="222222"/>
                </a:solidFill>
                <a:effectLst/>
                <a:latin typeface="Arial" panose="020B0604020202020204" pitchFamily="34" charset="0"/>
              </a:rPr>
              <a:t>OrIFG</a:t>
            </a:r>
            <a:r>
              <a:rPr lang="en-US" b="0" i="0" dirty="0">
                <a:solidFill>
                  <a:srgbClr val="222222"/>
                </a:solidFill>
                <a:effectLst/>
                <a:latin typeface="Arial" panose="020B0604020202020204" pitchFamily="34" charset="0"/>
              </a:rPr>
              <a:t> orbital part of the inferior frontal gyrus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and this to figure 3:</a:t>
            </a:r>
          </a:p>
          <a:p>
            <a:pPr algn="l"/>
            <a:r>
              <a:rPr lang="en-US" b="0" i="0" dirty="0">
                <a:solidFill>
                  <a:srgbClr val="222222"/>
                </a:solidFill>
                <a:effectLst/>
                <a:latin typeface="Arial" panose="020B0604020202020204" pitchFamily="34" charset="0"/>
              </a:rPr>
              <a:t>Regions legend; CVLI: Cerebellar Vermal Lobules I-V, L-AACG: Left </a:t>
            </a:r>
            <a:r>
              <a:rPr lang="en-US" b="0" i="0" dirty="0" err="1">
                <a:solidFill>
                  <a:srgbClr val="222222"/>
                </a:solidFill>
                <a:effectLst/>
                <a:latin typeface="Arial" panose="020B0604020202020204" pitchFamily="34" charset="0"/>
              </a:rPr>
              <a:t>ACgG</a:t>
            </a:r>
            <a:r>
              <a:rPr lang="en-US" b="0" i="0" dirty="0">
                <a:solidFill>
                  <a:srgbClr val="222222"/>
                </a:solidFill>
                <a:effectLst/>
                <a:latin typeface="Arial" panose="020B0604020202020204" pitchFamily="34" charset="0"/>
              </a:rPr>
              <a:t> anterior cingulate gyrus, L-EEA: Left Ent entorhinal area, L-IIOG: Left IOG inferior occipital gyrus, L-IITG: Left ITG inferior temporal gyrus, L-OOFG: Left </a:t>
            </a:r>
            <a:r>
              <a:rPr lang="en-US" b="0" i="0" dirty="0" err="1">
                <a:solidFill>
                  <a:srgbClr val="222222"/>
                </a:solidFill>
                <a:effectLst/>
                <a:latin typeface="Arial" panose="020B0604020202020204" pitchFamily="34" charset="0"/>
              </a:rPr>
              <a:t>OFuG</a:t>
            </a:r>
            <a:r>
              <a:rPr lang="en-US" b="0" i="0" dirty="0">
                <a:solidFill>
                  <a:srgbClr val="222222"/>
                </a:solidFill>
                <a:effectLst/>
                <a:latin typeface="Arial" panose="020B0604020202020204" pitchFamily="34" charset="0"/>
              </a:rPr>
              <a:t> occipital fusiform gyrus, L-VD: Left Ventral DC, R-A: Right Amygdala, R-CE: Right Cerebellum Exterior, R-IIOG: Right IOG inferior occipital gyrus, R-PPCG: Right </a:t>
            </a:r>
            <a:r>
              <a:rPr lang="en-US" b="0" i="0" dirty="0" err="1">
                <a:solidFill>
                  <a:srgbClr val="222222"/>
                </a:solidFill>
                <a:effectLst/>
                <a:latin typeface="Arial" panose="020B0604020202020204" pitchFamily="34" charset="0"/>
              </a:rPr>
              <a:t>PCgG</a:t>
            </a:r>
            <a:r>
              <a:rPr lang="en-US" b="0" i="0" dirty="0">
                <a:solidFill>
                  <a:srgbClr val="222222"/>
                </a:solidFill>
                <a:effectLst/>
                <a:latin typeface="Arial" panose="020B0604020202020204" pitchFamily="34" charset="0"/>
              </a:rPr>
              <a:t> posterior cingulate gyrus, R-PPOG: Right </a:t>
            </a:r>
            <a:r>
              <a:rPr lang="en-US" b="0" i="0" dirty="0" err="1">
                <a:solidFill>
                  <a:srgbClr val="222222"/>
                </a:solidFill>
                <a:effectLst/>
                <a:latin typeface="Arial" panose="020B0604020202020204" pitchFamily="34" charset="0"/>
              </a:rPr>
              <a:t>POrG</a:t>
            </a:r>
            <a:r>
              <a:rPr lang="en-US" b="0" i="0" dirty="0">
                <a:solidFill>
                  <a:srgbClr val="222222"/>
                </a:solidFill>
                <a:effectLst/>
                <a:latin typeface="Arial" panose="020B0604020202020204" pitchFamily="34" charset="0"/>
              </a:rPr>
              <a:t> posterior orbital </a:t>
            </a:r>
          </a:p>
          <a:p>
            <a:endParaRPr lang="en-US" dirty="0"/>
          </a:p>
        </p:txBody>
      </p:sp>
      <p:sp>
        <p:nvSpPr>
          <p:cNvPr id="4" name="Slide Number Placeholder 3"/>
          <p:cNvSpPr>
            <a:spLocks noGrp="1"/>
          </p:cNvSpPr>
          <p:nvPr>
            <p:ph type="sldNum" sz="quarter" idx="5"/>
          </p:nvPr>
        </p:nvSpPr>
        <p:spPr/>
        <p:txBody>
          <a:bodyPr/>
          <a:lstStyle/>
          <a:p>
            <a:fld id="{326A9994-756D-4A5E-AE32-659385440070}" type="slidenum">
              <a:rPr lang="en-US" smtClean="0"/>
              <a:t>12</a:t>
            </a:fld>
            <a:endParaRPr lang="en-US"/>
          </a:p>
        </p:txBody>
      </p:sp>
    </p:spTree>
    <p:extLst>
      <p:ext uri="{BB962C8B-B14F-4D97-AF65-F5344CB8AC3E}">
        <p14:creationId xmlns:p14="http://schemas.microsoft.com/office/powerpoint/2010/main" val="93191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2AD-3F98-3860-EE18-AF9DC17FE5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7BBAA-459E-AB6D-74AA-D87EC255E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9EF4AD-D485-BBEB-D381-CD1FE20A2FD0}"/>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358DFE53-3428-0B17-F84F-A0E575EEB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0E471-287D-7ED7-6866-F13987C93AB7}"/>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344640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CCF4-7664-5347-85A5-4D8497B01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04E8B-1DE4-C988-B51D-EF281CF48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79EB0-BC8A-92D9-376A-3E1B62124BC3}"/>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7C6CADB5-E342-8D0B-CF1A-FFE079989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E1375-ED2B-F750-01CB-E0B7BF3CC043}"/>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370839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D4844-EA2D-E465-B552-362F23D7F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8B139-EDFB-A717-DC4A-F948EF6BC0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72BFD-7D5A-AE23-CF10-8942F2000BA0}"/>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34B1FEC7-6DB6-9B27-87E9-06B4BE07C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4BD3F-303E-CE33-61D0-9CCDEC3D8862}"/>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250762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18933" y="860733"/>
            <a:ext cx="9154400" cy="25684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Clr>
                <a:srgbClr val="FFFFFF"/>
              </a:buClr>
              <a:buSzPts val="3600"/>
              <a:buFont typeface="Calibri"/>
              <a:buNone/>
              <a:defRPr sz="4800">
                <a:solidFill>
                  <a:srgbClr val="FFFFFF"/>
                </a:solidFill>
              </a:defRPr>
            </a:lvl1pPr>
            <a:lvl2pPr lvl="1" algn="l">
              <a:lnSpc>
                <a:spcPct val="100000"/>
              </a:lnSpc>
              <a:spcBef>
                <a:spcPts val="0"/>
              </a:spcBef>
              <a:spcAft>
                <a:spcPts val="0"/>
              </a:spcAft>
              <a:buClr>
                <a:srgbClr val="FFFFFF"/>
              </a:buClr>
              <a:buSzPts val="3600"/>
              <a:buNone/>
              <a:defRPr sz="4800">
                <a:solidFill>
                  <a:srgbClr val="FFFFFF"/>
                </a:solidFill>
              </a:defRPr>
            </a:lvl2pPr>
            <a:lvl3pPr lvl="2" algn="l">
              <a:lnSpc>
                <a:spcPct val="100000"/>
              </a:lnSpc>
              <a:spcBef>
                <a:spcPts val="0"/>
              </a:spcBef>
              <a:spcAft>
                <a:spcPts val="0"/>
              </a:spcAft>
              <a:buClr>
                <a:srgbClr val="FFFFFF"/>
              </a:buClr>
              <a:buSzPts val="3600"/>
              <a:buNone/>
              <a:defRPr sz="4800">
                <a:solidFill>
                  <a:srgbClr val="FFFFFF"/>
                </a:solidFill>
              </a:defRPr>
            </a:lvl3pPr>
            <a:lvl4pPr lvl="3" algn="l">
              <a:lnSpc>
                <a:spcPct val="100000"/>
              </a:lnSpc>
              <a:spcBef>
                <a:spcPts val="0"/>
              </a:spcBef>
              <a:spcAft>
                <a:spcPts val="0"/>
              </a:spcAft>
              <a:buClr>
                <a:srgbClr val="FFFFFF"/>
              </a:buClr>
              <a:buSzPts val="3600"/>
              <a:buNone/>
              <a:defRPr sz="4800">
                <a:solidFill>
                  <a:srgbClr val="FFFFFF"/>
                </a:solidFill>
              </a:defRPr>
            </a:lvl4pPr>
            <a:lvl5pPr lvl="4" algn="l">
              <a:lnSpc>
                <a:spcPct val="100000"/>
              </a:lnSpc>
              <a:spcBef>
                <a:spcPts val="0"/>
              </a:spcBef>
              <a:spcAft>
                <a:spcPts val="0"/>
              </a:spcAft>
              <a:buClr>
                <a:srgbClr val="FFFFFF"/>
              </a:buClr>
              <a:buSzPts val="3600"/>
              <a:buNone/>
              <a:defRPr sz="4800">
                <a:solidFill>
                  <a:srgbClr val="FFFFFF"/>
                </a:solidFill>
              </a:defRPr>
            </a:lvl5pPr>
            <a:lvl6pPr lvl="5" algn="l">
              <a:lnSpc>
                <a:spcPct val="100000"/>
              </a:lnSpc>
              <a:spcBef>
                <a:spcPts val="0"/>
              </a:spcBef>
              <a:spcAft>
                <a:spcPts val="0"/>
              </a:spcAft>
              <a:buClr>
                <a:srgbClr val="FFFFFF"/>
              </a:buClr>
              <a:buSzPts val="3600"/>
              <a:buNone/>
              <a:defRPr sz="4800">
                <a:solidFill>
                  <a:srgbClr val="FFFFFF"/>
                </a:solidFill>
              </a:defRPr>
            </a:lvl6pPr>
            <a:lvl7pPr lvl="6" algn="l">
              <a:lnSpc>
                <a:spcPct val="100000"/>
              </a:lnSpc>
              <a:spcBef>
                <a:spcPts val="0"/>
              </a:spcBef>
              <a:spcAft>
                <a:spcPts val="0"/>
              </a:spcAft>
              <a:buClr>
                <a:srgbClr val="FFFFFF"/>
              </a:buClr>
              <a:buSzPts val="3600"/>
              <a:buNone/>
              <a:defRPr sz="4800">
                <a:solidFill>
                  <a:srgbClr val="FFFFFF"/>
                </a:solidFill>
              </a:defRPr>
            </a:lvl7pPr>
            <a:lvl8pPr lvl="7" algn="l">
              <a:lnSpc>
                <a:spcPct val="100000"/>
              </a:lnSpc>
              <a:spcBef>
                <a:spcPts val="0"/>
              </a:spcBef>
              <a:spcAft>
                <a:spcPts val="0"/>
              </a:spcAft>
              <a:buClr>
                <a:srgbClr val="FFFFFF"/>
              </a:buClr>
              <a:buSzPts val="3600"/>
              <a:buNone/>
              <a:defRPr sz="4800">
                <a:solidFill>
                  <a:srgbClr val="FFFFFF"/>
                </a:solidFill>
              </a:defRPr>
            </a:lvl8pPr>
            <a:lvl9pPr lvl="8" algn="l">
              <a:lnSpc>
                <a:spcPct val="100000"/>
              </a:lnSpc>
              <a:spcBef>
                <a:spcPts val="0"/>
              </a:spcBef>
              <a:spcAft>
                <a:spcPts val="0"/>
              </a:spcAft>
              <a:buClr>
                <a:srgbClr val="FFFFFF"/>
              </a:buClr>
              <a:buSzPts val="3600"/>
              <a:buNone/>
              <a:defRPr sz="4800">
                <a:solidFill>
                  <a:srgbClr val="FFFFFF"/>
                </a:solidFill>
              </a:defRPr>
            </a:lvl9pPr>
          </a:lstStyle>
          <a:p>
            <a:endParaRPr/>
          </a:p>
        </p:txBody>
      </p:sp>
    </p:spTree>
    <p:extLst>
      <p:ext uri="{BB962C8B-B14F-4D97-AF65-F5344CB8AC3E}">
        <p14:creationId xmlns:p14="http://schemas.microsoft.com/office/powerpoint/2010/main" val="3587676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1346933" y="864967"/>
            <a:ext cx="9508400" cy="8952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1346933" y="1913267"/>
            <a:ext cx="9508400" cy="3706800"/>
          </a:xfrm>
          <a:prstGeom prst="rect">
            <a:avLst/>
          </a:prstGeom>
          <a:noFill/>
          <a:ln>
            <a:noFill/>
          </a:ln>
        </p:spPr>
        <p:txBody>
          <a:bodyPr spcFirstLastPara="1" wrap="square" lIns="91425" tIns="91425" rIns="91425" bIns="91425" anchor="t" anchorCtr="0">
            <a:noAutofit/>
          </a:bodyPr>
          <a:lstStyle>
            <a:lvl1pPr marL="457200" lvl="0" indent="-381000" algn="l">
              <a:lnSpc>
                <a:spcPct val="90000"/>
              </a:lnSpc>
              <a:spcBef>
                <a:spcPts val="800"/>
              </a:spcBef>
              <a:spcAft>
                <a:spcPts val="0"/>
              </a:spcAft>
              <a:buClr>
                <a:schemeClr val="dk1"/>
              </a:buClr>
              <a:buSzPts val="2400"/>
              <a:buChar char="»"/>
              <a:defRPr/>
            </a:lvl1pPr>
            <a:lvl2pPr marL="914400" lvl="1" indent="-381000" algn="l">
              <a:lnSpc>
                <a:spcPct val="90000"/>
              </a:lnSpc>
              <a:spcBef>
                <a:spcPts val="0"/>
              </a:spcBef>
              <a:spcAft>
                <a:spcPts val="0"/>
              </a:spcAft>
              <a:buClr>
                <a:schemeClr val="dk1"/>
              </a:buClr>
              <a:buSzPts val="2400"/>
              <a:buChar char="»"/>
              <a:defRPr/>
            </a:lvl2pPr>
            <a:lvl3pPr marL="1371600" lvl="2" indent="-381000" algn="l">
              <a:lnSpc>
                <a:spcPct val="90000"/>
              </a:lnSpc>
              <a:spcBef>
                <a:spcPts val="0"/>
              </a:spcBef>
              <a:spcAft>
                <a:spcPts val="0"/>
              </a:spcAft>
              <a:buClr>
                <a:schemeClr val="dk1"/>
              </a:buClr>
              <a:buSzPts val="2400"/>
              <a:buChar char="»"/>
              <a:defRPr/>
            </a:lvl3pPr>
            <a:lvl4pPr marL="1828800" lvl="3" indent="-381000" algn="l">
              <a:lnSpc>
                <a:spcPct val="90000"/>
              </a:lnSpc>
              <a:spcBef>
                <a:spcPts val="0"/>
              </a:spcBef>
              <a:spcAft>
                <a:spcPts val="0"/>
              </a:spcAft>
              <a:buClr>
                <a:schemeClr val="dk1"/>
              </a:buClr>
              <a:buSzPts val="2400"/>
              <a:buChar char="●"/>
              <a:defRPr/>
            </a:lvl4pPr>
            <a:lvl5pPr marL="2286000" lvl="4" indent="-381000" algn="l">
              <a:lnSpc>
                <a:spcPct val="90000"/>
              </a:lnSpc>
              <a:spcBef>
                <a:spcPts val="0"/>
              </a:spcBef>
              <a:spcAft>
                <a:spcPts val="0"/>
              </a:spcAft>
              <a:buClr>
                <a:schemeClr val="dk1"/>
              </a:buClr>
              <a:buSzPts val="2400"/>
              <a:buChar char="○"/>
              <a:defRPr/>
            </a:lvl5pPr>
            <a:lvl6pPr marL="2743200" lvl="5" indent="-381000" algn="l">
              <a:lnSpc>
                <a:spcPct val="90000"/>
              </a:lnSpc>
              <a:spcBef>
                <a:spcPts val="0"/>
              </a:spcBef>
              <a:spcAft>
                <a:spcPts val="0"/>
              </a:spcAft>
              <a:buClr>
                <a:schemeClr val="dk1"/>
              </a:buClr>
              <a:buSzPts val="2400"/>
              <a:buChar char="■"/>
              <a:defRPr/>
            </a:lvl6pPr>
            <a:lvl7pPr marL="3200400" lvl="6" indent="-381000" algn="l">
              <a:lnSpc>
                <a:spcPct val="90000"/>
              </a:lnSpc>
              <a:spcBef>
                <a:spcPts val="0"/>
              </a:spcBef>
              <a:spcAft>
                <a:spcPts val="0"/>
              </a:spcAft>
              <a:buClr>
                <a:schemeClr val="dk1"/>
              </a:buClr>
              <a:buSzPts val="2400"/>
              <a:buChar char="●"/>
              <a:defRPr/>
            </a:lvl7pPr>
            <a:lvl8pPr marL="3657600" lvl="7" indent="-381000" algn="l">
              <a:lnSpc>
                <a:spcPct val="90000"/>
              </a:lnSpc>
              <a:spcBef>
                <a:spcPts val="0"/>
              </a:spcBef>
              <a:spcAft>
                <a:spcPts val="0"/>
              </a:spcAft>
              <a:buClr>
                <a:schemeClr val="dk1"/>
              </a:buClr>
              <a:buSzPts val="2400"/>
              <a:buChar char="○"/>
              <a:defRPr/>
            </a:lvl8pPr>
            <a:lvl9pPr marL="4114800" lvl="8" indent="-381000" algn="l">
              <a:lnSpc>
                <a:spcPct val="90000"/>
              </a:lnSpc>
              <a:spcBef>
                <a:spcPts val="0"/>
              </a:spcBef>
              <a:spcAft>
                <a:spcPts val="0"/>
              </a:spcAft>
              <a:buClr>
                <a:schemeClr val="dk1"/>
              </a:buClr>
              <a:buSzPts val="2400"/>
              <a:buChar char="■"/>
              <a:defRPr/>
            </a:lvl9pPr>
          </a:lstStyle>
          <a:p>
            <a:endParaRPr/>
          </a:p>
        </p:txBody>
      </p:sp>
      <p:sp>
        <p:nvSpPr>
          <p:cNvPr id="20" name="Google Shape;20;p29"/>
          <p:cNvSpPr txBox="1">
            <a:spLocks noGrp="1"/>
          </p:cNvSpPr>
          <p:nvPr>
            <p:ph type="sldNum" idx="12"/>
          </p:nvPr>
        </p:nvSpPr>
        <p:spPr>
          <a:xfrm>
            <a:off x="10355233" y="864967"/>
            <a:ext cx="731600" cy="895200"/>
          </a:xfrm>
          <a:prstGeom prst="rect">
            <a:avLst/>
          </a:prstGeom>
          <a:noFill/>
          <a:ln>
            <a:noFill/>
          </a:ln>
        </p:spPr>
        <p:txBody>
          <a:bodyPr spcFirstLastPara="1" wrap="square" lIns="91425" tIns="91425" rIns="91425" bIns="91425" anchor="b"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8233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5AE1-230F-69C3-E520-C7FD27F0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47613-835B-E061-6BED-ACBCC9A16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DD225-82E1-7D12-0825-1AABED57255E}"/>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64C0F26C-D8FF-37D7-9EA8-67E508DCA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9F165-652C-17B1-884E-3BEFB5EEEAA6}"/>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222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DF33-3045-EFF6-EBE5-CB467C28E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62BB1-831B-7D14-B919-C53E368B4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645FC-9D7C-52DA-5729-FDD4531A9CDC}"/>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6BA6EC7C-58F0-F3B0-FA5D-E562C805D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34705-B43F-0097-5942-2F54EF825F6F}"/>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202386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C335-0E5D-E579-266E-0BD8D2B56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3EDCF-480A-C27A-5661-8D7F3E885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E1450-8383-BB74-9CAB-8E2B66623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64F558-8C64-D50B-47B2-E94F5E81D521}"/>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6" name="Footer Placeholder 5">
            <a:extLst>
              <a:ext uri="{FF2B5EF4-FFF2-40B4-BE49-F238E27FC236}">
                <a16:creationId xmlns:a16="http://schemas.microsoft.com/office/drawing/2014/main" id="{06B2DE99-3FFD-527F-4733-BFD752EF4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B94BF-A9DB-832D-627E-E4C95A699C3C}"/>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138154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8E7B-3B3A-1392-909E-A0932C2CAB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8F675-7D52-49DA-52A4-055DE4CF9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ABC88-706A-5503-1C0F-52EA4A4D8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62980D-56E1-8C50-5244-5F5C0D84F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9FFFE-4491-744A-AB44-768406557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585238-95C0-2FB8-3E0C-17420D142F13}"/>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8" name="Footer Placeholder 7">
            <a:extLst>
              <a:ext uri="{FF2B5EF4-FFF2-40B4-BE49-F238E27FC236}">
                <a16:creationId xmlns:a16="http://schemas.microsoft.com/office/drawing/2014/main" id="{0C6778C1-8FAA-EC7D-00AD-0A5AC50A90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B47CB-1E77-3DA6-B170-45827DEC9F75}"/>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65654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966-876A-40D7-7A7A-F9175AECEF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151976-27E5-74D8-5021-817103A06E4C}"/>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4" name="Footer Placeholder 3">
            <a:extLst>
              <a:ext uri="{FF2B5EF4-FFF2-40B4-BE49-F238E27FC236}">
                <a16:creationId xmlns:a16="http://schemas.microsoft.com/office/drawing/2014/main" id="{0E46C3C2-9D27-EB2B-ADFF-8AE575314D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3EEB8-8082-C04C-4EBC-7B3C5CC0A3B2}"/>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226349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97401-35AF-49FB-86E3-D1CF1A5FA81F}"/>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3" name="Footer Placeholder 2">
            <a:extLst>
              <a:ext uri="{FF2B5EF4-FFF2-40B4-BE49-F238E27FC236}">
                <a16:creationId xmlns:a16="http://schemas.microsoft.com/office/drawing/2014/main" id="{817E2CFC-2EF0-A349-024F-A63C2C33E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FEBE61-77F9-FAFC-0570-70A21219E8D2}"/>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249374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1E7B-97EA-3CA6-09ED-1DF7DA219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0C8D6-64D3-B1DE-304D-D48443E40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66067-2CD9-DE1E-B2E5-C53BCD445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1D6E9-612E-8A19-AD39-12A2588E2B8A}"/>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6" name="Footer Placeholder 5">
            <a:extLst>
              <a:ext uri="{FF2B5EF4-FFF2-40B4-BE49-F238E27FC236}">
                <a16:creationId xmlns:a16="http://schemas.microsoft.com/office/drawing/2014/main" id="{A2BFE2EC-70D5-71CA-0B49-BCD83658A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F94FD-5214-D549-9FC9-D45EC32FD4DC}"/>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101920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8882-8C8F-CD8F-648E-1C4C81C22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FC82F-D39C-EEE0-E567-2C847BC8F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D7585-54D7-3EAB-CA05-53DBA6D1F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75F17-F362-B9DD-2933-090663EC4583}"/>
              </a:ext>
            </a:extLst>
          </p:cNvPr>
          <p:cNvSpPr>
            <a:spLocks noGrp="1"/>
          </p:cNvSpPr>
          <p:nvPr>
            <p:ph type="dt" sz="half" idx="10"/>
          </p:nvPr>
        </p:nvSpPr>
        <p:spPr/>
        <p:txBody>
          <a:bodyPr/>
          <a:lstStyle/>
          <a:p>
            <a:fld id="{0E44374C-28FC-406C-B3FF-365DB8D4CB9F}" type="datetimeFigureOut">
              <a:rPr lang="en-US" smtClean="0"/>
              <a:t>9/7/2023</a:t>
            </a:fld>
            <a:endParaRPr lang="en-US"/>
          </a:p>
        </p:txBody>
      </p:sp>
      <p:sp>
        <p:nvSpPr>
          <p:cNvPr id="6" name="Footer Placeholder 5">
            <a:extLst>
              <a:ext uri="{FF2B5EF4-FFF2-40B4-BE49-F238E27FC236}">
                <a16:creationId xmlns:a16="http://schemas.microsoft.com/office/drawing/2014/main" id="{F55B7C5A-3B16-B9E5-A089-2BF938F38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000C8-DD0D-44BB-ED6A-1A510B965224}"/>
              </a:ext>
            </a:extLst>
          </p:cNvPr>
          <p:cNvSpPr>
            <a:spLocks noGrp="1"/>
          </p:cNvSpPr>
          <p:nvPr>
            <p:ph type="sldNum" sz="quarter" idx="12"/>
          </p:nvPr>
        </p:nvSpPr>
        <p:spPr/>
        <p:txBody>
          <a:bodyPr/>
          <a:lstStyle/>
          <a:p>
            <a:fld id="{A73502CE-E851-48F4-9D8D-EC7CF7318139}" type="slidenum">
              <a:rPr lang="en-US" smtClean="0"/>
              <a:t>‹#›</a:t>
            </a:fld>
            <a:endParaRPr lang="en-US"/>
          </a:p>
        </p:txBody>
      </p:sp>
    </p:spTree>
    <p:extLst>
      <p:ext uri="{BB962C8B-B14F-4D97-AF65-F5344CB8AC3E}">
        <p14:creationId xmlns:p14="http://schemas.microsoft.com/office/powerpoint/2010/main" val="146798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0E5E4-4300-6992-99EB-90C433ED6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022B23-17D3-7F6E-B2CD-EA16ED6F0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E0CC6-A8F0-D440-8A29-5AF5B224C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4374C-28FC-406C-B3FF-365DB8D4CB9F}" type="datetimeFigureOut">
              <a:rPr lang="en-US" smtClean="0"/>
              <a:t>9/7/2023</a:t>
            </a:fld>
            <a:endParaRPr lang="en-US"/>
          </a:p>
        </p:txBody>
      </p:sp>
      <p:sp>
        <p:nvSpPr>
          <p:cNvPr id="5" name="Footer Placeholder 4">
            <a:extLst>
              <a:ext uri="{FF2B5EF4-FFF2-40B4-BE49-F238E27FC236}">
                <a16:creationId xmlns:a16="http://schemas.microsoft.com/office/drawing/2014/main" id="{A8EFF506-4176-A2BF-C7B4-2F6FF6299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8AFDC-0798-C60B-78FF-64A753CF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502CE-E851-48F4-9D8D-EC7CF7318139}" type="slidenum">
              <a:rPr lang="en-US" smtClean="0"/>
              <a:t>‹#›</a:t>
            </a:fld>
            <a:endParaRPr lang="en-US"/>
          </a:p>
        </p:txBody>
      </p:sp>
    </p:spTree>
    <p:extLst>
      <p:ext uri="{BB962C8B-B14F-4D97-AF65-F5344CB8AC3E}">
        <p14:creationId xmlns:p14="http://schemas.microsoft.com/office/powerpoint/2010/main" val="1452412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emf"/><Relationship Id="rId7" Type="http://schemas.openxmlformats.org/officeDocument/2006/relationships/image" Target="../media/image31.png"/><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emf"/><Relationship Id="rId7" Type="http://schemas.openxmlformats.org/officeDocument/2006/relationships/image" Target="../media/image37.png"/><Relationship Id="rId2"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36.png"/><Relationship Id="rId10" Type="http://schemas.openxmlformats.org/officeDocument/2006/relationships/image" Target="../media/image39.emf"/><Relationship Id="rId4" Type="http://schemas.openxmlformats.org/officeDocument/2006/relationships/image" Target="../media/image35.png"/><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jpg"/><Relationship Id="rId12" Type="http://schemas.openxmlformats.org/officeDocument/2006/relationships/image" Target="../media/image50.jp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jpg"/><Relationship Id="rId15" Type="http://schemas.openxmlformats.org/officeDocument/2006/relationships/image" Target="../media/image53.png"/><Relationship Id="rId10" Type="http://schemas.openxmlformats.org/officeDocument/2006/relationships/image" Target="../media/image48.jpg"/><Relationship Id="rId4" Type="http://schemas.openxmlformats.org/officeDocument/2006/relationships/image" Target="../media/image42.jpg"/><Relationship Id="rId9" Type="http://schemas.openxmlformats.org/officeDocument/2006/relationships/image" Target="../media/image47.png"/><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0.jpg"/><Relationship Id="rId4" Type="http://schemas.openxmlformats.org/officeDocument/2006/relationships/image" Target="../media/image48.jp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3.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140737" y="99588"/>
            <a:ext cx="10456050" cy="3329545"/>
          </a:xfrm>
          <a:prstGeom prst="rect">
            <a:avLst/>
          </a:prstGeom>
          <a:noFill/>
          <a:ln>
            <a:noFill/>
          </a:ln>
        </p:spPr>
        <p:txBody>
          <a:bodyPr spcFirstLastPara="1" wrap="square" lIns="121900" tIns="121900" rIns="121900" bIns="121900" anchor="b" anchorCtr="0">
            <a:noAutofit/>
          </a:bodyPr>
          <a:lstStyle/>
          <a:p>
            <a:pPr marL="0" lvl="0" indent="0" algn="ctr" rtl="0">
              <a:lnSpc>
                <a:spcPct val="90000"/>
              </a:lnSpc>
              <a:spcBef>
                <a:spcPts val="0"/>
              </a:spcBef>
              <a:spcAft>
                <a:spcPts val="0"/>
              </a:spcAft>
              <a:buSzPts val="1100"/>
              <a:buFont typeface="Arial"/>
              <a:buNone/>
            </a:pPr>
            <a:r>
              <a:rPr lang="en-US" sz="5400" b="1">
                <a:solidFill>
                  <a:schemeClr val="dk1"/>
                </a:solidFill>
              </a:rPr>
              <a:t>Imaging Blood Brain Barrier Dysfunction in Drug Resistance Epilepsy: A Multi-Center Feasibility Study</a:t>
            </a:r>
            <a:endParaRPr sz="5400" b="1">
              <a:solidFill>
                <a:schemeClr val="dk1"/>
              </a:solidFill>
            </a:endParaRPr>
          </a:p>
        </p:txBody>
      </p:sp>
      <p:sp>
        <p:nvSpPr>
          <p:cNvPr id="95" name="Google Shape;95;p1"/>
          <p:cNvSpPr txBox="1"/>
          <p:nvPr/>
        </p:nvSpPr>
        <p:spPr>
          <a:xfrm>
            <a:off x="1366947" y="3938047"/>
            <a:ext cx="66459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Nir Cafri</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Health sciences graduate student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0EA-837B-19A4-23A8-A22BAE61B832}"/>
              </a:ext>
            </a:extLst>
          </p:cNvPr>
          <p:cNvSpPr>
            <a:spLocks noGrp="1"/>
          </p:cNvSpPr>
          <p:nvPr>
            <p:ph type="title"/>
          </p:nvPr>
        </p:nvSpPr>
        <p:spPr>
          <a:xfrm>
            <a:off x="1197304" y="0"/>
            <a:ext cx="9508400" cy="895200"/>
          </a:xfrm>
        </p:spPr>
        <p:txBody>
          <a:bodyPr/>
          <a:lstStyle/>
          <a:p>
            <a:pPr algn="ctr"/>
            <a:r>
              <a:rPr lang="en-US" dirty="0"/>
              <a:t>Regional analysis</a:t>
            </a:r>
          </a:p>
        </p:txBody>
      </p:sp>
      <p:pic>
        <p:nvPicPr>
          <p:cNvPr id="4" name="Picture 3">
            <a:extLst>
              <a:ext uri="{FF2B5EF4-FFF2-40B4-BE49-F238E27FC236}">
                <a16:creationId xmlns:a16="http://schemas.microsoft.com/office/drawing/2014/main" id="{F1C95EDA-B97C-52C5-02C3-D0E1B2969A4C}"/>
              </a:ext>
            </a:extLst>
          </p:cNvPr>
          <p:cNvPicPr>
            <a:picLocks noChangeAspect="1"/>
          </p:cNvPicPr>
          <p:nvPr/>
        </p:nvPicPr>
        <p:blipFill>
          <a:blip r:embed="rId3"/>
          <a:stretch>
            <a:fillRect/>
          </a:stretch>
        </p:blipFill>
        <p:spPr>
          <a:xfrm>
            <a:off x="4092480" y="1133012"/>
            <a:ext cx="3668359" cy="1389322"/>
          </a:xfrm>
          <a:prstGeom prst="rect">
            <a:avLst/>
          </a:prstGeom>
        </p:spPr>
      </p:pic>
      <p:pic>
        <p:nvPicPr>
          <p:cNvPr id="5" name="Picture 4">
            <a:extLst>
              <a:ext uri="{FF2B5EF4-FFF2-40B4-BE49-F238E27FC236}">
                <a16:creationId xmlns:a16="http://schemas.microsoft.com/office/drawing/2014/main" id="{D6826368-C8B4-1E29-B727-58AF501118E8}"/>
              </a:ext>
            </a:extLst>
          </p:cNvPr>
          <p:cNvPicPr>
            <a:picLocks noChangeAspect="1"/>
          </p:cNvPicPr>
          <p:nvPr/>
        </p:nvPicPr>
        <p:blipFill>
          <a:blip r:embed="rId4"/>
          <a:stretch>
            <a:fillRect/>
          </a:stretch>
        </p:blipFill>
        <p:spPr>
          <a:xfrm>
            <a:off x="4068623" y="2574385"/>
            <a:ext cx="3627085" cy="1004362"/>
          </a:xfrm>
          <a:prstGeom prst="rect">
            <a:avLst/>
          </a:prstGeom>
        </p:spPr>
      </p:pic>
      <p:pic>
        <p:nvPicPr>
          <p:cNvPr id="25" name="Picture 24">
            <a:extLst>
              <a:ext uri="{FF2B5EF4-FFF2-40B4-BE49-F238E27FC236}">
                <a16:creationId xmlns:a16="http://schemas.microsoft.com/office/drawing/2014/main" id="{EFE704E0-3328-ABA0-C1F6-AACDBBC82193}"/>
              </a:ext>
            </a:extLst>
          </p:cNvPr>
          <p:cNvPicPr>
            <a:picLocks noChangeAspect="1"/>
          </p:cNvPicPr>
          <p:nvPr/>
        </p:nvPicPr>
        <p:blipFill>
          <a:blip r:embed="rId5"/>
          <a:stretch>
            <a:fillRect/>
          </a:stretch>
        </p:blipFill>
        <p:spPr>
          <a:xfrm>
            <a:off x="7743616" y="741179"/>
            <a:ext cx="826602" cy="5943258"/>
          </a:xfrm>
          <a:prstGeom prst="rect">
            <a:avLst/>
          </a:prstGeom>
        </p:spPr>
      </p:pic>
      <p:pic>
        <p:nvPicPr>
          <p:cNvPr id="26" name="Picture 25">
            <a:extLst>
              <a:ext uri="{FF2B5EF4-FFF2-40B4-BE49-F238E27FC236}">
                <a16:creationId xmlns:a16="http://schemas.microsoft.com/office/drawing/2014/main" id="{2F00C05B-96F2-AE23-D2D4-A7D8F2EB23E8}"/>
              </a:ext>
            </a:extLst>
          </p:cNvPr>
          <p:cNvPicPr>
            <a:picLocks noChangeAspect="1"/>
          </p:cNvPicPr>
          <p:nvPr/>
        </p:nvPicPr>
        <p:blipFill>
          <a:blip r:embed="rId6"/>
          <a:stretch>
            <a:fillRect/>
          </a:stretch>
        </p:blipFill>
        <p:spPr>
          <a:xfrm>
            <a:off x="-104514" y="1158048"/>
            <a:ext cx="3327695" cy="1339250"/>
          </a:xfrm>
          <a:prstGeom prst="rect">
            <a:avLst/>
          </a:prstGeom>
        </p:spPr>
      </p:pic>
      <p:pic>
        <p:nvPicPr>
          <p:cNvPr id="27" name="Picture 26">
            <a:extLst>
              <a:ext uri="{FF2B5EF4-FFF2-40B4-BE49-F238E27FC236}">
                <a16:creationId xmlns:a16="http://schemas.microsoft.com/office/drawing/2014/main" id="{A22113E0-07F2-BA8A-8A55-417BB6BA8DB3}"/>
              </a:ext>
            </a:extLst>
          </p:cNvPr>
          <p:cNvPicPr>
            <a:picLocks noChangeAspect="1"/>
          </p:cNvPicPr>
          <p:nvPr/>
        </p:nvPicPr>
        <p:blipFill>
          <a:blip r:embed="rId7"/>
          <a:stretch>
            <a:fillRect/>
          </a:stretch>
        </p:blipFill>
        <p:spPr>
          <a:xfrm>
            <a:off x="-50009" y="2595268"/>
            <a:ext cx="3218684" cy="962597"/>
          </a:xfrm>
          <a:prstGeom prst="rect">
            <a:avLst/>
          </a:prstGeom>
        </p:spPr>
      </p:pic>
      <p:pic>
        <p:nvPicPr>
          <p:cNvPr id="28" name="Picture 27">
            <a:extLst>
              <a:ext uri="{FF2B5EF4-FFF2-40B4-BE49-F238E27FC236}">
                <a16:creationId xmlns:a16="http://schemas.microsoft.com/office/drawing/2014/main" id="{B3F666A3-4DB8-ED02-8B96-D259DED1E628}"/>
              </a:ext>
            </a:extLst>
          </p:cNvPr>
          <p:cNvPicPr>
            <a:picLocks noChangeAspect="1"/>
          </p:cNvPicPr>
          <p:nvPr/>
        </p:nvPicPr>
        <p:blipFill>
          <a:blip r:embed="rId8"/>
          <a:stretch>
            <a:fillRect/>
          </a:stretch>
        </p:blipFill>
        <p:spPr>
          <a:xfrm>
            <a:off x="3088879" y="859539"/>
            <a:ext cx="946206" cy="5992639"/>
          </a:xfrm>
          <a:prstGeom prst="rect">
            <a:avLst/>
          </a:prstGeom>
        </p:spPr>
      </p:pic>
      <p:pic>
        <p:nvPicPr>
          <p:cNvPr id="29" name="Picture 28" descr="A graph of numbers and letters&#10;&#10;Description automatically generated">
            <a:extLst>
              <a:ext uri="{FF2B5EF4-FFF2-40B4-BE49-F238E27FC236}">
                <a16:creationId xmlns:a16="http://schemas.microsoft.com/office/drawing/2014/main" id="{90940764-93CB-AB3D-318E-EC3E50D7D6DC}"/>
              </a:ext>
            </a:extLst>
          </p:cNvPr>
          <p:cNvPicPr>
            <a:picLocks noChangeAspect="1"/>
          </p:cNvPicPr>
          <p:nvPr/>
        </p:nvPicPr>
        <p:blipFill>
          <a:blip r:embed="rId9"/>
          <a:stretch>
            <a:fillRect/>
          </a:stretch>
        </p:blipFill>
        <p:spPr>
          <a:xfrm>
            <a:off x="8725445" y="859539"/>
            <a:ext cx="3466555" cy="3166976"/>
          </a:xfrm>
          <a:prstGeom prst="rect">
            <a:avLst/>
          </a:prstGeom>
        </p:spPr>
      </p:pic>
      <p:sp>
        <p:nvSpPr>
          <p:cNvPr id="30" name="TextBox 29">
            <a:extLst>
              <a:ext uri="{FF2B5EF4-FFF2-40B4-BE49-F238E27FC236}">
                <a16:creationId xmlns:a16="http://schemas.microsoft.com/office/drawing/2014/main" id="{7FCBC1E9-9716-7522-3180-D70FDAEAB1DC}"/>
              </a:ext>
            </a:extLst>
          </p:cNvPr>
          <p:cNvSpPr txBox="1"/>
          <p:nvPr/>
        </p:nvSpPr>
        <p:spPr>
          <a:xfrm>
            <a:off x="94092" y="687292"/>
            <a:ext cx="17896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of patients</a:t>
            </a:r>
            <a:endParaRPr lang="en-IL" sz="20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36D1638-0596-C4E8-F072-8C57DF7A958F}"/>
              </a:ext>
            </a:extLst>
          </p:cNvPr>
          <p:cNvSpPr txBox="1"/>
          <p:nvPr/>
        </p:nvSpPr>
        <p:spPr>
          <a:xfrm>
            <a:off x="4026977" y="687292"/>
            <a:ext cx="20936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 value</a:t>
            </a:r>
            <a:endParaRPr lang="en-IL" sz="20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6B2981FC-C4EB-C17D-3659-AC0FAB421257}"/>
              </a:ext>
            </a:extLst>
          </p:cNvPr>
          <p:cNvSpPr txBox="1"/>
          <p:nvPr/>
        </p:nvSpPr>
        <p:spPr>
          <a:xfrm>
            <a:off x="8767268" y="687292"/>
            <a:ext cx="20936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Statistics</a:t>
            </a:r>
            <a:endParaRPr lang="en-IL"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1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FA2900F2-12D0-266F-A41E-A63481F64375}"/>
              </a:ext>
            </a:extLst>
          </p:cNvPr>
          <p:cNvSpPr txBox="1">
            <a:spLocks/>
          </p:cNvSpPr>
          <p:nvPr/>
        </p:nvSpPr>
        <p:spPr>
          <a:xfrm>
            <a:off x="1197304" y="0"/>
            <a:ext cx="9508400" cy="8952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Clr>
                <a:schemeClr val="dk1"/>
              </a:buClr>
              <a:buSzPts val="1400"/>
              <a:buFont typeface="Calibri"/>
              <a:buNone/>
              <a:defRPr sz="4400" kern="1200">
                <a:solidFill>
                  <a:schemeClr val="tx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lgn="ctr"/>
            <a:r>
              <a:rPr lang="en-US"/>
              <a:t>Focal vs Generalized</a:t>
            </a:r>
            <a:endParaRPr lang="en-US" dirty="0"/>
          </a:p>
        </p:txBody>
      </p:sp>
      <p:graphicFrame>
        <p:nvGraphicFramePr>
          <p:cNvPr id="23" name="Object 22">
            <a:extLst>
              <a:ext uri="{FF2B5EF4-FFF2-40B4-BE49-F238E27FC236}">
                <a16:creationId xmlns:a16="http://schemas.microsoft.com/office/drawing/2014/main" id="{171DEB85-ED52-9DB6-D100-65E80483147E}"/>
              </a:ext>
            </a:extLst>
          </p:cNvPr>
          <p:cNvGraphicFramePr>
            <a:graphicFrameLocks noChangeAspect="1"/>
          </p:cNvGraphicFramePr>
          <p:nvPr>
            <p:extLst>
              <p:ext uri="{D42A27DB-BD31-4B8C-83A1-F6EECF244321}">
                <p14:modId xmlns:p14="http://schemas.microsoft.com/office/powerpoint/2010/main" val="2929635518"/>
              </p:ext>
            </p:extLst>
          </p:nvPr>
        </p:nvGraphicFramePr>
        <p:xfrm>
          <a:off x="7544277" y="1355806"/>
          <a:ext cx="3507602" cy="5120819"/>
        </p:xfrm>
        <a:graphic>
          <a:graphicData uri="http://schemas.openxmlformats.org/presentationml/2006/ole">
            <mc:AlternateContent xmlns:mc="http://schemas.openxmlformats.org/markup-compatibility/2006">
              <mc:Choice xmlns:v="urn:schemas-microsoft-com:vml" Requires="v">
                <p:oleObj name="Prism 9" r:id="rId2" imgW="2031222" imgH="2970043" progId="Prism9.Document">
                  <p:embed/>
                </p:oleObj>
              </mc:Choice>
              <mc:Fallback>
                <p:oleObj name="Prism 9" r:id="rId2" imgW="2031222" imgH="2970043" progId="Prism9.Document">
                  <p:embed/>
                  <p:pic>
                    <p:nvPicPr>
                      <p:cNvPr id="27" name="Object 26">
                        <a:extLst>
                          <a:ext uri="{FF2B5EF4-FFF2-40B4-BE49-F238E27FC236}">
                            <a16:creationId xmlns:a16="http://schemas.microsoft.com/office/drawing/2014/main" id="{5DAA7AE2-1D40-0F81-4BF6-AA8F4A1EDF83}"/>
                          </a:ext>
                        </a:extLst>
                      </p:cNvPr>
                      <p:cNvPicPr>
                        <a:picLocks noChangeAspect="1" noChangeArrowheads="1"/>
                      </p:cNvPicPr>
                      <p:nvPr/>
                    </p:nvPicPr>
                    <p:blipFill>
                      <a:blip r:embed="rId3"/>
                      <a:srcRect/>
                      <a:stretch>
                        <a:fillRect/>
                      </a:stretch>
                    </p:blipFill>
                    <p:spPr bwMode="auto">
                      <a:xfrm>
                        <a:off x="7544277" y="1355806"/>
                        <a:ext cx="3507602" cy="5120819"/>
                      </a:xfrm>
                      <a:prstGeom prst="rect">
                        <a:avLst/>
                      </a:prstGeom>
                      <a:noFill/>
                    </p:spPr>
                  </p:pic>
                </p:oleObj>
              </mc:Fallback>
            </mc:AlternateContent>
          </a:graphicData>
        </a:graphic>
      </p:graphicFrame>
      <p:graphicFrame>
        <p:nvGraphicFramePr>
          <p:cNvPr id="24" name="Object 23">
            <a:extLst>
              <a:ext uri="{FF2B5EF4-FFF2-40B4-BE49-F238E27FC236}">
                <a16:creationId xmlns:a16="http://schemas.microsoft.com/office/drawing/2014/main" id="{2385AD78-BB28-A7D8-C24E-3089BCF2427A}"/>
              </a:ext>
            </a:extLst>
          </p:cNvPr>
          <p:cNvGraphicFramePr>
            <a:graphicFrameLocks noChangeAspect="1"/>
          </p:cNvGraphicFramePr>
          <p:nvPr>
            <p:extLst>
              <p:ext uri="{D42A27DB-BD31-4B8C-83A1-F6EECF244321}">
                <p14:modId xmlns:p14="http://schemas.microsoft.com/office/powerpoint/2010/main" val="2995034497"/>
              </p:ext>
            </p:extLst>
          </p:nvPr>
        </p:nvGraphicFramePr>
        <p:xfrm>
          <a:off x="4620500" y="1155674"/>
          <a:ext cx="3256630" cy="5403529"/>
        </p:xfrm>
        <a:graphic>
          <a:graphicData uri="http://schemas.openxmlformats.org/presentationml/2006/ole">
            <mc:AlternateContent xmlns:mc="http://schemas.openxmlformats.org/markup-compatibility/2006">
              <mc:Choice xmlns:v="urn:schemas-microsoft-com:vml" Requires="v">
                <p:oleObj name="Prism 9" r:id="rId4" imgW="2023663" imgH="3369241" progId="Prism9.Document">
                  <p:embed/>
                </p:oleObj>
              </mc:Choice>
              <mc:Fallback>
                <p:oleObj name="Prism 9" r:id="rId4" imgW="2023663" imgH="3369241" progId="Prism9.Document">
                  <p:embed/>
                  <p:pic>
                    <p:nvPicPr>
                      <p:cNvPr id="44" name="Object 43">
                        <a:extLst>
                          <a:ext uri="{FF2B5EF4-FFF2-40B4-BE49-F238E27FC236}">
                            <a16:creationId xmlns:a16="http://schemas.microsoft.com/office/drawing/2014/main" id="{86DDDCCB-B813-4DC0-ADEA-185B8BB32221}"/>
                          </a:ext>
                        </a:extLst>
                      </p:cNvPr>
                      <p:cNvPicPr>
                        <a:picLocks noChangeAspect="1" noChangeArrowheads="1"/>
                      </p:cNvPicPr>
                      <p:nvPr/>
                    </p:nvPicPr>
                    <p:blipFill>
                      <a:blip r:embed="rId5"/>
                      <a:srcRect/>
                      <a:stretch>
                        <a:fillRect/>
                      </a:stretch>
                    </p:blipFill>
                    <p:spPr bwMode="auto">
                      <a:xfrm>
                        <a:off x="4620500" y="1155674"/>
                        <a:ext cx="3256630" cy="5403529"/>
                      </a:xfrm>
                      <a:prstGeom prst="rect">
                        <a:avLst/>
                      </a:prstGeom>
                      <a:noFill/>
                    </p:spPr>
                  </p:pic>
                </p:oleObj>
              </mc:Fallback>
            </mc:AlternateContent>
          </a:graphicData>
        </a:graphic>
      </p:graphicFrame>
      <p:grpSp>
        <p:nvGrpSpPr>
          <p:cNvPr id="25" name="Group 24">
            <a:extLst>
              <a:ext uri="{FF2B5EF4-FFF2-40B4-BE49-F238E27FC236}">
                <a16:creationId xmlns:a16="http://schemas.microsoft.com/office/drawing/2014/main" id="{CC9DD479-29E8-1A6B-4FA3-8B2099942475}"/>
              </a:ext>
            </a:extLst>
          </p:cNvPr>
          <p:cNvGrpSpPr/>
          <p:nvPr/>
        </p:nvGrpSpPr>
        <p:grpSpPr>
          <a:xfrm>
            <a:off x="3940068" y="1259257"/>
            <a:ext cx="723762" cy="5217368"/>
            <a:chOff x="3551474" y="509903"/>
            <a:chExt cx="495570" cy="3572405"/>
          </a:xfrm>
        </p:grpSpPr>
        <p:pic>
          <p:nvPicPr>
            <p:cNvPr id="26" name="Picture 25">
              <a:extLst>
                <a:ext uri="{FF2B5EF4-FFF2-40B4-BE49-F238E27FC236}">
                  <a16:creationId xmlns:a16="http://schemas.microsoft.com/office/drawing/2014/main" id="{2394868F-D5BD-F3F0-2014-E5F02E1D90C7}"/>
                </a:ext>
              </a:extLst>
            </p:cNvPr>
            <p:cNvPicPr>
              <a:picLocks noChangeAspect="1"/>
            </p:cNvPicPr>
            <p:nvPr/>
          </p:nvPicPr>
          <p:blipFill rotWithShape="1">
            <a:blip r:embed="rId6"/>
            <a:srcRect r="28710"/>
            <a:stretch/>
          </p:blipFill>
          <p:spPr>
            <a:xfrm>
              <a:off x="3551474" y="509903"/>
              <a:ext cx="330659" cy="3572405"/>
            </a:xfrm>
            <a:prstGeom prst="rect">
              <a:avLst/>
            </a:prstGeom>
          </p:spPr>
        </p:pic>
        <p:sp>
          <p:nvSpPr>
            <p:cNvPr id="27" name="TextBox 26">
              <a:extLst>
                <a:ext uri="{FF2B5EF4-FFF2-40B4-BE49-F238E27FC236}">
                  <a16:creationId xmlns:a16="http://schemas.microsoft.com/office/drawing/2014/main" id="{3645EE08-4C43-788B-CF22-F85288CB5EFE}"/>
                </a:ext>
              </a:extLst>
            </p:cNvPr>
            <p:cNvSpPr txBox="1"/>
            <p:nvPr/>
          </p:nvSpPr>
          <p:spPr>
            <a:xfrm rot="16200000">
              <a:off x="3014572" y="1964685"/>
              <a:ext cx="1812057" cy="252887"/>
            </a:xfrm>
            <a:prstGeom prst="rect">
              <a:avLst/>
            </a:prstGeom>
            <a:noFill/>
          </p:spPr>
          <p:txBody>
            <a:bodyPr wrap="square" rtlCol="1">
              <a:spAutoFit/>
            </a:bodyPr>
            <a:lstStyle/>
            <a:p>
              <a:r>
                <a:rPr lang="en-US" dirty="0">
                  <a:cs typeface="+mj-cs"/>
                </a:rPr>
                <a:t>Patients with BBBD, % all</a:t>
              </a:r>
              <a:endParaRPr lang="he-IL" dirty="0">
                <a:cs typeface="+mj-cs"/>
              </a:endParaRPr>
            </a:p>
          </p:txBody>
        </p:sp>
      </p:grpSp>
      <p:pic>
        <p:nvPicPr>
          <p:cNvPr id="28" name="Picture 27">
            <a:extLst>
              <a:ext uri="{FF2B5EF4-FFF2-40B4-BE49-F238E27FC236}">
                <a16:creationId xmlns:a16="http://schemas.microsoft.com/office/drawing/2014/main" id="{AC956E02-4380-BC55-2182-AD30ABCAEAE5}"/>
              </a:ext>
            </a:extLst>
          </p:cNvPr>
          <p:cNvPicPr>
            <a:picLocks noChangeAspect="1"/>
          </p:cNvPicPr>
          <p:nvPr/>
        </p:nvPicPr>
        <p:blipFill>
          <a:blip r:embed="rId7"/>
          <a:stretch>
            <a:fillRect/>
          </a:stretch>
        </p:blipFill>
        <p:spPr>
          <a:xfrm>
            <a:off x="106563" y="2581605"/>
            <a:ext cx="3864958" cy="1566981"/>
          </a:xfrm>
          <a:prstGeom prst="rect">
            <a:avLst/>
          </a:prstGeom>
        </p:spPr>
      </p:pic>
      <p:pic>
        <p:nvPicPr>
          <p:cNvPr id="29" name="Picture 28">
            <a:extLst>
              <a:ext uri="{FF2B5EF4-FFF2-40B4-BE49-F238E27FC236}">
                <a16:creationId xmlns:a16="http://schemas.microsoft.com/office/drawing/2014/main" id="{3114DF1C-E41D-74B3-FBCA-3D048FB3BB19}"/>
              </a:ext>
            </a:extLst>
          </p:cNvPr>
          <p:cNvPicPr>
            <a:picLocks noChangeAspect="1"/>
          </p:cNvPicPr>
          <p:nvPr/>
        </p:nvPicPr>
        <p:blipFill>
          <a:blip r:embed="rId8"/>
          <a:stretch>
            <a:fillRect/>
          </a:stretch>
        </p:blipFill>
        <p:spPr>
          <a:xfrm>
            <a:off x="106563" y="1124552"/>
            <a:ext cx="3864957" cy="1429945"/>
          </a:xfrm>
          <a:prstGeom prst="rect">
            <a:avLst/>
          </a:prstGeom>
        </p:spPr>
      </p:pic>
      <p:sp>
        <p:nvSpPr>
          <p:cNvPr id="36" name="TextBox 35">
            <a:extLst>
              <a:ext uri="{FF2B5EF4-FFF2-40B4-BE49-F238E27FC236}">
                <a16:creationId xmlns:a16="http://schemas.microsoft.com/office/drawing/2014/main" id="{E1791AA1-407A-32EA-05F7-266A25AE7FE9}"/>
              </a:ext>
            </a:extLst>
          </p:cNvPr>
          <p:cNvSpPr txBox="1"/>
          <p:nvPr/>
        </p:nvSpPr>
        <p:spPr>
          <a:xfrm>
            <a:off x="-93110" y="871549"/>
            <a:ext cx="292608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Generalized. </a:t>
            </a:r>
            <a:r>
              <a:rPr lang="en-US" sz="1400" dirty="0">
                <a:latin typeface="Times New Roman" panose="02020603050405020304" pitchFamily="18" charset="0"/>
                <a:cs typeface="Times New Roman" panose="02020603050405020304" pitchFamily="18" charset="0"/>
              </a:rPr>
              <a:t>N=10</a:t>
            </a:r>
            <a:endParaRPr lang="en-IL"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2863A939-B34A-DBA4-D2BD-E8C890BA86DC}"/>
              </a:ext>
            </a:extLst>
          </p:cNvPr>
          <p:cNvSpPr txBox="1"/>
          <p:nvPr/>
        </p:nvSpPr>
        <p:spPr>
          <a:xfrm>
            <a:off x="-84979" y="2441765"/>
            <a:ext cx="39457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Focal. </a:t>
            </a:r>
            <a:r>
              <a:rPr lang="en-US" sz="1400" dirty="0">
                <a:latin typeface="Times New Roman" panose="02020603050405020304" pitchFamily="18" charset="0"/>
                <a:cs typeface="Times New Roman" panose="02020603050405020304" pitchFamily="18" charset="0"/>
              </a:rPr>
              <a:t>N=30</a:t>
            </a:r>
            <a:endParaRPr lang="en-IL" sz="1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C0E875C-56BA-9F03-E553-54C50675B2AD}"/>
              </a:ext>
            </a:extLst>
          </p:cNvPr>
          <p:cNvSpPr txBox="1"/>
          <p:nvPr/>
        </p:nvSpPr>
        <p:spPr>
          <a:xfrm>
            <a:off x="4663830" y="895200"/>
            <a:ext cx="292608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Statistics</a:t>
            </a:r>
            <a:endParaRPr lang="en-IL"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2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8A879A-0606-D56D-5C7B-59FD0E42F30C}"/>
              </a:ext>
            </a:extLst>
          </p:cNvPr>
          <p:cNvSpPr txBox="1">
            <a:spLocks/>
          </p:cNvSpPr>
          <p:nvPr/>
        </p:nvSpPr>
        <p:spPr>
          <a:xfrm>
            <a:off x="1197304" y="0"/>
            <a:ext cx="9508400" cy="8952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Clr>
                <a:schemeClr val="dk1"/>
              </a:buClr>
              <a:buSzPts val="1400"/>
              <a:buFont typeface="Calibri"/>
              <a:buNone/>
              <a:defRPr sz="4400" kern="1200">
                <a:solidFill>
                  <a:schemeClr val="tx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lgn="ctr"/>
            <a:r>
              <a:rPr lang="en-US"/>
              <a:t>Focal vs Generalized</a:t>
            </a:r>
            <a:endParaRPr lang="en-US" dirty="0"/>
          </a:p>
        </p:txBody>
      </p:sp>
      <p:pic>
        <p:nvPicPr>
          <p:cNvPr id="5" name="Picture 4" descr="A graph of different sizes and numbers&#10;&#10;Description automatically generated with medium confidence">
            <a:extLst>
              <a:ext uri="{FF2B5EF4-FFF2-40B4-BE49-F238E27FC236}">
                <a16:creationId xmlns:a16="http://schemas.microsoft.com/office/drawing/2014/main" id="{95B5D760-5E2D-002D-83C9-A950DC0B7664}"/>
              </a:ext>
            </a:extLst>
          </p:cNvPr>
          <p:cNvPicPr>
            <a:picLocks noChangeAspect="1"/>
          </p:cNvPicPr>
          <p:nvPr/>
        </p:nvPicPr>
        <p:blipFill>
          <a:blip r:embed="rId3"/>
          <a:stretch>
            <a:fillRect/>
          </a:stretch>
        </p:blipFill>
        <p:spPr>
          <a:xfrm>
            <a:off x="2970964" y="895200"/>
            <a:ext cx="6250071" cy="5605316"/>
          </a:xfrm>
          <a:prstGeom prst="rect">
            <a:avLst/>
          </a:prstGeom>
        </p:spPr>
      </p:pic>
    </p:spTree>
    <p:extLst>
      <p:ext uri="{BB962C8B-B14F-4D97-AF65-F5344CB8AC3E}">
        <p14:creationId xmlns:p14="http://schemas.microsoft.com/office/powerpoint/2010/main" val="374239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76E98D-5D65-0281-E333-64AC514487C9}"/>
              </a:ext>
            </a:extLst>
          </p:cNvPr>
          <p:cNvSpPr>
            <a:spLocks noGrp="1"/>
          </p:cNvSpPr>
          <p:nvPr>
            <p:ph type="title"/>
          </p:nvPr>
        </p:nvSpPr>
        <p:spPr>
          <a:xfrm>
            <a:off x="1193420" y="-250964"/>
            <a:ext cx="9508400" cy="895200"/>
          </a:xfrm>
        </p:spPr>
        <p:txBody>
          <a:bodyPr/>
          <a:lstStyle/>
          <a:p>
            <a:pPr algn="ctr"/>
            <a:r>
              <a:rPr lang="en-US" dirty="0"/>
              <a:t>Frontal epilepsy</a:t>
            </a:r>
          </a:p>
        </p:txBody>
      </p:sp>
      <p:sp>
        <p:nvSpPr>
          <p:cNvPr id="13" name="TextBox 12">
            <a:extLst>
              <a:ext uri="{FF2B5EF4-FFF2-40B4-BE49-F238E27FC236}">
                <a16:creationId xmlns:a16="http://schemas.microsoft.com/office/drawing/2014/main" id="{235C5311-D0C4-B51B-86D5-8AECC2B21370}"/>
              </a:ext>
            </a:extLst>
          </p:cNvPr>
          <p:cNvSpPr txBox="1"/>
          <p:nvPr/>
        </p:nvSpPr>
        <p:spPr>
          <a:xfrm>
            <a:off x="6027514" y="515150"/>
            <a:ext cx="1789656"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Statistics</a:t>
            </a:r>
            <a:endParaRPr lang="en-IL" sz="1800" b="1" dirty="0">
              <a:latin typeface="Times New Roman" panose="02020603050405020304" pitchFamily="18" charset="0"/>
              <a:cs typeface="Times New Roman" panose="02020603050405020304" pitchFamily="18" charset="0"/>
            </a:endParaRPr>
          </a:p>
        </p:txBody>
      </p:sp>
      <p:graphicFrame>
        <p:nvGraphicFramePr>
          <p:cNvPr id="17" name="Object 16">
            <a:extLst>
              <a:ext uri="{FF2B5EF4-FFF2-40B4-BE49-F238E27FC236}">
                <a16:creationId xmlns:a16="http://schemas.microsoft.com/office/drawing/2014/main" id="{FA8C47E4-1F27-E26D-2262-B0F02A981F12}"/>
              </a:ext>
            </a:extLst>
          </p:cNvPr>
          <p:cNvGraphicFramePr>
            <a:graphicFrameLocks noChangeAspect="1"/>
          </p:cNvGraphicFramePr>
          <p:nvPr>
            <p:extLst>
              <p:ext uri="{D42A27DB-BD31-4B8C-83A1-F6EECF244321}">
                <p14:modId xmlns:p14="http://schemas.microsoft.com/office/powerpoint/2010/main" val="2044044696"/>
              </p:ext>
            </p:extLst>
          </p:nvPr>
        </p:nvGraphicFramePr>
        <p:xfrm>
          <a:off x="6258560" y="1153417"/>
          <a:ext cx="3316035" cy="5322212"/>
        </p:xfrm>
        <a:graphic>
          <a:graphicData uri="http://schemas.openxmlformats.org/presentationml/2006/ole">
            <mc:AlternateContent xmlns:mc="http://schemas.openxmlformats.org/markup-compatibility/2006">
              <mc:Choice xmlns:v="urn:schemas-microsoft-com:vml" Requires="v">
                <p:oleObj name="Prism 9" r:id="rId2" imgW="2175924" imgH="3506386" progId="Prism9.Document">
                  <p:embed/>
                </p:oleObj>
              </mc:Choice>
              <mc:Fallback>
                <p:oleObj name="Prism 9" r:id="rId2" imgW="2175924" imgH="3506386" progId="Prism9.Document">
                  <p:embed/>
                  <p:pic>
                    <p:nvPicPr>
                      <p:cNvPr id="4" name="Object 3">
                        <a:extLst>
                          <a:ext uri="{FF2B5EF4-FFF2-40B4-BE49-F238E27FC236}">
                            <a16:creationId xmlns:a16="http://schemas.microsoft.com/office/drawing/2014/main" id="{05DA192E-3A85-B005-24B1-E56AF0917313}"/>
                          </a:ext>
                        </a:extLst>
                      </p:cNvPr>
                      <p:cNvPicPr>
                        <a:picLocks noChangeAspect="1" noChangeArrowheads="1"/>
                      </p:cNvPicPr>
                      <p:nvPr/>
                    </p:nvPicPr>
                    <p:blipFill>
                      <a:blip r:embed="rId3"/>
                      <a:srcRect/>
                      <a:stretch>
                        <a:fillRect/>
                      </a:stretch>
                    </p:blipFill>
                    <p:spPr bwMode="auto">
                      <a:xfrm>
                        <a:off x="6258560" y="1153417"/>
                        <a:ext cx="3316035" cy="5322212"/>
                      </a:xfrm>
                      <a:prstGeom prst="rect">
                        <a:avLst/>
                      </a:prstGeom>
                      <a:noFill/>
                    </p:spPr>
                  </p:pic>
                </p:oleObj>
              </mc:Fallback>
            </mc:AlternateContent>
          </a:graphicData>
        </a:graphic>
      </p:graphicFrame>
      <p:pic>
        <p:nvPicPr>
          <p:cNvPr id="14" name="Picture 13">
            <a:extLst>
              <a:ext uri="{FF2B5EF4-FFF2-40B4-BE49-F238E27FC236}">
                <a16:creationId xmlns:a16="http://schemas.microsoft.com/office/drawing/2014/main" id="{91A7A736-0585-1FE5-35F4-E622C0951A97}"/>
              </a:ext>
            </a:extLst>
          </p:cNvPr>
          <p:cNvPicPr>
            <a:picLocks noChangeAspect="1"/>
          </p:cNvPicPr>
          <p:nvPr/>
        </p:nvPicPr>
        <p:blipFill>
          <a:blip r:embed="rId4"/>
          <a:stretch>
            <a:fillRect/>
          </a:stretch>
        </p:blipFill>
        <p:spPr>
          <a:xfrm>
            <a:off x="548657" y="487077"/>
            <a:ext cx="4837807" cy="1981443"/>
          </a:xfrm>
          <a:prstGeom prst="rect">
            <a:avLst/>
          </a:prstGeom>
        </p:spPr>
      </p:pic>
      <p:pic>
        <p:nvPicPr>
          <p:cNvPr id="18" name="Picture 17">
            <a:extLst>
              <a:ext uri="{FF2B5EF4-FFF2-40B4-BE49-F238E27FC236}">
                <a16:creationId xmlns:a16="http://schemas.microsoft.com/office/drawing/2014/main" id="{F691D7D5-7FD1-A856-54E0-7DD7FE519761}"/>
              </a:ext>
            </a:extLst>
          </p:cNvPr>
          <p:cNvPicPr>
            <a:picLocks noChangeAspect="1"/>
          </p:cNvPicPr>
          <p:nvPr/>
        </p:nvPicPr>
        <p:blipFill>
          <a:blip r:embed="rId5"/>
          <a:stretch>
            <a:fillRect/>
          </a:stretch>
        </p:blipFill>
        <p:spPr>
          <a:xfrm>
            <a:off x="665603" y="2383754"/>
            <a:ext cx="4603914" cy="1352632"/>
          </a:xfrm>
          <a:prstGeom prst="rect">
            <a:avLst/>
          </a:prstGeom>
        </p:spPr>
      </p:pic>
      <p:pic>
        <p:nvPicPr>
          <p:cNvPr id="19" name="Picture 18">
            <a:extLst>
              <a:ext uri="{FF2B5EF4-FFF2-40B4-BE49-F238E27FC236}">
                <a16:creationId xmlns:a16="http://schemas.microsoft.com/office/drawing/2014/main" id="{B24EC8D9-0A17-1429-E221-6ADC50E1A06E}"/>
              </a:ext>
            </a:extLst>
          </p:cNvPr>
          <p:cNvPicPr>
            <a:picLocks noChangeAspect="1"/>
          </p:cNvPicPr>
          <p:nvPr/>
        </p:nvPicPr>
        <p:blipFill>
          <a:blip r:embed="rId6"/>
          <a:stretch>
            <a:fillRect/>
          </a:stretch>
        </p:blipFill>
        <p:spPr>
          <a:xfrm>
            <a:off x="5461073" y="913171"/>
            <a:ext cx="946206" cy="5992639"/>
          </a:xfrm>
          <a:prstGeom prst="rect">
            <a:avLst/>
          </a:prstGeom>
        </p:spPr>
      </p:pic>
      <p:pic>
        <p:nvPicPr>
          <p:cNvPr id="20" name="Picture 19">
            <a:extLst>
              <a:ext uri="{FF2B5EF4-FFF2-40B4-BE49-F238E27FC236}">
                <a16:creationId xmlns:a16="http://schemas.microsoft.com/office/drawing/2014/main" id="{D4593ADB-479E-F8E0-749E-AD408B2826AB}"/>
              </a:ext>
            </a:extLst>
          </p:cNvPr>
          <p:cNvPicPr>
            <a:picLocks noChangeAspect="1"/>
          </p:cNvPicPr>
          <p:nvPr/>
        </p:nvPicPr>
        <p:blipFill>
          <a:blip r:embed="rId7"/>
          <a:stretch>
            <a:fillRect/>
          </a:stretch>
        </p:blipFill>
        <p:spPr>
          <a:xfrm>
            <a:off x="482722" y="3652726"/>
            <a:ext cx="4978351" cy="1950976"/>
          </a:xfrm>
          <a:prstGeom prst="rect">
            <a:avLst/>
          </a:prstGeom>
        </p:spPr>
      </p:pic>
      <p:pic>
        <p:nvPicPr>
          <p:cNvPr id="21" name="Picture 20">
            <a:extLst>
              <a:ext uri="{FF2B5EF4-FFF2-40B4-BE49-F238E27FC236}">
                <a16:creationId xmlns:a16="http://schemas.microsoft.com/office/drawing/2014/main" id="{93847B36-FA81-B1F8-AB1A-17BA39C9434E}"/>
              </a:ext>
            </a:extLst>
          </p:cNvPr>
          <p:cNvPicPr>
            <a:picLocks noChangeAspect="1"/>
          </p:cNvPicPr>
          <p:nvPr/>
        </p:nvPicPr>
        <p:blipFill>
          <a:blip r:embed="rId8"/>
          <a:stretch>
            <a:fillRect/>
          </a:stretch>
        </p:blipFill>
        <p:spPr>
          <a:xfrm>
            <a:off x="424615" y="5573178"/>
            <a:ext cx="4999153" cy="1379340"/>
          </a:xfrm>
          <a:prstGeom prst="rect">
            <a:avLst/>
          </a:prstGeom>
        </p:spPr>
      </p:pic>
      <p:graphicFrame>
        <p:nvGraphicFramePr>
          <p:cNvPr id="22" name="Object 21">
            <a:extLst>
              <a:ext uri="{FF2B5EF4-FFF2-40B4-BE49-F238E27FC236}">
                <a16:creationId xmlns:a16="http://schemas.microsoft.com/office/drawing/2014/main" id="{FD0AED65-FD39-3149-662C-F6C8D60B4FF7}"/>
              </a:ext>
            </a:extLst>
          </p:cNvPr>
          <p:cNvGraphicFramePr>
            <a:graphicFrameLocks noChangeAspect="1"/>
          </p:cNvGraphicFramePr>
          <p:nvPr>
            <p:extLst>
              <p:ext uri="{D42A27DB-BD31-4B8C-83A1-F6EECF244321}">
                <p14:modId xmlns:p14="http://schemas.microsoft.com/office/powerpoint/2010/main" val="3003097078"/>
              </p:ext>
            </p:extLst>
          </p:nvPr>
        </p:nvGraphicFramePr>
        <p:xfrm>
          <a:off x="8996239" y="825661"/>
          <a:ext cx="3594041" cy="5755730"/>
        </p:xfrm>
        <a:graphic>
          <a:graphicData uri="http://schemas.openxmlformats.org/presentationml/2006/ole">
            <mc:AlternateContent xmlns:mc="http://schemas.openxmlformats.org/markup-compatibility/2006">
              <mc:Choice xmlns:v="urn:schemas-microsoft-com:vml" Requires="v">
                <p:oleObj name="Prism 9" r:id="rId9" imgW="2175924" imgH="3506386" progId="Prism9.Document">
                  <p:embed/>
                </p:oleObj>
              </mc:Choice>
              <mc:Fallback>
                <p:oleObj name="Prism 9" r:id="rId9" imgW="2175924" imgH="3506386" progId="Prism9.Document">
                  <p:embed/>
                  <p:pic>
                    <p:nvPicPr>
                      <p:cNvPr id="17" name="Object 16">
                        <a:extLst>
                          <a:ext uri="{FF2B5EF4-FFF2-40B4-BE49-F238E27FC236}">
                            <a16:creationId xmlns:a16="http://schemas.microsoft.com/office/drawing/2014/main" id="{03D8A644-46FD-EB22-7AE2-1A1FF705062B}"/>
                          </a:ext>
                        </a:extLst>
                      </p:cNvPr>
                      <p:cNvPicPr>
                        <a:picLocks noChangeAspect="1" noChangeArrowheads="1"/>
                      </p:cNvPicPr>
                      <p:nvPr/>
                    </p:nvPicPr>
                    <p:blipFill>
                      <a:blip r:embed="rId10"/>
                      <a:srcRect/>
                      <a:stretch>
                        <a:fillRect/>
                      </a:stretch>
                    </p:blipFill>
                    <p:spPr bwMode="auto">
                      <a:xfrm>
                        <a:off x="8996239" y="825661"/>
                        <a:ext cx="3594041" cy="5755730"/>
                      </a:xfrm>
                      <a:prstGeom prst="rect">
                        <a:avLst/>
                      </a:prstGeom>
                      <a:noFill/>
                    </p:spPr>
                  </p:pic>
                </p:oleObj>
              </mc:Fallback>
            </mc:AlternateContent>
          </a:graphicData>
        </a:graphic>
      </p:graphicFrame>
      <p:sp>
        <p:nvSpPr>
          <p:cNvPr id="23" name="TextBox 22">
            <a:extLst>
              <a:ext uri="{FF2B5EF4-FFF2-40B4-BE49-F238E27FC236}">
                <a16:creationId xmlns:a16="http://schemas.microsoft.com/office/drawing/2014/main" id="{6BC67F5B-EA79-E81A-9BC7-539AB0625C98}"/>
              </a:ext>
            </a:extLst>
          </p:cNvPr>
          <p:cNvSpPr txBox="1"/>
          <p:nvPr/>
        </p:nvSpPr>
        <p:spPr>
          <a:xfrm>
            <a:off x="-1" y="3468060"/>
            <a:ext cx="29635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Temporal    </a:t>
            </a:r>
            <a:r>
              <a:rPr lang="en-US" dirty="0">
                <a:latin typeface="Times New Roman" panose="02020603050405020304" pitchFamily="18" charset="0"/>
                <a:cs typeface="Times New Roman" panose="02020603050405020304" pitchFamily="18" charset="0"/>
              </a:rPr>
              <a:t>N=13</a:t>
            </a:r>
            <a:r>
              <a:rPr lang="en-US" b="1" dirty="0">
                <a:latin typeface="Times New Roman" panose="02020603050405020304" pitchFamily="18" charset="0"/>
                <a:cs typeface="Times New Roman" panose="02020603050405020304" pitchFamily="18" charset="0"/>
              </a:rPr>
              <a:t>	</a:t>
            </a:r>
            <a:endParaRPr lang="he-IL"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82729B-3787-F597-081C-D2C055ECF23B}"/>
              </a:ext>
            </a:extLst>
          </p:cNvPr>
          <p:cNvSpPr txBox="1"/>
          <p:nvPr/>
        </p:nvSpPr>
        <p:spPr>
          <a:xfrm>
            <a:off x="-23789" y="274904"/>
            <a:ext cx="17896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Frontal	</a:t>
            </a:r>
            <a:r>
              <a:rPr lang="en-US" dirty="0">
                <a:latin typeface="Times New Roman" panose="02020603050405020304" pitchFamily="18" charset="0"/>
                <a:cs typeface="Times New Roman" panose="02020603050405020304" pitchFamily="18" charset="0"/>
              </a:rPr>
              <a:t>N=15</a:t>
            </a:r>
            <a:endParaRPr lang="he-IL"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6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FE4276B3-257D-8978-08A8-B9FF50B1E9D0}"/>
              </a:ext>
            </a:extLst>
          </p:cNvPr>
          <p:cNvPicPr>
            <a:picLocks noChangeAspect="1"/>
          </p:cNvPicPr>
          <p:nvPr/>
        </p:nvPicPr>
        <p:blipFill>
          <a:blip r:embed="rId2"/>
          <a:stretch>
            <a:fillRect/>
          </a:stretch>
        </p:blipFill>
        <p:spPr>
          <a:xfrm>
            <a:off x="8861366" y="4224965"/>
            <a:ext cx="2605251" cy="2409600"/>
          </a:xfrm>
          <a:prstGeom prst="rect">
            <a:avLst/>
          </a:prstGeom>
        </p:spPr>
      </p:pic>
      <p:sp>
        <p:nvSpPr>
          <p:cNvPr id="4" name="Title 1">
            <a:extLst>
              <a:ext uri="{FF2B5EF4-FFF2-40B4-BE49-F238E27FC236}">
                <a16:creationId xmlns:a16="http://schemas.microsoft.com/office/drawing/2014/main" id="{99E942A4-824D-D1FC-D113-BB55C95698DD}"/>
              </a:ext>
            </a:extLst>
          </p:cNvPr>
          <p:cNvSpPr txBox="1">
            <a:spLocks/>
          </p:cNvSpPr>
          <p:nvPr/>
        </p:nvSpPr>
        <p:spPr>
          <a:xfrm>
            <a:off x="1193420" y="-250964"/>
            <a:ext cx="9508400" cy="8952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Clr>
                <a:schemeClr val="dk1"/>
              </a:buClr>
              <a:buSzPts val="1400"/>
              <a:buFont typeface="Calibri"/>
              <a:buNone/>
              <a:defRPr sz="4400" kern="1200">
                <a:solidFill>
                  <a:schemeClr val="tx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lgn="ctr"/>
            <a:r>
              <a:rPr lang="en-US" dirty="0"/>
              <a:t>Lesion vs BBBD</a:t>
            </a:r>
          </a:p>
        </p:txBody>
      </p:sp>
      <p:pic>
        <p:nvPicPr>
          <p:cNvPr id="5" name="Picture 4">
            <a:extLst>
              <a:ext uri="{FF2B5EF4-FFF2-40B4-BE49-F238E27FC236}">
                <a16:creationId xmlns:a16="http://schemas.microsoft.com/office/drawing/2014/main" id="{1B0F90DA-742D-26C7-AE1F-99EBAE455AF7}"/>
              </a:ext>
            </a:extLst>
          </p:cNvPr>
          <p:cNvPicPr>
            <a:picLocks noChangeAspect="1"/>
          </p:cNvPicPr>
          <p:nvPr/>
        </p:nvPicPr>
        <p:blipFill rotWithShape="1">
          <a:blip r:embed="rId3"/>
          <a:srcRect l="35954" t="-937" r="560" b="937"/>
          <a:stretch/>
        </p:blipFill>
        <p:spPr>
          <a:xfrm>
            <a:off x="909966" y="2797368"/>
            <a:ext cx="2424352" cy="1140084"/>
          </a:xfrm>
          <a:prstGeom prst="rect">
            <a:avLst/>
          </a:prstGeom>
        </p:spPr>
      </p:pic>
      <p:grpSp>
        <p:nvGrpSpPr>
          <p:cNvPr id="6" name="Group 5">
            <a:extLst>
              <a:ext uri="{FF2B5EF4-FFF2-40B4-BE49-F238E27FC236}">
                <a16:creationId xmlns:a16="http://schemas.microsoft.com/office/drawing/2014/main" id="{DE25829A-C5F0-1AC7-716B-71CD6A2A9BED}"/>
              </a:ext>
            </a:extLst>
          </p:cNvPr>
          <p:cNvGrpSpPr/>
          <p:nvPr/>
        </p:nvGrpSpPr>
        <p:grpSpPr>
          <a:xfrm>
            <a:off x="1945151" y="978956"/>
            <a:ext cx="1828800" cy="1828800"/>
            <a:chOff x="1929414" y="569635"/>
            <a:chExt cx="1828800" cy="1828800"/>
          </a:xfrm>
        </p:grpSpPr>
        <p:pic>
          <p:nvPicPr>
            <p:cNvPr id="7" name="Picture 6" descr="A close-up of a brain scan&#10;&#10;Description automatically generated with low confidence">
              <a:extLst>
                <a:ext uri="{FF2B5EF4-FFF2-40B4-BE49-F238E27FC236}">
                  <a16:creationId xmlns:a16="http://schemas.microsoft.com/office/drawing/2014/main" id="{A827610B-D4EC-389E-D321-A4B64D20157D}"/>
                </a:ext>
              </a:extLst>
            </p:cNvPr>
            <p:cNvPicPr>
              <a:picLocks noChangeAspect="1"/>
            </p:cNvPicPr>
            <p:nvPr/>
          </p:nvPicPr>
          <p:blipFill>
            <a:blip r:embed="rId4"/>
            <a:stretch>
              <a:fillRect/>
            </a:stretch>
          </p:blipFill>
          <p:spPr>
            <a:xfrm>
              <a:off x="1929414" y="569635"/>
              <a:ext cx="1828800" cy="1828800"/>
            </a:xfrm>
            <a:prstGeom prst="rect">
              <a:avLst/>
            </a:prstGeom>
          </p:spPr>
        </p:pic>
        <p:sp>
          <p:nvSpPr>
            <p:cNvPr id="8" name="Oval 7">
              <a:extLst>
                <a:ext uri="{FF2B5EF4-FFF2-40B4-BE49-F238E27FC236}">
                  <a16:creationId xmlns:a16="http://schemas.microsoft.com/office/drawing/2014/main" id="{D8C4F489-7DAE-87DE-9778-9FE9AAE087F1}"/>
                </a:ext>
              </a:extLst>
            </p:cNvPr>
            <p:cNvSpPr/>
            <p:nvPr/>
          </p:nvSpPr>
          <p:spPr>
            <a:xfrm>
              <a:off x="2933700" y="1425543"/>
              <a:ext cx="293850" cy="2668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49F3A93A-5F53-86E3-4B6C-87F2540EC483}"/>
              </a:ext>
            </a:extLst>
          </p:cNvPr>
          <p:cNvSpPr txBox="1"/>
          <p:nvPr/>
        </p:nvSpPr>
        <p:spPr>
          <a:xfrm>
            <a:off x="0" y="631800"/>
            <a:ext cx="3961192" cy="3693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A </a:t>
            </a:r>
            <a:r>
              <a:rPr lang="en-US" sz="900" dirty="0"/>
              <a:t>Left Hippocampal Sclerosis: 35 </a:t>
            </a:r>
            <a:r>
              <a:rPr lang="en-US" sz="900" dirty="0" err="1"/>
              <a:t>yo</a:t>
            </a:r>
            <a:r>
              <a:rPr lang="en-US" sz="900" dirty="0"/>
              <a:t> man, focal epilepsy with impaired awareness, secondary generalization</a:t>
            </a:r>
            <a:endParaRPr lang="en-IL" sz="900" dirty="0"/>
          </a:p>
        </p:txBody>
      </p:sp>
      <p:grpSp>
        <p:nvGrpSpPr>
          <p:cNvPr id="10" name="Group 9">
            <a:extLst>
              <a:ext uri="{FF2B5EF4-FFF2-40B4-BE49-F238E27FC236}">
                <a16:creationId xmlns:a16="http://schemas.microsoft.com/office/drawing/2014/main" id="{C40B8A2B-04B1-0FCB-9D5E-B986A29FADC8}"/>
              </a:ext>
            </a:extLst>
          </p:cNvPr>
          <p:cNvGrpSpPr/>
          <p:nvPr/>
        </p:nvGrpSpPr>
        <p:grpSpPr>
          <a:xfrm>
            <a:off x="88514" y="976884"/>
            <a:ext cx="1828800" cy="1828800"/>
            <a:chOff x="16449" y="734347"/>
            <a:chExt cx="1828800" cy="1828800"/>
          </a:xfrm>
        </p:grpSpPr>
        <p:pic>
          <p:nvPicPr>
            <p:cNvPr id="11" name="Picture 10" descr="A close-up of a brain scan&#10;&#10;Description automatically generated with low confidence">
              <a:extLst>
                <a:ext uri="{FF2B5EF4-FFF2-40B4-BE49-F238E27FC236}">
                  <a16:creationId xmlns:a16="http://schemas.microsoft.com/office/drawing/2014/main" id="{E2D3FE09-0631-D6CB-8DDA-F8BEB71AE6C0}"/>
                </a:ext>
              </a:extLst>
            </p:cNvPr>
            <p:cNvPicPr>
              <a:picLocks noChangeAspect="1"/>
            </p:cNvPicPr>
            <p:nvPr/>
          </p:nvPicPr>
          <p:blipFill>
            <a:blip r:embed="rId5"/>
            <a:stretch>
              <a:fillRect/>
            </a:stretch>
          </p:blipFill>
          <p:spPr>
            <a:xfrm>
              <a:off x="16449" y="734347"/>
              <a:ext cx="1828800" cy="1828800"/>
            </a:xfrm>
            <a:prstGeom prst="rect">
              <a:avLst/>
            </a:prstGeom>
          </p:spPr>
        </p:pic>
        <p:sp>
          <p:nvSpPr>
            <p:cNvPr id="12" name="Oval 11">
              <a:extLst>
                <a:ext uri="{FF2B5EF4-FFF2-40B4-BE49-F238E27FC236}">
                  <a16:creationId xmlns:a16="http://schemas.microsoft.com/office/drawing/2014/main" id="{59C51D52-0DC9-0FFB-0549-1BDCA6BFA2CE}"/>
                </a:ext>
              </a:extLst>
            </p:cNvPr>
            <p:cNvSpPr/>
            <p:nvPr/>
          </p:nvSpPr>
          <p:spPr>
            <a:xfrm>
              <a:off x="1015832" y="1576400"/>
              <a:ext cx="293850" cy="2668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a:extLst>
              <a:ext uri="{FF2B5EF4-FFF2-40B4-BE49-F238E27FC236}">
                <a16:creationId xmlns:a16="http://schemas.microsoft.com/office/drawing/2014/main" id="{F55153BA-C584-C11F-DCA4-6D261C7056F2}"/>
              </a:ext>
            </a:extLst>
          </p:cNvPr>
          <p:cNvPicPr>
            <a:picLocks noChangeAspect="1"/>
          </p:cNvPicPr>
          <p:nvPr/>
        </p:nvPicPr>
        <p:blipFill>
          <a:blip r:embed="rId6"/>
          <a:stretch>
            <a:fillRect/>
          </a:stretch>
        </p:blipFill>
        <p:spPr>
          <a:xfrm>
            <a:off x="1068431" y="3950140"/>
            <a:ext cx="2060350" cy="1122916"/>
          </a:xfrm>
          <a:prstGeom prst="rect">
            <a:avLst/>
          </a:prstGeom>
        </p:spPr>
      </p:pic>
      <p:grpSp>
        <p:nvGrpSpPr>
          <p:cNvPr id="14" name="Group 13">
            <a:extLst>
              <a:ext uri="{FF2B5EF4-FFF2-40B4-BE49-F238E27FC236}">
                <a16:creationId xmlns:a16="http://schemas.microsoft.com/office/drawing/2014/main" id="{331D0994-B7FC-E002-9F65-2BA8A3DA6266}"/>
              </a:ext>
            </a:extLst>
          </p:cNvPr>
          <p:cNvGrpSpPr/>
          <p:nvPr/>
        </p:nvGrpSpPr>
        <p:grpSpPr>
          <a:xfrm>
            <a:off x="3936519" y="1012522"/>
            <a:ext cx="1828800" cy="1828800"/>
            <a:chOff x="10331" y="5577853"/>
            <a:chExt cx="1828800" cy="1828800"/>
          </a:xfrm>
        </p:grpSpPr>
        <p:pic>
          <p:nvPicPr>
            <p:cNvPr id="15" name="Picture 14" descr="A close-up of a brain scan&#10;&#10;Description automatically generated with medium confidence">
              <a:extLst>
                <a:ext uri="{FF2B5EF4-FFF2-40B4-BE49-F238E27FC236}">
                  <a16:creationId xmlns:a16="http://schemas.microsoft.com/office/drawing/2014/main" id="{F532A6AF-D6EF-A34D-6788-6E7B7E6B7987}"/>
                </a:ext>
              </a:extLst>
            </p:cNvPr>
            <p:cNvPicPr>
              <a:picLocks noChangeAspect="1"/>
            </p:cNvPicPr>
            <p:nvPr/>
          </p:nvPicPr>
          <p:blipFill>
            <a:blip r:embed="rId7"/>
            <a:stretch>
              <a:fillRect/>
            </a:stretch>
          </p:blipFill>
          <p:spPr>
            <a:xfrm>
              <a:off x="10331" y="5577853"/>
              <a:ext cx="1828800" cy="1828800"/>
            </a:xfrm>
            <a:prstGeom prst="rect">
              <a:avLst/>
            </a:prstGeom>
          </p:spPr>
        </p:pic>
        <p:sp>
          <p:nvSpPr>
            <p:cNvPr id="16" name="Oval 15">
              <a:extLst>
                <a:ext uri="{FF2B5EF4-FFF2-40B4-BE49-F238E27FC236}">
                  <a16:creationId xmlns:a16="http://schemas.microsoft.com/office/drawing/2014/main" id="{EC1285D2-919B-3325-F2B8-B5148C7DEEE3}"/>
                </a:ext>
              </a:extLst>
            </p:cNvPr>
            <p:cNvSpPr/>
            <p:nvPr/>
          </p:nvSpPr>
          <p:spPr>
            <a:xfrm>
              <a:off x="1006997" y="6215604"/>
              <a:ext cx="369599" cy="3356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1E9E82AD-F838-E81B-0D60-4AD3670B547C}"/>
              </a:ext>
            </a:extLst>
          </p:cNvPr>
          <p:cNvSpPr txBox="1"/>
          <p:nvPr/>
        </p:nvSpPr>
        <p:spPr>
          <a:xfrm>
            <a:off x="3884631" y="631800"/>
            <a:ext cx="1887244" cy="3693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B </a:t>
            </a:r>
            <a:r>
              <a:rPr lang="en-US" sz="900" b="0" i="0" dirty="0">
                <a:solidFill>
                  <a:srgbClr val="000000"/>
                </a:solidFill>
                <a:effectLst/>
                <a:latin typeface="docs-Calibri"/>
              </a:rPr>
              <a:t>Frontal lode epilepsy</a:t>
            </a:r>
            <a:r>
              <a:rPr lang="en-US" sz="900" dirty="0"/>
              <a:t>: 33yo man, EEG: normal </a:t>
            </a:r>
            <a:r>
              <a:rPr lang="en-US" sz="900" b="0" i="0" dirty="0">
                <a:solidFill>
                  <a:srgbClr val="000000"/>
                </a:solidFill>
                <a:effectLst/>
                <a:latin typeface="docs-Calibri"/>
              </a:rPr>
              <a:t> </a:t>
            </a:r>
            <a:endParaRPr lang="en-IL" sz="900" dirty="0"/>
          </a:p>
        </p:txBody>
      </p:sp>
      <p:pic>
        <p:nvPicPr>
          <p:cNvPr id="18" name="Picture 17">
            <a:extLst>
              <a:ext uri="{FF2B5EF4-FFF2-40B4-BE49-F238E27FC236}">
                <a16:creationId xmlns:a16="http://schemas.microsoft.com/office/drawing/2014/main" id="{E521666F-4367-406A-77EC-6E8F3CDC2FFF}"/>
              </a:ext>
            </a:extLst>
          </p:cNvPr>
          <p:cNvPicPr>
            <a:picLocks noChangeAspect="1"/>
          </p:cNvPicPr>
          <p:nvPr/>
        </p:nvPicPr>
        <p:blipFill>
          <a:blip r:embed="rId8"/>
          <a:stretch>
            <a:fillRect/>
          </a:stretch>
        </p:blipFill>
        <p:spPr>
          <a:xfrm>
            <a:off x="3613756" y="2841322"/>
            <a:ext cx="2543126" cy="1349947"/>
          </a:xfrm>
          <a:prstGeom prst="rect">
            <a:avLst/>
          </a:prstGeom>
        </p:spPr>
      </p:pic>
      <p:pic>
        <p:nvPicPr>
          <p:cNvPr id="19" name="Picture 18">
            <a:extLst>
              <a:ext uri="{FF2B5EF4-FFF2-40B4-BE49-F238E27FC236}">
                <a16:creationId xmlns:a16="http://schemas.microsoft.com/office/drawing/2014/main" id="{6DDD023D-1701-DE09-9B68-251D9B57EE93}"/>
              </a:ext>
            </a:extLst>
          </p:cNvPr>
          <p:cNvPicPr>
            <a:picLocks noChangeAspect="1"/>
          </p:cNvPicPr>
          <p:nvPr/>
        </p:nvPicPr>
        <p:blipFill>
          <a:blip r:embed="rId9"/>
          <a:stretch>
            <a:fillRect/>
          </a:stretch>
        </p:blipFill>
        <p:spPr>
          <a:xfrm>
            <a:off x="11135368" y="2101736"/>
            <a:ext cx="652685" cy="3045866"/>
          </a:xfrm>
          <a:prstGeom prst="rect">
            <a:avLst/>
          </a:prstGeom>
        </p:spPr>
      </p:pic>
      <p:grpSp>
        <p:nvGrpSpPr>
          <p:cNvPr id="20" name="Group 19">
            <a:extLst>
              <a:ext uri="{FF2B5EF4-FFF2-40B4-BE49-F238E27FC236}">
                <a16:creationId xmlns:a16="http://schemas.microsoft.com/office/drawing/2014/main" id="{20B95FFD-A9F9-B8CD-EC6B-D66AB9CDC9DF}"/>
              </a:ext>
            </a:extLst>
          </p:cNvPr>
          <p:cNvGrpSpPr/>
          <p:nvPr/>
        </p:nvGrpSpPr>
        <p:grpSpPr>
          <a:xfrm>
            <a:off x="6317590" y="1025297"/>
            <a:ext cx="1780387" cy="1780387"/>
            <a:chOff x="0" y="330197"/>
            <a:chExt cx="2955704" cy="2955704"/>
          </a:xfrm>
        </p:grpSpPr>
        <p:pic>
          <p:nvPicPr>
            <p:cNvPr id="21" name="Picture 20" descr="A close-up of a brain scan&#10;&#10;Description automatically generated">
              <a:extLst>
                <a:ext uri="{FF2B5EF4-FFF2-40B4-BE49-F238E27FC236}">
                  <a16:creationId xmlns:a16="http://schemas.microsoft.com/office/drawing/2014/main" id="{ABAD79D8-F024-A177-D327-C9111B8E65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30197"/>
              <a:ext cx="2955704" cy="2955704"/>
            </a:xfrm>
            <a:prstGeom prst="rect">
              <a:avLst/>
            </a:prstGeom>
          </p:spPr>
        </p:pic>
        <p:sp>
          <p:nvSpPr>
            <p:cNvPr id="22" name="Oval 21">
              <a:extLst>
                <a:ext uri="{FF2B5EF4-FFF2-40B4-BE49-F238E27FC236}">
                  <a16:creationId xmlns:a16="http://schemas.microsoft.com/office/drawing/2014/main" id="{48C324AE-03A4-BD12-B41F-941412096B85}"/>
                </a:ext>
              </a:extLst>
            </p:cNvPr>
            <p:cNvSpPr/>
            <p:nvPr/>
          </p:nvSpPr>
          <p:spPr>
            <a:xfrm>
              <a:off x="653690" y="1380811"/>
              <a:ext cx="521419" cy="111041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ADC8AA5B-3A30-8A1F-831F-31E5730E8370}"/>
              </a:ext>
            </a:extLst>
          </p:cNvPr>
          <p:cNvSpPr txBox="1"/>
          <p:nvPr/>
        </p:nvSpPr>
        <p:spPr>
          <a:xfrm>
            <a:off x="6021994" y="562551"/>
            <a:ext cx="2715004" cy="5078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C</a:t>
            </a:r>
            <a:r>
              <a:rPr lang="en-US" sz="900" b="0" i="0" dirty="0">
                <a:solidFill>
                  <a:srgbClr val="222222"/>
                </a:solidFill>
                <a:effectLst/>
                <a:latin typeface="docs-Calibri"/>
              </a:rPr>
              <a:t> Frontal lobe Epilepsy: 55yo woman,  EEG: </a:t>
            </a:r>
            <a:r>
              <a:rPr lang="en-US" sz="900" b="0" i="0" dirty="0">
                <a:solidFill>
                  <a:srgbClr val="000000"/>
                </a:solidFill>
                <a:effectLst/>
                <a:latin typeface="docs-Calibri"/>
              </a:rPr>
              <a:t>frontal temporal right</a:t>
            </a:r>
            <a:r>
              <a:rPr lang="en-US" sz="900" b="0" i="0" dirty="0">
                <a:solidFill>
                  <a:srgbClr val="222222"/>
                </a:solidFill>
                <a:effectLst/>
                <a:latin typeface="docs-Calibri"/>
              </a:rPr>
              <a:t> </a:t>
            </a:r>
            <a:r>
              <a:rPr lang="en-US" sz="900" b="1" dirty="0">
                <a:latin typeface="Times New Roman" panose="02020603050405020304" pitchFamily="18" charset="0"/>
                <a:cs typeface="Times New Roman" panose="02020603050405020304" pitchFamily="18" charset="0"/>
              </a:rPr>
              <a:t> </a:t>
            </a:r>
            <a:endParaRPr lang="en-IL" sz="900" dirty="0"/>
          </a:p>
          <a:p>
            <a:endParaRPr lang="en-IL" sz="900" dirty="0"/>
          </a:p>
        </p:txBody>
      </p:sp>
      <p:pic>
        <p:nvPicPr>
          <p:cNvPr id="24" name="Picture 23">
            <a:extLst>
              <a:ext uri="{FF2B5EF4-FFF2-40B4-BE49-F238E27FC236}">
                <a16:creationId xmlns:a16="http://schemas.microsoft.com/office/drawing/2014/main" id="{AC36FCF0-E2AA-82E2-4CE5-0284A8DB34A8}"/>
              </a:ext>
            </a:extLst>
          </p:cNvPr>
          <p:cNvPicPr>
            <a:picLocks noChangeAspect="1"/>
          </p:cNvPicPr>
          <p:nvPr/>
        </p:nvPicPr>
        <p:blipFill>
          <a:blip r:embed="rId11"/>
          <a:stretch>
            <a:fillRect/>
          </a:stretch>
        </p:blipFill>
        <p:spPr>
          <a:xfrm>
            <a:off x="6330768" y="2805684"/>
            <a:ext cx="2062805" cy="1317604"/>
          </a:xfrm>
          <a:prstGeom prst="rect">
            <a:avLst/>
          </a:prstGeom>
        </p:spPr>
      </p:pic>
      <p:grpSp>
        <p:nvGrpSpPr>
          <p:cNvPr id="25" name="Group 24">
            <a:extLst>
              <a:ext uri="{FF2B5EF4-FFF2-40B4-BE49-F238E27FC236}">
                <a16:creationId xmlns:a16="http://schemas.microsoft.com/office/drawing/2014/main" id="{EA7C763E-35FB-9186-E88A-9F8899BB1E28}"/>
              </a:ext>
            </a:extLst>
          </p:cNvPr>
          <p:cNvGrpSpPr/>
          <p:nvPr/>
        </p:nvGrpSpPr>
        <p:grpSpPr>
          <a:xfrm>
            <a:off x="9070726" y="995026"/>
            <a:ext cx="1780387" cy="1780387"/>
            <a:chOff x="35418" y="5004031"/>
            <a:chExt cx="3319787" cy="3319787"/>
          </a:xfrm>
        </p:grpSpPr>
        <p:pic>
          <p:nvPicPr>
            <p:cNvPr id="26" name="Picture 25" descr="A close-up of a brain scan&#10;&#10;Description automatically generated">
              <a:extLst>
                <a:ext uri="{FF2B5EF4-FFF2-40B4-BE49-F238E27FC236}">
                  <a16:creationId xmlns:a16="http://schemas.microsoft.com/office/drawing/2014/main" id="{7725ADA9-11C1-4DB3-EACD-786B8CB3CC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18" y="5004031"/>
              <a:ext cx="3319787" cy="3319787"/>
            </a:xfrm>
            <a:prstGeom prst="rect">
              <a:avLst/>
            </a:prstGeom>
          </p:spPr>
        </p:pic>
        <p:sp>
          <p:nvSpPr>
            <p:cNvPr id="27" name="Oval 26">
              <a:extLst>
                <a:ext uri="{FF2B5EF4-FFF2-40B4-BE49-F238E27FC236}">
                  <a16:creationId xmlns:a16="http://schemas.microsoft.com/office/drawing/2014/main" id="{67CB5BF9-F8AF-42EA-D677-AF4BB3AAE9F2}"/>
                </a:ext>
              </a:extLst>
            </p:cNvPr>
            <p:cNvSpPr/>
            <p:nvPr/>
          </p:nvSpPr>
          <p:spPr>
            <a:xfrm>
              <a:off x="1782449" y="6315785"/>
              <a:ext cx="369599" cy="3356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686ED635-4617-EF93-7939-CC855FB113A9}"/>
              </a:ext>
            </a:extLst>
          </p:cNvPr>
          <p:cNvSpPr txBox="1"/>
          <p:nvPr/>
        </p:nvSpPr>
        <p:spPr>
          <a:xfrm>
            <a:off x="8664726" y="562551"/>
            <a:ext cx="2715004" cy="5078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D </a:t>
            </a:r>
            <a:r>
              <a:rPr lang="en-US" sz="900" dirty="0"/>
              <a:t>M/P Cortical Dysplasia: 57yo woman, EEG: </a:t>
            </a:r>
            <a:r>
              <a:rPr lang="en-US" sz="900" b="0" i="0" dirty="0">
                <a:solidFill>
                  <a:srgbClr val="000000"/>
                </a:solidFill>
                <a:effectLst/>
                <a:latin typeface="docs-Calibri"/>
              </a:rPr>
              <a:t>Left </a:t>
            </a:r>
            <a:r>
              <a:rPr lang="en-US" sz="900" b="0" i="0" dirty="0" err="1">
                <a:solidFill>
                  <a:srgbClr val="000000"/>
                </a:solidFill>
                <a:effectLst/>
                <a:latin typeface="docs-Calibri"/>
              </a:rPr>
              <a:t>fronto</a:t>
            </a:r>
            <a:r>
              <a:rPr lang="en-US" sz="900" b="0" i="0" dirty="0">
                <a:solidFill>
                  <a:srgbClr val="000000"/>
                </a:solidFill>
                <a:effectLst/>
                <a:latin typeface="docs-Calibri"/>
              </a:rPr>
              <a:t>-temporal</a:t>
            </a:r>
            <a:endParaRPr lang="en-IL" sz="900" dirty="0"/>
          </a:p>
          <a:p>
            <a:endParaRPr lang="en-IL" sz="900" dirty="0"/>
          </a:p>
        </p:txBody>
      </p:sp>
      <p:grpSp>
        <p:nvGrpSpPr>
          <p:cNvPr id="31" name="Group 30">
            <a:extLst>
              <a:ext uri="{FF2B5EF4-FFF2-40B4-BE49-F238E27FC236}">
                <a16:creationId xmlns:a16="http://schemas.microsoft.com/office/drawing/2014/main" id="{3B315133-837F-89C4-60CB-AF9A6665C93D}"/>
              </a:ext>
            </a:extLst>
          </p:cNvPr>
          <p:cNvGrpSpPr/>
          <p:nvPr/>
        </p:nvGrpSpPr>
        <p:grpSpPr>
          <a:xfrm>
            <a:off x="8982770" y="2878983"/>
            <a:ext cx="2140799" cy="1244305"/>
            <a:chOff x="8648567" y="3443555"/>
            <a:chExt cx="2700083" cy="1569380"/>
          </a:xfrm>
        </p:grpSpPr>
        <p:pic>
          <p:nvPicPr>
            <p:cNvPr id="29" name="Picture 28">
              <a:extLst>
                <a:ext uri="{FF2B5EF4-FFF2-40B4-BE49-F238E27FC236}">
                  <a16:creationId xmlns:a16="http://schemas.microsoft.com/office/drawing/2014/main" id="{A5E2194B-1001-4AD0-7142-6D07D13A8504}"/>
                </a:ext>
              </a:extLst>
            </p:cNvPr>
            <p:cNvPicPr>
              <a:picLocks noChangeAspect="1"/>
            </p:cNvPicPr>
            <p:nvPr/>
          </p:nvPicPr>
          <p:blipFill>
            <a:blip r:embed="rId13"/>
            <a:stretch>
              <a:fillRect/>
            </a:stretch>
          </p:blipFill>
          <p:spPr>
            <a:xfrm>
              <a:off x="8648567" y="3449588"/>
              <a:ext cx="1297472" cy="1563347"/>
            </a:xfrm>
            <a:prstGeom prst="rect">
              <a:avLst/>
            </a:prstGeom>
          </p:spPr>
        </p:pic>
        <p:pic>
          <p:nvPicPr>
            <p:cNvPr id="30" name="Picture 29">
              <a:extLst>
                <a:ext uri="{FF2B5EF4-FFF2-40B4-BE49-F238E27FC236}">
                  <a16:creationId xmlns:a16="http://schemas.microsoft.com/office/drawing/2014/main" id="{284CCBB3-28A3-289A-15F0-0C653A38CD02}"/>
                </a:ext>
              </a:extLst>
            </p:cNvPr>
            <p:cNvPicPr>
              <a:picLocks noChangeAspect="1"/>
            </p:cNvPicPr>
            <p:nvPr/>
          </p:nvPicPr>
          <p:blipFill>
            <a:blip r:embed="rId14"/>
            <a:stretch>
              <a:fillRect/>
            </a:stretch>
          </p:blipFill>
          <p:spPr>
            <a:xfrm>
              <a:off x="9960920" y="3443555"/>
              <a:ext cx="1387730" cy="1546328"/>
            </a:xfrm>
            <a:prstGeom prst="rect">
              <a:avLst/>
            </a:prstGeom>
          </p:spPr>
        </p:pic>
      </p:grpSp>
      <p:pic>
        <p:nvPicPr>
          <p:cNvPr id="32" name="Picture 31">
            <a:extLst>
              <a:ext uri="{FF2B5EF4-FFF2-40B4-BE49-F238E27FC236}">
                <a16:creationId xmlns:a16="http://schemas.microsoft.com/office/drawing/2014/main" id="{E1E4AECB-6236-E800-DBA9-66C74C5AA5CB}"/>
              </a:ext>
            </a:extLst>
          </p:cNvPr>
          <p:cNvPicPr>
            <a:picLocks noChangeAspect="1"/>
          </p:cNvPicPr>
          <p:nvPr/>
        </p:nvPicPr>
        <p:blipFill>
          <a:blip r:embed="rId15"/>
          <a:stretch>
            <a:fillRect/>
          </a:stretch>
        </p:blipFill>
        <p:spPr>
          <a:xfrm>
            <a:off x="6166172" y="4191269"/>
            <a:ext cx="2541633" cy="2409600"/>
          </a:xfrm>
          <a:prstGeom prst="rect">
            <a:avLst/>
          </a:prstGeom>
        </p:spPr>
      </p:pic>
      <p:pic>
        <p:nvPicPr>
          <p:cNvPr id="34" name="Picture 33">
            <a:extLst>
              <a:ext uri="{FF2B5EF4-FFF2-40B4-BE49-F238E27FC236}">
                <a16:creationId xmlns:a16="http://schemas.microsoft.com/office/drawing/2014/main" id="{AE1164AB-20D1-BF97-5676-9487FF0769DE}"/>
              </a:ext>
            </a:extLst>
          </p:cNvPr>
          <p:cNvPicPr>
            <a:picLocks noChangeAspect="1"/>
          </p:cNvPicPr>
          <p:nvPr/>
        </p:nvPicPr>
        <p:blipFill>
          <a:blip r:embed="rId16"/>
          <a:stretch>
            <a:fillRect/>
          </a:stretch>
        </p:blipFill>
        <p:spPr>
          <a:xfrm>
            <a:off x="3985526" y="4259250"/>
            <a:ext cx="2209375" cy="2150019"/>
          </a:xfrm>
          <a:prstGeom prst="rect">
            <a:avLst/>
          </a:prstGeom>
        </p:spPr>
      </p:pic>
      <p:pic>
        <p:nvPicPr>
          <p:cNvPr id="35" name="Picture 34">
            <a:extLst>
              <a:ext uri="{FF2B5EF4-FFF2-40B4-BE49-F238E27FC236}">
                <a16:creationId xmlns:a16="http://schemas.microsoft.com/office/drawing/2014/main" id="{499A4CE1-B1B8-1AE0-BDA6-CCBE56A3B372}"/>
              </a:ext>
            </a:extLst>
          </p:cNvPr>
          <p:cNvPicPr>
            <a:picLocks noChangeAspect="1"/>
          </p:cNvPicPr>
          <p:nvPr/>
        </p:nvPicPr>
        <p:blipFill>
          <a:blip r:embed="rId17"/>
          <a:stretch>
            <a:fillRect/>
          </a:stretch>
        </p:blipFill>
        <p:spPr>
          <a:xfrm>
            <a:off x="970926" y="5003334"/>
            <a:ext cx="2153298" cy="1787957"/>
          </a:xfrm>
          <a:prstGeom prst="rect">
            <a:avLst/>
          </a:prstGeom>
        </p:spPr>
      </p:pic>
    </p:spTree>
    <p:extLst>
      <p:ext uri="{BB962C8B-B14F-4D97-AF65-F5344CB8AC3E}">
        <p14:creationId xmlns:p14="http://schemas.microsoft.com/office/powerpoint/2010/main" val="354940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7CA-3D19-3B5F-641D-4907E2F53B8D}"/>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C652993F-E897-B123-1475-8E70FFBFF02E}"/>
              </a:ext>
            </a:extLst>
          </p:cNvPr>
          <p:cNvSpPr>
            <a:spLocks noGrp="1"/>
          </p:cNvSpPr>
          <p:nvPr>
            <p:ph type="body" idx="1"/>
          </p:nvPr>
        </p:nvSpPr>
        <p:spPr/>
        <p:txBody>
          <a:bodyPr/>
          <a:lstStyle/>
          <a:p>
            <a:r>
              <a:rPr lang="en-US" dirty="0"/>
              <a:t>Epilepsy is associated with an elevated occurrence of BBBD</a:t>
            </a:r>
          </a:p>
          <a:p>
            <a:r>
              <a:rPr lang="en-US" dirty="0"/>
              <a:t>High correlation was found between clinical diagnosis and BBBD localization in patients with temporal lobe epilepsy. </a:t>
            </a:r>
          </a:p>
          <a:p>
            <a:r>
              <a:rPr lang="en-US" dirty="0"/>
              <a:t>BBBD imaging is a promising diagnostic biomarker for the localization of epilepsy</a:t>
            </a:r>
          </a:p>
          <a:p>
            <a:endParaRPr lang="en-US" dirty="0"/>
          </a:p>
          <a:p>
            <a:endParaRPr lang="en-US" dirty="0"/>
          </a:p>
          <a:p>
            <a:r>
              <a:rPr lang="en-US" sz="2000" dirty="0"/>
              <a:t>Role of the BBB in evolution</a:t>
            </a:r>
          </a:p>
        </p:txBody>
      </p:sp>
    </p:spTree>
    <p:extLst>
      <p:ext uri="{BB962C8B-B14F-4D97-AF65-F5344CB8AC3E}">
        <p14:creationId xmlns:p14="http://schemas.microsoft.com/office/powerpoint/2010/main" val="21682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7CA-3D19-3B5F-641D-4907E2F53B8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C652993F-E897-B123-1475-8E70FFBFF02E}"/>
              </a:ext>
            </a:extLst>
          </p:cNvPr>
          <p:cNvSpPr>
            <a:spLocks noGrp="1"/>
          </p:cNvSpPr>
          <p:nvPr>
            <p:ph type="body" idx="1"/>
          </p:nvPr>
        </p:nvSpPr>
        <p:spPr/>
        <p:txBody>
          <a:bodyPr/>
          <a:lstStyle/>
          <a:p>
            <a:pPr fontAlgn="base"/>
            <a:r>
              <a:rPr lang="en-US" dirty="0"/>
              <a:t>Finish the paper!</a:t>
            </a:r>
          </a:p>
          <a:p>
            <a:pPr fontAlgn="base"/>
            <a:r>
              <a:rPr lang="en-US" dirty="0"/>
              <a:t>Cross analysis with SBM, EEG source imaging, ai lesion detection</a:t>
            </a:r>
          </a:p>
          <a:p>
            <a:pPr fontAlgn="base"/>
            <a:r>
              <a:rPr lang="en-US" dirty="0"/>
              <a:t>Incorporate EEG for all patients</a:t>
            </a:r>
          </a:p>
          <a:p>
            <a:pPr fontAlgn="base"/>
            <a:r>
              <a:rPr lang="en-US" dirty="0"/>
              <a:t>Increase sample size for focal and generalized </a:t>
            </a:r>
            <a:r>
              <a:rPr lang="en-US" sz="1200" dirty="0"/>
              <a:t>(Theodor </a:t>
            </a:r>
            <a:r>
              <a:rPr lang="en-US" sz="1200" dirty="0" err="1"/>
              <a:t>Rüber</a:t>
            </a:r>
            <a:r>
              <a:rPr lang="en-US" sz="1200" dirty="0"/>
              <a:t> Department of Epileptology, University of Bonn Medical Center, Bonn, Germany)</a:t>
            </a:r>
            <a:endParaRPr lang="en-US" dirty="0"/>
          </a:p>
          <a:p>
            <a:pPr marL="76200" indent="0">
              <a:buNone/>
            </a:pPr>
            <a:endParaRPr lang="en-US" sz="2000" dirty="0"/>
          </a:p>
        </p:txBody>
      </p:sp>
    </p:spTree>
    <p:extLst>
      <p:ext uri="{BB962C8B-B14F-4D97-AF65-F5344CB8AC3E}">
        <p14:creationId xmlns:p14="http://schemas.microsoft.com/office/powerpoint/2010/main" val="371359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88BCD1-F5E1-961F-62EB-7F75E6B75010}"/>
              </a:ext>
            </a:extLst>
          </p:cNvPr>
          <p:cNvSpPr txBox="1">
            <a:spLocks/>
          </p:cNvSpPr>
          <p:nvPr/>
        </p:nvSpPr>
        <p:spPr>
          <a:xfrm>
            <a:off x="1193420" y="-250964"/>
            <a:ext cx="9508400" cy="8952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Clr>
                <a:schemeClr val="dk1"/>
              </a:buClr>
              <a:buSzPts val="1400"/>
              <a:buFont typeface="Calibri"/>
              <a:buNone/>
              <a:defRPr sz="4400" kern="1200">
                <a:solidFill>
                  <a:schemeClr val="tx1"/>
                </a:solidFill>
                <a:latin typeface="+mj-lt"/>
                <a:ea typeface="+mj-ea"/>
                <a:cs typeface="+mj-c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lgn="ctr"/>
            <a:r>
              <a:rPr lang="en-US" dirty="0"/>
              <a:t>Temporal epilepsy</a:t>
            </a:r>
          </a:p>
        </p:txBody>
      </p:sp>
      <p:sp>
        <p:nvSpPr>
          <p:cNvPr id="14" name="TextBox 13">
            <a:extLst>
              <a:ext uri="{FF2B5EF4-FFF2-40B4-BE49-F238E27FC236}">
                <a16:creationId xmlns:a16="http://schemas.microsoft.com/office/drawing/2014/main" id="{7ECC76C6-0138-2FFB-D1B7-5BEF6BCA0A2D}"/>
              </a:ext>
            </a:extLst>
          </p:cNvPr>
          <p:cNvSpPr txBox="1"/>
          <p:nvPr/>
        </p:nvSpPr>
        <p:spPr>
          <a:xfrm>
            <a:off x="48232" y="758973"/>
            <a:ext cx="17896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a:t>
            </a:r>
            <a:endParaRPr lang="en-IL"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016700-8FC0-E326-61D7-E548C73C8F62}"/>
              </a:ext>
            </a:extLst>
          </p:cNvPr>
          <p:cNvSpPr txBox="1"/>
          <p:nvPr/>
        </p:nvSpPr>
        <p:spPr>
          <a:xfrm>
            <a:off x="6027514" y="515150"/>
            <a:ext cx="17896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
            </a:r>
            <a:endParaRPr lang="he-IL" b="1" dirty="0">
              <a:latin typeface="Times New Roman" panose="02020603050405020304" pitchFamily="18" charset="0"/>
              <a:cs typeface="Times New Roman" panose="02020603050405020304" pitchFamily="18" charset="0"/>
            </a:endParaRPr>
          </a:p>
        </p:txBody>
      </p:sp>
      <p:graphicFrame>
        <p:nvGraphicFramePr>
          <p:cNvPr id="17" name="Object 16">
            <a:extLst>
              <a:ext uri="{FF2B5EF4-FFF2-40B4-BE49-F238E27FC236}">
                <a16:creationId xmlns:a16="http://schemas.microsoft.com/office/drawing/2014/main" id="{03D8A644-46FD-EB22-7AE2-1A1FF705062B}"/>
              </a:ext>
            </a:extLst>
          </p:cNvPr>
          <p:cNvGraphicFramePr>
            <a:graphicFrameLocks noChangeAspect="1"/>
          </p:cNvGraphicFramePr>
          <p:nvPr>
            <p:extLst>
              <p:ext uri="{D42A27DB-BD31-4B8C-83A1-F6EECF244321}">
                <p14:modId xmlns:p14="http://schemas.microsoft.com/office/powerpoint/2010/main" val="2738952129"/>
              </p:ext>
            </p:extLst>
          </p:nvPr>
        </p:nvGraphicFramePr>
        <p:xfrm>
          <a:off x="6733701" y="298511"/>
          <a:ext cx="4095931" cy="6559489"/>
        </p:xfrm>
        <a:graphic>
          <a:graphicData uri="http://schemas.openxmlformats.org/presentationml/2006/ole">
            <mc:AlternateContent xmlns:mc="http://schemas.openxmlformats.org/markup-compatibility/2006">
              <mc:Choice xmlns:v="urn:schemas-microsoft-com:vml" Requires="v">
                <p:oleObj name="Prism 9" r:id="rId2" imgW="2175924" imgH="3506386" progId="Prism9.Document">
                  <p:embed/>
                </p:oleObj>
              </mc:Choice>
              <mc:Fallback>
                <p:oleObj name="Prism 9" r:id="rId2" imgW="2175924" imgH="3506386" progId="Prism9.Document">
                  <p:embed/>
                  <p:pic>
                    <p:nvPicPr>
                      <p:cNvPr id="14" name="Object 13">
                        <a:extLst>
                          <a:ext uri="{FF2B5EF4-FFF2-40B4-BE49-F238E27FC236}">
                            <a16:creationId xmlns:a16="http://schemas.microsoft.com/office/drawing/2014/main" id="{D7C150A5-52A6-1219-E49F-6DAF2E48653E}"/>
                          </a:ext>
                        </a:extLst>
                      </p:cNvPr>
                      <p:cNvPicPr>
                        <a:picLocks noChangeAspect="1" noChangeArrowheads="1"/>
                      </p:cNvPicPr>
                      <p:nvPr/>
                    </p:nvPicPr>
                    <p:blipFill>
                      <a:blip r:embed="rId3"/>
                      <a:srcRect/>
                      <a:stretch>
                        <a:fillRect/>
                      </a:stretch>
                    </p:blipFill>
                    <p:spPr bwMode="auto">
                      <a:xfrm>
                        <a:off x="6733701" y="298511"/>
                        <a:ext cx="4095931" cy="6559489"/>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D5EB6845-BA8C-BABE-4FC7-D8586399D6C8}"/>
              </a:ext>
            </a:extLst>
          </p:cNvPr>
          <p:cNvPicPr>
            <a:picLocks noChangeAspect="1"/>
          </p:cNvPicPr>
          <p:nvPr/>
        </p:nvPicPr>
        <p:blipFill>
          <a:blip r:embed="rId4"/>
          <a:stretch>
            <a:fillRect/>
          </a:stretch>
        </p:blipFill>
        <p:spPr>
          <a:xfrm>
            <a:off x="86875" y="1041606"/>
            <a:ext cx="4978351" cy="1950976"/>
          </a:xfrm>
          <a:prstGeom prst="rect">
            <a:avLst/>
          </a:prstGeom>
        </p:spPr>
      </p:pic>
      <p:pic>
        <p:nvPicPr>
          <p:cNvPr id="10" name="Picture 9">
            <a:extLst>
              <a:ext uri="{FF2B5EF4-FFF2-40B4-BE49-F238E27FC236}">
                <a16:creationId xmlns:a16="http://schemas.microsoft.com/office/drawing/2014/main" id="{A0077118-B024-3120-16CC-6972FBD0A695}"/>
              </a:ext>
            </a:extLst>
          </p:cNvPr>
          <p:cNvPicPr>
            <a:picLocks noChangeAspect="1"/>
          </p:cNvPicPr>
          <p:nvPr/>
        </p:nvPicPr>
        <p:blipFill>
          <a:blip r:embed="rId5"/>
          <a:stretch>
            <a:fillRect/>
          </a:stretch>
        </p:blipFill>
        <p:spPr>
          <a:xfrm>
            <a:off x="135380" y="3061448"/>
            <a:ext cx="4999153" cy="1379340"/>
          </a:xfrm>
          <a:prstGeom prst="rect">
            <a:avLst/>
          </a:prstGeom>
        </p:spPr>
      </p:pic>
      <p:pic>
        <p:nvPicPr>
          <p:cNvPr id="11" name="Picture 10">
            <a:extLst>
              <a:ext uri="{FF2B5EF4-FFF2-40B4-BE49-F238E27FC236}">
                <a16:creationId xmlns:a16="http://schemas.microsoft.com/office/drawing/2014/main" id="{17168A4B-3B39-4CF2-8ADA-537AB7165A93}"/>
              </a:ext>
            </a:extLst>
          </p:cNvPr>
          <p:cNvPicPr>
            <a:picLocks noChangeAspect="1"/>
          </p:cNvPicPr>
          <p:nvPr/>
        </p:nvPicPr>
        <p:blipFill>
          <a:blip r:embed="rId6"/>
          <a:stretch>
            <a:fillRect/>
          </a:stretch>
        </p:blipFill>
        <p:spPr>
          <a:xfrm>
            <a:off x="5367617" y="860875"/>
            <a:ext cx="946206" cy="5992639"/>
          </a:xfrm>
          <a:prstGeom prst="rect">
            <a:avLst/>
          </a:prstGeom>
        </p:spPr>
      </p:pic>
    </p:spTree>
    <p:extLst>
      <p:ext uri="{BB962C8B-B14F-4D97-AF65-F5344CB8AC3E}">
        <p14:creationId xmlns:p14="http://schemas.microsoft.com/office/powerpoint/2010/main" val="234454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F36E8-845E-E3EE-677A-8169C44A87FB}"/>
              </a:ext>
            </a:extLst>
          </p:cNvPr>
          <p:cNvPicPr>
            <a:picLocks noChangeAspect="1"/>
          </p:cNvPicPr>
          <p:nvPr/>
        </p:nvPicPr>
        <p:blipFill>
          <a:blip r:embed="rId2"/>
          <a:stretch>
            <a:fillRect/>
          </a:stretch>
        </p:blipFill>
        <p:spPr>
          <a:xfrm>
            <a:off x="8539159" y="1142816"/>
            <a:ext cx="3469221" cy="3289001"/>
          </a:xfrm>
          <a:prstGeom prst="rect">
            <a:avLst/>
          </a:prstGeom>
        </p:spPr>
      </p:pic>
      <p:sp>
        <p:nvSpPr>
          <p:cNvPr id="5" name="TextBox 4">
            <a:extLst>
              <a:ext uri="{FF2B5EF4-FFF2-40B4-BE49-F238E27FC236}">
                <a16:creationId xmlns:a16="http://schemas.microsoft.com/office/drawing/2014/main" id="{30535243-282E-BAD4-4EA0-A17BBB0B6CB2}"/>
              </a:ext>
            </a:extLst>
          </p:cNvPr>
          <p:cNvSpPr txBox="1"/>
          <p:nvPr/>
        </p:nvSpPr>
        <p:spPr>
          <a:xfrm>
            <a:off x="5018010" y="534368"/>
            <a:ext cx="2674843" cy="284052"/>
          </a:xfrm>
          <a:prstGeom prst="rect">
            <a:avLst/>
          </a:prstGeom>
          <a:noFill/>
        </p:spPr>
        <p:txBody>
          <a:bodyPr wrap="square" rtlCol="0">
            <a:spAutoFit/>
          </a:bodyPr>
          <a:lstStyle/>
          <a:p>
            <a:r>
              <a:rPr lang="en-US" sz="1246" dirty="0"/>
              <a:t>TA_4648</a:t>
            </a:r>
          </a:p>
        </p:txBody>
      </p:sp>
      <p:pic>
        <p:nvPicPr>
          <p:cNvPr id="8" name="Picture 7">
            <a:extLst>
              <a:ext uri="{FF2B5EF4-FFF2-40B4-BE49-F238E27FC236}">
                <a16:creationId xmlns:a16="http://schemas.microsoft.com/office/drawing/2014/main" id="{424F3347-6CFE-B19F-0CA7-EE6EDB27F9C9}"/>
              </a:ext>
            </a:extLst>
          </p:cNvPr>
          <p:cNvPicPr>
            <a:picLocks noChangeAspect="1"/>
          </p:cNvPicPr>
          <p:nvPr/>
        </p:nvPicPr>
        <p:blipFill>
          <a:blip r:embed="rId3"/>
          <a:stretch>
            <a:fillRect/>
          </a:stretch>
        </p:blipFill>
        <p:spPr>
          <a:xfrm>
            <a:off x="2455271" y="3715347"/>
            <a:ext cx="2129580" cy="1969651"/>
          </a:xfrm>
          <a:prstGeom prst="rect">
            <a:avLst/>
          </a:prstGeom>
        </p:spPr>
      </p:pic>
      <p:sp>
        <p:nvSpPr>
          <p:cNvPr id="9" name="TextBox 8">
            <a:extLst>
              <a:ext uri="{FF2B5EF4-FFF2-40B4-BE49-F238E27FC236}">
                <a16:creationId xmlns:a16="http://schemas.microsoft.com/office/drawing/2014/main" id="{4BC20C86-560A-1343-2B45-47F42C8BC30C}"/>
              </a:ext>
            </a:extLst>
          </p:cNvPr>
          <p:cNvSpPr txBox="1"/>
          <p:nvPr/>
        </p:nvSpPr>
        <p:spPr>
          <a:xfrm>
            <a:off x="35194" y="3000627"/>
            <a:ext cx="2674843" cy="284052"/>
          </a:xfrm>
          <a:prstGeom prst="rect">
            <a:avLst/>
          </a:prstGeom>
          <a:noFill/>
        </p:spPr>
        <p:txBody>
          <a:bodyPr wrap="square" rtlCol="0">
            <a:spAutoFit/>
          </a:bodyPr>
          <a:lstStyle/>
          <a:p>
            <a:r>
              <a:rPr lang="en-US" sz="1246" dirty="0"/>
              <a:t>EA_0804</a:t>
            </a:r>
          </a:p>
        </p:txBody>
      </p:sp>
      <p:grpSp>
        <p:nvGrpSpPr>
          <p:cNvPr id="3" name="Group 2">
            <a:extLst>
              <a:ext uri="{FF2B5EF4-FFF2-40B4-BE49-F238E27FC236}">
                <a16:creationId xmlns:a16="http://schemas.microsoft.com/office/drawing/2014/main" id="{F3668B9C-BE05-D794-549C-8957A43454B3}"/>
              </a:ext>
            </a:extLst>
          </p:cNvPr>
          <p:cNvGrpSpPr/>
          <p:nvPr/>
        </p:nvGrpSpPr>
        <p:grpSpPr>
          <a:xfrm>
            <a:off x="5078333" y="1066735"/>
            <a:ext cx="3212236" cy="3367375"/>
            <a:chOff x="0" y="330197"/>
            <a:chExt cx="2955704" cy="2955704"/>
          </a:xfrm>
        </p:grpSpPr>
        <p:pic>
          <p:nvPicPr>
            <p:cNvPr id="2" name="Picture 1" descr="A close-up of a brain scan&#10;&#10;Description automatically generated">
              <a:extLst>
                <a:ext uri="{FF2B5EF4-FFF2-40B4-BE49-F238E27FC236}">
                  <a16:creationId xmlns:a16="http://schemas.microsoft.com/office/drawing/2014/main" id="{7FE4EB02-2EB9-E9AE-BC81-BC198B60C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0197"/>
              <a:ext cx="2955704" cy="2955704"/>
            </a:xfrm>
            <a:prstGeom prst="rect">
              <a:avLst/>
            </a:prstGeom>
          </p:spPr>
        </p:pic>
        <p:sp>
          <p:nvSpPr>
            <p:cNvPr id="10" name="Oval 9">
              <a:extLst>
                <a:ext uri="{FF2B5EF4-FFF2-40B4-BE49-F238E27FC236}">
                  <a16:creationId xmlns:a16="http://schemas.microsoft.com/office/drawing/2014/main" id="{DE466C16-8043-658E-8AB3-B39DC89FE33F}"/>
                </a:ext>
              </a:extLst>
            </p:cNvPr>
            <p:cNvSpPr/>
            <p:nvPr/>
          </p:nvSpPr>
          <p:spPr>
            <a:xfrm>
              <a:off x="653690" y="1380811"/>
              <a:ext cx="521419" cy="111041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46" dirty="0"/>
            </a:p>
          </p:txBody>
        </p:sp>
      </p:grpSp>
      <p:grpSp>
        <p:nvGrpSpPr>
          <p:cNvPr id="15" name="Group 14">
            <a:extLst>
              <a:ext uri="{FF2B5EF4-FFF2-40B4-BE49-F238E27FC236}">
                <a16:creationId xmlns:a16="http://schemas.microsoft.com/office/drawing/2014/main" id="{AF49B4DD-F92A-2E58-30E5-71E48F03E5C1}"/>
              </a:ext>
            </a:extLst>
          </p:cNvPr>
          <p:cNvGrpSpPr/>
          <p:nvPr/>
        </p:nvGrpSpPr>
        <p:grpSpPr>
          <a:xfrm>
            <a:off x="163133" y="3410789"/>
            <a:ext cx="2298314" cy="2298314"/>
            <a:chOff x="35418" y="5004031"/>
            <a:chExt cx="3319787" cy="3319787"/>
          </a:xfrm>
        </p:grpSpPr>
        <p:pic>
          <p:nvPicPr>
            <p:cNvPr id="6" name="Picture 5" descr="A close-up of a brain scan&#10;&#10;Description automatically generated">
              <a:extLst>
                <a:ext uri="{FF2B5EF4-FFF2-40B4-BE49-F238E27FC236}">
                  <a16:creationId xmlns:a16="http://schemas.microsoft.com/office/drawing/2014/main" id="{2AF92695-DB02-8992-C36E-2926005191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8" y="5004031"/>
              <a:ext cx="3319787" cy="3319787"/>
            </a:xfrm>
            <a:prstGeom prst="rect">
              <a:avLst/>
            </a:prstGeom>
          </p:spPr>
        </p:pic>
        <p:sp>
          <p:nvSpPr>
            <p:cNvPr id="11" name="Oval 10">
              <a:extLst>
                <a:ext uri="{FF2B5EF4-FFF2-40B4-BE49-F238E27FC236}">
                  <a16:creationId xmlns:a16="http://schemas.microsoft.com/office/drawing/2014/main" id="{AB2EC669-72B8-22E3-5458-517B64042BC0}"/>
                </a:ext>
              </a:extLst>
            </p:cNvPr>
            <p:cNvSpPr/>
            <p:nvPr/>
          </p:nvSpPr>
          <p:spPr>
            <a:xfrm>
              <a:off x="1782449" y="6315785"/>
              <a:ext cx="369599" cy="3356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46" dirty="0"/>
            </a:p>
          </p:txBody>
        </p:sp>
      </p:grpSp>
      <p:pic>
        <p:nvPicPr>
          <p:cNvPr id="7" name="Picture 6">
            <a:extLst>
              <a:ext uri="{FF2B5EF4-FFF2-40B4-BE49-F238E27FC236}">
                <a16:creationId xmlns:a16="http://schemas.microsoft.com/office/drawing/2014/main" id="{044A677A-69AA-B54D-64CF-7D94BA3FEAB1}"/>
              </a:ext>
            </a:extLst>
          </p:cNvPr>
          <p:cNvPicPr>
            <a:picLocks noChangeAspect="1"/>
          </p:cNvPicPr>
          <p:nvPr/>
        </p:nvPicPr>
        <p:blipFill>
          <a:blip r:embed="rId6"/>
          <a:stretch>
            <a:fillRect/>
          </a:stretch>
        </p:blipFill>
        <p:spPr>
          <a:xfrm>
            <a:off x="7983468" y="4251841"/>
            <a:ext cx="4208532" cy="2606159"/>
          </a:xfrm>
          <a:prstGeom prst="rect">
            <a:avLst/>
          </a:prstGeom>
        </p:spPr>
      </p:pic>
      <p:pic>
        <p:nvPicPr>
          <p:cNvPr id="13" name="Picture 12">
            <a:extLst>
              <a:ext uri="{FF2B5EF4-FFF2-40B4-BE49-F238E27FC236}">
                <a16:creationId xmlns:a16="http://schemas.microsoft.com/office/drawing/2014/main" id="{20E66E2A-30C7-50D5-3F6E-04B7E6B1A638}"/>
              </a:ext>
            </a:extLst>
          </p:cNvPr>
          <p:cNvPicPr>
            <a:picLocks noChangeAspect="1"/>
          </p:cNvPicPr>
          <p:nvPr/>
        </p:nvPicPr>
        <p:blipFill>
          <a:blip r:embed="rId7"/>
          <a:stretch>
            <a:fillRect/>
          </a:stretch>
        </p:blipFill>
        <p:spPr>
          <a:xfrm>
            <a:off x="2512536" y="5528012"/>
            <a:ext cx="1879618" cy="1101390"/>
          </a:xfrm>
          <a:prstGeom prst="rect">
            <a:avLst/>
          </a:prstGeom>
        </p:spPr>
      </p:pic>
    </p:spTree>
    <p:extLst>
      <p:ext uri="{BB962C8B-B14F-4D97-AF65-F5344CB8AC3E}">
        <p14:creationId xmlns:p14="http://schemas.microsoft.com/office/powerpoint/2010/main" val="75193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C792A-EA9F-9EEB-62C8-1FA641214D76}"/>
              </a:ext>
            </a:extLst>
          </p:cNvPr>
          <p:cNvSpPr txBox="1"/>
          <p:nvPr/>
        </p:nvSpPr>
        <p:spPr>
          <a:xfrm>
            <a:off x="4134243" y="235234"/>
            <a:ext cx="807475" cy="188193"/>
          </a:xfrm>
          <a:prstGeom prst="rect">
            <a:avLst/>
          </a:prstGeom>
          <a:noFill/>
        </p:spPr>
        <p:txBody>
          <a:bodyPr wrap="square" rtlCol="0">
            <a:spAutoFit/>
          </a:bodyPr>
          <a:lstStyle/>
          <a:p>
            <a:r>
              <a:rPr lang="en-US" sz="623" b="1" dirty="0">
                <a:latin typeface="Times New Roman" panose="02020603050405020304" pitchFamily="18" charset="0"/>
                <a:cs typeface="Times New Roman" panose="02020603050405020304" pitchFamily="18" charset="0"/>
              </a:rPr>
              <a:t>MH_4108</a:t>
            </a:r>
            <a:endParaRPr lang="en-IL" sz="623"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03EB6E-F6A4-EEBC-5683-51866DBA66AE}"/>
              </a:ext>
            </a:extLst>
          </p:cNvPr>
          <p:cNvSpPr txBox="1"/>
          <p:nvPr/>
        </p:nvSpPr>
        <p:spPr>
          <a:xfrm>
            <a:off x="4160436" y="1548600"/>
            <a:ext cx="807475" cy="188193"/>
          </a:xfrm>
          <a:prstGeom prst="rect">
            <a:avLst/>
          </a:prstGeom>
          <a:noFill/>
        </p:spPr>
        <p:txBody>
          <a:bodyPr wrap="square" rtlCol="0">
            <a:spAutoFit/>
          </a:bodyPr>
          <a:lstStyle/>
          <a:p>
            <a:r>
              <a:rPr lang="en-US" sz="623" b="1" dirty="0">
                <a:latin typeface="Times New Roman" panose="02020603050405020304" pitchFamily="18" charset="0"/>
                <a:cs typeface="Times New Roman" panose="02020603050405020304" pitchFamily="18" charset="0"/>
              </a:rPr>
              <a:t>BT_3007</a:t>
            </a:r>
            <a:endParaRPr lang="en-IL" sz="623"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2CDC12-5C0D-5D65-A3A1-74BDE792A57A}"/>
              </a:ext>
            </a:extLst>
          </p:cNvPr>
          <p:cNvPicPr>
            <a:picLocks noChangeAspect="1"/>
          </p:cNvPicPr>
          <p:nvPr/>
        </p:nvPicPr>
        <p:blipFill>
          <a:blip r:embed="rId2"/>
          <a:stretch>
            <a:fillRect/>
          </a:stretch>
        </p:blipFill>
        <p:spPr>
          <a:xfrm>
            <a:off x="3722077" y="1706375"/>
            <a:ext cx="2209375" cy="2150019"/>
          </a:xfrm>
          <a:prstGeom prst="rect">
            <a:avLst/>
          </a:prstGeom>
        </p:spPr>
      </p:pic>
      <p:pic>
        <p:nvPicPr>
          <p:cNvPr id="5" name="Picture 4">
            <a:extLst>
              <a:ext uri="{FF2B5EF4-FFF2-40B4-BE49-F238E27FC236}">
                <a16:creationId xmlns:a16="http://schemas.microsoft.com/office/drawing/2014/main" id="{47130B0F-B873-E3C7-5117-CB786B11037D}"/>
              </a:ext>
            </a:extLst>
          </p:cNvPr>
          <p:cNvPicPr>
            <a:picLocks noChangeAspect="1"/>
          </p:cNvPicPr>
          <p:nvPr/>
        </p:nvPicPr>
        <p:blipFill>
          <a:blip r:embed="rId3"/>
          <a:stretch>
            <a:fillRect/>
          </a:stretch>
        </p:blipFill>
        <p:spPr>
          <a:xfrm>
            <a:off x="5892885" y="1548600"/>
            <a:ext cx="2470845" cy="2170714"/>
          </a:xfrm>
          <a:prstGeom prst="rect">
            <a:avLst/>
          </a:prstGeom>
        </p:spPr>
      </p:pic>
      <p:pic>
        <p:nvPicPr>
          <p:cNvPr id="6" name="Picture 5">
            <a:extLst>
              <a:ext uri="{FF2B5EF4-FFF2-40B4-BE49-F238E27FC236}">
                <a16:creationId xmlns:a16="http://schemas.microsoft.com/office/drawing/2014/main" id="{C007EA61-EBB5-580D-83F6-1D8D1CF5A6F0}"/>
              </a:ext>
            </a:extLst>
          </p:cNvPr>
          <p:cNvPicPr>
            <a:picLocks noChangeAspect="1"/>
          </p:cNvPicPr>
          <p:nvPr/>
        </p:nvPicPr>
        <p:blipFill>
          <a:blip r:embed="rId4"/>
          <a:stretch>
            <a:fillRect/>
          </a:stretch>
        </p:blipFill>
        <p:spPr>
          <a:xfrm>
            <a:off x="4559809" y="164616"/>
            <a:ext cx="1666780" cy="1383984"/>
          </a:xfrm>
          <a:prstGeom prst="rect">
            <a:avLst/>
          </a:prstGeom>
        </p:spPr>
      </p:pic>
      <p:pic>
        <p:nvPicPr>
          <p:cNvPr id="7" name="Picture 6">
            <a:extLst>
              <a:ext uri="{FF2B5EF4-FFF2-40B4-BE49-F238E27FC236}">
                <a16:creationId xmlns:a16="http://schemas.microsoft.com/office/drawing/2014/main" id="{7F567739-605D-D135-B04B-72A1E7876734}"/>
              </a:ext>
            </a:extLst>
          </p:cNvPr>
          <p:cNvPicPr>
            <a:picLocks noChangeAspect="1"/>
          </p:cNvPicPr>
          <p:nvPr/>
        </p:nvPicPr>
        <p:blipFill>
          <a:blip r:embed="rId5"/>
          <a:stretch>
            <a:fillRect/>
          </a:stretch>
        </p:blipFill>
        <p:spPr>
          <a:xfrm>
            <a:off x="5054516" y="3537149"/>
            <a:ext cx="2215662" cy="2100562"/>
          </a:xfrm>
          <a:prstGeom prst="rect">
            <a:avLst/>
          </a:prstGeom>
        </p:spPr>
      </p:pic>
      <p:sp>
        <p:nvSpPr>
          <p:cNvPr id="8" name="TextBox 7">
            <a:extLst>
              <a:ext uri="{FF2B5EF4-FFF2-40B4-BE49-F238E27FC236}">
                <a16:creationId xmlns:a16="http://schemas.microsoft.com/office/drawing/2014/main" id="{2C0B85F6-15D6-1876-9D6D-A2438463EB34}"/>
              </a:ext>
            </a:extLst>
          </p:cNvPr>
          <p:cNvSpPr txBox="1"/>
          <p:nvPr/>
        </p:nvSpPr>
        <p:spPr>
          <a:xfrm>
            <a:off x="3952971" y="3667829"/>
            <a:ext cx="2674843" cy="284052"/>
          </a:xfrm>
          <a:prstGeom prst="rect">
            <a:avLst/>
          </a:prstGeom>
          <a:noFill/>
        </p:spPr>
        <p:txBody>
          <a:bodyPr wrap="square" rtlCol="0">
            <a:spAutoFit/>
          </a:bodyPr>
          <a:lstStyle/>
          <a:p>
            <a:r>
              <a:rPr lang="en-US" sz="1246" dirty="0"/>
              <a:t>TA_4648</a:t>
            </a:r>
          </a:p>
        </p:txBody>
      </p:sp>
      <p:pic>
        <p:nvPicPr>
          <p:cNvPr id="9" name="Picture 8">
            <a:extLst>
              <a:ext uri="{FF2B5EF4-FFF2-40B4-BE49-F238E27FC236}">
                <a16:creationId xmlns:a16="http://schemas.microsoft.com/office/drawing/2014/main" id="{AFCC744D-9CC7-29F9-216B-4F0866476731}"/>
              </a:ext>
            </a:extLst>
          </p:cNvPr>
          <p:cNvPicPr>
            <a:picLocks noChangeAspect="1"/>
          </p:cNvPicPr>
          <p:nvPr/>
        </p:nvPicPr>
        <p:blipFill>
          <a:blip r:embed="rId6"/>
          <a:stretch>
            <a:fillRect/>
          </a:stretch>
        </p:blipFill>
        <p:spPr>
          <a:xfrm>
            <a:off x="1592497" y="4888349"/>
            <a:ext cx="2129580" cy="1969651"/>
          </a:xfrm>
          <a:prstGeom prst="rect">
            <a:avLst/>
          </a:prstGeom>
        </p:spPr>
      </p:pic>
      <p:sp>
        <p:nvSpPr>
          <p:cNvPr id="10" name="TextBox 9">
            <a:extLst>
              <a:ext uri="{FF2B5EF4-FFF2-40B4-BE49-F238E27FC236}">
                <a16:creationId xmlns:a16="http://schemas.microsoft.com/office/drawing/2014/main" id="{127A1784-6B52-01EB-659B-B2A90CBA1701}"/>
              </a:ext>
            </a:extLst>
          </p:cNvPr>
          <p:cNvSpPr txBox="1"/>
          <p:nvPr/>
        </p:nvSpPr>
        <p:spPr>
          <a:xfrm>
            <a:off x="751236" y="5873175"/>
            <a:ext cx="2674843" cy="284052"/>
          </a:xfrm>
          <a:prstGeom prst="rect">
            <a:avLst/>
          </a:prstGeom>
          <a:noFill/>
        </p:spPr>
        <p:txBody>
          <a:bodyPr wrap="square" rtlCol="0">
            <a:spAutoFit/>
          </a:bodyPr>
          <a:lstStyle/>
          <a:p>
            <a:r>
              <a:rPr lang="en-US" sz="1246" dirty="0"/>
              <a:t>EA_0804</a:t>
            </a:r>
          </a:p>
        </p:txBody>
      </p:sp>
    </p:spTree>
    <p:extLst>
      <p:ext uri="{BB962C8B-B14F-4D97-AF65-F5344CB8AC3E}">
        <p14:creationId xmlns:p14="http://schemas.microsoft.com/office/powerpoint/2010/main" val="199022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346933" y="-58487"/>
            <a:ext cx="9508400" cy="8952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400"/>
              <a:buFont typeface="Calibri"/>
              <a:buNone/>
            </a:pPr>
            <a:r>
              <a:rPr lang="en-US" b="1"/>
              <a:t>Dynamic contrast enhanced MRI</a:t>
            </a:r>
            <a:endParaRPr b="1"/>
          </a:p>
        </p:txBody>
      </p:sp>
      <p:pic>
        <p:nvPicPr>
          <p:cNvPr id="104" name="Google Shape;104;p2" descr="https://lh3.googleusercontent.com/RZ01nlSZYkZnKptiOCsL5CyEhbCB6hroOT-iLQA5BFYDIXNIRRwgEGsff0Q0-r4Glza5xhDRMqqZtBMPaNBuUG1Gh9naNC0E18NWZogvOpOqfOC5PC2kFvCRu1aTXY-p"/>
          <p:cNvPicPr preferRelativeResize="0"/>
          <p:nvPr/>
        </p:nvPicPr>
        <p:blipFill rotWithShape="1">
          <a:blip r:embed="rId3">
            <a:alphaModFix/>
          </a:blip>
          <a:srcRect/>
          <a:stretch/>
        </p:blipFill>
        <p:spPr>
          <a:xfrm>
            <a:off x="0" y="858986"/>
            <a:ext cx="9829800" cy="1847850"/>
          </a:xfrm>
          <a:prstGeom prst="rect">
            <a:avLst/>
          </a:prstGeom>
          <a:noFill/>
          <a:ln>
            <a:noFill/>
          </a:ln>
        </p:spPr>
      </p:pic>
      <p:pic>
        <p:nvPicPr>
          <p:cNvPr id="105" name="Google Shape;105;p2" descr="https://lh4.googleusercontent.com/usO6KVCG27pGhhjT8THDFdhaUtKJ9khmI-Ckl-D9ROccQqA7xt55fzMqLeiIzK259Vv4o1Euh5Lsa91Ps8-O9vgvGQrtA9q7S1MGOV4ADywECHvS1VL5ptYsqCHAumHe"/>
          <p:cNvPicPr preferRelativeResize="0"/>
          <p:nvPr/>
        </p:nvPicPr>
        <p:blipFill rotWithShape="1">
          <a:blip r:embed="rId4">
            <a:alphaModFix/>
          </a:blip>
          <a:srcRect/>
          <a:stretch/>
        </p:blipFill>
        <p:spPr>
          <a:xfrm>
            <a:off x="84969" y="3204395"/>
            <a:ext cx="5279536" cy="3611509"/>
          </a:xfrm>
          <a:prstGeom prst="rect">
            <a:avLst/>
          </a:prstGeom>
          <a:noFill/>
          <a:ln>
            <a:noFill/>
          </a:ln>
        </p:spPr>
      </p:pic>
      <p:pic>
        <p:nvPicPr>
          <p:cNvPr id="106" name="Google Shape;106;p2" descr="https://ars.els-cdn.com/content/image/1-s2.0-S0969996108001927-gr1.jpg"/>
          <p:cNvPicPr preferRelativeResize="0"/>
          <p:nvPr/>
        </p:nvPicPr>
        <p:blipFill rotWithShape="1">
          <a:blip r:embed="rId5">
            <a:alphaModFix/>
          </a:blip>
          <a:srcRect/>
          <a:stretch/>
        </p:blipFill>
        <p:spPr>
          <a:xfrm>
            <a:off x="9829801" y="2009485"/>
            <a:ext cx="2277230" cy="48485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44C09-946B-E0F3-72EE-1659A7501744}"/>
              </a:ext>
            </a:extLst>
          </p:cNvPr>
          <p:cNvSpPr txBox="1"/>
          <p:nvPr/>
        </p:nvSpPr>
        <p:spPr>
          <a:xfrm>
            <a:off x="5143061" y="14050"/>
            <a:ext cx="2133918" cy="284052"/>
          </a:xfrm>
          <a:prstGeom prst="rect">
            <a:avLst/>
          </a:prstGeom>
          <a:noFill/>
        </p:spPr>
        <p:txBody>
          <a:bodyPr wrap="none" rtlCol="0">
            <a:spAutoFit/>
          </a:bodyPr>
          <a:lstStyle/>
          <a:p>
            <a:r>
              <a:rPr lang="en-IL" sz="1246" dirty="0">
                <a:latin typeface="Times New Roman" panose="02020603050405020304" pitchFamily="18" charset="0"/>
                <a:cs typeface="Times New Roman" panose="02020603050405020304" pitchFamily="18" charset="0"/>
              </a:rPr>
              <a:t>FIGURE </a:t>
            </a:r>
            <a:r>
              <a:rPr lang="en-US" sz="1246" dirty="0">
                <a:latin typeface="Times New Roman" panose="02020603050405020304" pitchFamily="18" charset="0"/>
                <a:cs typeface="Times New Roman" panose="02020603050405020304" pitchFamily="18" charset="0"/>
              </a:rPr>
              <a:t>5: PSWE and BBBD</a:t>
            </a:r>
            <a:endParaRPr lang="en-IL" sz="1246"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638B7E-B660-8744-07B1-5486990D3DFB}"/>
              </a:ext>
            </a:extLst>
          </p:cNvPr>
          <p:cNvPicPr>
            <a:picLocks noChangeAspect="1"/>
          </p:cNvPicPr>
          <p:nvPr/>
        </p:nvPicPr>
        <p:blipFill>
          <a:blip r:embed="rId2"/>
          <a:stretch>
            <a:fillRect/>
          </a:stretch>
        </p:blipFill>
        <p:spPr>
          <a:xfrm>
            <a:off x="3820733" y="2321022"/>
            <a:ext cx="2644656" cy="2182995"/>
          </a:xfrm>
          <a:prstGeom prst="rect">
            <a:avLst/>
          </a:prstGeom>
        </p:spPr>
      </p:pic>
      <p:pic>
        <p:nvPicPr>
          <p:cNvPr id="6" name="Picture 5">
            <a:extLst>
              <a:ext uri="{FF2B5EF4-FFF2-40B4-BE49-F238E27FC236}">
                <a16:creationId xmlns:a16="http://schemas.microsoft.com/office/drawing/2014/main" id="{8A1D08C4-FAE2-7016-2CA1-40F98852A3A9}"/>
              </a:ext>
            </a:extLst>
          </p:cNvPr>
          <p:cNvPicPr>
            <a:picLocks noChangeAspect="1"/>
          </p:cNvPicPr>
          <p:nvPr/>
        </p:nvPicPr>
        <p:blipFill>
          <a:blip r:embed="rId3"/>
          <a:stretch>
            <a:fillRect/>
          </a:stretch>
        </p:blipFill>
        <p:spPr>
          <a:xfrm>
            <a:off x="6183583" y="2248475"/>
            <a:ext cx="2275327" cy="2255542"/>
          </a:xfrm>
          <a:prstGeom prst="rect">
            <a:avLst/>
          </a:prstGeom>
        </p:spPr>
      </p:pic>
      <p:sp>
        <p:nvSpPr>
          <p:cNvPr id="7" name="TextBox 6">
            <a:extLst>
              <a:ext uri="{FF2B5EF4-FFF2-40B4-BE49-F238E27FC236}">
                <a16:creationId xmlns:a16="http://schemas.microsoft.com/office/drawing/2014/main" id="{A9C8356D-5901-C13E-1B4A-EE74A36AC1A5}"/>
              </a:ext>
            </a:extLst>
          </p:cNvPr>
          <p:cNvSpPr txBox="1"/>
          <p:nvPr/>
        </p:nvSpPr>
        <p:spPr>
          <a:xfrm>
            <a:off x="3820734" y="2066045"/>
            <a:ext cx="2540977" cy="284052"/>
          </a:xfrm>
          <a:prstGeom prst="rect">
            <a:avLst/>
          </a:prstGeom>
          <a:noFill/>
        </p:spPr>
        <p:txBody>
          <a:bodyPr wrap="square" rtlCol="0">
            <a:spAutoFit/>
          </a:bodyPr>
          <a:lstStyle/>
          <a:p>
            <a:r>
              <a:rPr lang="en-US" sz="1246" dirty="0"/>
              <a:t>ME 4933</a:t>
            </a:r>
          </a:p>
        </p:txBody>
      </p:sp>
      <p:pic>
        <p:nvPicPr>
          <p:cNvPr id="9" name="Picture 8">
            <a:extLst>
              <a:ext uri="{FF2B5EF4-FFF2-40B4-BE49-F238E27FC236}">
                <a16:creationId xmlns:a16="http://schemas.microsoft.com/office/drawing/2014/main" id="{8C3C78AF-1E62-714E-BE70-B5B13636CE83}"/>
              </a:ext>
            </a:extLst>
          </p:cNvPr>
          <p:cNvPicPr>
            <a:picLocks noChangeAspect="1"/>
          </p:cNvPicPr>
          <p:nvPr/>
        </p:nvPicPr>
        <p:blipFill>
          <a:blip r:embed="rId4"/>
          <a:stretch>
            <a:fillRect/>
          </a:stretch>
        </p:blipFill>
        <p:spPr>
          <a:xfrm>
            <a:off x="3722077" y="4978382"/>
            <a:ext cx="2262137" cy="1879618"/>
          </a:xfrm>
          <a:prstGeom prst="rect">
            <a:avLst/>
          </a:prstGeom>
        </p:spPr>
      </p:pic>
      <p:pic>
        <p:nvPicPr>
          <p:cNvPr id="11" name="Picture 10">
            <a:extLst>
              <a:ext uri="{FF2B5EF4-FFF2-40B4-BE49-F238E27FC236}">
                <a16:creationId xmlns:a16="http://schemas.microsoft.com/office/drawing/2014/main" id="{8CD049E9-54D4-EC8B-F798-AA2C0303A288}"/>
              </a:ext>
            </a:extLst>
          </p:cNvPr>
          <p:cNvPicPr>
            <a:picLocks noChangeAspect="1"/>
          </p:cNvPicPr>
          <p:nvPr/>
        </p:nvPicPr>
        <p:blipFill>
          <a:blip r:embed="rId5"/>
          <a:stretch>
            <a:fillRect/>
          </a:stretch>
        </p:blipFill>
        <p:spPr>
          <a:xfrm>
            <a:off x="5984214" y="4697145"/>
            <a:ext cx="2150019" cy="2163210"/>
          </a:xfrm>
          <a:prstGeom prst="rect">
            <a:avLst/>
          </a:prstGeom>
        </p:spPr>
      </p:pic>
      <p:sp>
        <p:nvSpPr>
          <p:cNvPr id="12" name="TextBox 11">
            <a:extLst>
              <a:ext uri="{FF2B5EF4-FFF2-40B4-BE49-F238E27FC236}">
                <a16:creationId xmlns:a16="http://schemas.microsoft.com/office/drawing/2014/main" id="{0813527E-A472-3BAC-2D0B-0762C1CCAF39}"/>
              </a:ext>
            </a:extLst>
          </p:cNvPr>
          <p:cNvSpPr txBox="1"/>
          <p:nvPr/>
        </p:nvSpPr>
        <p:spPr>
          <a:xfrm>
            <a:off x="3722077" y="4722691"/>
            <a:ext cx="2540977" cy="284052"/>
          </a:xfrm>
          <a:prstGeom prst="rect">
            <a:avLst/>
          </a:prstGeom>
          <a:noFill/>
        </p:spPr>
        <p:txBody>
          <a:bodyPr wrap="square" rtlCol="0">
            <a:spAutoFit/>
          </a:bodyPr>
          <a:lstStyle/>
          <a:p>
            <a:r>
              <a:rPr lang="en-US" sz="1246" dirty="0"/>
              <a:t>TA 4648</a:t>
            </a:r>
          </a:p>
        </p:txBody>
      </p:sp>
    </p:spTree>
    <p:extLst>
      <p:ext uri="{BB962C8B-B14F-4D97-AF65-F5344CB8AC3E}">
        <p14:creationId xmlns:p14="http://schemas.microsoft.com/office/powerpoint/2010/main" val="54106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346933" y="-40377"/>
            <a:ext cx="9508400" cy="8952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400"/>
              <a:buFont typeface="Calibri"/>
              <a:buNone/>
            </a:pPr>
            <a:r>
              <a:rPr lang="en-US"/>
              <a:t>Permeability calculation methods</a:t>
            </a:r>
            <a:endParaRPr/>
          </a:p>
        </p:txBody>
      </p:sp>
      <p:sp>
        <p:nvSpPr>
          <p:cNvPr id="115" name="Google Shape;115;p3"/>
          <p:cNvSpPr txBox="1">
            <a:spLocks noGrp="1"/>
          </p:cNvSpPr>
          <p:nvPr>
            <p:ph type="body" idx="1"/>
          </p:nvPr>
        </p:nvSpPr>
        <p:spPr>
          <a:xfrm>
            <a:off x="224714" y="854823"/>
            <a:ext cx="9508400" cy="3706800"/>
          </a:xfrm>
          <a:prstGeom prst="rect">
            <a:avLst/>
          </a:prstGeom>
          <a:noFill/>
          <a:ln>
            <a:noFill/>
          </a:ln>
        </p:spPr>
        <p:txBody>
          <a:bodyPr spcFirstLastPara="1" wrap="square" lIns="91425" tIns="91425" rIns="91425" bIns="91425" anchor="t" anchorCtr="0">
            <a:noAutofit/>
          </a:bodyPr>
          <a:lstStyle/>
          <a:p>
            <a:pPr marL="609585" lvl="0" indent="-507985" algn="l" rtl="0">
              <a:lnSpc>
                <a:spcPct val="90000"/>
              </a:lnSpc>
              <a:spcBef>
                <a:spcPts val="800"/>
              </a:spcBef>
              <a:spcAft>
                <a:spcPts val="0"/>
              </a:spcAft>
              <a:buClr>
                <a:schemeClr val="dk1"/>
              </a:buClr>
              <a:buSzPts val="2400"/>
              <a:buChar char="»"/>
            </a:pPr>
            <a:r>
              <a:rPr lang="en-US" dirty="0"/>
              <a:t>Linear</a:t>
            </a:r>
            <a:endParaRPr dirty="0"/>
          </a:p>
          <a:p>
            <a:pPr marL="609585" lvl="0" indent="-355585" algn="l" rtl="0">
              <a:lnSpc>
                <a:spcPct val="90000"/>
              </a:lnSpc>
              <a:spcBef>
                <a:spcPts val="800"/>
              </a:spcBef>
              <a:spcAft>
                <a:spcPts val="0"/>
              </a:spcAft>
              <a:buClr>
                <a:schemeClr val="dk1"/>
              </a:buClr>
              <a:buSzPts val="2400"/>
              <a:buNone/>
            </a:pPr>
            <a:endParaRPr dirty="0"/>
          </a:p>
          <a:p>
            <a:pPr marL="609585" lvl="0" indent="-355585" algn="l" rtl="0">
              <a:lnSpc>
                <a:spcPct val="90000"/>
              </a:lnSpc>
              <a:spcBef>
                <a:spcPts val="800"/>
              </a:spcBef>
              <a:spcAft>
                <a:spcPts val="0"/>
              </a:spcAft>
              <a:buClr>
                <a:schemeClr val="dk1"/>
              </a:buClr>
              <a:buSzPts val="2400"/>
              <a:buNone/>
            </a:pPr>
            <a:endParaRPr dirty="0"/>
          </a:p>
          <a:p>
            <a:pPr marL="609585" lvl="0" indent="-355585" algn="l" rtl="0">
              <a:lnSpc>
                <a:spcPct val="90000"/>
              </a:lnSpc>
              <a:spcBef>
                <a:spcPts val="800"/>
              </a:spcBef>
              <a:spcAft>
                <a:spcPts val="0"/>
              </a:spcAft>
              <a:buClr>
                <a:schemeClr val="dk1"/>
              </a:buClr>
              <a:buSzPts val="2400"/>
              <a:buNone/>
            </a:pPr>
            <a:endParaRPr dirty="0"/>
          </a:p>
          <a:p>
            <a:pPr marL="609585" lvl="0" indent="-355585" algn="l" rtl="0">
              <a:lnSpc>
                <a:spcPct val="90000"/>
              </a:lnSpc>
              <a:spcBef>
                <a:spcPts val="800"/>
              </a:spcBef>
              <a:spcAft>
                <a:spcPts val="0"/>
              </a:spcAft>
              <a:buClr>
                <a:schemeClr val="dk1"/>
              </a:buClr>
              <a:buSzPts val="2400"/>
              <a:buNone/>
            </a:pPr>
            <a:endParaRPr dirty="0"/>
          </a:p>
          <a:p>
            <a:pPr marL="609585" lvl="0" indent="-355585" algn="l" rtl="0">
              <a:lnSpc>
                <a:spcPct val="90000"/>
              </a:lnSpc>
              <a:spcBef>
                <a:spcPts val="800"/>
              </a:spcBef>
              <a:spcAft>
                <a:spcPts val="0"/>
              </a:spcAft>
              <a:buClr>
                <a:schemeClr val="dk1"/>
              </a:buClr>
              <a:buSzPts val="2400"/>
              <a:buNone/>
            </a:pPr>
            <a:endParaRPr dirty="0"/>
          </a:p>
          <a:p>
            <a:pPr marL="609585" lvl="0" indent="-355585" algn="l" rtl="0">
              <a:lnSpc>
                <a:spcPct val="90000"/>
              </a:lnSpc>
              <a:spcBef>
                <a:spcPts val="800"/>
              </a:spcBef>
              <a:spcAft>
                <a:spcPts val="0"/>
              </a:spcAft>
              <a:buClr>
                <a:schemeClr val="dk1"/>
              </a:buClr>
              <a:buSzPts val="2400"/>
              <a:buNone/>
            </a:pPr>
            <a:endParaRPr dirty="0"/>
          </a:p>
        </p:txBody>
      </p:sp>
      <p:pic>
        <p:nvPicPr>
          <p:cNvPr id="1028" name="Picture 4" descr="Details are in the caption following the image">
            <a:extLst>
              <a:ext uri="{FF2B5EF4-FFF2-40B4-BE49-F238E27FC236}">
                <a16:creationId xmlns:a16="http://schemas.microsoft.com/office/drawing/2014/main" id="{73B5FD47-9FD6-56BC-B4ED-BC3D218E5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58" y="854823"/>
            <a:ext cx="6576382" cy="5866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CE38-ED0C-1E5B-B020-38A303C9F124}"/>
              </a:ext>
            </a:extLst>
          </p:cNvPr>
          <p:cNvSpPr>
            <a:spLocks noGrp="1"/>
          </p:cNvSpPr>
          <p:nvPr>
            <p:ph type="title"/>
          </p:nvPr>
        </p:nvSpPr>
        <p:spPr>
          <a:xfrm>
            <a:off x="1346933" y="46317"/>
            <a:ext cx="9508400" cy="895200"/>
          </a:xfrm>
        </p:spPr>
        <p:txBody>
          <a:bodyPr/>
          <a:lstStyle/>
          <a:p>
            <a:pPr algn="ctr"/>
            <a:r>
              <a:rPr lang="en-US" dirty="0"/>
              <a:t>Biological mechanism</a:t>
            </a:r>
          </a:p>
        </p:txBody>
      </p:sp>
      <p:sp>
        <p:nvSpPr>
          <p:cNvPr id="3" name="Text Placeholder 2">
            <a:extLst>
              <a:ext uri="{FF2B5EF4-FFF2-40B4-BE49-F238E27FC236}">
                <a16:creationId xmlns:a16="http://schemas.microsoft.com/office/drawing/2014/main" id="{6EED8B3B-A6CF-D9C0-8FE2-10471CFA0198}"/>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2FE57C5C-3599-7FF2-45CB-5547B53B34F8}"/>
              </a:ext>
            </a:extLst>
          </p:cNvPr>
          <p:cNvPicPr>
            <a:picLocks noChangeAspect="1"/>
          </p:cNvPicPr>
          <p:nvPr/>
        </p:nvPicPr>
        <p:blipFill>
          <a:blip r:embed="rId2"/>
          <a:stretch>
            <a:fillRect/>
          </a:stretch>
        </p:blipFill>
        <p:spPr>
          <a:xfrm>
            <a:off x="2099629" y="864967"/>
            <a:ext cx="7992742" cy="5844750"/>
          </a:xfrm>
          <a:prstGeom prst="rect">
            <a:avLst/>
          </a:prstGeom>
        </p:spPr>
      </p:pic>
    </p:spTree>
    <p:extLst>
      <p:ext uri="{BB962C8B-B14F-4D97-AF65-F5344CB8AC3E}">
        <p14:creationId xmlns:p14="http://schemas.microsoft.com/office/powerpoint/2010/main" val="354833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CACD-CB65-CCE3-77A6-8B3354F27D52}"/>
              </a:ext>
            </a:extLst>
          </p:cNvPr>
          <p:cNvSpPr>
            <a:spLocks noGrp="1"/>
          </p:cNvSpPr>
          <p:nvPr>
            <p:ph type="title"/>
          </p:nvPr>
        </p:nvSpPr>
        <p:spPr>
          <a:xfrm>
            <a:off x="1346933" y="102967"/>
            <a:ext cx="9508400" cy="895200"/>
          </a:xfrm>
        </p:spPr>
        <p:txBody>
          <a:bodyPr/>
          <a:lstStyle/>
          <a:p>
            <a:pPr algn="ctr"/>
            <a:r>
              <a:rPr lang="en-US" dirty="0"/>
              <a:t>Previous studies</a:t>
            </a:r>
          </a:p>
        </p:txBody>
      </p:sp>
      <p:sp>
        <p:nvSpPr>
          <p:cNvPr id="3" name="Text Placeholder 2">
            <a:extLst>
              <a:ext uri="{FF2B5EF4-FFF2-40B4-BE49-F238E27FC236}">
                <a16:creationId xmlns:a16="http://schemas.microsoft.com/office/drawing/2014/main" id="{7CAE8CD3-BE73-A365-A5D1-8999EE54D7D0}"/>
              </a:ext>
            </a:extLst>
          </p:cNvPr>
          <p:cNvSpPr>
            <a:spLocks noGrp="1"/>
          </p:cNvSpPr>
          <p:nvPr>
            <p:ph type="body" idx="1"/>
          </p:nvPr>
        </p:nvSpPr>
        <p:spPr/>
        <p:txBody>
          <a:bodyPr/>
          <a:lstStyle/>
          <a:p>
            <a:endParaRPr lang="en-US" dirty="0"/>
          </a:p>
        </p:txBody>
      </p:sp>
      <p:pic>
        <p:nvPicPr>
          <p:cNvPr id="1026" name="Picture 2" descr="Details are in the caption following the image">
            <a:extLst>
              <a:ext uri="{FF2B5EF4-FFF2-40B4-BE49-F238E27FC236}">
                <a16:creationId xmlns:a16="http://schemas.microsoft.com/office/drawing/2014/main" id="{3A4E9537-6131-A90B-4F90-73E3B5188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0" y="804551"/>
            <a:ext cx="4201040" cy="595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tails are in the caption following the image">
            <a:extLst>
              <a:ext uri="{FF2B5EF4-FFF2-40B4-BE49-F238E27FC236}">
                <a16:creationId xmlns:a16="http://schemas.microsoft.com/office/drawing/2014/main" id="{BA53F4A9-0E2A-8693-BAC7-10CB1F29D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491" y="1913267"/>
            <a:ext cx="41719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CACD-CB65-CCE3-77A6-8B3354F27D52}"/>
              </a:ext>
            </a:extLst>
          </p:cNvPr>
          <p:cNvSpPr>
            <a:spLocks noGrp="1"/>
          </p:cNvSpPr>
          <p:nvPr>
            <p:ph type="title"/>
          </p:nvPr>
        </p:nvSpPr>
        <p:spPr>
          <a:xfrm>
            <a:off x="1346933" y="102967"/>
            <a:ext cx="9508400" cy="895200"/>
          </a:xfrm>
        </p:spPr>
        <p:txBody>
          <a:bodyPr/>
          <a:lstStyle/>
          <a:p>
            <a:pPr algn="ctr"/>
            <a:r>
              <a:rPr lang="en-US" dirty="0"/>
              <a:t>Previous studies</a:t>
            </a:r>
          </a:p>
        </p:txBody>
      </p:sp>
      <p:sp>
        <p:nvSpPr>
          <p:cNvPr id="3" name="Text Placeholder 2">
            <a:extLst>
              <a:ext uri="{FF2B5EF4-FFF2-40B4-BE49-F238E27FC236}">
                <a16:creationId xmlns:a16="http://schemas.microsoft.com/office/drawing/2014/main" id="{7CAE8CD3-BE73-A365-A5D1-8999EE54D7D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6058F5F-D479-98A1-F9CF-21DD2258C905}"/>
              </a:ext>
            </a:extLst>
          </p:cNvPr>
          <p:cNvPicPr>
            <a:picLocks noChangeAspect="1"/>
          </p:cNvPicPr>
          <p:nvPr/>
        </p:nvPicPr>
        <p:blipFill>
          <a:blip r:embed="rId2"/>
          <a:stretch>
            <a:fillRect/>
          </a:stretch>
        </p:blipFill>
        <p:spPr>
          <a:xfrm>
            <a:off x="0" y="2462486"/>
            <a:ext cx="6988146" cy="2888230"/>
          </a:xfrm>
          <a:prstGeom prst="rect">
            <a:avLst/>
          </a:prstGeom>
        </p:spPr>
      </p:pic>
      <p:pic>
        <p:nvPicPr>
          <p:cNvPr id="3074" name="Picture 2" descr="Early and late scans. (A) The early subsample shows significantly higher ΔqT1 (hot colours) in both hemispheres of the GTCS group as compared to the FS group (GTCS &gt; FS; uncorrected P &lt; 0.05). Results maintained statistical significance at a threshold of uncorrected P &lt; 0.001, but are depicted here at a more lenient threshold for visualization purposes. (B) Supra-threshold voxels of the same contrast in the late subsample are only found in the hemisphere ipsilateral to the presumed seizure onset zone (GTCS &gt; FS; FWE-corrected P &lt; 0.05). Corresponding results are displayed on the white and grey matter skeleton of the early (yellow) and late (blue) subsample. Statistical images were rendered and visualized on the 3D volume of the MNI152 template. con = contralesional hemisphere; inf = inferior; les = lesional hemisphere; pSOZ = presumed seizure onset zone; sup = superior.">
            <a:extLst>
              <a:ext uri="{FF2B5EF4-FFF2-40B4-BE49-F238E27FC236}">
                <a16:creationId xmlns:a16="http://schemas.microsoft.com/office/drawing/2014/main" id="{3823E760-3C4C-93B6-BD7A-8AFD22008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879" y="2130187"/>
            <a:ext cx="5321387" cy="381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8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FA5A-4689-D9A3-8C3E-D43A067DB69D}"/>
              </a:ext>
            </a:extLst>
          </p:cNvPr>
          <p:cNvSpPr>
            <a:spLocks noGrp="1"/>
          </p:cNvSpPr>
          <p:nvPr>
            <p:ph type="title"/>
          </p:nvPr>
        </p:nvSpPr>
        <p:spPr/>
        <p:txBody>
          <a:bodyPr/>
          <a:lstStyle/>
          <a:p>
            <a:r>
              <a:rPr lang="en-US" dirty="0"/>
              <a:t>Goal</a:t>
            </a:r>
          </a:p>
        </p:txBody>
      </p:sp>
      <p:sp>
        <p:nvSpPr>
          <p:cNvPr id="3" name="Text Placeholder 2">
            <a:extLst>
              <a:ext uri="{FF2B5EF4-FFF2-40B4-BE49-F238E27FC236}">
                <a16:creationId xmlns:a16="http://schemas.microsoft.com/office/drawing/2014/main" id="{01B23893-F090-AAB9-88D5-E8A337BAE9FC}"/>
              </a:ext>
            </a:extLst>
          </p:cNvPr>
          <p:cNvSpPr>
            <a:spLocks noGrp="1"/>
          </p:cNvSpPr>
          <p:nvPr>
            <p:ph type="body" idx="1"/>
          </p:nvPr>
        </p:nvSpPr>
        <p:spPr/>
        <p:txBody>
          <a:bodyPr/>
          <a:lstStyle/>
          <a:p>
            <a:r>
              <a:rPr lang="en-US" dirty="0"/>
              <a:t>Show the BBBD disparities between patients with epilepsy and healthy controls</a:t>
            </a:r>
          </a:p>
          <a:p>
            <a:r>
              <a:rPr kumimoji="0" lang="en-US" altLang="en-US" sz="2800" b="0" i="0" u="none" strike="noStrike" cap="none" normalizeH="0" baseline="0" dirty="0">
                <a:ln>
                  <a:noFill/>
                </a:ln>
                <a:solidFill>
                  <a:schemeClr val="tx1"/>
                </a:solidFill>
                <a:effectLst/>
                <a:latin typeface="Söhne"/>
              </a:rPr>
              <a:t>Define these distinctions and propose the degree of penetrability within specific regions.</a:t>
            </a:r>
          </a:p>
          <a:p>
            <a:r>
              <a:rPr kumimoji="0" lang="en-US" altLang="en-US" sz="2800" b="0" i="0" u="none" strike="noStrike" cap="none" normalizeH="0" baseline="0" dirty="0">
                <a:ln>
                  <a:noFill/>
                </a:ln>
                <a:solidFill>
                  <a:schemeClr val="tx1"/>
                </a:solidFill>
                <a:effectLst/>
                <a:latin typeface="Söhne"/>
              </a:rPr>
              <a:t>Outline the defining traits of epilepsy subcategories, focal, generalized, and focal subgroups within the temporal and frontal regions.</a:t>
            </a:r>
          </a:p>
          <a:p>
            <a:endParaRPr lang="en-US" dirty="0"/>
          </a:p>
        </p:txBody>
      </p:sp>
      <p:sp>
        <p:nvSpPr>
          <p:cNvPr id="5" name="Rectangle 2">
            <a:extLst>
              <a:ext uri="{FF2B5EF4-FFF2-40B4-BE49-F238E27FC236}">
                <a16:creationId xmlns:a16="http://schemas.microsoft.com/office/drawing/2014/main" id="{7B4A617A-E3B2-4286-0E1A-C33E6B22896D}"/>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A0825B5-5028-C8F8-766D-57F87C7476B3}"/>
              </a:ext>
            </a:extLst>
          </p:cNvPr>
          <p:cNvPicPr>
            <a:picLocks noChangeAspect="1"/>
          </p:cNvPicPr>
          <p:nvPr/>
        </p:nvPicPr>
        <p:blipFill>
          <a:blip r:embed="rId2"/>
          <a:stretch>
            <a:fillRect/>
          </a:stretch>
        </p:blipFill>
        <p:spPr>
          <a:xfrm>
            <a:off x="6263036" y="4607069"/>
            <a:ext cx="5928964" cy="2250931"/>
          </a:xfrm>
          <a:prstGeom prst="rect">
            <a:avLst/>
          </a:prstGeom>
        </p:spPr>
      </p:pic>
    </p:spTree>
    <p:extLst>
      <p:ext uri="{BB962C8B-B14F-4D97-AF65-F5344CB8AC3E}">
        <p14:creationId xmlns:p14="http://schemas.microsoft.com/office/powerpoint/2010/main" val="110615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E19D38-3C3B-B418-49E6-86DAE5111AC4}"/>
              </a:ext>
            </a:extLst>
          </p:cNvPr>
          <p:cNvSpPr/>
          <p:nvPr/>
        </p:nvSpPr>
        <p:spPr>
          <a:xfrm>
            <a:off x="1666240" y="579120"/>
            <a:ext cx="2875280" cy="10983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Epilepsy</a:t>
            </a:r>
          </a:p>
        </p:txBody>
      </p:sp>
      <p:sp>
        <p:nvSpPr>
          <p:cNvPr id="6" name="Rectangle 5">
            <a:extLst>
              <a:ext uri="{FF2B5EF4-FFF2-40B4-BE49-F238E27FC236}">
                <a16:creationId xmlns:a16="http://schemas.microsoft.com/office/drawing/2014/main" id="{C603E886-6EFE-92C8-BBED-D304C976E8CF}"/>
              </a:ext>
            </a:extLst>
          </p:cNvPr>
          <p:cNvSpPr/>
          <p:nvPr/>
        </p:nvSpPr>
        <p:spPr>
          <a:xfrm>
            <a:off x="7650482" y="579120"/>
            <a:ext cx="2875280" cy="109832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Controls</a:t>
            </a:r>
          </a:p>
        </p:txBody>
      </p:sp>
      <p:sp>
        <p:nvSpPr>
          <p:cNvPr id="7" name="Rectangle 6">
            <a:extLst>
              <a:ext uri="{FF2B5EF4-FFF2-40B4-BE49-F238E27FC236}">
                <a16:creationId xmlns:a16="http://schemas.microsoft.com/office/drawing/2014/main" id="{FC6F0B24-16C4-F28B-D9CD-430C027A2C1E}"/>
              </a:ext>
            </a:extLst>
          </p:cNvPr>
          <p:cNvSpPr/>
          <p:nvPr/>
        </p:nvSpPr>
        <p:spPr>
          <a:xfrm>
            <a:off x="0" y="2560320"/>
            <a:ext cx="2875280" cy="10983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Focal</a:t>
            </a:r>
          </a:p>
        </p:txBody>
      </p:sp>
      <p:sp>
        <p:nvSpPr>
          <p:cNvPr id="8" name="Rectangle 7">
            <a:extLst>
              <a:ext uri="{FF2B5EF4-FFF2-40B4-BE49-F238E27FC236}">
                <a16:creationId xmlns:a16="http://schemas.microsoft.com/office/drawing/2014/main" id="{898883DE-615B-8977-C7C1-B5DF0FFE4353}"/>
              </a:ext>
            </a:extLst>
          </p:cNvPr>
          <p:cNvSpPr/>
          <p:nvPr/>
        </p:nvSpPr>
        <p:spPr>
          <a:xfrm>
            <a:off x="3606800" y="2560319"/>
            <a:ext cx="2875280" cy="10983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Generalized</a:t>
            </a:r>
          </a:p>
        </p:txBody>
      </p:sp>
      <p:sp>
        <p:nvSpPr>
          <p:cNvPr id="9" name="Rectangle 8">
            <a:extLst>
              <a:ext uri="{FF2B5EF4-FFF2-40B4-BE49-F238E27FC236}">
                <a16:creationId xmlns:a16="http://schemas.microsoft.com/office/drawing/2014/main" id="{21AD66C1-CFD9-307F-202E-D9DCD0EADD7D}"/>
              </a:ext>
            </a:extLst>
          </p:cNvPr>
          <p:cNvSpPr/>
          <p:nvPr/>
        </p:nvSpPr>
        <p:spPr>
          <a:xfrm>
            <a:off x="1300480" y="4541517"/>
            <a:ext cx="2875280" cy="10983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Frontal</a:t>
            </a:r>
          </a:p>
        </p:txBody>
      </p:sp>
      <p:sp>
        <p:nvSpPr>
          <p:cNvPr id="10" name="Rectangle 9">
            <a:extLst>
              <a:ext uri="{FF2B5EF4-FFF2-40B4-BE49-F238E27FC236}">
                <a16:creationId xmlns:a16="http://schemas.microsoft.com/office/drawing/2014/main" id="{F1E1D703-BA6C-9D39-18C6-5553013F0757}"/>
              </a:ext>
            </a:extLst>
          </p:cNvPr>
          <p:cNvSpPr/>
          <p:nvPr/>
        </p:nvSpPr>
        <p:spPr>
          <a:xfrm>
            <a:off x="6096000" y="4541517"/>
            <a:ext cx="2875280" cy="10983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Temporal</a:t>
            </a:r>
          </a:p>
        </p:txBody>
      </p:sp>
      <p:cxnSp>
        <p:nvCxnSpPr>
          <p:cNvPr id="12" name="Straight Arrow Connector 11">
            <a:extLst>
              <a:ext uri="{FF2B5EF4-FFF2-40B4-BE49-F238E27FC236}">
                <a16:creationId xmlns:a16="http://schemas.microsoft.com/office/drawing/2014/main" id="{E4806A40-E40A-A4B7-0298-2C7E9207844E}"/>
              </a:ext>
            </a:extLst>
          </p:cNvPr>
          <p:cNvCxnSpPr>
            <a:stCxn id="4" idx="2"/>
            <a:endCxn id="7" idx="0"/>
          </p:cNvCxnSpPr>
          <p:nvPr/>
        </p:nvCxnSpPr>
        <p:spPr>
          <a:xfrm flipH="1">
            <a:off x="1437640" y="1677441"/>
            <a:ext cx="1666240" cy="8828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9048EDED-0F5E-593C-9D16-786547049CE9}"/>
              </a:ext>
            </a:extLst>
          </p:cNvPr>
          <p:cNvCxnSpPr>
            <a:cxnSpLocks/>
            <a:stCxn id="4" idx="2"/>
            <a:endCxn id="8" idx="0"/>
          </p:cNvCxnSpPr>
          <p:nvPr/>
        </p:nvCxnSpPr>
        <p:spPr>
          <a:xfrm>
            <a:off x="3103880" y="1677441"/>
            <a:ext cx="1940560" cy="8828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3FE926CE-85C0-E48C-AED9-0F546B0D9003}"/>
              </a:ext>
            </a:extLst>
          </p:cNvPr>
          <p:cNvCxnSpPr>
            <a:cxnSpLocks/>
            <a:stCxn id="8" idx="2"/>
            <a:endCxn id="9" idx="0"/>
          </p:cNvCxnSpPr>
          <p:nvPr/>
        </p:nvCxnSpPr>
        <p:spPr>
          <a:xfrm flipH="1">
            <a:off x="2738120" y="3658640"/>
            <a:ext cx="2306320" cy="8828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DB0621C6-7AC7-B672-4A0D-F973EEE94452}"/>
              </a:ext>
            </a:extLst>
          </p:cNvPr>
          <p:cNvCxnSpPr>
            <a:cxnSpLocks/>
            <a:stCxn id="8" idx="2"/>
            <a:endCxn id="10" idx="0"/>
          </p:cNvCxnSpPr>
          <p:nvPr/>
        </p:nvCxnSpPr>
        <p:spPr>
          <a:xfrm>
            <a:off x="5044440" y="3658640"/>
            <a:ext cx="2489200" cy="8828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9746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0EA-837B-19A4-23A8-A22BAE61B832}"/>
              </a:ext>
            </a:extLst>
          </p:cNvPr>
          <p:cNvSpPr>
            <a:spLocks noGrp="1"/>
          </p:cNvSpPr>
          <p:nvPr>
            <p:ph type="title"/>
          </p:nvPr>
        </p:nvSpPr>
        <p:spPr>
          <a:xfrm>
            <a:off x="1197304" y="0"/>
            <a:ext cx="9508400" cy="895200"/>
          </a:xfrm>
        </p:spPr>
        <p:txBody>
          <a:bodyPr/>
          <a:lstStyle/>
          <a:p>
            <a:pPr algn="ctr"/>
            <a:r>
              <a:rPr lang="en-US" dirty="0"/>
              <a:t>Epilepsy vs controls</a:t>
            </a:r>
          </a:p>
        </p:txBody>
      </p:sp>
      <p:sp>
        <p:nvSpPr>
          <p:cNvPr id="3" name="TextBox 2">
            <a:extLst>
              <a:ext uri="{FF2B5EF4-FFF2-40B4-BE49-F238E27FC236}">
                <a16:creationId xmlns:a16="http://schemas.microsoft.com/office/drawing/2014/main" id="{9875B7DB-A6F1-8081-847D-4186EC798690}"/>
              </a:ext>
            </a:extLst>
          </p:cNvPr>
          <p:cNvSpPr txBox="1"/>
          <p:nvPr/>
        </p:nvSpPr>
        <p:spPr>
          <a:xfrm>
            <a:off x="0" y="856671"/>
            <a:ext cx="311628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Controls	</a:t>
            </a:r>
            <a:r>
              <a:rPr lang="en-US" sz="1400" dirty="0">
                <a:latin typeface="Times New Roman" panose="02020603050405020304" pitchFamily="18" charset="0"/>
                <a:cs typeface="Times New Roman" panose="02020603050405020304" pitchFamily="18" charset="0"/>
              </a:rPr>
              <a:t>N=28</a:t>
            </a:r>
            <a:endParaRPr lang="en-IL"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9C201D-0FFA-3C82-D22B-AB91C53E3DED}"/>
              </a:ext>
            </a:extLst>
          </p:cNvPr>
          <p:cNvSpPr txBox="1"/>
          <p:nvPr/>
        </p:nvSpPr>
        <p:spPr>
          <a:xfrm>
            <a:off x="4241683" y="834602"/>
            <a:ext cx="355103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Epilepsy	 </a:t>
            </a:r>
            <a:r>
              <a:rPr lang="en-US" sz="1400" dirty="0">
                <a:latin typeface="Times New Roman" panose="02020603050405020304" pitchFamily="18" charset="0"/>
                <a:cs typeface="Times New Roman" panose="02020603050405020304" pitchFamily="18" charset="0"/>
              </a:rPr>
              <a:t>N=40</a:t>
            </a:r>
            <a:endParaRPr lang="en-IL"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C7F155-B441-E067-CACD-D33D8EBF5585}"/>
              </a:ext>
            </a:extLst>
          </p:cNvPr>
          <p:cNvSpPr txBox="1"/>
          <p:nvPr/>
        </p:nvSpPr>
        <p:spPr>
          <a:xfrm>
            <a:off x="4688213" y="1020213"/>
            <a:ext cx="676158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1	 	                2   		      3</a:t>
            </a:r>
            <a:endParaRPr lang="en-IL"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EED4CB-EEA9-E9DC-8E0B-DE8FBAE6BDE6}"/>
              </a:ext>
            </a:extLst>
          </p:cNvPr>
          <p:cNvSpPr txBox="1"/>
          <p:nvPr/>
        </p:nvSpPr>
        <p:spPr>
          <a:xfrm>
            <a:off x="5389894" y="2017001"/>
            <a:ext cx="565952" cy="230832"/>
          </a:xfrm>
          <a:prstGeom prst="rect">
            <a:avLst/>
          </a:prstGeom>
          <a:noFill/>
        </p:spPr>
        <p:txBody>
          <a:bodyPr wrap="square" rtlCol="0">
            <a:spAutoFit/>
          </a:bodyPr>
          <a:lstStyle/>
          <a:p>
            <a:endParaRPr lang="en-IL" sz="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D70A2E-5DD9-5BEB-F341-D5FFB77AF7EB}"/>
              </a:ext>
            </a:extLst>
          </p:cNvPr>
          <p:cNvSpPr txBox="1"/>
          <p:nvPr/>
        </p:nvSpPr>
        <p:spPr>
          <a:xfrm>
            <a:off x="5381124" y="2981622"/>
            <a:ext cx="565952" cy="230832"/>
          </a:xfrm>
          <a:prstGeom prst="rect">
            <a:avLst/>
          </a:prstGeom>
          <a:noFill/>
        </p:spPr>
        <p:txBody>
          <a:bodyPr wrap="square" rtlCol="0">
            <a:spAutoFit/>
          </a:bodyPr>
          <a:lstStyle/>
          <a:p>
            <a:endParaRPr lang="en-IL" sz="9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CEC360E-692B-9F05-63E2-7F58EBF356E4}"/>
              </a:ext>
            </a:extLst>
          </p:cNvPr>
          <p:cNvSpPr txBox="1"/>
          <p:nvPr/>
        </p:nvSpPr>
        <p:spPr>
          <a:xfrm>
            <a:off x="435372" y="1089942"/>
            <a:ext cx="3695087"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1	  		            2   	    	           </a:t>
            </a:r>
            <a:endParaRPr lang="en-IL" sz="1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A57C798-45A3-89E3-4969-F4ED059190C9}"/>
              </a:ext>
            </a:extLst>
          </p:cNvPr>
          <p:cNvPicPr>
            <a:picLocks/>
          </p:cNvPicPr>
          <p:nvPr/>
        </p:nvPicPr>
        <p:blipFill rotWithShape="1">
          <a:blip r:embed="rId2"/>
          <a:srcRect t="4436"/>
          <a:stretch/>
        </p:blipFill>
        <p:spPr>
          <a:xfrm>
            <a:off x="4310770" y="1316912"/>
            <a:ext cx="2048289" cy="2340900"/>
          </a:xfrm>
          <a:prstGeom prst="rect">
            <a:avLst/>
          </a:prstGeom>
        </p:spPr>
      </p:pic>
      <p:pic>
        <p:nvPicPr>
          <p:cNvPr id="13" name="Picture 12">
            <a:extLst>
              <a:ext uri="{FF2B5EF4-FFF2-40B4-BE49-F238E27FC236}">
                <a16:creationId xmlns:a16="http://schemas.microsoft.com/office/drawing/2014/main" id="{56CA7147-870B-B019-45F3-766D7823BE5C}"/>
              </a:ext>
            </a:extLst>
          </p:cNvPr>
          <p:cNvPicPr>
            <a:picLocks/>
          </p:cNvPicPr>
          <p:nvPr/>
        </p:nvPicPr>
        <p:blipFill rotWithShape="1">
          <a:blip r:embed="rId3"/>
          <a:srcRect t="4343"/>
          <a:stretch/>
        </p:blipFill>
        <p:spPr>
          <a:xfrm>
            <a:off x="6428146" y="1316912"/>
            <a:ext cx="2048289" cy="2340900"/>
          </a:xfrm>
          <a:prstGeom prst="rect">
            <a:avLst/>
          </a:prstGeom>
        </p:spPr>
      </p:pic>
      <p:pic>
        <p:nvPicPr>
          <p:cNvPr id="15" name="Picture 14">
            <a:extLst>
              <a:ext uri="{FF2B5EF4-FFF2-40B4-BE49-F238E27FC236}">
                <a16:creationId xmlns:a16="http://schemas.microsoft.com/office/drawing/2014/main" id="{FE611882-A7BA-0260-FC0B-FBCAED2960DD}"/>
              </a:ext>
            </a:extLst>
          </p:cNvPr>
          <p:cNvPicPr>
            <a:picLocks/>
          </p:cNvPicPr>
          <p:nvPr/>
        </p:nvPicPr>
        <p:blipFill rotWithShape="1">
          <a:blip r:embed="rId4"/>
          <a:srcRect t="5084"/>
          <a:stretch/>
        </p:blipFill>
        <p:spPr>
          <a:xfrm>
            <a:off x="8545522" y="1316912"/>
            <a:ext cx="2048289" cy="2340900"/>
          </a:xfrm>
          <a:prstGeom prst="rect">
            <a:avLst/>
          </a:prstGeom>
        </p:spPr>
      </p:pic>
      <p:pic>
        <p:nvPicPr>
          <p:cNvPr id="17" name="Picture 16">
            <a:extLst>
              <a:ext uri="{FF2B5EF4-FFF2-40B4-BE49-F238E27FC236}">
                <a16:creationId xmlns:a16="http://schemas.microsoft.com/office/drawing/2014/main" id="{67D82751-799A-F61C-21EA-B3B28F71852A}"/>
              </a:ext>
            </a:extLst>
          </p:cNvPr>
          <p:cNvPicPr>
            <a:picLocks/>
          </p:cNvPicPr>
          <p:nvPr/>
        </p:nvPicPr>
        <p:blipFill rotWithShape="1">
          <a:blip r:embed="rId5"/>
          <a:srcRect t="3107"/>
          <a:stretch/>
        </p:blipFill>
        <p:spPr>
          <a:xfrm>
            <a:off x="76018" y="1316912"/>
            <a:ext cx="2048289" cy="2340900"/>
          </a:xfrm>
          <a:prstGeom prst="rect">
            <a:avLst/>
          </a:prstGeom>
        </p:spPr>
      </p:pic>
      <p:pic>
        <p:nvPicPr>
          <p:cNvPr id="18" name="Picture 17">
            <a:extLst>
              <a:ext uri="{FF2B5EF4-FFF2-40B4-BE49-F238E27FC236}">
                <a16:creationId xmlns:a16="http://schemas.microsoft.com/office/drawing/2014/main" id="{2B1B8090-CB49-F9DA-4D33-1A17E5AF4256}"/>
              </a:ext>
            </a:extLst>
          </p:cNvPr>
          <p:cNvPicPr>
            <a:picLocks/>
          </p:cNvPicPr>
          <p:nvPr/>
        </p:nvPicPr>
        <p:blipFill rotWithShape="1">
          <a:blip r:embed="rId6"/>
          <a:srcRect t="3488" b="1"/>
          <a:stretch/>
        </p:blipFill>
        <p:spPr>
          <a:xfrm>
            <a:off x="2193394" y="1316912"/>
            <a:ext cx="2048289" cy="2340900"/>
          </a:xfrm>
          <a:prstGeom prst="rect">
            <a:avLst/>
          </a:prstGeom>
        </p:spPr>
      </p:pic>
      <p:grpSp>
        <p:nvGrpSpPr>
          <p:cNvPr id="24" name="Group 23">
            <a:extLst>
              <a:ext uri="{FF2B5EF4-FFF2-40B4-BE49-F238E27FC236}">
                <a16:creationId xmlns:a16="http://schemas.microsoft.com/office/drawing/2014/main" id="{47326A47-8645-907D-75C5-BBDE943F76E4}"/>
              </a:ext>
            </a:extLst>
          </p:cNvPr>
          <p:cNvGrpSpPr/>
          <p:nvPr/>
        </p:nvGrpSpPr>
        <p:grpSpPr>
          <a:xfrm>
            <a:off x="0" y="4166378"/>
            <a:ext cx="10833939" cy="2340900"/>
            <a:chOff x="-21950" y="4090602"/>
            <a:chExt cx="10833939" cy="2340900"/>
          </a:xfrm>
        </p:grpSpPr>
        <p:pic>
          <p:nvPicPr>
            <p:cNvPr id="12" name="Picture 11">
              <a:extLst>
                <a:ext uri="{FF2B5EF4-FFF2-40B4-BE49-F238E27FC236}">
                  <a16:creationId xmlns:a16="http://schemas.microsoft.com/office/drawing/2014/main" id="{BEEE00B8-61A4-A71A-395A-2DC64FFBA11E}"/>
                </a:ext>
              </a:extLst>
            </p:cNvPr>
            <p:cNvPicPr>
              <a:picLocks/>
            </p:cNvPicPr>
            <p:nvPr/>
          </p:nvPicPr>
          <p:blipFill>
            <a:blip r:embed="rId7"/>
            <a:stretch>
              <a:fillRect/>
            </a:stretch>
          </p:blipFill>
          <p:spPr>
            <a:xfrm>
              <a:off x="4370876" y="4090602"/>
              <a:ext cx="2048289" cy="2340900"/>
            </a:xfrm>
            <a:prstGeom prst="rect">
              <a:avLst/>
            </a:prstGeom>
          </p:spPr>
        </p:pic>
        <p:pic>
          <p:nvPicPr>
            <p:cNvPr id="14" name="Picture 13">
              <a:extLst>
                <a:ext uri="{FF2B5EF4-FFF2-40B4-BE49-F238E27FC236}">
                  <a16:creationId xmlns:a16="http://schemas.microsoft.com/office/drawing/2014/main" id="{F7FC1294-5B9D-0E9A-CFE1-05C1FA6DDBE4}"/>
                </a:ext>
              </a:extLst>
            </p:cNvPr>
            <p:cNvPicPr>
              <a:picLocks/>
            </p:cNvPicPr>
            <p:nvPr/>
          </p:nvPicPr>
          <p:blipFill>
            <a:blip r:embed="rId8"/>
            <a:stretch>
              <a:fillRect/>
            </a:stretch>
          </p:blipFill>
          <p:spPr>
            <a:xfrm>
              <a:off x="6567289" y="4090602"/>
              <a:ext cx="2048289" cy="2340900"/>
            </a:xfrm>
            <a:prstGeom prst="rect">
              <a:avLst/>
            </a:prstGeom>
          </p:spPr>
        </p:pic>
        <p:pic>
          <p:nvPicPr>
            <p:cNvPr id="16" name="Picture 15">
              <a:extLst>
                <a:ext uri="{FF2B5EF4-FFF2-40B4-BE49-F238E27FC236}">
                  <a16:creationId xmlns:a16="http://schemas.microsoft.com/office/drawing/2014/main" id="{00E2E87C-2A28-DFF1-A009-3910CD5CAB51}"/>
                </a:ext>
              </a:extLst>
            </p:cNvPr>
            <p:cNvPicPr>
              <a:picLocks/>
            </p:cNvPicPr>
            <p:nvPr/>
          </p:nvPicPr>
          <p:blipFill>
            <a:blip r:embed="rId9"/>
            <a:stretch>
              <a:fillRect/>
            </a:stretch>
          </p:blipFill>
          <p:spPr>
            <a:xfrm>
              <a:off x="8763700" y="4090602"/>
              <a:ext cx="2048289" cy="2340900"/>
            </a:xfrm>
            <a:prstGeom prst="rect">
              <a:avLst/>
            </a:prstGeom>
          </p:spPr>
        </p:pic>
        <p:pic>
          <p:nvPicPr>
            <p:cNvPr id="19" name="Picture 18">
              <a:extLst>
                <a:ext uri="{FF2B5EF4-FFF2-40B4-BE49-F238E27FC236}">
                  <a16:creationId xmlns:a16="http://schemas.microsoft.com/office/drawing/2014/main" id="{343DC1C3-9465-42C6-5DDD-906C03AAF692}"/>
                </a:ext>
              </a:extLst>
            </p:cNvPr>
            <p:cNvPicPr>
              <a:picLocks/>
            </p:cNvPicPr>
            <p:nvPr/>
          </p:nvPicPr>
          <p:blipFill>
            <a:blip r:embed="rId10"/>
            <a:stretch>
              <a:fillRect/>
            </a:stretch>
          </p:blipFill>
          <p:spPr>
            <a:xfrm>
              <a:off x="2174463" y="4090602"/>
              <a:ext cx="2048289" cy="2340900"/>
            </a:xfrm>
            <a:prstGeom prst="rect">
              <a:avLst/>
            </a:prstGeom>
          </p:spPr>
        </p:pic>
        <p:pic>
          <p:nvPicPr>
            <p:cNvPr id="20" name="Picture 19">
              <a:extLst>
                <a:ext uri="{FF2B5EF4-FFF2-40B4-BE49-F238E27FC236}">
                  <a16:creationId xmlns:a16="http://schemas.microsoft.com/office/drawing/2014/main" id="{20017368-ECE5-C4AA-53A2-544CA5F3AE8F}"/>
                </a:ext>
              </a:extLst>
            </p:cNvPr>
            <p:cNvPicPr>
              <a:picLocks/>
            </p:cNvPicPr>
            <p:nvPr/>
          </p:nvPicPr>
          <p:blipFill>
            <a:blip r:embed="rId10"/>
            <a:stretch>
              <a:fillRect/>
            </a:stretch>
          </p:blipFill>
          <p:spPr>
            <a:xfrm>
              <a:off x="-21950" y="4090602"/>
              <a:ext cx="2048289" cy="2340900"/>
            </a:xfrm>
            <a:prstGeom prst="rect">
              <a:avLst/>
            </a:prstGeom>
          </p:spPr>
        </p:pic>
      </p:grpSp>
      <p:sp>
        <p:nvSpPr>
          <p:cNvPr id="21" name="TextBox 20">
            <a:extLst>
              <a:ext uri="{FF2B5EF4-FFF2-40B4-BE49-F238E27FC236}">
                <a16:creationId xmlns:a16="http://schemas.microsoft.com/office/drawing/2014/main" id="{964C1571-AA6E-6E65-0987-0121F985E430}"/>
              </a:ext>
            </a:extLst>
          </p:cNvPr>
          <p:cNvSpPr txBox="1"/>
          <p:nvPr/>
        </p:nvSpPr>
        <p:spPr>
          <a:xfrm>
            <a:off x="3350216" y="2786244"/>
            <a:ext cx="285236"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F</a:t>
            </a:r>
            <a:endParaRPr lang="en-IL" sz="9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6B80438-DD7D-D5BB-F854-95BCBA095C04}"/>
              </a:ext>
            </a:extLst>
          </p:cNvPr>
          <p:cNvSpPr txBox="1"/>
          <p:nvPr/>
        </p:nvSpPr>
        <p:spPr>
          <a:xfrm>
            <a:off x="593788" y="2762464"/>
            <a:ext cx="467901"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D</a:t>
            </a:r>
            <a:endParaRPr lang="en-IL" sz="9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EC7EAE7-727D-A94C-3650-56FE4EAAB7EA}"/>
              </a:ext>
            </a:extLst>
          </p:cNvPr>
          <p:cNvPicPr>
            <a:picLocks noChangeAspect="1"/>
          </p:cNvPicPr>
          <p:nvPr/>
        </p:nvPicPr>
        <p:blipFill>
          <a:blip r:embed="rId11"/>
          <a:stretch>
            <a:fillRect/>
          </a:stretch>
        </p:blipFill>
        <p:spPr>
          <a:xfrm>
            <a:off x="10856465" y="1268832"/>
            <a:ext cx="1147113" cy="5318432"/>
          </a:xfrm>
          <a:prstGeom prst="rect">
            <a:avLst/>
          </a:prstGeom>
        </p:spPr>
      </p:pic>
    </p:spTree>
    <p:extLst>
      <p:ext uri="{BB962C8B-B14F-4D97-AF65-F5344CB8AC3E}">
        <p14:creationId xmlns:p14="http://schemas.microsoft.com/office/powerpoint/2010/main" val="3377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801</Words>
  <Application>Microsoft Office PowerPoint</Application>
  <PresentationFormat>Widescreen</PresentationFormat>
  <Paragraphs>91</Paragraphs>
  <Slides>20</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9" baseType="lpstr">
      <vt:lpstr>Arial</vt:lpstr>
      <vt:lpstr>Calibri</vt:lpstr>
      <vt:lpstr>Calibri Light</vt:lpstr>
      <vt:lpstr>docs-Calibri</vt:lpstr>
      <vt:lpstr>Söhne</vt:lpstr>
      <vt:lpstr>Times New Roman</vt:lpstr>
      <vt:lpstr>Office Theme</vt:lpstr>
      <vt:lpstr>Prism 9</vt:lpstr>
      <vt:lpstr>GraphPad Prism 9 Project</vt:lpstr>
      <vt:lpstr>Imaging Blood Brain Barrier Dysfunction in Drug Resistance Epilepsy: A Multi-Center Feasibility Study</vt:lpstr>
      <vt:lpstr>Dynamic contrast enhanced MRI</vt:lpstr>
      <vt:lpstr>Permeability calculation methods</vt:lpstr>
      <vt:lpstr>Biological mechanism</vt:lpstr>
      <vt:lpstr>Previous studies</vt:lpstr>
      <vt:lpstr>Previous studies</vt:lpstr>
      <vt:lpstr>Goal</vt:lpstr>
      <vt:lpstr>PowerPoint Presentation</vt:lpstr>
      <vt:lpstr>Epilepsy vs controls</vt:lpstr>
      <vt:lpstr>Regional analysis</vt:lpstr>
      <vt:lpstr>PowerPoint Presentation</vt:lpstr>
      <vt:lpstr>PowerPoint Presentation</vt:lpstr>
      <vt:lpstr>Frontal epilepsy</vt:lpstr>
      <vt:lpstr>PowerPoint Presentation</vt:lpstr>
      <vt:lpstr>Conclusions</vt:lpstr>
      <vt:lpstr>Future research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Blood Brain Barrier Dysfunction in Drug Resistance Epilepsy: A Multi-Center Feasibility Study</dc:title>
  <dc:creator>Nir Cafri</dc:creator>
  <cp:lastModifiedBy>Nir Cafri</cp:lastModifiedBy>
  <cp:revision>20</cp:revision>
  <dcterms:created xsi:type="dcterms:W3CDTF">2023-09-02T14:36:36Z</dcterms:created>
  <dcterms:modified xsi:type="dcterms:W3CDTF">2023-09-07T11:27:55Z</dcterms:modified>
</cp:coreProperties>
</file>