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C6D62F7-8EE9-4752-9AA1-8E14B9839881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06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72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2DC3-476A-4DD8-BAD6-8E149A084C53}" type="datetimeFigureOut">
              <a:rPr lang="he-IL" smtClean="0"/>
              <a:t>י"ג/אב/תשפ"ג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DF42-9184-40C8-A5E4-195A44C43C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670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2DC3-476A-4DD8-BAD6-8E149A084C53}" type="datetimeFigureOut">
              <a:rPr lang="he-IL" smtClean="0"/>
              <a:t>י"ג/אב/תשפ"ג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DF42-9184-40C8-A5E4-195A44C43C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298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2DC3-476A-4DD8-BAD6-8E149A084C53}" type="datetimeFigureOut">
              <a:rPr lang="he-IL" smtClean="0"/>
              <a:t>י"ג/אב/תשפ"ג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DF42-9184-40C8-A5E4-195A44C43C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223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2DC3-476A-4DD8-BAD6-8E149A084C53}" type="datetimeFigureOut">
              <a:rPr lang="he-IL" smtClean="0"/>
              <a:t>י"ג/אב/תשפ"ג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DF42-9184-40C8-A5E4-195A44C43C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328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2DC3-476A-4DD8-BAD6-8E149A084C53}" type="datetimeFigureOut">
              <a:rPr lang="he-IL" smtClean="0"/>
              <a:t>י"ג/אב/תשפ"ג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DF42-9184-40C8-A5E4-195A44C43C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832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2DC3-476A-4DD8-BAD6-8E149A084C53}" type="datetimeFigureOut">
              <a:rPr lang="he-IL" smtClean="0"/>
              <a:t>י"ג/אב/תשפ"ג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DF42-9184-40C8-A5E4-195A44C43C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274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2DC3-476A-4DD8-BAD6-8E149A084C53}" type="datetimeFigureOut">
              <a:rPr lang="he-IL" smtClean="0"/>
              <a:t>י"ג/אב/תשפ"ג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DF42-9184-40C8-A5E4-195A44C43C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95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2DC3-476A-4DD8-BAD6-8E149A084C53}" type="datetimeFigureOut">
              <a:rPr lang="he-IL" smtClean="0"/>
              <a:t>י"ג/אב/תשפ"ג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DF42-9184-40C8-A5E4-195A44C43C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273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2DC3-476A-4DD8-BAD6-8E149A084C53}" type="datetimeFigureOut">
              <a:rPr lang="he-IL" smtClean="0"/>
              <a:t>י"ג/אב/תשפ"ג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DF42-9184-40C8-A5E4-195A44C43C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723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2DC3-476A-4DD8-BAD6-8E149A084C53}" type="datetimeFigureOut">
              <a:rPr lang="he-IL" smtClean="0"/>
              <a:t>י"ג/אב/תשפ"ג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DF42-9184-40C8-A5E4-195A44C43C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255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2DC3-476A-4DD8-BAD6-8E149A084C53}" type="datetimeFigureOut">
              <a:rPr lang="he-IL" smtClean="0"/>
              <a:t>י"ג/אב/תשפ"ג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DF42-9184-40C8-A5E4-195A44C43C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811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F2DC3-476A-4DD8-BAD6-8E149A084C53}" type="datetimeFigureOut">
              <a:rPr lang="he-IL" smtClean="0"/>
              <a:t>י"ג/אב/תשפ"ג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ADF42-9184-40C8-A5E4-195A44C43C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634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oleObject" Target="../embeddings/oleObject2.bin"/><Relationship Id="rId26" Type="http://schemas.openxmlformats.org/officeDocument/2006/relationships/image" Target="../media/image23.png"/><Relationship Id="rId39" Type="http://schemas.openxmlformats.org/officeDocument/2006/relationships/image" Target="../media/image34.png"/><Relationship Id="rId21" Type="http://schemas.openxmlformats.org/officeDocument/2006/relationships/image" Target="../media/image18.png"/><Relationship Id="rId34" Type="http://schemas.openxmlformats.org/officeDocument/2006/relationships/oleObject" Target="../embeddings/oleObject4.bin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oleObject" Target="../embeddings/oleObject1.bin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41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32" Type="http://schemas.openxmlformats.org/officeDocument/2006/relationships/oleObject" Target="../embeddings/oleObject3.bin"/><Relationship Id="rId37" Type="http://schemas.openxmlformats.org/officeDocument/2006/relationships/image" Target="../media/image32.png"/><Relationship Id="rId40" Type="http://schemas.openxmlformats.org/officeDocument/2006/relationships/image" Target="../media/image35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31.png"/><Relationship Id="rId10" Type="http://schemas.openxmlformats.org/officeDocument/2006/relationships/image" Target="../media/image9.png"/><Relationship Id="rId19" Type="http://schemas.openxmlformats.org/officeDocument/2006/relationships/image" Target="../media/image16.emf"/><Relationship Id="rId31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Relationship Id="rId35" Type="http://schemas.openxmlformats.org/officeDocument/2006/relationships/image" Target="../media/image30.emf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5.emf"/><Relationship Id="rId25" Type="http://schemas.openxmlformats.org/officeDocument/2006/relationships/image" Target="../media/image22.png"/><Relationship Id="rId33" Type="http://schemas.openxmlformats.org/officeDocument/2006/relationships/image" Target="../media/image29.emf"/><Relationship Id="rId38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618" y="20886"/>
            <a:ext cx="8655783" cy="702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9"/>
          </a:p>
        </p:txBody>
      </p:sp>
      <p:sp>
        <p:nvSpPr>
          <p:cNvPr id="5" name="TextBox 4"/>
          <p:cNvSpPr txBox="1"/>
          <p:nvPr/>
        </p:nvSpPr>
        <p:spPr>
          <a:xfrm>
            <a:off x="273808" y="-27957"/>
            <a:ext cx="8608302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Imaging Blood Brain Barrier Dysfunction in Drug Resistance Epilepsy: A Multi-Center Feasibility Study</a:t>
            </a:r>
          </a:p>
          <a:p>
            <a:pPr algn="ctr"/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 Cafri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Daniel Zarhin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Sheida</a:t>
            </a: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Mirlo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Lyna</a:t>
            </a: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Kamintsky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Yonatan Serlin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3,4</a:t>
            </a: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Laith Alhadid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Ilan Goldberg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 Maclean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Ben Whatley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Felix Beninger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Alon Friedman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1,3</a:t>
            </a: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ctr"/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Departments of Physiology &amp; Cell Biology and Cognitive &amp; Brain Sciences, Professor Vladimir Zelman Inter-Disciplinary Center of Brain Sciences, Ben-Gurion University of the Negev, Beer-Sheva, Israel. 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Neurology, Rabin Medical Center, </a:t>
            </a:r>
            <a:r>
              <a:rPr lang="en-US" sz="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Beilinson</a:t>
            </a: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Hospital and Tel-Aviv University, Israel 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Medical Neuroscience, Dalhousie University, Halifax, Canada, 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Division of Neurology, and 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Neurosurgery, Nova Scotia Health Authorities, Dalhousie University, Halifax, Canada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4" y="670035"/>
            <a:ext cx="320007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just"/>
            <a:r>
              <a:rPr lang="en-US" sz="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Epilepsy, a neurological disorder characterized by an increased risk of spontaneous seizures, While there are effective medicines to treat seizures, up to one third are refractory to anti-convulsant drugs. The blood-brain barrier (BBB) maintains the brain in a narrow homeostatic range essential for normal neural function (Ton et al., 2017). BBB dysfunction (BBBD) is common in many brain disorders and has been shown to have a critical role in </a:t>
            </a:r>
            <a:r>
              <a:rPr lang="en-US" sz="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epileptogenesis</a:t>
            </a:r>
            <a:r>
              <a:rPr lang="en-US" sz="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Dynamic contrast-enhanced MRI (DCE-MRI) has become the most common approach to quantify the extent and localization of BBBD in human patients. Several models including the compartment </a:t>
            </a:r>
            <a:r>
              <a:rPr lang="en-US" sz="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fast</a:t>
            </a:r>
            <a:r>
              <a:rPr lang="en-US" sz="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(</a:t>
            </a:r>
            <a:r>
              <a:rPr lang="en-US" sz="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Tofts</a:t>
            </a:r>
            <a:r>
              <a:rPr lang="en-US" sz="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 al., 1999) which assumes irreversible </a:t>
            </a:r>
            <a:r>
              <a:rPr lang="en-US" sz="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trappinwere</a:t>
            </a:r>
            <a:r>
              <a:rPr lang="en-US" sz="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described in the literature (Chassidim et al., 2013),g of the contrast agent And the </a:t>
            </a:r>
            <a:r>
              <a:rPr lang="en-US" sz="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Veksler</a:t>
            </a:r>
            <a:r>
              <a:rPr lang="en-US" sz="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linear model has been shown to allow the detection of a </a:t>
            </a:r>
            <a:r>
              <a:rPr lang="en-US" sz="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slow</a:t>
            </a:r>
            <a:r>
              <a:rPr lang="en-US" sz="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(measured ~6-20 min after contrast injection) BBB leakage (</a:t>
            </a:r>
            <a:r>
              <a:rPr lang="en-US" sz="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Veksler</a:t>
            </a:r>
            <a:r>
              <a:rPr lang="en-US" sz="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 al., 2020).</a:t>
            </a: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607" y="2554125"/>
            <a:ext cx="341099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5" dirty="0">
                <a:solidFill>
                  <a:schemeClr val="bg1"/>
                </a:solidFill>
              </a:rPr>
              <a:t>MRI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0406" y="2253278"/>
            <a:ext cx="73935" cy="69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1" name="TextBox 70"/>
          <p:cNvSpPr txBox="1"/>
          <p:nvPr/>
        </p:nvSpPr>
        <p:spPr>
          <a:xfrm>
            <a:off x="-54552" y="4822960"/>
            <a:ext cx="9174740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5" i="1" dirty="0">
                <a:latin typeface="Bahnschrift Light" panose="020B0502040204020203" pitchFamily="34" charset="0"/>
              </a:rPr>
              <a:t>References</a:t>
            </a:r>
          </a:p>
          <a:p>
            <a:r>
              <a:rPr lang="en-US" sz="375" dirty="0">
                <a:latin typeface="Bahnschrift Light" panose="020B0502040204020203" pitchFamily="34" charset="0"/>
              </a:rPr>
              <a:t>[1] </a:t>
            </a:r>
            <a:r>
              <a:rPr lang="en-US" sz="375" dirty="0" err="1">
                <a:latin typeface="Bahnschrift Light" panose="020B0502040204020203" pitchFamily="34" charset="0"/>
              </a:rPr>
              <a:t>Milikovsky</a:t>
            </a:r>
            <a:r>
              <a:rPr lang="en-US" sz="375" dirty="0">
                <a:latin typeface="Bahnschrift Light" panose="020B0502040204020203" pitchFamily="34" charset="0"/>
              </a:rPr>
              <a:t>, D. Z. </a:t>
            </a:r>
            <a:r>
              <a:rPr lang="en-US" sz="375" i="1" dirty="0">
                <a:latin typeface="Bahnschrift Light" panose="020B0502040204020203" pitchFamily="34" charset="0"/>
              </a:rPr>
              <a:t>et al.</a:t>
            </a:r>
            <a:r>
              <a:rPr lang="en-US" sz="375" dirty="0">
                <a:latin typeface="Bahnschrift Light" panose="020B0502040204020203" pitchFamily="34" charset="0"/>
              </a:rPr>
              <a:t> Paroxysmal slow cortical activity in Alzheimer’s disease and epilepsy is associated with blood-brain barrier dysfunction. </a:t>
            </a:r>
            <a:r>
              <a:rPr lang="en-US" sz="375" i="1" dirty="0">
                <a:latin typeface="Bahnschrift Light" panose="020B0502040204020203" pitchFamily="34" charset="0"/>
              </a:rPr>
              <a:t>Sci. Transl. Med.</a:t>
            </a:r>
            <a:r>
              <a:rPr lang="en-US" sz="375" dirty="0">
                <a:latin typeface="Bahnschrift Light" panose="020B0502040204020203" pitchFamily="34" charset="0"/>
              </a:rPr>
              <a:t> 11, (2019)</a:t>
            </a:r>
          </a:p>
          <a:p>
            <a:r>
              <a:rPr lang="en-US" sz="375" dirty="0">
                <a:latin typeface="Bahnschrift Light" panose="020B0502040204020203" pitchFamily="34" charset="0"/>
              </a:rPr>
              <a:t>[2] </a:t>
            </a:r>
            <a:r>
              <a:rPr lang="en-US" sz="375" dirty="0" err="1">
                <a:latin typeface="Bahnschrift Light" panose="020B0502040204020203" pitchFamily="34" charset="0"/>
              </a:rPr>
              <a:t>Senatorov</a:t>
            </a:r>
            <a:r>
              <a:rPr lang="en-US" sz="375" dirty="0">
                <a:latin typeface="Bahnschrift Light" panose="020B0502040204020203" pitchFamily="34" charset="0"/>
              </a:rPr>
              <a:t>, V. V. </a:t>
            </a:r>
            <a:r>
              <a:rPr lang="en-US" sz="375" i="1" dirty="0">
                <a:latin typeface="Bahnschrift Light" panose="020B0502040204020203" pitchFamily="34" charset="0"/>
              </a:rPr>
              <a:t>et al.</a:t>
            </a:r>
            <a:r>
              <a:rPr lang="en-US" sz="375" dirty="0">
                <a:latin typeface="Bahnschrift Light" panose="020B0502040204020203" pitchFamily="34" charset="0"/>
              </a:rPr>
              <a:t> Blood-brain barrier dysfunction in aging induces </a:t>
            </a:r>
            <a:r>
              <a:rPr lang="en-US" sz="375" dirty="0" err="1">
                <a:latin typeface="Bahnschrift Light" panose="020B0502040204020203" pitchFamily="34" charset="0"/>
              </a:rPr>
              <a:t>hyperactivation</a:t>
            </a:r>
            <a:r>
              <a:rPr lang="en-US" sz="375" dirty="0">
                <a:latin typeface="Bahnschrift Light" panose="020B0502040204020203" pitchFamily="34" charset="0"/>
              </a:rPr>
              <a:t> of TGFβ signaling and chronic yet reversible neural dysfunction. </a:t>
            </a:r>
            <a:r>
              <a:rPr lang="en-US" sz="375" i="1" dirty="0">
                <a:latin typeface="Bahnschrift Light" panose="020B0502040204020203" pitchFamily="34" charset="0"/>
              </a:rPr>
              <a:t>Sci. Transl. Med.</a:t>
            </a:r>
            <a:r>
              <a:rPr lang="en-US" sz="375" dirty="0">
                <a:latin typeface="Bahnschrift Light" panose="020B0502040204020203" pitchFamily="34" charset="0"/>
              </a:rPr>
              <a:t> 11, (2019)</a:t>
            </a:r>
          </a:p>
          <a:p>
            <a:r>
              <a:rPr lang="en-US" sz="375" dirty="0">
                <a:latin typeface="Bahnschrift Light" panose="020B0502040204020203" pitchFamily="34" charset="0"/>
              </a:rPr>
              <a:t>[3] Guy Bar-Klein, Svetlana </a:t>
            </a:r>
            <a:r>
              <a:rPr lang="en-US" sz="375" dirty="0" err="1">
                <a:latin typeface="Bahnschrift Light" panose="020B0502040204020203" pitchFamily="34" charset="0"/>
              </a:rPr>
              <a:t>Lublinsky</a:t>
            </a:r>
            <a:r>
              <a:rPr lang="en-US" sz="375" dirty="0">
                <a:latin typeface="Bahnschrift Light" panose="020B0502040204020203" pitchFamily="34" charset="0"/>
              </a:rPr>
              <a:t>, Lyn </a:t>
            </a:r>
            <a:r>
              <a:rPr lang="en-US" sz="375" dirty="0" err="1">
                <a:latin typeface="Bahnschrift Light" panose="020B0502040204020203" pitchFamily="34" charset="0"/>
              </a:rPr>
              <a:t>Kamintsky</a:t>
            </a:r>
            <a:r>
              <a:rPr lang="en-US" sz="375" dirty="0">
                <a:latin typeface="Bahnschrift Light" panose="020B0502040204020203" pitchFamily="34" charset="0"/>
              </a:rPr>
              <a:t>, Iris </a:t>
            </a:r>
            <a:r>
              <a:rPr lang="en-US" sz="375" dirty="0" err="1">
                <a:latin typeface="Bahnschrift Light" panose="020B0502040204020203" pitchFamily="34" charset="0"/>
              </a:rPr>
              <a:t>Noyman</a:t>
            </a:r>
            <a:r>
              <a:rPr lang="en-US" sz="375" dirty="0">
                <a:latin typeface="Bahnschrift Light" panose="020B0502040204020203" pitchFamily="34" charset="0"/>
              </a:rPr>
              <a:t>, </a:t>
            </a:r>
            <a:r>
              <a:rPr lang="en-US" sz="375" dirty="0" err="1">
                <a:latin typeface="Bahnschrift Light" panose="020B0502040204020203" pitchFamily="34" charset="0"/>
              </a:rPr>
              <a:t>Ronel</a:t>
            </a:r>
            <a:r>
              <a:rPr lang="en-US" sz="375" dirty="0">
                <a:latin typeface="Bahnschrift Light" panose="020B0502040204020203" pitchFamily="34" charset="0"/>
              </a:rPr>
              <a:t> </a:t>
            </a:r>
            <a:r>
              <a:rPr lang="en-US" sz="375" dirty="0" err="1">
                <a:latin typeface="Bahnschrift Light" panose="020B0502040204020203" pitchFamily="34" charset="0"/>
              </a:rPr>
              <a:t>Veksler</a:t>
            </a:r>
            <a:r>
              <a:rPr lang="en-US" sz="375" dirty="0">
                <a:latin typeface="Bahnschrift Light" panose="020B0502040204020203" pitchFamily="34" charset="0"/>
              </a:rPr>
              <a:t>, </a:t>
            </a:r>
            <a:r>
              <a:rPr lang="en-US" sz="375" dirty="0" err="1">
                <a:latin typeface="Bahnschrift Light" panose="020B0502040204020203" pitchFamily="34" charset="0"/>
              </a:rPr>
              <a:t>Hotjensa</a:t>
            </a:r>
            <a:r>
              <a:rPr lang="en-US" sz="375" dirty="0">
                <a:latin typeface="Bahnschrift Light" panose="020B0502040204020203" pitchFamily="34" charset="0"/>
              </a:rPr>
              <a:t> </a:t>
            </a:r>
            <a:r>
              <a:rPr lang="en-US" sz="375" dirty="0" err="1">
                <a:latin typeface="Bahnschrift Light" panose="020B0502040204020203" pitchFamily="34" charset="0"/>
              </a:rPr>
              <a:t>Dalipaj</a:t>
            </a:r>
            <a:r>
              <a:rPr lang="en-US" sz="375" dirty="0">
                <a:latin typeface="Bahnschrift Light" panose="020B0502040204020203" pitchFamily="34" charset="0"/>
              </a:rPr>
              <a:t>, Vladimir V. </a:t>
            </a:r>
            <a:r>
              <a:rPr lang="en-US" sz="375" dirty="0" err="1">
                <a:latin typeface="Bahnschrift Light" panose="020B0502040204020203" pitchFamily="34" charset="0"/>
              </a:rPr>
              <a:t>Senatorov</a:t>
            </a:r>
            <a:r>
              <a:rPr lang="en-US" sz="375" dirty="0">
                <a:latin typeface="Bahnschrift Light" panose="020B0502040204020203" pitchFamily="34" charset="0"/>
              </a:rPr>
              <a:t> Jr., </a:t>
            </a:r>
            <a:r>
              <a:rPr lang="en-US" sz="375" dirty="0" err="1">
                <a:latin typeface="Bahnschrift Light" panose="020B0502040204020203" pitchFamily="34" charset="0"/>
              </a:rPr>
              <a:t>Evyatar</a:t>
            </a:r>
            <a:r>
              <a:rPr lang="en-US" sz="375" dirty="0">
                <a:latin typeface="Bahnschrift Light" panose="020B0502040204020203" pitchFamily="34" charset="0"/>
              </a:rPr>
              <a:t> </a:t>
            </a:r>
            <a:r>
              <a:rPr lang="en-US" sz="375" dirty="0" err="1">
                <a:latin typeface="Bahnschrift Light" panose="020B0502040204020203" pitchFamily="34" charset="0"/>
              </a:rPr>
              <a:t>Swissa</a:t>
            </a:r>
            <a:r>
              <a:rPr lang="en-US" sz="375" dirty="0">
                <a:latin typeface="Bahnschrift Light" panose="020B0502040204020203" pitchFamily="34" charset="0"/>
              </a:rPr>
              <a:t>, </a:t>
            </a:r>
            <a:r>
              <a:rPr lang="en-US" sz="375" dirty="0" err="1">
                <a:latin typeface="Bahnschrift Light" panose="020B0502040204020203" pitchFamily="34" charset="0"/>
              </a:rPr>
              <a:t>Dror</a:t>
            </a:r>
            <a:r>
              <a:rPr lang="en-US" sz="375" dirty="0">
                <a:latin typeface="Bahnschrift Light" panose="020B0502040204020203" pitchFamily="34" charset="0"/>
              </a:rPr>
              <a:t> </a:t>
            </a:r>
            <a:r>
              <a:rPr lang="en-US" sz="375" dirty="0" err="1">
                <a:latin typeface="Bahnschrift Light" panose="020B0502040204020203" pitchFamily="34" charset="0"/>
              </a:rPr>
              <a:t>Rosenbach</a:t>
            </a:r>
            <a:r>
              <a:rPr lang="en-US" sz="375" dirty="0">
                <a:latin typeface="Bahnschrift Light" panose="020B0502040204020203" pitchFamily="34" charset="0"/>
              </a:rPr>
              <a:t>, </a:t>
            </a:r>
            <a:r>
              <a:rPr lang="en-US" sz="375" dirty="0" err="1">
                <a:latin typeface="Bahnschrift Light" panose="020B0502040204020203" pitchFamily="34" charset="0"/>
              </a:rPr>
              <a:t>Netta</a:t>
            </a:r>
            <a:r>
              <a:rPr lang="en-US" sz="375" dirty="0">
                <a:latin typeface="Bahnschrift Light" panose="020B0502040204020203" pitchFamily="34" charset="0"/>
              </a:rPr>
              <a:t> </a:t>
            </a:r>
            <a:r>
              <a:rPr lang="en-US" sz="375" dirty="0" err="1">
                <a:latin typeface="Bahnschrift Light" panose="020B0502040204020203" pitchFamily="34" charset="0"/>
              </a:rPr>
              <a:t>Elazary</a:t>
            </a:r>
            <a:r>
              <a:rPr lang="en-US" sz="375" dirty="0">
                <a:latin typeface="Bahnschrift Light" panose="020B0502040204020203" pitchFamily="34" charset="0"/>
              </a:rPr>
              <a:t>, Dan Z. </a:t>
            </a:r>
            <a:r>
              <a:rPr lang="en-US" sz="375" dirty="0" err="1">
                <a:latin typeface="Bahnschrift Light" panose="020B0502040204020203" pitchFamily="34" charset="0"/>
              </a:rPr>
              <a:t>Milikovsky</a:t>
            </a:r>
            <a:r>
              <a:rPr lang="en-US" sz="375" dirty="0">
                <a:latin typeface="Bahnschrift Light" panose="020B0502040204020203" pitchFamily="34" charset="0"/>
              </a:rPr>
              <a:t>, </a:t>
            </a:r>
            <a:r>
              <a:rPr lang="en-US" sz="375" dirty="0" err="1">
                <a:latin typeface="Bahnschrift Light" panose="020B0502040204020203" pitchFamily="34" charset="0"/>
              </a:rPr>
              <a:t>Nadav</a:t>
            </a:r>
            <a:r>
              <a:rPr lang="en-US" sz="375" dirty="0">
                <a:latin typeface="Bahnschrift Light" panose="020B0502040204020203" pitchFamily="34" charset="0"/>
              </a:rPr>
              <a:t> Milk, Michael Kassirer, Yossi </a:t>
            </a:r>
            <a:r>
              <a:rPr lang="en-US" sz="375" dirty="0" err="1">
                <a:latin typeface="Bahnschrift Light" panose="020B0502040204020203" pitchFamily="34" charset="0"/>
              </a:rPr>
              <a:t>Rosman</a:t>
            </a:r>
            <a:r>
              <a:rPr lang="en-US" sz="375" dirty="0">
                <a:latin typeface="Bahnschrift Light" panose="020B0502040204020203" pitchFamily="34" charset="0"/>
              </a:rPr>
              <a:t>, Yonatan </a:t>
            </a:r>
            <a:r>
              <a:rPr lang="en-US" sz="375" dirty="0" err="1">
                <a:latin typeface="Bahnschrift Light" panose="020B0502040204020203" pitchFamily="34" charset="0"/>
              </a:rPr>
              <a:t>Serlin</a:t>
            </a:r>
            <a:r>
              <a:rPr lang="en-US" sz="375" dirty="0">
                <a:latin typeface="Bahnschrift Light" panose="020B0502040204020203" pitchFamily="34" charset="0"/>
              </a:rPr>
              <a:t>, Arik </a:t>
            </a:r>
            <a:r>
              <a:rPr lang="en-US" sz="375" dirty="0" err="1">
                <a:latin typeface="Bahnschrift Light" panose="020B0502040204020203" pitchFamily="34" charset="0"/>
              </a:rPr>
              <a:t>Eisenkraft</a:t>
            </a:r>
            <a:r>
              <a:rPr lang="en-US" sz="375" dirty="0">
                <a:latin typeface="Bahnschrift Light" panose="020B0502040204020203" pitchFamily="34" charset="0"/>
              </a:rPr>
              <a:t>, </a:t>
            </a:r>
            <a:r>
              <a:rPr lang="en-US" sz="375" dirty="0" err="1">
                <a:latin typeface="Bahnschrift Light" panose="020B0502040204020203" pitchFamily="34" charset="0"/>
              </a:rPr>
              <a:t>Yoash</a:t>
            </a:r>
            <a:r>
              <a:rPr lang="en-US" sz="375" dirty="0">
                <a:latin typeface="Bahnschrift Light" panose="020B0502040204020203" pitchFamily="34" charset="0"/>
              </a:rPr>
              <a:t> Chassidim, </a:t>
            </a:r>
            <a:r>
              <a:rPr lang="en-US" sz="375" dirty="0" err="1">
                <a:latin typeface="Bahnschrift Light" panose="020B0502040204020203" pitchFamily="34" charset="0"/>
              </a:rPr>
              <a:t>Yisrael</a:t>
            </a:r>
            <a:r>
              <a:rPr lang="en-US" sz="375" dirty="0">
                <a:latin typeface="Bahnschrift Light" panose="020B0502040204020203" pitchFamily="34" charset="0"/>
              </a:rPr>
              <a:t> </a:t>
            </a:r>
            <a:r>
              <a:rPr lang="en-US" sz="375" dirty="0" err="1">
                <a:latin typeface="Bahnschrift Light" panose="020B0502040204020203" pitchFamily="34" charset="0"/>
              </a:rPr>
              <a:t>Parmet</a:t>
            </a:r>
            <a:r>
              <a:rPr lang="en-US" sz="375" dirty="0">
                <a:latin typeface="Bahnschrift Light" panose="020B0502040204020203" pitchFamily="34" charset="0"/>
              </a:rPr>
              <a:t>, Daniela </a:t>
            </a:r>
            <a:r>
              <a:rPr lang="en-US" sz="375" dirty="0" err="1">
                <a:latin typeface="Bahnschrift Light" panose="020B0502040204020203" pitchFamily="34" charset="0"/>
              </a:rPr>
              <a:t>Kaufer</a:t>
            </a:r>
            <a:r>
              <a:rPr lang="en-US" sz="375" dirty="0">
                <a:latin typeface="Bahnschrift Light" panose="020B0502040204020203" pitchFamily="34" charset="0"/>
              </a:rPr>
              <a:t>, and </a:t>
            </a:r>
            <a:r>
              <a:rPr lang="en-US" sz="375" dirty="0" err="1">
                <a:latin typeface="Bahnschrift Light" panose="020B0502040204020203" pitchFamily="34" charset="0"/>
              </a:rPr>
              <a:t>Alon</a:t>
            </a:r>
            <a:r>
              <a:rPr lang="en-US" sz="375" dirty="0">
                <a:latin typeface="Bahnschrift Light" panose="020B0502040204020203" pitchFamily="34" charset="0"/>
              </a:rPr>
              <a:t> Friedman (2017) Imaging blood–brain barrier dysfunction as a biomarker for </a:t>
            </a:r>
            <a:r>
              <a:rPr lang="en-US" sz="375" dirty="0" err="1">
                <a:latin typeface="Bahnschrift Light" panose="020B0502040204020203" pitchFamily="34" charset="0"/>
              </a:rPr>
              <a:t>epileptogenesis</a:t>
            </a:r>
            <a:r>
              <a:rPr lang="en-US" sz="375" dirty="0">
                <a:latin typeface="Bahnschrift Light" panose="020B0502040204020203" pitchFamily="34" charset="0"/>
              </a:rPr>
              <a:t>, BRAIN: 140; 1692–1705, doi:10.1093/brain/awx073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081247" y="3551372"/>
            <a:ext cx="530229" cy="471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5"/>
          </a:p>
        </p:txBody>
      </p:sp>
      <p:sp>
        <p:nvSpPr>
          <p:cNvPr id="50" name="Rectangle 49"/>
          <p:cNvSpPr>
            <a:spLocks noChangeAspect="1"/>
          </p:cNvSpPr>
          <p:nvPr/>
        </p:nvSpPr>
        <p:spPr>
          <a:xfrm>
            <a:off x="3211494" y="734132"/>
            <a:ext cx="2692493" cy="3015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9"/>
          </a:p>
        </p:txBody>
      </p:sp>
      <p:pic>
        <p:nvPicPr>
          <p:cNvPr id="1026" name="Picture 2" descr="Tel Aviv University - Crunchbase School Profile &amp; Alumni">
            <a:extLst>
              <a:ext uri="{FF2B5EF4-FFF2-40B4-BE49-F238E27FC236}">
                <a16:creationId xmlns:a16="http://schemas.microsoft.com/office/drawing/2014/main" id="{8DA22120-6CD2-CDA8-A00C-9FDC32834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100" y="23217"/>
            <a:ext cx="462010" cy="46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TextBox 1031">
            <a:extLst>
              <a:ext uri="{FF2B5EF4-FFF2-40B4-BE49-F238E27FC236}">
                <a16:creationId xmlns:a16="http://schemas.microsoft.com/office/drawing/2014/main" id="{3F5969D7-DFE9-80D9-2F36-3C229DA6E064}"/>
              </a:ext>
            </a:extLst>
          </p:cNvPr>
          <p:cNvSpPr txBox="1"/>
          <p:nvPr/>
        </p:nvSpPr>
        <p:spPr>
          <a:xfrm>
            <a:off x="1173204" y="3621718"/>
            <a:ext cx="1457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F4D70300-A9C1-7D70-60CC-5DEF8C43D763}"/>
              </a:ext>
            </a:extLst>
          </p:cNvPr>
          <p:cNvGrpSpPr/>
          <p:nvPr/>
        </p:nvGrpSpPr>
        <p:grpSpPr>
          <a:xfrm>
            <a:off x="199700" y="2057641"/>
            <a:ext cx="916047" cy="1151269"/>
            <a:chOff x="3765550" y="3101672"/>
            <a:chExt cx="1790255" cy="2577473"/>
          </a:xfrm>
        </p:grpSpPr>
        <p:pic>
          <p:nvPicPr>
            <p:cNvPr id="1034" name="Picture 1033" descr="Diagram&#10;&#10;Description automatically generated">
              <a:extLst>
                <a:ext uri="{FF2B5EF4-FFF2-40B4-BE49-F238E27FC236}">
                  <a16:creationId xmlns:a16="http://schemas.microsoft.com/office/drawing/2014/main" id="{668D5F80-A3FF-184E-7C5A-2A2B7BB65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3832" y="3101672"/>
              <a:ext cx="1701973" cy="2577473"/>
            </a:xfrm>
            <a:prstGeom prst="rect">
              <a:avLst/>
            </a:prstGeom>
          </p:spPr>
        </p:pic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05BA27F1-7098-3DDF-2EC3-7D1093B07CD0}"/>
                </a:ext>
              </a:extLst>
            </p:cNvPr>
            <p:cNvSpPr/>
            <p:nvPr/>
          </p:nvSpPr>
          <p:spPr>
            <a:xfrm>
              <a:off x="3765550" y="3101672"/>
              <a:ext cx="273901" cy="2308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6" name="TextBox 1035">
            <a:extLst>
              <a:ext uri="{FF2B5EF4-FFF2-40B4-BE49-F238E27FC236}">
                <a16:creationId xmlns:a16="http://schemas.microsoft.com/office/drawing/2014/main" id="{7459EBF0-ACC0-4C8D-149B-2E62E9B1B281}"/>
              </a:ext>
            </a:extLst>
          </p:cNvPr>
          <p:cNvSpPr txBox="1"/>
          <p:nvPr/>
        </p:nvSpPr>
        <p:spPr>
          <a:xfrm>
            <a:off x="-27210" y="3093939"/>
            <a:ext cx="1457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Controls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8C23EE4B-1A7D-7460-1CD3-D9DAED0C09E3}"/>
              </a:ext>
            </a:extLst>
          </p:cNvPr>
          <p:cNvGrpSpPr/>
          <p:nvPr/>
        </p:nvGrpSpPr>
        <p:grpSpPr>
          <a:xfrm>
            <a:off x="468047" y="3336286"/>
            <a:ext cx="685448" cy="657307"/>
            <a:chOff x="2221834" y="426420"/>
            <a:chExt cx="1147358" cy="1100257"/>
          </a:xfrm>
        </p:grpSpPr>
        <p:pic>
          <p:nvPicPr>
            <p:cNvPr id="1038" name="Picture 1037" descr="Shape, rectangle&#10;&#10;Description automatically generated">
              <a:extLst>
                <a:ext uri="{FF2B5EF4-FFF2-40B4-BE49-F238E27FC236}">
                  <a16:creationId xmlns:a16="http://schemas.microsoft.com/office/drawing/2014/main" id="{9E7D3350-0985-2AC0-74B6-87A07FF2FD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9573" b="17389"/>
            <a:stretch/>
          </p:blipFill>
          <p:spPr>
            <a:xfrm>
              <a:off x="2461662" y="484839"/>
              <a:ext cx="907530" cy="756000"/>
            </a:xfrm>
            <a:prstGeom prst="rect">
              <a:avLst/>
            </a:prstGeom>
          </p:spPr>
        </p:pic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6477E1C6-0113-0045-837C-A15F35B1D0B4}"/>
                </a:ext>
              </a:extLst>
            </p:cNvPr>
            <p:cNvSpPr txBox="1"/>
            <p:nvPr/>
          </p:nvSpPr>
          <p:spPr>
            <a:xfrm>
              <a:off x="2221834" y="1123314"/>
              <a:ext cx="1137750" cy="309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0     fast    0.1 </a:t>
              </a:r>
            </a:p>
          </p:txBody>
        </p: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7C42130F-A86F-0C63-5E60-E6532358C81E}"/>
                </a:ext>
              </a:extLst>
            </p:cNvPr>
            <p:cNvSpPr txBox="1"/>
            <p:nvPr/>
          </p:nvSpPr>
          <p:spPr>
            <a:xfrm rot="16200000">
              <a:off x="2634753" y="821994"/>
              <a:ext cx="1100257" cy="309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0   slow   0.1 </a:t>
              </a:r>
            </a:p>
          </p:txBody>
        </p:sp>
      </p:grpSp>
      <p:pic>
        <p:nvPicPr>
          <p:cNvPr id="1041" name="Picture 1040">
            <a:extLst>
              <a:ext uri="{FF2B5EF4-FFF2-40B4-BE49-F238E27FC236}">
                <a16:creationId xmlns:a16="http://schemas.microsoft.com/office/drawing/2014/main" id="{D25BDABA-D74E-320F-099B-DB6277527732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53944" y="3410060"/>
            <a:ext cx="382393" cy="437021"/>
          </a:xfrm>
          <a:prstGeom prst="rect">
            <a:avLst/>
          </a:prstGeom>
        </p:spPr>
      </p:pic>
      <p:pic>
        <p:nvPicPr>
          <p:cNvPr id="1042" name="Picture 1041">
            <a:extLst>
              <a:ext uri="{FF2B5EF4-FFF2-40B4-BE49-F238E27FC236}">
                <a16:creationId xmlns:a16="http://schemas.microsoft.com/office/drawing/2014/main" id="{123E3637-7C5D-BACE-F9C3-50822A13EE44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53944" y="3864299"/>
            <a:ext cx="382393" cy="437021"/>
          </a:xfrm>
          <a:prstGeom prst="rect">
            <a:avLst/>
          </a:prstGeom>
        </p:spPr>
      </p:pic>
      <p:sp>
        <p:nvSpPr>
          <p:cNvPr id="1043" name="TextBox 1042">
            <a:extLst>
              <a:ext uri="{FF2B5EF4-FFF2-40B4-BE49-F238E27FC236}">
                <a16:creationId xmlns:a16="http://schemas.microsoft.com/office/drawing/2014/main" id="{55B72968-05EE-66C2-2B32-D1CD809A9A0F}"/>
              </a:ext>
            </a:extLst>
          </p:cNvPr>
          <p:cNvSpPr txBox="1"/>
          <p:nvPr/>
        </p:nvSpPr>
        <p:spPr>
          <a:xfrm>
            <a:off x="1150585" y="2936599"/>
            <a:ext cx="917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Epilepsy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A302386E-FC02-16AD-DD68-57FDC8F61430}"/>
              </a:ext>
            </a:extLst>
          </p:cNvPr>
          <p:cNvSpPr txBox="1"/>
          <p:nvPr/>
        </p:nvSpPr>
        <p:spPr>
          <a:xfrm>
            <a:off x="1314211" y="3050366"/>
            <a:ext cx="1764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1                2              3              4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15EAB0BF-4249-1EA8-3244-08E83031BAD1}"/>
              </a:ext>
            </a:extLst>
          </p:cNvPr>
          <p:cNvSpPr txBox="1"/>
          <p:nvPr/>
        </p:nvSpPr>
        <p:spPr>
          <a:xfrm>
            <a:off x="2705454" y="3769872"/>
            <a:ext cx="278616" cy="13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46" name="Picture 1045">
            <a:extLst>
              <a:ext uri="{FF2B5EF4-FFF2-40B4-BE49-F238E27FC236}">
                <a16:creationId xmlns:a16="http://schemas.microsoft.com/office/drawing/2014/main" id="{08099620-C160-7D49-E43C-56551ED7F517}"/>
              </a:ext>
            </a:extLst>
          </p:cNvPr>
          <p:cNvPicPr>
            <a:picLocks/>
          </p:cNvPicPr>
          <p:nvPr/>
        </p:nvPicPr>
        <p:blipFill rotWithShape="1">
          <a:blip r:embed="rId7"/>
          <a:srcRect t="6260"/>
          <a:stretch/>
        </p:blipFill>
        <p:spPr>
          <a:xfrm>
            <a:off x="1315777" y="3217789"/>
            <a:ext cx="382393" cy="437021"/>
          </a:xfrm>
          <a:prstGeom prst="rect">
            <a:avLst/>
          </a:prstGeom>
        </p:spPr>
      </p:pic>
      <p:pic>
        <p:nvPicPr>
          <p:cNvPr id="1047" name="Picture 1046">
            <a:extLst>
              <a:ext uri="{FF2B5EF4-FFF2-40B4-BE49-F238E27FC236}">
                <a16:creationId xmlns:a16="http://schemas.microsoft.com/office/drawing/2014/main" id="{F2064776-CA42-5710-A66F-38CE4F8CFADD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1336392" y="3797223"/>
            <a:ext cx="382393" cy="437021"/>
          </a:xfrm>
          <a:prstGeom prst="rect">
            <a:avLst/>
          </a:prstGeom>
        </p:spPr>
      </p:pic>
      <p:pic>
        <p:nvPicPr>
          <p:cNvPr id="1048" name="Picture 1047">
            <a:extLst>
              <a:ext uri="{FF2B5EF4-FFF2-40B4-BE49-F238E27FC236}">
                <a16:creationId xmlns:a16="http://schemas.microsoft.com/office/drawing/2014/main" id="{B518FE6D-4A2F-7B32-5A53-2A0ACB44CAA8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2705241" y="3217789"/>
            <a:ext cx="382393" cy="437021"/>
          </a:xfrm>
          <a:prstGeom prst="rect">
            <a:avLst/>
          </a:prstGeom>
        </p:spPr>
      </p:pic>
      <p:pic>
        <p:nvPicPr>
          <p:cNvPr id="1049" name="Picture 1048">
            <a:extLst>
              <a:ext uri="{FF2B5EF4-FFF2-40B4-BE49-F238E27FC236}">
                <a16:creationId xmlns:a16="http://schemas.microsoft.com/office/drawing/2014/main" id="{16250B23-C596-25EA-4E8E-6197E4F74B52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2747345" y="3797223"/>
            <a:ext cx="382393" cy="437021"/>
          </a:xfrm>
          <a:prstGeom prst="rect">
            <a:avLst/>
          </a:prstGeom>
        </p:spPr>
      </p:pic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A52D1534-F4A2-0918-3B54-45F87D661019}"/>
              </a:ext>
            </a:extLst>
          </p:cNvPr>
          <p:cNvGrpSpPr/>
          <p:nvPr/>
        </p:nvGrpSpPr>
        <p:grpSpPr>
          <a:xfrm>
            <a:off x="1098703" y="3377500"/>
            <a:ext cx="218435" cy="976217"/>
            <a:chOff x="3041431" y="3332504"/>
            <a:chExt cx="612132" cy="2735707"/>
          </a:xfrm>
        </p:grpSpPr>
        <p:pic>
          <p:nvPicPr>
            <p:cNvPr id="1051" name="Picture 1050">
              <a:extLst>
                <a:ext uri="{FF2B5EF4-FFF2-40B4-BE49-F238E27FC236}">
                  <a16:creationId xmlns:a16="http://schemas.microsoft.com/office/drawing/2014/main" id="{F6F7EB41-6CC8-ED54-38FE-B5577C085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041431" y="3332504"/>
              <a:ext cx="282769" cy="2735707"/>
            </a:xfrm>
            <a:prstGeom prst="rect">
              <a:avLst/>
            </a:prstGeom>
          </p:spPr>
        </p:pic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B93F7BC0-DA60-42FF-D264-B623A0BCF5B0}"/>
                </a:ext>
              </a:extLst>
            </p:cNvPr>
            <p:cNvSpPr txBox="1"/>
            <p:nvPr/>
          </p:nvSpPr>
          <p:spPr>
            <a:xfrm rot="16200000">
              <a:off x="2091527" y="4410604"/>
              <a:ext cx="2606572" cy="51750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600" dirty="0">
                  <a:cs typeface="+mj-cs"/>
                </a:rPr>
                <a:t>STD above controls</a:t>
              </a:r>
              <a:endParaRPr lang="he-IL" sz="600" dirty="0">
                <a:cs typeface="+mj-cs"/>
              </a:endParaRPr>
            </a:p>
          </p:txBody>
        </p:sp>
      </p:grpSp>
      <p:pic>
        <p:nvPicPr>
          <p:cNvPr id="1053" name="Picture 1052">
            <a:extLst>
              <a:ext uri="{FF2B5EF4-FFF2-40B4-BE49-F238E27FC236}">
                <a16:creationId xmlns:a16="http://schemas.microsoft.com/office/drawing/2014/main" id="{28C6B333-BE83-380B-C9D0-DC4115CDFE22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2242087" y="3217789"/>
            <a:ext cx="382393" cy="437021"/>
          </a:xfrm>
          <a:prstGeom prst="rect">
            <a:avLst/>
          </a:prstGeom>
        </p:spPr>
      </p:pic>
      <p:pic>
        <p:nvPicPr>
          <p:cNvPr id="1054" name="Picture 1053">
            <a:extLst>
              <a:ext uri="{FF2B5EF4-FFF2-40B4-BE49-F238E27FC236}">
                <a16:creationId xmlns:a16="http://schemas.microsoft.com/office/drawing/2014/main" id="{EE781ACE-5F70-D561-B145-F9C46A0A4FAE}"/>
              </a:ext>
            </a:extLst>
          </p:cNvPr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2277028" y="3797223"/>
            <a:ext cx="382393" cy="437021"/>
          </a:xfrm>
          <a:prstGeom prst="rect">
            <a:avLst/>
          </a:prstGeom>
        </p:spPr>
      </p:pic>
      <p:pic>
        <p:nvPicPr>
          <p:cNvPr id="1055" name="Picture 1054">
            <a:extLst>
              <a:ext uri="{FF2B5EF4-FFF2-40B4-BE49-F238E27FC236}">
                <a16:creationId xmlns:a16="http://schemas.microsoft.com/office/drawing/2014/main" id="{329646D6-F499-E670-9AA5-F01D7D81E8EE}"/>
              </a:ext>
            </a:extLst>
          </p:cNvPr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1806710" y="3797223"/>
            <a:ext cx="382393" cy="437021"/>
          </a:xfrm>
          <a:prstGeom prst="rect">
            <a:avLst/>
          </a:prstGeom>
        </p:spPr>
      </p:pic>
      <p:pic>
        <p:nvPicPr>
          <p:cNvPr id="1056" name="Picture 1055">
            <a:extLst>
              <a:ext uri="{FF2B5EF4-FFF2-40B4-BE49-F238E27FC236}">
                <a16:creationId xmlns:a16="http://schemas.microsoft.com/office/drawing/2014/main" id="{DFE97955-7724-4862-EF5E-7B41562CCD75}"/>
              </a:ext>
            </a:extLst>
          </p:cNvPr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1778932" y="3217789"/>
            <a:ext cx="382393" cy="437021"/>
          </a:xfrm>
          <a:prstGeom prst="rect">
            <a:avLst/>
          </a:prstGeom>
        </p:spPr>
      </p:pic>
      <p:graphicFrame>
        <p:nvGraphicFramePr>
          <p:cNvPr id="1057" name="Object 1056">
            <a:extLst>
              <a:ext uri="{FF2B5EF4-FFF2-40B4-BE49-F238E27FC236}">
                <a16:creationId xmlns:a16="http://schemas.microsoft.com/office/drawing/2014/main" id="{CD7A327D-41A8-9BC4-F27D-BAB0787A8D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228588"/>
              </p:ext>
            </p:extLst>
          </p:nvPr>
        </p:nvGraphicFramePr>
        <p:xfrm>
          <a:off x="2151145" y="1977539"/>
          <a:ext cx="877428" cy="1129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6" imgW="2619267" imgH="3384728" progId="Prism9.Document">
                  <p:embed/>
                </p:oleObj>
              </mc:Choice>
              <mc:Fallback>
                <p:oleObj name="Prism 9" r:id="rId16" imgW="2619267" imgH="3384728" progId="Prism9.Document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3B85328D-38B3-DD4C-5D17-701A8DF6D8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145" y="1977539"/>
                        <a:ext cx="877428" cy="11292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8" name="Object 1057">
            <a:extLst>
              <a:ext uri="{FF2B5EF4-FFF2-40B4-BE49-F238E27FC236}">
                <a16:creationId xmlns:a16="http://schemas.microsoft.com/office/drawing/2014/main" id="{044A1246-22B7-499F-9F29-80738D74B3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671132"/>
              </p:ext>
            </p:extLst>
          </p:nvPr>
        </p:nvGraphicFramePr>
        <p:xfrm>
          <a:off x="1150716" y="1967329"/>
          <a:ext cx="916047" cy="1096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8" imgW="2619267" imgH="3136221" progId="Prism9.Document">
                  <p:embed/>
                </p:oleObj>
              </mc:Choice>
              <mc:Fallback>
                <p:oleObj name="Prism 9" r:id="rId18" imgW="2619267" imgH="3136221" progId="Prism9.Document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B11283A4-DDD9-E3D5-59E3-8A1FF0AB0E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716" y="1967329"/>
                        <a:ext cx="916047" cy="10967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9" name="TextBox 1058">
            <a:extLst>
              <a:ext uri="{FF2B5EF4-FFF2-40B4-BE49-F238E27FC236}">
                <a16:creationId xmlns:a16="http://schemas.microsoft.com/office/drawing/2014/main" id="{42F0D36C-919A-3909-0907-836C600D5E46}"/>
              </a:ext>
            </a:extLst>
          </p:cNvPr>
          <p:cNvSpPr txBox="1"/>
          <p:nvPr/>
        </p:nvSpPr>
        <p:spPr>
          <a:xfrm>
            <a:off x="1048033" y="1959274"/>
            <a:ext cx="917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0EF6BBA6-74B9-FCF4-3D6A-87B91A2F1AFD}"/>
              </a:ext>
            </a:extLst>
          </p:cNvPr>
          <p:cNvSpPr txBox="1"/>
          <p:nvPr/>
        </p:nvSpPr>
        <p:spPr>
          <a:xfrm>
            <a:off x="-27210" y="1970321"/>
            <a:ext cx="8149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Method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05373394-3BEB-1269-3A90-46F8610F75CE}"/>
              </a:ext>
            </a:extLst>
          </p:cNvPr>
          <p:cNvSpPr txBox="1"/>
          <p:nvPr/>
        </p:nvSpPr>
        <p:spPr>
          <a:xfrm>
            <a:off x="5370" y="3227670"/>
            <a:ext cx="122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1             		           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4C772025-C588-9B41-147D-222B0431C20A}"/>
              </a:ext>
            </a:extLst>
          </p:cNvPr>
          <p:cNvSpPr txBox="1"/>
          <p:nvPr/>
        </p:nvSpPr>
        <p:spPr>
          <a:xfrm>
            <a:off x="-19235" y="3797660"/>
            <a:ext cx="5044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9FF01B4B-0F30-8A9F-0D26-EDCEB9053888}"/>
              </a:ext>
            </a:extLst>
          </p:cNvPr>
          <p:cNvSpPr txBox="1"/>
          <p:nvPr/>
        </p:nvSpPr>
        <p:spPr>
          <a:xfrm rot="16200000">
            <a:off x="999827" y="3932716"/>
            <a:ext cx="6715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endParaRPr lang="en-IL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6B7DC9E5-94E7-27F2-9418-2D48C30A60FF}"/>
              </a:ext>
            </a:extLst>
          </p:cNvPr>
          <p:cNvSpPr txBox="1"/>
          <p:nvPr/>
        </p:nvSpPr>
        <p:spPr>
          <a:xfrm>
            <a:off x="682273" y="1865158"/>
            <a:ext cx="15068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L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Epilepsy vs controls</a:t>
            </a:r>
            <a:endParaRPr lang="en-IL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5" name="Rectangle 1064">
            <a:extLst>
              <a:ext uri="{FF2B5EF4-FFF2-40B4-BE49-F238E27FC236}">
                <a16:creationId xmlns:a16="http://schemas.microsoft.com/office/drawing/2014/main" id="{A28B94C4-1E43-C075-D39A-E86832FECAEE}"/>
              </a:ext>
            </a:extLst>
          </p:cNvPr>
          <p:cNvSpPr/>
          <p:nvPr/>
        </p:nvSpPr>
        <p:spPr>
          <a:xfrm>
            <a:off x="43723" y="1919358"/>
            <a:ext cx="3096900" cy="2892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9"/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045845DB-2A8F-A149-2A08-B14C7200C2CF}"/>
              </a:ext>
            </a:extLst>
          </p:cNvPr>
          <p:cNvSpPr txBox="1"/>
          <p:nvPr/>
        </p:nvSpPr>
        <p:spPr>
          <a:xfrm rot="16200000">
            <a:off x="-223029" y="4005113"/>
            <a:ext cx="6715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endParaRPr lang="en-IL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D10B3E54-8A34-7F92-7852-4ECC19B08354}"/>
              </a:ext>
            </a:extLst>
          </p:cNvPr>
          <p:cNvSpPr txBox="1"/>
          <p:nvPr/>
        </p:nvSpPr>
        <p:spPr>
          <a:xfrm>
            <a:off x="-11796" y="4292615"/>
            <a:ext cx="3185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BBBD analysis method. </a:t>
            </a:r>
            <a:r>
              <a:rPr lang="en-US" sz="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Epileptic patients’ BBBD% and percent of areas above 2SD from the top 5% of controls statistics compared to controls.  </a:t>
            </a:r>
            <a:r>
              <a:rPr lang="en-US" sz="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Examples of controls without BBBD, with fast BBBD and slow BBBD. </a:t>
            </a:r>
            <a:r>
              <a:rPr lang="en-US" sz="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Examples of controls fast regional maps. </a:t>
            </a:r>
            <a:r>
              <a:rPr lang="en-US" sz="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(F)</a:t>
            </a: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Examples of patients with epilepsy without BBBD, with fast BBBD and slow BBBD and both fast and slow BBBD. </a:t>
            </a:r>
            <a:r>
              <a:rPr lang="en-US" sz="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</a:t>
            </a: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Examples of patients with epilepsy fast regional maps.</a:t>
            </a: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3CA7C2A9-3A65-FAD3-B06C-2CEF51DF173E}"/>
              </a:ext>
            </a:extLst>
          </p:cNvPr>
          <p:cNvSpPr txBox="1"/>
          <p:nvPr/>
        </p:nvSpPr>
        <p:spPr>
          <a:xfrm>
            <a:off x="3141961" y="851047"/>
            <a:ext cx="162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Fast</a:t>
            </a:r>
            <a:endParaRPr lang="en-IL" sz="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L" sz="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96221AF4-5FF7-4751-2ADF-AC5DA5F7162F}"/>
              </a:ext>
            </a:extLst>
          </p:cNvPr>
          <p:cNvSpPr txBox="1"/>
          <p:nvPr/>
        </p:nvSpPr>
        <p:spPr>
          <a:xfrm>
            <a:off x="3746824" y="857467"/>
            <a:ext cx="47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Fast</a:t>
            </a:r>
            <a:endParaRPr lang="en-IL" sz="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L" sz="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F85E1EAE-8BFF-12C8-EDB1-34E5A285D18F}"/>
              </a:ext>
            </a:extLst>
          </p:cNvPr>
          <p:cNvSpPr txBox="1"/>
          <p:nvPr/>
        </p:nvSpPr>
        <p:spPr>
          <a:xfrm>
            <a:off x="3175893" y="1791851"/>
            <a:ext cx="10793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Slow</a:t>
            </a:r>
            <a:endParaRPr lang="en-IL" sz="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DAE3AAD2-0CE4-B360-7574-CB3D5F042ED6}"/>
              </a:ext>
            </a:extLst>
          </p:cNvPr>
          <p:cNvSpPr txBox="1"/>
          <p:nvPr/>
        </p:nvSpPr>
        <p:spPr>
          <a:xfrm>
            <a:off x="3732496" y="705857"/>
            <a:ext cx="29482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Regional analysis</a:t>
            </a: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C7518DFC-BEC7-218D-89CC-076EE753D13E}"/>
              </a:ext>
            </a:extLst>
          </p:cNvPr>
          <p:cNvSpPr txBox="1"/>
          <p:nvPr/>
        </p:nvSpPr>
        <p:spPr>
          <a:xfrm>
            <a:off x="3798179" y="1809427"/>
            <a:ext cx="4907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Slow</a:t>
            </a:r>
            <a:endParaRPr lang="en-IL" sz="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F74CE692-E99C-2E8B-95C0-E1A0C7488253}"/>
              </a:ext>
            </a:extLst>
          </p:cNvPr>
          <p:cNvSpPr txBox="1"/>
          <p:nvPr/>
        </p:nvSpPr>
        <p:spPr>
          <a:xfrm>
            <a:off x="3170788" y="2872445"/>
            <a:ext cx="278134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66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2 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L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 of epileptic patients with BBBD of each region in fast model. (</a:t>
            </a:r>
            <a:r>
              <a:rPr lang="en-US" sz="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Significant regions of epileptic patients compared to controls in fast model. (</a:t>
            </a:r>
            <a:r>
              <a:rPr lang="en-US" sz="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Percent of epileptic patients with BBBD of each region in slow model. . (</a:t>
            </a:r>
            <a:r>
              <a:rPr lang="en-US" sz="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Significant regions of epileptic patients compared to controls in slow model. (</a:t>
            </a:r>
            <a:r>
              <a:rPr lang="en-US" sz="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Regions with most % of patients with BBBD in fast model (p value &lt; 0.0001). (</a:t>
            </a:r>
            <a:r>
              <a:rPr lang="en-US" sz="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Regions with most % of patients with BBBD in slow model (p value &lt; 1e-06). Areas in red are highly significant in both models. 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Regions legend; L-AACG: Left </a:t>
            </a:r>
            <a:r>
              <a:rPr lang="en-US" sz="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ACgG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anterior cingulate gyrus, L-BF: Left Basal Forebrain, L-CE: Left Cerebellum Exterior, L-IIOG: Left IOG inferior occipital gyrus, L-IITG: Left ITG inferior temporal gyrus, L-MPGMS: Left </a:t>
            </a:r>
            <a:r>
              <a:rPr lang="en-US" sz="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MPrG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precentral gyrus medial segment, L-MMTG: Left MTG middle temporal gyrus, L-OOFG: Left </a:t>
            </a:r>
            <a:r>
              <a:rPr lang="en-US" sz="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OFuG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occipital fusiform gyrus, R-BF: Right Basal Forebrain, R-FFG: Right </a:t>
            </a:r>
            <a:r>
              <a:rPr lang="en-US" sz="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FuG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fusiform gyrus, R-H: Right Hippocampus, R-IITG: Right ITG inferior temporal gyrus, R-OOPOTIFG: Right </a:t>
            </a:r>
            <a:r>
              <a:rPr lang="en-US" sz="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OrIFG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orbital part of the inferior frontal gyrus</a:t>
            </a:r>
            <a:endParaRPr lang="en-IL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L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/>
          </a:p>
        </p:txBody>
      </p: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EAA57DBF-675E-22E8-2C95-695400A3F367}"/>
              </a:ext>
            </a:extLst>
          </p:cNvPr>
          <p:cNvGrpSpPr/>
          <p:nvPr/>
        </p:nvGrpSpPr>
        <p:grpSpPr>
          <a:xfrm>
            <a:off x="3589276" y="920853"/>
            <a:ext cx="279849" cy="1764675"/>
            <a:chOff x="3551474" y="507578"/>
            <a:chExt cx="566897" cy="3574730"/>
          </a:xfrm>
        </p:grpSpPr>
        <p:pic>
          <p:nvPicPr>
            <p:cNvPr id="1077" name="Picture 1076">
              <a:extLst>
                <a:ext uri="{FF2B5EF4-FFF2-40B4-BE49-F238E27FC236}">
                  <a16:creationId xmlns:a16="http://schemas.microsoft.com/office/drawing/2014/main" id="{666870A3-1BA1-E8B2-C505-114B393C0D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r="28710"/>
            <a:stretch/>
          </p:blipFill>
          <p:spPr>
            <a:xfrm>
              <a:off x="3551474" y="509903"/>
              <a:ext cx="330659" cy="3572405"/>
            </a:xfrm>
            <a:prstGeom prst="rect">
              <a:avLst/>
            </a:prstGeom>
          </p:spPr>
        </p:pic>
        <p:sp>
          <p:nvSpPr>
            <p:cNvPr id="1078" name="TextBox 1077">
              <a:extLst>
                <a:ext uri="{FF2B5EF4-FFF2-40B4-BE49-F238E27FC236}">
                  <a16:creationId xmlns:a16="http://schemas.microsoft.com/office/drawing/2014/main" id="{BED8184A-B559-2A3E-BF23-9448E48DFC04}"/>
                </a:ext>
              </a:extLst>
            </p:cNvPr>
            <p:cNvSpPr txBox="1"/>
            <p:nvPr/>
          </p:nvSpPr>
          <p:spPr>
            <a:xfrm rot="16200000">
              <a:off x="2472577" y="1779289"/>
              <a:ext cx="2917505" cy="37408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Patients with BBBD, % all</a:t>
              </a:r>
              <a:endParaRPr lang="he-IL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79" name="Group 1078">
            <a:extLst>
              <a:ext uri="{FF2B5EF4-FFF2-40B4-BE49-F238E27FC236}">
                <a16:creationId xmlns:a16="http://schemas.microsoft.com/office/drawing/2014/main" id="{FA42ED62-48DC-49BE-5D6F-7A78C98B6429}"/>
              </a:ext>
            </a:extLst>
          </p:cNvPr>
          <p:cNvGrpSpPr/>
          <p:nvPr/>
        </p:nvGrpSpPr>
        <p:grpSpPr>
          <a:xfrm>
            <a:off x="4256673" y="913532"/>
            <a:ext cx="321324" cy="1804474"/>
            <a:chOff x="5939555" y="460507"/>
            <a:chExt cx="649938" cy="3649887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64B3AE4C-428A-39A6-7A8F-6267C57D68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r="21879"/>
            <a:stretch/>
          </p:blipFill>
          <p:spPr>
            <a:xfrm>
              <a:off x="5939555" y="460507"/>
              <a:ext cx="462169" cy="3649887"/>
            </a:xfrm>
            <a:prstGeom prst="rect">
              <a:avLst/>
            </a:prstGeom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11115A6D-8FE1-E4CA-3C1E-8B18F2C77229}"/>
                </a:ext>
              </a:extLst>
            </p:cNvPr>
            <p:cNvSpPr txBox="1"/>
            <p:nvPr/>
          </p:nvSpPr>
          <p:spPr>
            <a:xfrm rot="16200000">
              <a:off x="5789350" y="2260064"/>
              <a:ext cx="1226764" cy="37352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P-value</a:t>
              </a:r>
              <a:endParaRPr lang="he-IL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082" name="Picture 1081">
            <a:extLst>
              <a:ext uri="{FF2B5EF4-FFF2-40B4-BE49-F238E27FC236}">
                <a16:creationId xmlns:a16="http://schemas.microsoft.com/office/drawing/2014/main" id="{978D044C-22E9-A736-00D2-511CA0869E2B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-1" r="1349"/>
          <a:stretch/>
        </p:blipFill>
        <p:spPr>
          <a:xfrm>
            <a:off x="4651806" y="1907491"/>
            <a:ext cx="989552" cy="953310"/>
          </a:xfrm>
          <a:prstGeom prst="rect">
            <a:avLst/>
          </a:prstGeom>
        </p:spPr>
      </p:pic>
      <p:pic>
        <p:nvPicPr>
          <p:cNvPr id="1083" name="Picture 1082">
            <a:extLst>
              <a:ext uri="{FF2B5EF4-FFF2-40B4-BE49-F238E27FC236}">
                <a16:creationId xmlns:a16="http://schemas.microsoft.com/office/drawing/2014/main" id="{20FC5B40-5D87-7DEF-2367-904D9915EB9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648417" y="850802"/>
            <a:ext cx="996331" cy="1047890"/>
          </a:xfrm>
          <a:prstGeom prst="rect">
            <a:avLst/>
          </a:prstGeom>
        </p:spPr>
      </p:pic>
      <p:sp>
        <p:nvSpPr>
          <p:cNvPr id="1084" name="TextBox 1083">
            <a:extLst>
              <a:ext uri="{FF2B5EF4-FFF2-40B4-BE49-F238E27FC236}">
                <a16:creationId xmlns:a16="http://schemas.microsoft.com/office/drawing/2014/main" id="{CE240448-38F9-722D-7DD0-FD50958DB31A}"/>
              </a:ext>
            </a:extLst>
          </p:cNvPr>
          <p:cNvSpPr txBox="1"/>
          <p:nvPr/>
        </p:nvSpPr>
        <p:spPr>
          <a:xfrm>
            <a:off x="4413536" y="855275"/>
            <a:ext cx="1703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 Fast</a:t>
            </a:r>
            <a:endParaRPr lang="en-IL" sz="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L" sz="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CF37DB10-3FF8-B625-A314-7FDFC8374071}"/>
              </a:ext>
            </a:extLst>
          </p:cNvPr>
          <p:cNvSpPr txBox="1"/>
          <p:nvPr/>
        </p:nvSpPr>
        <p:spPr>
          <a:xfrm>
            <a:off x="4464473" y="1823715"/>
            <a:ext cx="1262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Slow</a:t>
            </a:r>
            <a:endParaRPr lang="en-IL" sz="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86" name="Picture 1085">
            <a:extLst>
              <a:ext uri="{FF2B5EF4-FFF2-40B4-BE49-F238E27FC236}">
                <a16:creationId xmlns:a16="http://schemas.microsoft.com/office/drawing/2014/main" id="{EA61DBB6-E3E8-8E31-AB48-64C899698B72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35105" r="33665"/>
          <a:stretch/>
        </p:blipFill>
        <p:spPr>
          <a:xfrm>
            <a:off x="3238528" y="996794"/>
            <a:ext cx="361670" cy="471655"/>
          </a:xfrm>
          <a:prstGeom prst="rect">
            <a:avLst/>
          </a:prstGeom>
        </p:spPr>
      </p:pic>
      <p:pic>
        <p:nvPicPr>
          <p:cNvPr id="1087" name="Picture 1086">
            <a:extLst>
              <a:ext uri="{FF2B5EF4-FFF2-40B4-BE49-F238E27FC236}">
                <a16:creationId xmlns:a16="http://schemas.microsoft.com/office/drawing/2014/main" id="{96231307-38EA-BA93-4891-1968012546EE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4578" r="33550"/>
          <a:stretch/>
        </p:blipFill>
        <p:spPr>
          <a:xfrm>
            <a:off x="3870467" y="1019933"/>
            <a:ext cx="369095" cy="425376"/>
          </a:xfrm>
          <a:prstGeom prst="rect">
            <a:avLst/>
          </a:prstGeom>
        </p:spPr>
      </p:pic>
      <p:pic>
        <p:nvPicPr>
          <p:cNvPr id="1088" name="Picture 1087">
            <a:extLst>
              <a:ext uri="{FF2B5EF4-FFF2-40B4-BE49-F238E27FC236}">
                <a16:creationId xmlns:a16="http://schemas.microsoft.com/office/drawing/2014/main" id="{C8C7F9D9-670A-35E7-FB89-0C6304E27CC8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34158" r="33971"/>
          <a:stretch/>
        </p:blipFill>
        <p:spPr>
          <a:xfrm>
            <a:off x="3861804" y="1471881"/>
            <a:ext cx="369096" cy="314365"/>
          </a:xfrm>
          <a:prstGeom prst="rect">
            <a:avLst/>
          </a:prstGeom>
        </p:spPr>
      </p:pic>
      <p:pic>
        <p:nvPicPr>
          <p:cNvPr id="1089" name="Picture 1088">
            <a:extLst>
              <a:ext uri="{FF2B5EF4-FFF2-40B4-BE49-F238E27FC236}">
                <a16:creationId xmlns:a16="http://schemas.microsoft.com/office/drawing/2014/main" id="{D87DD4AF-D6D7-6D17-AB59-07E5DB31EDD1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37606" r="30466"/>
          <a:stretch/>
        </p:blipFill>
        <p:spPr>
          <a:xfrm>
            <a:off x="3858123" y="1995658"/>
            <a:ext cx="369756" cy="443655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267C5BA1-BA32-9A5E-0915-74003D9ED831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34892" r="31073"/>
          <a:stretch/>
        </p:blipFill>
        <p:spPr>
          <a:xfrm>
            <a:off x="3826804" y="2446526"/>
            <a:ext cx="394152" cy="318347"/>
          </a:xfrm>
          <a:prstGeom prst="rect">
            <a:avLst/>
          </a:prstGeom>
        </p:spPr>
      </p:pic>
      <p:pic>
        <p:nvPicPr>
          <p:cNvPr id="1091" name="Picture 1090">
            <a:extLst>
              <a:ext uri="{FF2B5EF4-FFF2-40B4-BE49-F238E27FC236}">
                <a16:creationId xmlns:a16="http://schemas.microsoft.com/office/drawing/2014/main" id="{08124E03-D04D-C587-80FC-606F75ADDD7C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34480" r="34028"/>
          <a:stretch/>
        </p:blipFill>
        <p:spPr>
          <a:xfrm>
            <a:off x="3228575" y="1959274"/>
            <a:ext cx="364700" cy="516423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0F39B831-5874-4A28-7B01-4C27D43BA690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37134" r="34799"/>
          <a:stretch/>
        </p:blipFill>
        <p:spPr>
          <a:xfrm>
            <a:off x="3255700" y="2433903"/>
            <a:ext cx="325039" cy="343593"/>
          </a:xfrm>
          <a:prstGeom prst="rect">
            <a:avLst/>
          </a:prstGeom>
        </p:spPr>
      </p:pic>
      <p:pic>
        <p:nvPicPr>
          <p:cNvPr id="1093" name="Picture 1092">
            <a:extLst>
              <a:ext uri="{FF2B5EF4-FFF2-40B4-BE49-F238E27FC236}">
                <a16:creationId xmlns:a16="http://schemas.microsoft.com/office/drawing/2014/main" id="{0AD97B5E-7D28-C20C-8F45-7EC04E08983D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35461" r="33048"/>
          <a:stretch/>
        </p:blipFill>
        <p:spPr>
          <a:xfrm>
            <a:off x="3248346" y="1466810"/>
            <a:ext cx="364700" cy="324506"/>
          </a:xfrm>
          <a:prstGeom prst="rect">
            <a:avLst/>
          </a:prstGeom>
        </p:spPr>
      </p:pic>
      <p:sp>
        <p:nvSpPr>
          <p:cNvPr id="1116" name="TextBox 1115">
            <a:extLst>
              <a:ext uri="{FF2B5EF4-FFF2-40B4-BE49-F238E27FC236}">
                <a16:creationId xmlns:a16="http://schemas.microsoft.com/office/drawing/2014/main" id="{7CBA83B4-107D-66B2-0387-A91B4BE1F119}"/>
              </a:ext>
            </a:extLst>
          </p:cNvPr>
          <p:cNvSpPr txBox="1"/>
          <p:nvPr/>
        </p:nvSpPr>
        <p:spPr>
          <a:xfrm>
            <a:off x="6543776" y="729548"/>
            <a:ext cx="32903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Focal vs Generalized</a:t>
            </a:r>
          </a:p>
        </p:txBody>
      </p:sp>
      <p:graphicFrame>
        <p:nvGraphicFramePr>
          <p:cNvPr id="1117" name="Object 1116">
            <a:extLst>
              <a:ext uri="{FF2B5EF4-FFF2-40B4-BE49-F238E27FC236}">
                <a16:creationId xmlns:a16="http://schemas.microsoft.com/office/drawing/2014/main" id="{C0FE29CF-E3ED-4228-EDEA-618B38A3E8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798288"/>
              </p:ext>
            </p:extLst>
          </p:nvPr>
        </p:nvGraphicFramePr>
        <p:xfrm>
          <a:off x="6802086" y="2395541"/>
          <a:ext cx="1073967" cy="1208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32" imgW="2626830" imgH="2962267" progId="Prism9.Document">
                  <p:embed/>
                </p:oleObj>
              </mc:Choice>
              <mc:Fallback>
                <p:oleObj name="Prism 9" r:id="rId32" imgW="2626830" imgH="2962267" progId="Prism9.Document">
                  <p:embed/>
                  <p:pic>
                    <p:nvPicPr>
                      <p:cNvPr id="88" name="Object 87">
                        <a:extLst>
                          <a:ext uri="{FF2B5EF4-FFF2-40B4-BE49-F238E27FC236}">
                            <a16:creationId xmlns:a16="http://schemas.microsoft.com/office/drawing/2014/main" id="{FDBE15CA-B439-0232-BB63-68C9D9C5E5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2086" y="2395541"/>
                        <a:ext cx="1073967" cy="12080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8" name="TextBox 1117">
            <a:extLst>
              <a:ext uri="{FF2B5EF4-FFF2-40B4-BE49-F238E27FC236}">
                <a16:creationId xmlns:a16="http://schemas.microsoft.com/office/drawing/2014/main" id="{F6936A4E-DD30-44DB-DD89-202CAC7762B0}"/>
              </a:ext>
            </a:extLst>
          </p:cNvPr>
          <p:cNvSpPr txBox="1"/>
          <p:nvPr/>
        </p:nvSpPr>
        <p:spPr>
          <a:xfrm rot="16200000">
            <a:off x="5724145" y="1263760"/>
            <a:ext cx="55045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</a:p>
        </p:txBody>
      </p:sp>
      <p:sp>
        <p:nvSpPr>
          <p:cNvPr id="1119" name="TextBox 1118">
            <a:extLst>
              <a:ext uri="{FF2B5EF4-FFF2-40B4-BE49-F238E27FC236}">
                <a16:creationId xmlns:a16="http://schemas.microsoft.com/office/drawing/2014/main" id="{A8E52408-1BC6-46DB-2258-C30DB6C965D0}"/>
              </a:ext>
            </a:extLst>
          </p:cNvPr>
          <p:cNvSpPr txBox="1"/>
          <p:nvPr/>
        </p:nvSpPr>
        <p:spPr>
          <a:xfrm>
            <a:off x="5851474" y="3716414"/>
            <a:ext cx="32555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66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3 Similar BBBD behavior of slow and fast models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Percent of focal epileptic patients with fast BBBD in each region. </a:t>
            </a:r>
            <a:r>
              <a:rPr lang="en-GB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Percent of generalized epileptic patients with fast BBBD in each region.</a:t>
            </a: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Statistics of focal and generalized epileptic patients.</a:t>
            </a:r>
            <a:r>
              <a:rPr lang="en-GB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Regions with most % of patients with BBBD in fast model (p value &lt; .01).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Regions with most % of patients with BBBD in slow model (p value &lt; .0005). Areas in red are highly significant in both models. 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Regions legend; CVLI: Cerebellar Vermal Lobules I-V, L-AACG: Left </a:t>
            </a:r>
            <a:r>
              <a:rPr lang="en-US" sz="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ACgG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anterior cingulate gyrus, L-BF: Left Basal Forebrain, L-CE: Left Cerebellum Exterior, L-EEA: Left Ent entorhinal area, L-IIOG: Left IOG inferior occipital gyrus, L-IITG: Left ITG inferior temporal gyrus, L-MMTG: Left MTG middle temporal gyrus, L-OOFG: Left </a:t>
            </a:r>
            <a:r>
              <a:rPr lang="en-US" sz="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OFuG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occipital fusiform gyrus, L-VD: Left Ventral DC, R-A: Right Amygdala, R-BF: Right Basal Forebrain, R-CE: Right Cerebellum Exterior, R-FFG: Right </a:t>
            </a:r>
            <a:r>
              <a:rPr lang="en-US" sz="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FuG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fusiform gyrus, R-H: Right Hippocampus, R-IIOG: Right IOG inferior occipital gyrus, R-IITG: Right ITG inferior temporal gyrus, R-PPCG: Right </a:t>
            </a:r>
            <a:r>
              <a:rPr lang="en-US" sz="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PCgG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posterior cingulate gyrus, R-PPOG: Right </a:t>
            </a:r>
            <a:r>
              <a:rPr lang="en-US" sz="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POrG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posterior orbital gyrus</a:t>
            </a:r>
            <a:endParaRPr lang="en-US" sz="1200" dirty="0"/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77716982-5AE9-6E03-215D-BBA5F39923A4}"/>
              </a:ext>
            </a:extLst>
          </p:cNvPr>
          <p:cNvSpPr txBox="1"/>
          <p:nvPr/>
        </p:nvSpPr>
        <p:spPr>
          <a:xfrm rot="16200000">
            <a:off x="5640524" y="1821852"/>
            <a:ext cx="717697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</a:p>
        </p:txBody>
      </p:sp>
      <p:graphicFrame>
        <p:nvGraphicFramePr>
          <p:cNvPr id="1121" name="Object 1120">
            <a:extLst>
              <a:ext uri="{FF2B5EF4-FFF2-40B4-BE49-F238E27FC236}">
                <a16:creationId xmlns:a16="http://schemas.microsoft.com/office/drawing/2014/main" id="{2E179E88-6D64-79AB-E60B-DD167B426D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268391"/>
              </p:ext>
            </p:extLst>
          </p:nvPr>
        </p:nvGraphicFramePr>
        <p:xfrm>
          <a:off x="6866776" y="1010921"/>
          <a:ext cx="1081599" cy="1378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34" imgW="2634393" imgH="3362038" progId="Prism9.Document">
                  <p:embed/>
                </p:oleObj>
              </mc:Choice>
              <mc:Fallback>
                <p:oleObj name="Prism 9" r:id="rId34" imgW="2634393" imgH="3362038" progId="Prism9.Document">
                  <p:embed/>
                  <p:pic>
                    <p:nvPicPr>
                      <p:cNvPr id="93" name="Object 92">
                        <a:extLst>
                          <a:ext uri="{FF2B5EF4-FFF2-40B4-BE49-F238E27FC236}">
                            <a16:creationId xmlns:a16="http://schemas.microsoft.com/office/drawing/2014/main" id="{4BCC2564-57ED-4216-61A8-1F0343F502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6776" y="1010921"/>
                        <a:ext cx="1081599" cy="13781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2" name="Group 1121">
            <a:extLst>
              <a:ext uri="{FF2B5EF4-FFF2-40B4-BE49-F238E27FC236}">
                <a16:creationId xmlns:a16="http://schemas.microsoft.com/office/drawing/2014/main" id="{E90971CD-5355-FA24-4096-A14AA4E4EF88}"/>
              </a:ext>
            </a:extLst>
          </p:cNvPr>
          <p:cNvGrpSpPr/>
          <p:nvPr/>
        </p:nvGrpSpPr>
        <p:grpSpPr>
          <a:xfrm>
            <a:off x="6522195" y="1102893"/>
            <a:ext cx="362662" cy="2453591"/>
            <a:chOff x="3551474" y="509903"/>
            <a:chExt cx="528034" cy="3572405"/>
          </a:xfrm>
        </p:grpSpPr>
        <p:pic>
          <p:nvPicPr>
            <p:cNvPr id="1123" name="Picture 1122">
              <a:extLst>
                <a:ext uri="{FF2B5EF4-FFF2-40B4-BE49-F238E27FC236}">
                  <a16:creationId xmlns:a16="http://schemas.microsoft.com/office/drawing/2014/main" id="{C5714F42-64DE-F4C7-9D11-440CD4FCCB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r="28710"/>
            <a:stretch/>
          </p:blipFill>
          <p:spPr>
            <a:xfrm>
              <a:off x="3551474" y="509903"/>
              <a:ext cx="330659" cy="3572405"/>
            </a:xfrm>
            <a:prstGeom prst="rect">
              <a:avLst/>
            </a:prstGeom>
          </p:spPr>
        </p:pic>
        <p:sp>
          <p:nvSpPr>
            <p:cNvPr id="1124" name="TextBox 1123">
              <a:extLst>
                <a:ext uri="{FF2B5EF4-FFF2-40B4-BE49-F238E27FC236}">
                  <a16:creationId xmlns:a16="http://schemas.microsoft.com/office/drawing/2014/main" id="{B12A6951-4EF7-6669-8915-D1A7034F8C8B}"/>
                </a:ext>
              </a:extLst>
            </p:cNvPr>
            <p:cNvSpPr txBox="1"/>
            <p:nvPr/>
          </p:nvSpPr>
          <p:spPr>
            <a:xfrm rot="16200000">
              <a:off x="2908164" y="2092091"/>
              <a:ext cx="2006598" cy="33609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>
                  <a:cs typeface="+mj-cs"/>
                </a:rPr>
                <a:t>Patients with BBBD, % all</a:t>
              </a:r>
              <a:endParaRPr lang="he-IL" sz="900" dirty="0">
                <a:cs typeface="+mj-cs"/>
              </a:endParaRPr>
            </a:p>
          </p:txBody>
        </p:sp>
      </p:grpSp>
      <p:sp>
        <p:nvSpPr>
          <p:cNvPr id="1125" name="TextBox 1124">
            <a:extLst>
              <a:ext uri="{FF2B5EF4-FFF2-40B4-BE49-F238E27FC236}">
                <a16:creationId xmlns:a16="http://schemas.microsoft.com/office/drawing/2014/main" id="{509999F3-60CE-CB59-EF94-800C9AAC853C}"/>
              </a:ext>
            </a:extLst>
          </p:cNvPr>
          <p:cNvSpPr txBox="1"/>
          <p:nvPr/>
        </p:nvSpPr>
        <p:spPr>
          <a:xfrm>
            <a:off x="6750239" y="886449"/>
            <a:ext cx="12286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" name="TextBox 1125">
            <a:extLst>
              <a:ext uri="{FF2B5EF4-FFF2-40B4-BE49-F238E27FC236}">
                <a16:creationId xmlns:a16="http://schemas.microsoft.com/office/drawing/2014/main" id="{186EC6F7-84A6-69BF-105A-6F134C7E6718}"/>
              </a:ext>
            </a:extLst>
          </p:cNvPr>
          <p:cNvSpPr txBox="1"/>
          <p:nvPr/>
        </p:nvSpPr>
        <p:spPr>
          <a:xfrm>
            <a:off x="5855683" y="895075"/>
            <a:ext cx="988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Generalized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" name="TextBox 1126">
            <a:extLst>
              <a:ext uri="{FF2B5EF4-FFF2-40B4-BE49-F238E27FC236}">
                <a16:creationId xmlns:a16="http://schemas.microsoft.com/office/drawing/2014/main" id="{755D491D-219D-2F3B-847E-3854F5D79794}"/>
              </a:ext>
            </a:extLst>
          </p:cNvPr>
          <p:cNvSpPr txBox="1"/>
          <p:nvPr/>
        </p:nvSpPr>
        <p:spPr>
          <a:xfrm>
            <a:off x="5965375" y="2114204"/>
            <a:ext cx="8010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Focal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8" name="Picture 1127">
            <a:extLst>
              <a:ext uri="{FF2B5EF4-FFF2-40B4-BE49-F238E27FC236}">
                <a16:creationId xmlns:a16="http://schemas.microsoft.com/office/drawing/2014/main" id="{3C2D6DDC-206D-05A7-B9B1-45977261C39C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793624" y="1086504"/>
            <a:ext cx="1430908" cy="1247187"/>
          </a:xfrm>
          <a:prstGeom prst="rect">
            <a:avLst/>
          </a:prstGeom>
        </p:spPr>
      </p:pic>
      <p:pic>
        <p:nvPicPr>
          <p:cNvPr id="1129" name="Picture 1128">
            <a:extLst>
              <a:ext uri="{FF2B5EF4-FFF2-40B4-BE49-F238E27FC236}">
                <a16:creationId xmlns:a16="http://schemas.microsoft.com/office/drawing/2014/main" id="{C81E8AB0-7727-2C62-2A0F-D8023BC49781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793624" y="2493749"/>
            <a:ext cx="1344665" cy="1136309"/>
          </a:xfrm>
          <a:prstGeom prst="rect">
            <a:avLst/>
          </a:prstGeom>
        </p:spPr>
      </p:pic>
      <p:sp>
        <p:nvSpPr>
          <p:cNvPr id="1130" name="TextBox 1129">
            <a:extLst>
              <a:ext uri="{FF2B5EF4-FFF2-40B4-BE49-F238E27FC236}">
                <a16:creationId xmlns:a16="http://schemas.microsoft.com/office/drawing/2014/main" id="{C1143681-E132-9B71-1AC6-2FBEC5DCD6AC}"/>
              </a:ext>
            </a:extLst>
          </p:cNvPr>
          <p:cNvSpPr txBox="1"/>
          <p:nvPr/>
        </p:nvSpPr>
        <p:spPr>
          <a:xfrm>
            <a:off x="7772514" y="855672"/>
            <a:ext cx="8010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he-IL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45EF8FF5-9144-10F7-EC79-71BCD9A3C8E5}"/>
              </a:ext>
            </a:extLst>
          </p:cNvPr>
          <p:cNvSpPr txBox="1"/>
          <p:nvPr/>
        </p:nvSpPr>
        <p:spPr>
          <a:xfrm>
            <a:off x="7708007" y="2286043"/>
            <a:ext cx="8010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Slow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2" name="TextBox 1131">
            <a:extLst>
              <a:ext uri="{FF2B5EF4-FFF2-40B4-BE49-F238E27FC236}">
                <a16:creationId xmlns:a16="http://schemas.microsoft.com/office/drawing/2014/main" id="{D690E9D7-CCAC-E78A-A9A8-E095A092A5E5}"/>
              </a:ext>
            </a:extLst>
          </p:cNvPr>
          <p:cNvSpPr txBox="1"/>
          <p:nvPr/>
        </p:nvSpPr>
        <p:spPr>
          <a:xfrm rot="16200000">
            <a:off x="5483178" y="2481733"/>
            <a:ext cx="1032389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</a:p>
        </p:txBody>
      </p:sp>
      <p:sp>
        <p:nvSpPr>
          <p:cNvPr id="1133" name="TextBox 1132">
            <a:extLst>
              <a:ext uri="{FF2B5EF4-FFF2-40B4-BE49-F238E27FC236}">
                <a16:creationId xmlns:a16="http://schemas.microsoft.com/office/drawing/2014/main" id="{9757C44A-8278-90B3-D29D-3C76B4F692BA}"/>
              </a:ext>
            </a:extLst>
          </p:cNvPr>
          <p:cNvSpPr txBox="1"/>
          <p:nvPr/>
        </p:nvSpPr>
        <p:spPr>
          <a:xfrm rot="16200000">
            <a:off x="5586334" y="3101603"/>
            <a:ext cx="826077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</a:p>
        </p:txBody>
      </p:sp>
      <p:pic>
        <p:nvPicPr>
          <p:cNvPr id="1134" name="Picture 1133">
            <a:extLst>
              <a:ext uri="{FF2B5EF4-FFF2-40B4-BE49-F238E27FC236}">
                <a16:creationId xmlns:a16="http://schemas.microsoft.com/office/drawing/2014/main" id="{54E7E775-01AF-2C1B-3EBA-DB4FD85275F3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34083" r="31330"/>
          <a:stretch/>
        </p:blipFill>
        <p:spPr>
          <a:xfrm>
            <a:off x="6066411" y="2887954"/>
            <a:ext cx="499590" cy="585631"/>
          </a:xfrm>
          <a:prstGeom prst="rect">
            <a:avLst/>
          </a:prstGeom>
        </p:spPr>
      </p:pic>
      <p:pic>
        <p:nvPicPr>
          <p:cNvPr id="1135" name="Picture 1134">
            <a:extLst>
              <a:ext uri="{FF2B5EF4-FFF2-40B4-BE49-F238E27FC236}">
                <a16:creationId xmlns:a16="http://schemas.microsoft.com/office/drawing/2014/main" id="{4A89C01F-6DD0-C3C5-502B-5F42C76B4632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34083" r="31330"/>
          <a:stretch/>
        </p:blipFill>
        <p:spPr>
          <a:xfrm>
            <a:off x="6066411" y="2316714"/>
            <a:ext cx="499590" cy="560870"/>
          </a:xfrm>
          <a:prstGeom prst="rect">
            <a:avLst/>
          </a:prstGeom>
        </p:spPr>
      </p:pic>
      <p:pic>
        <p:nvPicPr>
          <p:cNvPr id="1136" name="Picture 1135">
            <a:extLst>
              <a:ext uri="{FF2B5EF4-FFF2-40B4-BE49-F238E27FC236}">
                <a16:creationId xmlns:a16="http://schemas.microsoft.com/office/drawing/2014/main" id="{081F8ECF-24D4-ED08-2FAC-E4A6128FF7B3}"/>
              </a:ext>
            </a:extLst>
          </p:cNvPr>
          <p:cNvPicPr>
            <a:picLocks noChangeAspect="1"/>
          </p:cNvPicPr>
          <p:nvPr/>
        </p:nvPicPr>
        <p:blipFill rotWithShape="1">
          <a:blip r:embed="rId40"/>
          <a:srcRect l="33513" r="31330"/>
          <a:stretch/>
        </p:blipFill>
        <p:spPr>
          <a:xfrm>
            <a:off x="6062290" y="1638830"/>
            <a:ext cx="507832" cy="534416"/>
          </a:xfrm>
          <a:prstGeom prst="rect">
            <a:avLst/>
          </a:prstGeom>
        </p:spPr>
      </p:pic>
      <p:pic>
        <p:nvPicPr>
          <p:cNvPr id="1137" name="Picture 1136">
            <a:extLst>
              <a:ext uri="{FF2B5EF4-FFF2-40B4-BE49-F238E27FC236}">
                <a16:creationId xmlns:a16="http://schemas.microsoft.com/office/drawing/2014/main" id="{6E1F8BF8-287A-E92A-B287-85FB2D52EF9F}"/>
              </a:ext>
            </a:extLst>
          </p:cNvPr>
          <p:cNvPicPr>
            <a:picLocks noChangeAspect="1"/>
          </p:cNvPicPr>
          <p:nvPr/>
        </p:nvPicPr>
        <p:blipFill rotWithShape="1">
          <a:blip r:embed="rId41"/>
          <a:srcRect l="31787" r="33056"/>
          <a:stretch/>
        </p:blipFill>
        <p:spPr>
          <a:xfrm>
            <a:off x="6062291" y="1088290"/>
            <a:ext cx="507831" cy="566113"/>
          </a:xfrm>
          <a:prstGeom prst="rect">
            <a:avLst/>
          </a:prstGeom>
        </p:spPr>
      </p:pic>
      <p:sp>
        <p:nvSpPr>
          <p:cNvPr id="1138" name="Rectangle 1137">
            <a:extLst>
              <a:ext uri="{FF2B5EF4-FFF2-40B4-BE49-F238E27FC236}">
                <a16:creationId xmlns:a16="http://schemas.microsoft.com/office/drawing/2014/main" id="{B6035D93-3B7D-8C5D-26AF-568098935815}"/>
              </a:ext>
            </a:extLst>
          </p:cNvPr>
          <p:cNvSpPr>
            <a:spLocks noChangeAspect="1"/>
          </p:cNvSpPr>
          <p:nvPr/>
        </p:nvSpPr>
        <p:spPr>
          <a:xfrm>
            <a:off x="5918566" y="729548"/>
            <a:ext cx="3156668" cy="3720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9"/>
          </a:p>
        </p:txBody>
      </p:sp>
    </p:spTree>
    <p:extLst>
      <p:ext uri="{BB962C8B-B14F-4D97-AF65-F5344CB8AC3E}">
        <p14:creationId xmlns:p14="http://schemas.microsoft.com/office/powerpoint/2010/main" val="4163258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3785</TotalTime>
  <Words>1105</Words>
  <Application>Microsoft Office PowerPoint</Application>
  <PresentationFormat>On-screen Show (16:9)</PresentationFormat>
  <Paragraphs>49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Bahnschrift Light</vt:lpstr>
      <vt:lpstr>Calibri</vt:lpstr>
      <vt:lpstr>Calibri Light</vt:lpstr>
      <vt:lpstr>Times New Roman</vt:lpstr>
      <vt:lpstr>Office Theme</vt:lpstr>
      <vt:lpstr>Prism 9</vt:lpstr>
      <vt:lpstr>PowerPoint Presentation</vt:lpstr>
    </vt:vector>
  </TitlesOfParts>
  <Company>BGU-FOHS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פלורנט בוייר-איימה</dc:creator>
  <cp:lastModifiedBy>Nir</cp:lastModifiedBy>
  <cp:revision>70</cp:revision>
  <dcterms:created xsi:type="dcterms:W3CDTF">2023-07-02T08:25:35Z</dcterms:created>
  <dcterms:modified xsi:type="dcterms:W3CDTF">2023-07-31T13:37:03Z</dcterms:modified>
</cp:coreProperties>
</file>