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96" r:id="rId1"/>
  </p:sldMasterIdLst>
  <p:sldIdLst>
    <p:sldId id="256" r:id="rId2"/>
  </p:sldIdLst>
  <p:sldSz cx="29160788" cy="162004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3" userDrawn="1">
          <p15:clr>
            <a:srgbClr val="A4A3A4"/>
          </p15:clr>
        </p15:guide>
        <p15:guide id="2" pos="114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A00000"/>
    <a:srgbClr val="FEF6F0"/>
    <a:srgbClr val="24ADDE"/>
    <a:srgbClr val="BB3D35"/>
    <a:srgbClr val="415429"/>
    <a:srgbClr val="C00000"/>
    <a:srgbClr val="2D2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5" autoAdjust="0"/>
    <p:restoredTop sz="94660"/>
  </p:normalViewPr>
  <p:slideViewPr>
    <p:cSldViewPr snapToGrid="0">
      <p:cViewPr>
        <p:scale>
          <a:sx n="38" d="100"/>
          <a:sy n="38" d="100"/>
        </p:scale>
        <p:origin x="1048" y="1184"/>
      </p:cViewPr>
      <p:guideLst>
        <p:guide orient="horz" pos="9843"/>
        <p:guide pos="114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099" y="2651323"/>
            <a:ext cx="21870591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099" y="8508981"/>
            <a:ext cx="21870591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63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41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8189" y="862524"/>
            <a:ext cx="6287795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804" y="862524"/>
            <a:ext cx="18498875" cy="137291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08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616" y="4038862"/>
            <a:ext cx="25151180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616" y="10841545"/>
            <a:ext cx="25151180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5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804" y="4312617"/>
            <a:ext cx="12393335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2649" y="4312617"/>
            <a:ext cx="12393335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8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602" y="862524"/>
            <a:ext cx="25151180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604" y="3971359"/>
            <a:ext cx="12336379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604" y="5917660"/>
            <a:ext cx="12336379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2649" y="3971359"/>
            <a:ext cx="12397133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2649" y="5917660"/>
            <a:ext cx="12397133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38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15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7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604" y="1080029"/>
            <a:ext cx="9405112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133" y="2332564"/>
            <a:ext cx="14762649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604" y="4860131"/>
            <a:ext cx="9405112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6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604" y="1080029"/>
            <a:ext cx="9405112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133" y="2332564"/>
            <a:ext cx="14762649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604" y="4860131"/>
            <a:ext cx="9405112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484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804" y="862524"/>
            <a:ext cx="2515118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804" y="4312617"/>
            <a:ext cx="2515118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804" y="15015407"/>
            <a:ext cx="656117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EC8F-A05F-4611-843A-79646B2158FF}" type="datetimeFigureOut">
              <a:rPr lang="he-IL" smtClean="0"/>
              <a:t>י"ב.אב.תשפ"ג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9511" y="15015407"/>
            <a:ext cx="984176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4807" y="15015407"/>
            <a:ext cx="656117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13F5-3922-43D8-B2C6-77897A9D1D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9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0087" rtl="1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r" defTabSz="2160087" rtl="1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r" defTabSz="2160087" rtl="1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r" defTabSz="2160087" rtl="1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r" defTabSz="2160087" rtl="1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r" defTabSz="2160087" rtl="1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r" defTabSz="2160087" rtl="1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r" defTabSz="2160087" rtl="1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r" defTabSz="2160087" rtl="1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r" defTabSz="2160087" rtl="1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160087" rtl="1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r" defTabSz="2160087" rtl="1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r" defTabSz="2160087" rtl="1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r" defTabSz="2160087" rtl="1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r" defTabSz="2160087" rtl="1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r" defTabSz="2160087" rtl="1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r" defTabSz="2160087" rtl="1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r" defTabSz="2160087" rtl="1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r" defTabSz="2160087" rtl="1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6912D4D5-4450-401A-85B3-A56955D5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958" y="4101927"/>
            <a:ext cx="52003" cy="9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718" tIns="12859" rIns="25718" bIns="12859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43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BB8BFA-F454-4626-80EE-7034D844A6DF}"/>
              </a:ext>
            </a:extLst>
          </p:cNvPr>
          <p:cNvSpPr txBox="1"/>
          <p:nvPr/>
        </p:nvSpPr>
        <p:spPr>
          <a:xfrm>
            <a:off x="154900" y="2157213"/>
            <a:ext cx="7015559" cy="35394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Epilepsy, a neurological disorder characterized by an increased risk of spontaneous seizures, is most prevalent among the elderly and is associated with behavioral and cognitive impairments. Nevertheless, age-related epilepsy is commonly underdiagnosed since the clinical manifestations are atypical compared to younger patients. The blood-brain barrier (BBB) maintains the brain in a narrow homeostatic range essential for normal neural function. BBB dysfunction (BBBD) is common in many brain disorders and has been shown to have a critical role in epileptogenesis. Compromised BBB is also observed during "normal" aging and suggested to cause network activity dysfunction that underlies lower seizure threshold, neurodegeneration, and cognitive impairments.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the increasing rate of age-related epilepsy, it has hardly been investigated, especially in preclinical studies. Furthermore, seizures are provoked in most animal models. We aimed to es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tablish a new model for age-related epilepsy to study the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 underlying age-related epilepsy.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Rectangle 9">
            <a:extLst>
              <a:ext uri="{FF2B5EF4-FFF2-40B4-BE49-F238E27FC236}">
                <a16:creationId xmlns:a16="http://schemas.microsoft.com/office/drawing/2014/main" id="{571AA35F-7B33-428D-9198-C49F128DA4A3}"/>
              </a:ext>
            </a:extLst>
          </p:cNvPr>
          <p:cNvSpPr/>
          <p:nvPr/>
        </p:nvSpPr>
        <p:spPr>
          <a:xfrm>
            <a:off x="14140718" y="6333917"/>
            <a:ext cx="236494" cy="169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2E209-752D-4789-A54C-B85681B94B36}"/>
              </a:ext>
            </a:extLst>
          </p:cNvPr>
          <p:cNvSpPr txBox="1"/>
          <p:nvPr/>
        </p:nvSpPr>
        <p:spPr>
          <a:xfrm>
            <a:off x="40988" y="12263068"/>
            <a:ext cx="1516869" cy="3990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99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he-IL" sz="199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51DD5D4-94D3-4B72-9ACD-B3FCF1DED9F2}"/>
              </a:ext>
            </a:extLst>
          </p:cNvPr>
          <p:cNvGrpSpPr/>
          <p:nvPr/>
        </p:nvGrpSpPr>
        <p:grpSpPr>
          <a:xfrm>
            <a:off x="160836" y="10411"/>
            <a:ext cx="28804829" cy="2071285"/>
            <a:chOff x="-17623738" y="188713"/>
            <a:chExt cx="52026519" cy="4014141"/>
          </a:xfrm>
        </p:grpSpPr>
        <p:sp>
          <p:nvSpPr>
            <p:cNvPr id="151" name="Rectangle 2">
              <a:extLst>
                <a:ext uri="{FF2B5EF4-FFF2-40B4-BE49-F238E27FC236}">
                  <a16:creationId xmlns:a16="http://schemas.microsoft.com/office/drawing/2014/main" id="{1A8E79B6-80BD-4728-9552-4C10A214A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264" y="704539"/>
              <a:ext cx="12477750" cy="906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28491" tIns="20969" rIns="28491" bIns="14246"/>
            <a:lstStyle>
              <a:lvl1pPr>
                <a:tabLst>
                  <a:tab pos="723900" algn="l"/>
                  <a:tab pos="1447800" algn="l"/>
                  <a:tab pos="2171700" algn="l"/>
                  <a:tab pos="2894013" algn="l"/>
                  <a:tab pos="3617913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</a:tabLst>
                <a:defRPr sz="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4013" algn="l"/>
                  <a:tab pos="3617913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</a:tabLst>
                <a:defRPr sz="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4013" algn="l"/>
                  <a:tab pos="3617913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</a:tabLst>
                <a:defRPr sz="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4013" algn="l"/>
                  <a:tab pos="3617913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</a:tabLst>
                <a:defRPr sz="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4013" algn="l"/>
                  <a:tab pos="3617913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</a:tabLst>
                <a:defRPr sz="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60613" indent="24828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4013" algn="l"/>
                  <a:tab pos="3617913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</a:tabLst>
                <a:defRPr sz="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17813" indent="24828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4013" algn="l"/>
                  <a:tab pos="3617913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</a:tabLst>
                <a:defRPr sz="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75013" indent="24828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4013" algn="l"/>
                  <a:tab pos="3617913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</a:tabLst>
                <a:defRPr sz="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32213" indent="24828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4013" algn="l"/>
                  <a:tab pos="3617913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</a:tabLst>
                <a:defRPr sz="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</a:pPr>
              <a:r>
                <a:rPr lang="en-US" altLang="en-US" sz="36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Age-related epilepsy: characterization of a new model in rats</a:t>
              </a:r>
            </a:p>
          </p:txBody>
        </p:sp>
        <p:pic>
          <p:nvPicPr>
            <p:cNvPr id="156" name="תמונה 2">
              <a:extLst>
                <a:ext uri="{FF2B5EF4-FFF2-40B4-BE49-F238E27FC236}">
                  <a16:creationId xmlns:a16="http://schemas.microsoft.com/office/drawing/2014/main" id="{05D396CA-98E9-49BF-9537-CAA72B2EF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48" r="32498" b="35924"/>
            <a:stretch>
              <a:fillRect/>
            </a:stretch>
          </p:blipFill>
          <p:spPr>
            <a:xfrm>
              <a:off x="-17623738" y="473922"/>
              <a:ext cx="3115853" cy="3116244"/>
            </a:xfrm>
            <a:prstGeom prst="rect">
              <a:avLst/>
            </a:prstGeom>
          </p:spPr>
        </p:pic>
        <p:pic>
          <p:nvPicPr>
            <p:cNvPr id="157" name="Picture 296" descr="BGU-logo.png">
              <a:extLst>
                <a:ext uri="{FF2B5EF4-FFF2-40B4-BE49-F238E27FC236}">
                  <a16:creationId xmlns:a16="http://schemas.microsoft.com/office/drawing/2014/main" id="{7EACBE7F-D3A4-4285-AC8D-A5CF49429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8638" y="188713"/>
              <a:ext cx="4014143" cy="4014141"/>
            </a:xfrm>
            <a:prstGeom prst="rect">
              <a:avLst/>
            </a:prstGeom>
          </p:spPr>
        </p:pic>
        <p:sp>
          <p:nvSpPr>
            <p:cNvPr id="160" name="מלבן 11">
              <a:extLst>
                <a:ext uri="{FF2B5EF4-FFF2-40B4-BE49-F238E27FC236}">
                  <a16:creationId xmlns:a16="http://schemas.microsoft.com/office/drawing/2014/main" id="{2F236942-2825-42C8-977D-E00DB8807330}"/>
                </a:ext>
              </a:extLst>
            </p:cNvPr>
            <p:cNvSpPr/>
            <p:nvPr/>
          </p:nvSpPr>
          <p:spPr>
            <a:xfrm>
              <a:off x="-1005829" y="1706499"/>
              <a:ext cx="17691515" cy="7600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algn="ctr">
                <a:lnSpc>
                  <a:spcPct val="115000"/>
                </a:lnSpc>
              </a:pPr>
              <a:r>
                <a:rPr lang="en-IL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Alaa Abu Ahmad</a:t>
              </a:r>
              <a:r>
                <a:rPr lang="en-IL" sz="18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L" sz="18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1,2</a:t>
              </a:r>
              <a:r>
                <a:rPr lang="en-IL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lang="en-US" sz="18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Lior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Schori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L" sz="18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</a:t>
              </a:r>
              <a:r>
                <a:rPr lang="en-IL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Mila Gelfond</a:t>
              </a:r>
              <a:r>
                <a:rPr lang="en-IL" sz="18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1,2</a:t>
              </a:r>
              <a:r>
                <a:rPr lang="en-IL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Ofer Prage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</a:t>
              </a:r>
              <a:r>
                <a:rPr lang="en-US" sz="18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1,2,3</a:t>
              </a:r>
              <a:r>
                <a:rPr lang="en-IL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, Alon Friedman</a:t>
              </a:r>
              <a:r>
                <a:rPr lang="en-IL" sz="18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L" sz="18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1,2</a:t>
              </a:r>
              <a:r>
                <a:rPr lang="en-IL" sz="18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,3,</a:t>
              </a:r>
              <a:r>
                <a:rPr lang="en-US" sz="18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ctangle 13">
              <a:extLst>
                <a:ext uri="{FF2B5EF4-FFF2-40B4-BE49-F238E27FC236}">
                  <a16:creationId xmlns:a16="http://schemas.microsoft.com/office/drawing/2014/main" id="{2900959C-B92E-4928-8DD0-405A0E526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04678" y="2453476"/>
              <a:ext cx="21089214" cy="1720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5718" tIns="12859" rIns="25718" bIns="12859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28600" algn="ctr"/>
              <a:r>
                <a:rPr lang="en-IL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r>
                <a:rPr lang="en-IL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Department of Cognitive and Brain Sciences, Faculty of Humanities and Social Sciences, Ben-Gurion University of the Negev, Israel.</a:t>
              </a:r>
              <a:endParaRPr lang="en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228600" algn="ctr"/>
              <a:r>
                <a:rPr lang="en-IL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r>
                <a:rPr lang="en-IL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school of brain sciences and cognition</a:t>
              </a:r>
              <a:r>
                <a:rPr lang="en-IL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Ben-Gurion University of the Negev, Israel.</a:t>
              </a:r>
              <a:endParaRPr lang="en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228600" algn="ctr"/>
              <a:r>
                <a:rPr lang="en-IL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r>
                <a:rPr lang="en-IL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Department of Physiology and Cell Biology, Faculty of Health Sciences, Ben-Gurion University of the Negev, Israel.</a:t>
              </a:r>
              <a:endParaRPr lang="en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228600" algn="ctr"/>
              <a:r>
                <a:rPr lang="en-US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r>
                <a:rPr lang="en-IL" sz="1400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Department of Medical Neuroscience, Faculty of Medicine, Dalhousie University, Halifax, Canada. </a:t>
              </a:r>
              <a:endParaRPr lang="en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10963036" y="15898932"/>
            <a:ext cx="25313" cy="25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52710-2047-406D-9D37-95A89F7B2719}"/>
              </a:ext>
            </a:extLst>
          </p:cNvPr>
          <p:cNvSpPr/>
          <p:nvPr/>
        </p:nvSpPr>
        <p:spPr>
          <a:xfrm>
            <a:off x="2198471" y="70386"/>
            <a:ext cx="24530286" cy="1957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997"/>
          </a:p>
        </p:txBody>
      </p:sp>
      <p:sp>
        <p:nvSpPr>
          <p:cNvPr id="320" name="Text Box 92">
            <a:extLst>
              <a:ext uri="{FF2B5EF4-FFF2-40B4-BE49-F238E27FC236}">
                <a16:creationId xmlns:a16="http://schemas.microsoft.com/office/drawing/2014/main" id="{D9A122AF-20D1-483E-B4CD-347646236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071" y="6815403"/>
            <a:ext cx="271110" cy="31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50626" tIns="25313" rIns="50626" bIns="25313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443"/>
              </a:spcAft>
            </a:pPr>
            <a:r>
              <a:rPr lang="en-US" sz="886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</a:t>
            </a:r>
            <a:endParaRPr lang="en-US" sz="886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4FA83F-60CB-4BDF-95A1-A48D042B5448}"/>
              </a:ext>
            </a:extLst>
          </p:cNvPr>
          <p:cNvSpPr/>
          <p:nvPr/>
        </p:nvSpPr>
        <p:spPr>
          <a:xfrm>
            <a:off x="10978599" y="6852835"/>
            <a:ext cx="123952" cy="9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997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14D3BE4-04B0-4931-83A5-7BD4AFB80015}"/>
              </a:ext>
            </a:extLst>
          </p:cNvPr>
          <p:cNvSpPr txBox="1"/>
          <p:nvPr/>
        </p:nvSpPr>
        <p:spPr>
          <a:xfrm>
            <a:off x="170237" y="5774057"/>
            <a:ext cx="7000222" cy="15696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Objectives: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To examine whether old rodents develop epilepsy.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To examine whether age-related epilepsy relates to age-related EEG-slowing?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To assess if age-related epilepsy is associated with deficits in cognitive and behavioral function.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To evaluate if BBB is associated with age-related epilepsy.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584D3F3-8B8E-468B-A187-83040979878E}"/>
              </a:ext>
            </a:extLst>
          </p:cNvPr>
          <p:cNvSpPr txBox="1"/>
          <p:nvPr/>
        </p:nvSpPr>
        <p:spPr>
          <a:xfrm>
            <a:off x="154900" y="7434133"/>
            <a:ext cx="7000222" cy="62478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Methods:</a:t>
            </a: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prstClr val="black"/>
              </a:solidFill>
              <a:latin typeface="Gill Sans MT" panose="020B0502020104020203"/>
              <a:cs typeface="Times New Roman" panose="02020603050405020304" pitchFamily="18" charset="0"/>
            </a:endParaRPr>
          </a:p>
          <a:p>
            <a:pPr algn="just"/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9" name="Picture 358">
            <a:extLst>
              <a:ext uri="{FF2B5EF4-FFF2-40B4-BE49-F238E27FC236}">
                <a16:creationId xmlns:a16="http://schemas.microsoft.com/office/drawing/2014/main" id="{44F7033A-408F-42F2-989B-B0C9192BB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5" y="7459430"/>
            <a:ext cx="6727195" cy="6156381"/>
          </a:xfrm>
          <a:prstGeom prst="rect">
            <a:avLst/>
          </a:prstGeom>
        </p:spPr>
      </p:pic>
      <p:sp>
        <p:nvSpPr>
          <p:cNvPr id="360" name="TextBox 359">
            <a:extLst>
              <a:ext uri="{FF2B5EF4-FFF2-40B4-BE49-F238E27FC236}">
                <a16:creationId xmlns:a16="http://schemas.microsoft.com/office/drawing/2014/main" id="{7A845751-E211-4C79-A470-5F443A71AEF2}"/>
              </a:ext>
            </a:extLst>
          </p:cNvPr>
          <p:cNvSpPr txBox="1"/>
          <p:nvPr/>
        </p:nvSpPr>
        <p:spPr>
          <a:xfrm>
            <a:off x="127058" y="13786017"/>
            <a:ext cx="6996510" cy="23083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 Timeline: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Experiments were conducted in aged rats (18-20 months), with young (2-3 months) and adult (9-12 months) rats as a control groups.</a:t>
            </a:r>
          </a:p>
          <a:p>
            <a:pPr algn="just"/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55437-D956-4EE1-AA94-EBED74D0C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37" y="14585158"/>
            <a:ext cx="6789230" cy="1343536"/>
          </a:xfrm>
          <a:prstGeom prst="rect">
            <a:avLst/>
          </a:prstGeom>
        </p:spPr>
      </p:pic>
      <p:sp>
        <p:nvSpPr>
          <p:cNvPr id="380" name="TextBox 379">
            <a:extLst>
              <a:ext uri="{FF2B5EF4-FFF2-40B4-BE49-F238E27FC236}">
                <a16:creationId xmlns:a16="http://schemas.microsoft.com/office/drawing/2014/main" id="{0FDBF903-F1F6-48C9-B1E3-585A1E61E7B0}"/>
              </a:ext>
            </a:extLst>
          </p:cNvPr>
          <p:cNvSpPr txBox="1"/>
          <p:nvPr/>
        </p:nvSpPr>
        <p:spPr>
          <a:xfrm>
            <a:off x="22436792" y="6984293"/>
            <a:ext cx="639077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Summary and conclusions: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We presented a new model for age-related epilepsy in rats </a:t>
            </a:r>
            <a:r>
              <a:rPr lang="en-US" sz="1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in which seizures were generated spontaneously and recorded in the cortex and hippocampus.</a:t>
            </a:r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Age-related s</a:t>
            </a:r>
            <a:r>
              <a:rPr lang="en-US" sz="1400" dirty="0">
                <a:latin typeface="Gill Sans MT" panose="020B0502020104020203" pitchFamily="34" charset="0"/>
                <a:ea typeface="Calibri" panose="020F0502020204030204" pitchFamily="34" charset="0"/>
              </a:rPr>
              <a:t>eizures were accompanied by </a:t>
            </a:r>
            <a:r>
              <a:rPr lang="en-US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EEG slowing, characterized by transient periods of low-frequency activity (PSWEs)</a:t>
            </a:r>
            <a:r>
              <a:rPr lang="en-US" sz="1400" dirty="0">
                <a:latin typeface="Gill Sans MT" panose="020B0502020104020203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Gill Sans MT" panose="020B0502020104020203" pitchFamily="34" charset="0"/>
              </a:rPr>
              <a:t>The potential association between seizures and PSWEs may suggest a link between the slow activity and subclinical seizures in patients with cognitive decline. </a:t>
            </a:r>
            <a:endParaRPr lang="en-US" sz="1400" dirty="0">
              <a:latin typeface="Gill Sans MT" panose="020B0502020104020203" pitchFamily="34" charset="0"/>
              <a:ea typeface="Calibri" panose="020F0502020204030204" pitchFamily="34" charset="0"/>
            </a:endParaRP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Age-related seizures and PSWEs are associated with poor social behavior.</a:t>
            </a:r>
            <a:endParaRPr lang="en-US" sz="1400" dirty="0">
              <a:latin typeface="Gill Sans MT" panose="020B0502020104020203" pitchFamily="34" charset="0"/>
              <a:ea typeface="Calibri" panose="020F0502020204030204" pitchFamily="34" charset="0"/>
            </a:endParaRP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Brain MRI showed a tendency to age-dependent edema and an increase in BBB permeability.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We propose this model </a:t>
            </a:r>
            <a:r>
              <a:rPr lang="en-US" sz="1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for future characterization of the disease manifestation, studying the underlying mechanisms of age-related epileptogenesis, and discovering new biomarkers and treatments</a:t>
            </a:r>
            <a:endParaRPr lang="he-IL" sz="1400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10ECE-AD56-0B98-40E6-7B933FFFE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9204" y="7323898"/>
            <a:ext cx="7772400" cy="4208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38AC9-F2F5-A37A-E03A-887584297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2925" y="11429214"/>
            <a:ext cx="6984549" cy="4216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16A013-9384-D328-2460-8537F241C1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2380" y="2878805"/>
            <a:ext cx="7285938" cy="43391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D7E9702-D23A-6118-B785-C5A78DCE02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2925" y="2865992"/>
            <a:ext cx="7000221" cy="27831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5188F2-1BAE-5D9E-8AFA-BC7EF9B017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6285" y="11769606"/>
            <a:ext cx="6873656" cy="44799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69A93B-A969-414D-D916-0B27E4AC2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59583" y="2937532"/>
            <a:ext cx="6330968" cy="37139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B67D204-A149-3ED2-8B56-6D5CB424D657}"/>
              </a:ext>
            </a:extLst>
          </p:cNvPr>
          <p:cNvSpPr txBox="1"/>
          <p:nvPr/>
        </p:nvSpPr>
        <p:spPr>
          <a:xfrm>
            <a:off x="18082556" y="2015411"/>
            <a:ext cx="147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2F39FDE-319F-5635-16AA-EAFA885536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5436" y="6113523"/>
            <a:ext cx="6827768" cy="470250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D693072-3EFA-3227-C2B0-B2761912096C}"/>
              </a:ext>
            </a:extLst>
          </p:cNvPr>
          <p:cNvSpPr/>
          <p:nvPr/>
        </p:nvSpPr>
        <p:spPr>
          <a:xfrm>
            <a:off x="7367565" y="2823200"/>
            <a:ext cx="7035016" cy="2945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A0C7AC-45A2-FC10-614B-CEDE4DE7FA93}"/>
              </a:ext>
            </a:extLst>
          </p:cNvPr>
          <p:cNvSpPr/>
          <p:nvPr/>
        </p:nvSpPr>
        <p:spPr>
          <a:xfrm>
            <a:off x="7367565" y="6026705"/>
            <a:ext cx="7035016" cy="4999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338D7A-B5A7-31FE-0BAD-68A0D43731DF}"/>
              </a:ext>
            </a:extLst>
          </p:cNvPr>
          <p:cNvSpPr/>
          <p:nvPr/>
        </p:nvSpPr>
        <p:spPr>
          <a:xfrm>
            <a:off x="7411373" y="11362616"/>
            <a:ext cx="7035016" cy="4628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EAB083-72A2-5D55-D607-6A820052EFFF}"/>
              </a:ext>
            </a:extLst>
          </p:cNvPr>
          <p:cNvSpPr/>
          <p:nvPr/>
        </p:nvSpPr>
        <p:spPr>
          <a:xfrm>
            <a:off x="14762130" y="2839733"/>
            <a:ext cx="7343269" cy="4363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26C620-69EC-E4BF-9C83-C95C127C5BAE}"/>
              </a:ext>
            </a:extLst>
          </p:cNvPr>
          <p:cNvSpPr/>
          <p:nvPr/>
        </p:nvSpPr>
        <p:spPr>
          <a:xfrm>
            <a:off x="14741127" y="7362970"/>
            <a:ext cx="7329042" cy="4208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A80441-0CD3-9034-8A4B-1C17BDCB2798}"/>
              </a:ext>
            </a:extLst>
          </p:cNvPr>
          <p:cNvSpPr/>
          <p:nvPr/>
        </p:nvSpPr>
        <p:spPr>
          <a:xfrm>
            <a:off x="14726899" y="11755996"/>
            <a:ext cx="7343269" cy="44935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763DAB-BF4D-D3C9-39FD-98848B17F330}"/>
              </a:ext>
            </a:extLst>
          </p:cNvPr>
          <p:cNvSpPr/>
          <p:nvPr/>
        </p:nvSpPr>
        <p:spPr>
          <a:xfrm>
            <a:off x="22324785" y="2823200"/>
            <a:ext cx="6595187" cy="3774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B26B25-B493-928D-3549-E63FD404D13B}"/>
              </a:ext>
            </a:extLst>
          </p:cNvPr>
          <p:cNvSpPr/>
          <p:nvPr/>
        </p:nvSpPr>
        <p:spPr>
          <a:xfrm>
            <a:off x="22324785" y="6852835"/>
            <a:ext cx="6531401" cy="4999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615BA2-C5E2-C542-D375-843B069D8E10}"/>
              </a:ext>
            </a:extLst>
          </p:cNvPr>
          <p:cNvSpPr txBox="1"/>
          <p:nvPr/>
        </p:nvSpPr>
        <p:spPr>
          <a:xfrm>
            <a:off x="22324786" y="12221922"/>
            <a:ext cx="6531400" cy="24314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Bibliography:</a:t>
            </a:r>
          </a:p>
          <a:p>
            <a:pPr algn="l" rtl="0"/>
            <a:endParaRPr lang="en-US" sz="8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endParaRPr lang="en-US" sz="8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Bar-Klein, G.,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Lublinsky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S.,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Kamintsky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Noyman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I.,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Veksler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R.,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Dalipaj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H., … Friedman, A. (2017). Imaging blood-brain barrier dysfunction as a biomarker for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epileptogenesis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Brain, 140(6), 1692–1705.  </a:t>
            </a:r>
          </a:p>
          <a:p>
            <a:pPr algn="l" rtl="0"/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Friedman, A. (2011). Blood–brain barrier dysfunction, status epilepticus, seizures, and epilepsy: A puzzle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ofa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chicken and egg?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Epilepsia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52:19–20.   </a:t>
            </a:r>
          </a:p>
          <a:p>
            <a:pPr algn="l" rtl="0"/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Milikovsky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DZ,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Ofer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J,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Senatorov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VV Jr, Friedman AR, Prager O,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Sheintuch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Elazari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Veksler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R, Zelig D, Weissberg I, et al. (2019). Paroxysmal slow cortical activity in Alzheimer’s disease and epilepsy is associated with blood–brain barrier dysfunction. Sci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Transl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Med. 11(521):8954. </a:t>
            </a:r>
          </a:p>
          <a:p>
            <a:pPr algn="l" rtl="0"/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Sen, A.,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Jette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N., Husain, M., &amp; Sander, J. W. (2020). Epilepsy in older people. Lancet (London, England), 395(10225), 735–748.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Senatorov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V. V., Jr, Friedman, A. R.,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Milikovsky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D. Z.,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Ofer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J., Saar-Ashkenazy, R.,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Charbash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A., Jahan, N., Chin, G., Mihaly, E., Lin, J. M., Ramsay, H. J.,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Moghbel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Preininger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M. K., Eddings, C. R., Harrison, H. V., Patel, R., Shen, Y., Ghanim, H., Sheng, H.,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Veksler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R., …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Kaufer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D. (2019). Blood-brain barrier dysfunction in aging induces hyperactivation of TGFβ signaling and chronic yet reversible neural dysfunction. Science translational medicine, 11(521).</a:t>
            </a:r>
          </a:p>
          <a:p>
            <a:pPr algn="l" rtl="0"/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Serlin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Y.,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Shelef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I.,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Knyazer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B., Friedman, A. (2015). Anatomy and Physiology of the Blood-Brain Barrier. Semin Cell Dev Biol, 38: 2–6.  </a:t>
            </a:r>
          </a:p>
          <a:p>
            <a:pPr algn="l" rtl="0"/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Sun. M., McDonald, S.J., Brady. R.D., Collins-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Praino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Yamakawa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G.R.,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Monif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M., O’Brien, T.J., Cloud, G.C.,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Sobey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C.G.,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Mychasiuk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R.,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Loane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D.J., Shultz, S.R. (2020). The need to incorporate aged animals into the preclinical modeling of neurological conditions.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Neurosci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Biobehav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Rev. 109:114-128. </a:t>
            </a:r>
          </a:p>
          <a:p>
            <a:pPr algn="l" rtl="0"/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23499</TotalTime>
  <Words>918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Times New Roman</vt:lpstr>
      <vt:lpstr>Wingdings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נופר שמן</dc:creator>
  <cp:lastModifiedBy>Alaa Abu Ahmad</cp:lastModifiedBy>
  <cp:revision>252</cp:revision>
  <dcterms:created xsi:type="dcterms:W3CDTF">2018-12-17T12:42:33Z</dcterms:created>
  <dcterms:modified xsi:type="dcterms:W3CDTF">2023-07-30T13:57:29Z</dcterms:modified>
</cp:coreProperties>
</file>