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96" r:id="rId4"/>
    <p:sldId id="260" r:id="rId5"/>
    <p:sldId id="297" r:id="rId6"/>
    <p:sldId id="298" r:id="rId7"/>
    <p:sldId id="258" r:id="rId8"/>
    <p:sldId id="259" r:id="rId9"/>
    <p:sldId id="300" r:id="rId10"/>
    <p:sldId id="302" r:id="rId11"/>
    <p:sldId id="303" r:id="rId12"/>
    <p:sldId id="304" r:id="rId13"/>
    <p:sldId id="305" r:id="rId14"/>
    <p:sldId id="301" r:id="rId15"/>
    <p:sldId id="306" r:id="rId16"/>
    <p:sldId id="295" r:id="rId17"/>
  </p:sldIdLst>
  <p:sldSz cx="9144000" cy="5143500" type="screen16x9"/>
  <p:notesSz cx="6858000" cy="9144000"/>
  <p:embeddedFontLs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Chivo Mono" panose="020B060402020202020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E15F2-05CA-4822-A185-E1D486286A3A}">
  <a:tblStyle styleId="{53CE15F2-05CA-4822-A185-E1D486286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EC78B0-CC08-47F9-97DB-73E1D7833A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46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8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150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78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23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0" name="Google Shape;12230;g1e5ed8ac7e0_0_27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1" name="Google Shape;12231;g1e5ed8ac7e0_0_27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2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24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3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9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5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24800" y="1085175"/>
            <a:ext cx="60945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125" y="3641625"/>
            <a:ext cx="4111800" cy="416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21800"/>
            <a:ext cx="9144102" cy="5865300"/>
            <a:chOff x="0" y="-721800"/>
            <a:chExt cx="9144102" cy="586530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r="18988"/>
            <a:stretch/>
          </p:blipFill>
          <p:spPr>
            <a:xfrm>
              <a:off x="8240251" y="1377375"/>
              <a:ext cx="903850" cy="354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9459" b="2893"/>
            <a:stretch/>
          </p:blipFill>
          <p:spPr>
            <a:xfrm>
              <a:off x="0" y="2281775"/>
              <a:ext cx="698025" cy="286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t="9966" r="62271"/>
            <a:stretch/>
          </p:blipFill>
          <p:spPr>
            <a:xfrm>
              <a:off x="8689650" y="0"/>
              <a:ext cx="454350" cy="31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5">
              <a:alphaModFix/>
            </a:blip>
            <a:srcRect t="57605" r="46856"/>
            <a:stretch/>
          </p:blipFill>
          <p:spPr>
            <a:xfrm>
              <a:off x="7311975" y="6"/>
              <a:ext cx="1832026" cy="91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6">
              <a:alphaModFix/>
            </a:blip>
            <a:srcRect l="19948" b="52894"/>
            <a:stretch/>
          </p:blipFill>
          <p:spPr>
            <a:xfrm>
              <a:off x="0" y="4379923"/>
              <a:ext cx="2076200" cy="7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7">
              <a:alphaModFix/>
            </a:blip>
            <a:srcRect l="14081" b="29098"/>
            <a:stretch/>
          </p:blipFill>
          <p:spPr>
            <a:xfrm>
              <a:off x="0" y="3053950"/>
              <a:ext cx="1069750" cy="208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8">
              <a:alphaModFix/>
            </a:blip>
            <a:srcRect l="3679" t="-41763"/>
            <a:stretch/>
          </p:blipFill>
          <p:spPr>
            <a:xfrm>
              <a:off x="0" y="-721800"/>
              <a:ext cx="3534100" cy="167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9">
              <a:alphaModFix/>
            </a:blip>
            <a:srcRect t="18112" r="49573" b="8287"/>
            <a:stretch/>
          </p:blipFill>
          <p:spPr>
            <a:xfrm>
              <a:off x="8134975" y="2536500"/>
              <a:ext cx="1009125" cy="260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 rotWithShape="1">
            <a:blip r:embed="rId10">
              <a:alphaModFix/>
            </a:blip>
            <a:srcRect l="30512" t="11410"/>
            <a:stretch/>
          </p:blipFill>
          <p:spPr>
            <a:xfrm>
              <a:off x="3" y="0"/>
              <a:ext cx="1009125" cy="313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 rotWithShape="1">
            <a:blip r:embed="rId11">
              <a:alphaModFix/>
            </a:blip>
            <a:srcRect r="9853" b="29527"/>
            <a:stretch/>
          </p:blipFill>
          <p:spPr>
            <a:xfrm>
              <a:off x="6538625" y="4111875"/>
              <a:ext cx="2605375" cy="103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1"/>
          <p:cNvGrpSpPr/>
          <p:nvPr/>
        </p:nvGrpSpPr>
        <p:grpSpPr>
          <a:xfrm>
            <a:off x="0" y="-2"/>
            <a:ext cx="9144002" cy="5143502"/>
            <a:chOff x="0" y="-2"/>
            <a:chExt cx="9144002" cy="5143502"/>
          </a:xfrm>
        </p:grpSpPr>
        <p:pic>
          <p:nvPicPr>
            <p:cNvPr id="208" name="Google Shape;208;p21"/>
            <p:cNvPicPr preferRelativeResize="0"/>
            <p:nvPr/>
          </p:nvPicPr>
          <p:blipFill rotWithShape="1">
            <a:blip r:embed="rId2">
              <a:alphaModFix/>
            </a:blip>
            <a:srcRect t="57357"/>
            <a:stretch/>
          </p:blipFill>
          <p:spPr>
            <a:xfrm>
              <a:off x="167325" y="6"/>
              <a:ext cx="3867224" cy="75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1"/>
            <p:cNvPicPr preferRelativeResize="0"/>
            <p:nvPr/>
          </p:nvPicPr>
          <p:blipFill rotWithShape="1">
            <a:blip r:embed="rId3">
              <a:alphaModFix/>
            </a:blip>
            <a:srcRect l="14222" t="15018" r="37419" b="34514"/>
            <a:stretch/>
          </p:blipFill>
          <p:spPr>
            <a:xfrm>
              <a:off x="8430775" y="3826150"/>
              <a:ext cx="713225" cy="131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1"/>
            <p:cNvPicPr preferRelativeResize="0"/>
            <p:nvPr/>
          </p:nvPicPr>
          <p:blipFill rotWithShape="1">
            <a:blip r:embed="rId4">
              <a:alphaModFix/>
            </a:blip>
            <a:srcRect t="15526" r="18433"/>
            <a:stretch/>
          </p:blipFill>
          <p:spPr>
            <a:xfrm>
              <a:off x="8271052" y="-2"/>
              <a:ext cx="872950" cy="22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1"/>
            <p:cNvPicPr preferRelativeResize="0"/>
            <p:nvPr/>
          </p:nvPicPr>
          <p:blipFill rotWithShape="1">
            <a:blip r:embed="rId5">
              <a:alphaModFix/>
            </a:blip>
            <a:srcRect l="21476" t="-12188" b="45033"/>
            <a:stretch/>
          </p:blipFill>
          <p:spPr>
            <a:xfrm>
              <a:off x="0" y="3883950"/>
              <a:ext cx="2907550" cy="125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1"/>
            <p:cNvPicPr preferRelativeResize="0"/>
            <p:nvPr/>
          </p:nvPicPr>
          <p:blipFill rotWithShape="1">
            <a:blip r:embed="rId6">
              <a:alphaModFix/>
            </a:blip>
            <a:srcRect l="51890" b="22051"/>
            <a:stretch/>
          </p:blipFill>
          <p:spPr>
            <a:xfrm>
              <a:off x="0" y="3108675"/>
              <a:ext cx="491350" cy="2034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2"/>
          <p:cNvGrpSpPr/>
          <p:nvPr/>
        </p:nvGrpSpPr>
        <p:grpSpPr>
          <a:xfrm>
            <a:off x="-1" y="-2"/>
            <a:ext cx="9207276" cy="5143503"/>
            <a:chOff x="-1" y="-2"/>
            <a:chExt cx="9207276" cy="5143503"/>
          </a:xfrm>
        </p:grpSpPr>
        <p:pic>
          <p:nvPicPr>
            <p:cNvPr id="215" name="Google Shape;215;p22"/>
            <p:cNvPicPr preferRelativeResize="0"/>
            <p:nvPr/>
          </p:nvPicPr>
          <p:blipFill rotWithShape="1">
            <a:blip r:embed="rId2">
              <a:alphaModFix/>
            </a:blip>
            <a:srcRect l="48493" b="16338"/>
            <a:stretch/>
          </p:blipFill>
          <p:spPr>
            <a:xfrm>
              <a:off x="-1" y="3162975"/>
              <a:ext cx="515175" cy="1980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2"/>
            <p:cNvPicPr preferRelativeResize="0"/>
            <p:nvPr/>
          </p:nvPicPr>
          <p:blipFill rotWithShape="1">
            <a:blip r:embed="rId3">
              <a:alphaModFix/>
            </a:blip>
            <a:srcRect b="34789"/>
            <a:stretch/>
          </p:blipFill>
          <p:spPr>
            <a:xfrm>
              <a:off x="3916925" y="4100049"/>
              <a:ext cx="3507150" cy="104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2"/>
            <p:cNvPicPr preferRelativeResize="0"/>
            <p:nvPr/>
          </p:nvPicPr>
          <p:blipFill rotWithShape="1">
            <a:blip r:embed="rId4">
              <a:alphaModFix/>
            </a:blip>
            <a:srcRect r="3362" b="17958"/>
            <a:stretch/>
          </p:blipFill>
          <p:spPr>
            <a:xfrm>
              <a:off x="7666100" y="2083275"/>
              <a:ext cx="1477900" cy="306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2"/>
            <p:cNvPicPr preferRelativeResize="0"/>
            <p:nvPr/>
          </p:nvPicPr>
          <p:blipFill rotWithShape="1">
            <a:blip r:embed="rId5">
              <a:alphaModFix/>
            </a:blip>
            <a:srcRect t="18280"/>
            <a:stretch/>
          </p:blipFill>
          <p:spPr>
            <a:xfrm>
              <a:off x="4681725" y="-2"/>
              <a:ext cx="3358100" cy="13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 rotWithShape="1">
            <a:blip r:embed="rId6">
              <a:alphaModFix/>
            </a:blip>
            <a:srcRect t="8600"/>
            <a:stretch/>
          </p:blipFill>
          <p:spPr>
            <a:xfrm>
              <a:off x="5700125" y="-1"/>
              <a:ext cx="3507150" cy="200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 rotWithShape="1">
            <a:blip r:embed="rId3">
              <a:alphaModFix/>
            </a:blip>
            <a:srcRect t="57845"/>
            <a:stretch/>
          </p:blipFill>
          <p:spPr>
            <a:xfrm>
              <a:off x="0" y="-1"/>
              <a:ext cx="3507150" cy="67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13548" y="0"/>
            <a:ext cx="9487570" cy="5143500"/>
            <a:chOff x="-13548" y="0"/>
            <a:chExt cx="9487570" cy="5143500"/>
          </a:xfrm>
        </p:grpSpPr>
        <p:pic>
          <p:nvPicPr>
            <p:cNvPr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r="14442" b="9420"/>
            <a:stretch/>
          </p:blipFill>
          <p:spPr>
            <a:xfrm>
              <a:off x="8340775" y="2642400"/>
              <a:ext cx="803225" cy="250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/>
            <p:cNvPicPr preferRelativeResize="0"/>
            <p:nvPr/>
          </p:nvPicPr>
          <p:blipFill rotWithShape="1">
            <a:blip r:embed="rId3">
              <a:alphaModFix/>
            </a:blip>
            <a:srcRect r="12342" b="40596"/>
            <a:stretch/>
          </p:blipFill>
          <p:spPr>
            <a:xfrm>
              <a:off x="6230350" y="3939196"/>
              <a:ext cx="2843276" cy="120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 rotWithShape="1">
            <a:blip r:embed="rId4">
              <a:alphaModFix/>
            </a:blip>
            <a:srcRect l="5141" t="5033"/>
            <a:stretch/>
          </p:blipFill>
          <p:spPr>
            <a:xfrm>
              <a:off x="89250" y="0"/>
              <a:ext cx="1319550" cy="419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 rotWithShape="1">
            <a:blip r:embed="rId5">
              <a:alphaModFix/>
            </a:blip>
            <a:srcRect r="-41083"/>
            <a:stretch/>
          </p:blipFill>
          <p:spPr>
            <a:xfrm>
              <a:off x="8340773" y="978872"/>
              <a:ext cx="1133250" cy="2682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/>
            <p:cNvPicPr preferRelativeResize="0"/>
            <p:nvPr/>
          </p:nvPicPr>
          <p:blipFill rotWithShape="1">
            <a:blip r:embed="rId6">
              <a:alphaModFix/>
            </a:blip>
            <a:srcRect t="31313" r="15074"/>
            <a:stretch/>
          </p:blipFill>
          <p:spPr>
            <a:xfrm>
              <a:off x="7284526" y="0"/>
              <a:ext cx="1859474" cy="15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7">
              <a:alphaModFix/>
            </a:blip>
            <a:srcRect l="31351"/>
            <a:stretch/>
          </p:blipFill>
          <p:spPr>
            <a:xfrm>
              <a:off x="-13548" y="2953150"/>
              <a:ext cx="1133250" cy="1650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751125" y="2801475"/>
            <a:ext cx="467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751125" y="1500225"/>
            <a:ext cx="20856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4762237" y="2445450"/>
            <a:ext cx="25056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876163" y="2445450"/>
            <a:ext cx="2505600" cy="14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876163" y="1975729"/>
            <a:ext cx="2505600" cy="45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762238" y="1975729"/>
            <a:ext cx="2505600" cy="45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0" y="-2"/>
            <a:ext cx="9221850" cy="5143501"/>
            <a:chOff x="0" y="-2"/>
            <a:chExt cx="9221850" cy="5143501"/>
          </a:xfrm>
        </p:grpSpPr>
        <p:pic>
          <p:nvPicPr>
            <p:cNvPr id="51" name="Google Shape;51;p5"/>
            <p:cNvPicPr preferRelativeResize="0"/>
            <p:nvPr/>
          </p:nvPicPr>
          <p:blipFill rotWithShape="1">
            <a:blip r:embed="rId2">
              <a:alphaModFix/>
            </a:blip>
            <a:srcRect t="57357"/>
            <a:stretch/>
          </p:blipFill>
          <p:spPr>
            <a:xfrm>
              <a:off x="167325" y="6"/>
              <a:ext cx="3867224" cy="75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5"/>
            <p:cNvPicPr preferRelativeResize="0"/>
            <p:nvPr/>
          </p:nvPicPr>
          <p:blipFill rotWithShape="1">
            <a:blip r:embed="rId3">
              <a:alphaModFix/>
            </a:blip>
            <a:srcRect b="34516"/>
            <a:stretch/>
          </p:blipFill>
          <p:spPr>
            <a:xfrm>
              <a:off x="7746975" y="3434146"/>
              <a:ext cx="1474875" cy="170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5"/>
            <p:cNvPicPr preferRelativeResize="0"/>
            <p:nvPr/>
          </p:nvPicPr>
          <p:blipFill rotWithShape="1">
            <a:blip r:embed="rId4">
              <a:alphaModFix/>
            </a:blip>
            <a:srcRect t="15526" r="18433"/>
            <a:stretch/>
          </p:blipFill>
          <p:spPr>
            <a:xfrm>
              <a:off x="8271052" y="-2"/>
              <a:ext cx="872950" cy="220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"/>
            <p:cNvPicPr preferRelativeResize="0"/>
            <p:nvPr/>
          </p:nvPicPr>
          <p:blipFill rotWithShape="1">
            <a:blip r:embed="rId5">
              <a:alphaModFix/>
            </a:blip>
            <a:srcRect l="4406" t="-12188" b="45033"/>
            <a:stretch/>
          </p:blipFill>
          <p:spPr>
            <a:xfrm>
              <a:off x="0" y="3883950"/>
              <a:ext cx="3539650" cy="125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 rotWithShape="1">
            <a:blip r:embed="rId6">
              <a:alphaModFix/>
            </a:blip>
            <a:srcRect b="22051"/>
            <a:stretch/>
          </p:blipFill>
          <p:spPr>
            <a:xfrm>
              <a:off x="102125" y="3108672"/>
              <a:ext cx="1021325" cy="2034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" y="-2"/>
            <a:ext cx="9207276" cy="5143503"/>
            <a:chOff x="-1" y="-2"/>
            <a:chExt cx="9207276" cy="5143503"/>
          </a:xfrm>
        </p:grpSpPr>
        <p:pic>
          <p:nvPicPr>
            <p:cNvPr id="68" name="Google Shape;68;p7"/>
            <p:cNvPicPr preferRelativeResize="0"/>
            <p:nvPr/>
          </p:nvPicPr>
          <p:blipFill rotWithShape="1">
            <a:blip r:embed="rId2">
              <a:alphaModFix/>
            </a:blip>
            <a:srcRect l="48493" b="16338"/>
            <a:stretch/>
          </p:blipFill>
          <p:spPr>
            <a:xfrm>
              <a:off x="-1" y="3162975"/>
              <a:ext cx="515175" cy="1980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7"/>
            <p:cNvPicPr preferRelativeResize="0"/>
            <p:nvPr/>
          </p:nvPicPr>
          <p:blipFill rotWithShape="1">
            <a:blip r:embed="rId3">
              <a:alphaModFix/>
            </a:blip>
            <a:srcRect b="34789"/>
            <a:stretch/>
          </p:blipFill>
          <p:spPr>
            <a:xfrm>
              <a:off x="3916925" y="4100049"/>
              <a:ext cx="3507150" cy="104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7"/>
            <p:cNvPicPr preferRelativeResize="0"/>
            <p:nvPr/>
          </p:nvPicPr>
          <p:blipFill rotWithShape="1">
            <a:blip r:embed="rId4">
              <a:alphaModFix/>
            </a:blip>
            <a:srcRect r="3362" b="17958"/>
            <a:stretch/>
          </p:blipFill>
          <p:spPr>
            <a:xfrm>
              <a:off x="7666100" y="2083275"/>
              <a:ext cx="1477900" cy="306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7"/>
            <p:cNvPicPr preferRelativeResize="0"/>
            <p:nvPr/>
          </p:nvPicPr>
          <p:blipFill rotWithShape="1">
            <a:blip r:embed="rId5">
              <a:alphaModFix/>
            </a:blip>
            <a:srcRect t="18280"/>
            <a:stretch/>
          </p:blipFill>
          <p:spPr>
            <a:xfrm>
              <a:off x="4681725" y="-2"/>
              <a:ext cx="3358100" cy="13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7"/>
            <p:cNvPicPr preferRelativeResize="0"/>
            <p:nvPr/>
          </p:nvPicPr>
          <p:blipFill rotWithShape="1">
            <a:blip r:embed="rId6">
              <a:alphaModFix/>
            </a:blip>
            <a:srcRect t="8600"/>
            <a:stretch/>
          </p:blipFill>
          <p:spPr>
            <a:xfrm>
              <a:off x="5700125" y="-1"/>
              <a:ext cx="3507150" cy="200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t="57845"/>
            <a:stretch/>
          </p:blipFill>
          <p:spPr>
            <a:xfrm>
              <a:off x="0" y="-1"/>
              <a:ext cx="3507150" cy="674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3225" y="1819088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chiv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>
            <a:spLocks noGrp="1"/>
          </p:cNvSpPr>
          <p:nvPr>
            <p:ph type="pic" idx="2"/>
          </p:nvPr>
        </p:nvSpPr>
        <p:spPr>
          <a:xfrm>
            <a:off x="4761126" y="539500"/>
            <a:ext cx="3669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-100" y="-5265"/>
            <a:ext cx="9144000" cy="5167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5935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69053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75935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269053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75935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269053"/>
            <a:ext cx="734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720000" y="2059938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3419275" y="2059938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6118550" y="2059938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720000" y="3853100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3419275" y="3853100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6118550" y="3853100"/>
            <a:ext cx="2305500" cy="750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2" y="0"/>
            <a:ext cx="9151595" cy="5143500"/>
            <a:chOff x="2" y="0"/>
            <a:chExt cx="9151595" cy="5143500"/>
          </a:xfrm>
        </p:grpSpPr>
        <p:pic>
          <p:nvPicPr>
            <p:cNvPr id="111" name="Google Shape;111;p13"/>
            <p:cNvPicPr preferRelativeResize="0"/>
            <p:nvPr/>
          </p:nvPicPr>
          <p:blipFill rotWithShape="1">
            <a:blip r:embed="rId2">
              <a:alphaModFix/>
            </a:blip>
            <a:srcRect l="31836" t="13859" r="6"/>
            <a:stretch/>
          </p:blipFill>
          <p:spPr>
            <a:xfrm>
              <a:off x="2" y="0"/>
              <a:ext cx="920975" cy="2060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98267" y="572213"/>
              <a:ext cx="753331" cy="239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3"/>
            <p:cNvPicPr preferRelativeResize="0"/>
            <p:nvPr/>
          </p:nvPicPr>
          <p:blipFill rotWithShape="1">
            <a:blip r:embed="rId4">
              <a:alphaModFix/>
            </a:blip>
            <a:srcRect l="23965" b="16583"/>
            <a:stretch/>
          </p:blipFill>
          <p:spPr>
            <a:xfrm>
              <a:off x="1775" y="3148625"/>
              <a:ext cx="711450" cy="1994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3"/>
            <p:cNvPicPr preferRelativeResize="0"/>
            <p:nvPr/>
          </p:nvPicPr>
          <p:blipFill rotWithShape="1">
            <a:blip r:embed="rId5">
              <a:alphaModFix/>
            </a:blip>
            <a:srcRect r="31262"/>
            <a:stretch/>
          </p:blipFill>
          <p:spPr>
            <a:xfrm>
              <a:off x="8585072" y="2212475"/>
              <a:ext cx="558925" cy="239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3"/>
            <p:cNvPicPr preferRelativeResize="0"/>
            <p:nvPr/>
          </p:nvPicPr>
          <p:blipFill rotWithShape="1">
            <a:blip r:embed="rId6">
              <a:alphaModFix/>
            </a:blip>
            <a:srcRect r="55914" b="29093"/>
            <a:stretch/>
          </p:blipFill>
          <p:spPr>
            <a:xfrm>
              <a:off x="7582025" y="3573350"/>
              <a:ext cx="1561976" cy="157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3"/>
            <p:cNvPicPr preferRelativeResize="0"/>
            <p:nvPr/>
          </p:nvPicPr>
          <p:blipFill rotWithShape="1">
            <a:blip r:embed="rId6">
              <a:alphaModFix/>
            </a:blip>
            <a:srcRect l="77050" b="40656"/>
            <a:stretch/>
          </p:blipFill>
          <p:spPr>
            <a:xfrm>
              <a:off x="1775" y="2595450"/>
              <a:ext cx="813100" cy="131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3"/>
            <p:cNvPicPr preferRelativeResize="0"/>
            <p:nvPr/>
          </p:nvPicPr>
          <p:blipFill rotWithShape="1">
            <a:blip r:embed="rId6">
              <a:alphaModFix/>
            </a:blip>
            <a:srcRect t="66090" r="34929"/>
            <a:stretch/>
          </p:blipFill>
          <p:spPr>
            <a:xfrm>
              <a:off x="139875" y="0"/>
              <a:ext cx="2305500" cy="750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 Mono"/>
              <a:buNone/>
              <a:defRPr sz="3000" b="1">
                <a:solidFill>
                  <a:schemeClr val="dk1"/>
                </a:solidFill>
                <a:latin typeface="Chivo Mono"/>
                <a:ea typeface="Chivo Mono"/>
                <a:cs typeface="Chivo Mono"/>
                <a:sym typeface="Chiv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ctrTitle"/>
          </p:nvPr>
        </p:nvSpPr>
        <p:spPr>
          <a:xfrm>
            <a:off x="1524800" y="1085175"/>
            <a:ext cx="60945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LangChain?</a:t>
            </a:r>
            <a:endParaRPr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Indexes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713225" y="1984238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Document Loaders</a:t>
            </a: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Text Splitters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VectorStores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Retrievers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 descr="【LLM】LangChain聊天概述">
            <a:extLst>
              <a:ext uri="{FF2B5EF4-FFF2-40B4-BE49-F238E27FC236}">
                <a16:creationId xmlns:a16="http://schemas.microsoft.com/office/drawing/2014/main" id="{8BFB41A3-CB99-2890-907D-41D1C7E8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35" y="1800225"/>
            <a:ext cx="421514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876258" y="1984238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a)Short term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b)Long term memory</a:t>
            </a:r>
            <a:endParaRPr sz="1600" dirty="0"/>
          </a:p>
        </p:txBody>
      </p:sp>
      <p:pic>
        <p:nvPicPr>
          <p:cNvPr id="6146" name="Picture 2" descr="Chatbot Memory with Langchain | Pinecone">
            <a:extLst>
              <a:ext uri="{FF2B5EF4-FFF2-40B4-BE49-F238E27FC236}">
                <a16:creationId xmlns:a16="http://schemas.microsoft.com/office/drawing/2014/main" id="{EC4CF1D9-2A19-F18B-3EE9-F9375F6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03" y="1452762"/>
            <a:ext cx="5272923" cy="25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8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2861002" y="220690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Chains</a:t>
            </a:r>
            <a:endParaRPr dirty="0"/>
          </a:p>
        </p:txBody>
      </p:sp>
      <p:pic>
        <p:nvPicPr>
          <p:cNvPr id="2050" name="Picture 2" descr="LangChain之Chain为何物 - 知乎">
            <a:extLst>
              <a:ext uri="{FF2B5EF4-FFF2-40B4-BE49-F238E27FC236}">
                <a16:creationId xmlns:a16="http://schemas.microsoft.com/office/drawing/2014/main" id="{0AABB1BA-6D3F-75F4-3973-FA9AE81E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3" y="1309690"/>
            <a:ext cx="6858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Agents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713224" y="2038828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Tools</a:t>
            </a: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Agents</a:t>
            </a:r>
            <a:endParaRPr lang="en-US" sz="1800" b="1" dirty="0">
              <a:solidFill>
                <a:srgbClr val="1C1E21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Toolkits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Agent Executor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170" name="Picture 2" descr="Superpower LLMs with Conversational Agents in LangChain | Pinecone">
            <a:extLst>
              <a:ext uri="{FF2B5EF4-FFF2-40B4-BE49-F238E27FC236}">
                <a16:creationId xmlns:a16="http://schemas.microsoft.com/office/drawing/2014/main" id="{0640D863-8B2C-A99A-B435-3D996064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08" y="623776"/>
            <a:ext cx="4200167" cy="38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6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34490" y="-69934"/>
            <a:ext cx="7849528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Usecase- QNA Chatbot</a:t>
            </a:r>
            <a:endParaRPr dirty="0"/>
          </a:p>
        </p:txBody>
      </p:sp>
      <p:pic>
        <p:nvPicPr>
          <p:cNvPr id="8194" name="Picture 2" descr="本地部署 langchain-ChatGLM">
            <a:extLst>
              <a:ext uri="{FF2B5EF4-FFF2-40B4-BE49-F238E27FC236}">
                <a16:creationId xmlns:a16="http://schemas.microsoft.com/office/drawing/2014/main" id="{123B4560-4F22-D408-057C-16F1687D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67" y="1213110"/>
            <a:ext cx="5651205" cy="37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6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3" name="Google Shape;12233;p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4"/>
          </p:nvPr>
        </p:nvSpPr>
        <p:spPr>
          <a:xfrm>
            <a:off x="4755148" y="2295486"/>
            <a:ext cx="3078609" cy="552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Agentic</a:t>
            </a:r>
            <a:endParaRPr sz="3200" dirty="0"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3"/>
          </p:nvPr>
        </p:nvSpPr>
        <p:spPr>
          <a:xfrm>
            <a:off x="1032646" y="2295486"/>
            <a:ext cx="3078609" cy="552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Aware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9427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751125" y="2801475"/>
            <a:ext cx="467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Proposition</a:t>
            </a:r>
            <a:endParaRPr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title" idx="2"/>
          </p:nvPr>
        </p:nvSpPr>
        <p:spPr>
          <a:xfrm>
            <a:off x="3751125" y="1500225"/>
            <a:ext cx="20856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026" name="Picture 2" descr="What is LangChain?">
            <a:extLst>
              <a:ext uri="{FF2B5EF4-FFF2-40B4-BE49-F238E27FC236}">
                <a16:creationId xmlns:a16="http://schemas.microsoft.com/office/drawing/2014/main" id="{E7D148BD-88E0-FA14-D0A1-2D0529AB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4" y="2105247"/>
            <a:ext cx="2995053" cy="18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4"/>
          </p:nvPr>
        </p:nvSpPr>
        <p:spPr>
          <a:xfrm>
            <a:off x="4351111" y="2133600"/>
            <a:ext cx="4126582" cy="1004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Use-Case Specific Chains</a:t>
            </a:r>
            <a:endParaRPr sz="3200" dirty="0"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3"/>
          </p:nvPr>
        </p:nvSpPr>
        <p:spPr>
          <a:xfrm>
            <a:off x="942754" y="2133600"/>
            <a:ext cx="3168502" cy="1004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Components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3202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751125" y="2801475"/>
            <a:ext cx="467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title" idx="2"/>
          </p:nvPr>
        </p:nvSpPr>
        <p:spPr>
          <a:xfrm>
            <a:off x="3751125" y="1500225"/>
            <a:ext cx="20856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026" name="Picture 2" descr="What is LangChain?">
            <a:extLst>
              <a:ext uri="{FF2B5EF4-FFF2-40B4-BE49-F238E27FC236}">
                <a16:creationId xmlns:a16="http://schemas.microsoft.com/office/drawing/2014/main" id="{E7D148BD-88E0-FA14-D0A1-2D0529AB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4" y="2105247"/>
            <a:ext cx="2995053" cy="18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4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components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 idx="2"/>
          </p:nvPr>
        </p:nvSpPr>
        <p:spPr>
          <a:xfrm>
            <a:off x="720000" y="1475935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3"/>
          </p:nvPr>
        </p:nvSpPr>
        <p:spPr>
          <a:xfrm>
            <a:off x="720000" y="3269053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 idx="4"/>
          </p:nvPr>
        </p:nvSpPr>
        <p:spPr>
          <a:xfrm>
            <a:off x="3419275" y="1475935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5"/>
          </p:nvPr>
        </p:nvSpPr>
        <p:spPr>
          <a:xfrm>
            <a:off x="3419275" y="3269053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6"/>
          </p:nvPr>
        </p:nvSpPr>
        <p:spPr>
          <a:xfrm>
            <a:off x="6118550" y="1475935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 idx="7"/>
          </p:nvPr>
        </p:nvSpPr>
        <p:spPr>
          <a:xfrm>
            <a:off x="6118550" y="3269053"/>
            <a:ext cx="734700" cy="5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720000" y="205993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</a:t>
            </a:r>
            <a:endParaRPr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8"/>
          </p:nvPr>
        </p:nvSpPr>
        <p:spPr>
          <a:xfrm>
            <a:off x="3419275" y="205993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9"/>
          </p:nvPr>
        </p:nvSpPr>
        <p:spPr>
          <a:xfrm>
            <a:off x="6118550" y="205993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Prompts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13"/>
          </p:nvPr>
        </p:nvSpPr>
        <p:spPr>
          <a:xfrm>
            <a:off x="720000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Indexes</a:t>
            </a:r>
            <a:endParaRPr dirty="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14"/>
          </p:nvPr>
        </p:nvSpPr>
        <p:spPr>
          <a:xfrm>
            <a:off x="3419275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Chains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15"/>
          </p:nvPr>
        </p:nvSpPr>
        <p:spPr>
          <a:xfrm>
            <a:off x="6118550" y="38531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Schema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812462" y="1984238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sz="1800" dirty="0" err="1">
                <a:solidFill>
                  <a:srgbClr val="1C1E21"/>
                </a:solidFill>
                <a:latin typeface="Segoe UI" panose="020B0502040204020203" pitchFamily="34" charset="0"/>
              </a:rPr>
              <a:t>ChatMessages</a:t>
            </a:r>
            <a:r>
              <a:rPr lang="en-US" sz="1800" dirty="0">
                <a:solidFill>
                  <a:srgbClr val="1C1E21"/>
                </a:solidFill>
                <a:latin typeface="Segoe UI" panose="020B0502040204020203" pitchFamily="34" charset="0"/>
              </a:rPr>
              <a:t> Schema</a:t>
            </a:r>
            <a:endParaRPr lang="en" sz="1800" dirty="0">
              <a:solidFill>
                <a:srgbClr val="1C1E21"/>
              </a:solidFill>
              <a:latin typeface="Segoe UI" panose="020B0502040204020203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800" dirty="0" err="1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SystemChatMessages</a:t>
            </a:r>
            <a:endParaRPr lang="en-US" sz="1800" dirty="0">
              <a:solidFill>
                <a:srgbClr val="1C1E2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800" dirty="0" err="1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HumanChatMessages</a:t>
            </a:r>
            <a:endParaRPr lang="en-US" sz="1800" dirty="0">
              <a:solidFill>
                <a:srgbClr val="1C1E21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800" dirty="0" err="1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AIChatMessages</a:t>
            </a:r>
            <a:r>
              <a:rPr lang="en-US" sz="1800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074" name="Picture 2" descr="LangChain tutorial #4: Build an Ask the Doc app - 💬 Show the Community ...">
            <a:extLst>
              <a:ext uri="{FF2B5EF4-FFF2-40B4-BE49-F238E27FC236}">
                <a16:creationId xmlns:a16="http://schemas.microsoft.com/office/drawing/2014/main" id="{E85C4B89-0186-2C93-A6FE-E433C147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39" y="878958"/>
            <a:ext cx="4570514" cy="29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713225" y="816113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713225" y="2038827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a)LLMs</a:t>
            </a:r>
            <a:endParaRPr lang="en-IN" sz="1800" dirty="0">
              <a:effectLst/>
              <a:latin typeface="Adani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b)Chat Models</a:t>
            </a:r>
            <a:endParaRPr lang="en-IN" sz="1800" dirty="0">
              <a:effectLst/>
              <a:latin typeface="Adani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Text Embedding models</a:t>
            </a:r>
            <a:endParaRPr lang="en-IN" sz="1800" dirty="0">
              <a:effectLst/>
              <a:latin typeface="Adani 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 descr="LangChain：Model as a Service粘合剂，被ChatGPT插件干掉了吗？-36氪">
            <a:extLst>
              <a:ext uri="{FF2B5EF4-FFF2-40B4-BE49-F238E27FC236}">
                <a16:creationId xmlns:a16="http://schemas.microsoft.com/office/drawing/2014/main" id="{F21C1D4C-508B-D158-82B7-9DFF3550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61" y="1636535"/>
            <a:ext cx="4898065" cy="18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0" y="716875"/>
            <a:ext cx="32037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Prompts</a:t>
            </a:r>
            <a:endParaRPr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323364" y="2017562"/>
            <a:ext cx="32037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Prompt Value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Prompt Templates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Example Selectors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1C1E2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Output Parsers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C130F49-57A8-6641-40B9-3525305D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38" y="2084996"/>
            <a:ext cx="5838362" cy="13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84645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Training Pitch Deck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999999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Chivo Mono</vt:lpstr>
      <vt:lpstr>Raleway</vt:lpstr>
      <vt:lpstr>Arial</vt:lpstr>
      <vt:lpstr>Nunito Light</vt:lpstr>
      <vt:lpstr>Archivo</vt:lpstr>
      <vt:lpstr>Adani Regular</vt:lpstr>
      <vt:lpstr>Segoe UI</vt:lpstr>
      <vt:lpstr>Archivo Light</vt:lpstr>
      <vt:lpstr>Proxima Nova</vt:lpstr>
      <vt:lpstr>Times New Roman</vt:lpstr>
      <vt:lpstr>Industrial Training Pitch Deck by Slidesgo</vt:lpstr>
      <vt:lpstr>Slidesgo Final Pages</vt:lpstr>
      <vt:lpstr>What is LangChain?</vt:lpstr>
      <vt:lpstr>PowerPoint Presentation</vt:lpstr>
      <vt:lpstr>Value Proposition</vt:lpstr>
      <vt:lpstr>PowerPoint Presentation</vt:lpstr>
      <vt:lpstr>Components</vt:lpstr>
      <vt:lpstr>Different components</vt:lpstr>
      <vt:lpstr>Schema</vt:lpstr>
      <vt:lpstr>Models</vt:lpstr>
      <vt:lpstr>Prompts</vt:lpstr>
      <vt:lpstr>Indexes</vt:lpstr>
      <vt:lpstr>Memory</vt:lpstr>
      <vt:lpstr>Chains</vt:lpstr>
      <vt:lpstr>Agents</vt:lpstr>
      <vt:lpstr>Sample Usecase- QNA Chatbot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LangChain?</dc:title>
  <dc:creator>Suresh</dc:creator>
  <cp:lastModifiedBy>20BCE10680</cp:lastModifiedBy>
  <cp:revision>1</cp:revision>
  <dcterms:modified xsi:type="dcterms:W3CDTF">2023-09-12T15:58:49Z</dcterms:modified>
</cp:coreProperties>
</file>