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1"/>
  </p:sldMasterIdLst>
  <p:notesMasterIdLst>
    <p:notesMasterId r:id="rId4"/>
  </p:notesMasterIdLst>
  <p:sldIdLst>
    <p:sldId id="420" r:id="rId2"/>
    <p:sldId id="41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A51"/>
    <a:srgbClr val="339966"/>
    <a:srgbClr val="376092"/>
    <a:srgbClr val="E17F00"/>
    <a:srgbClr val="E1FF33"/>
    <a:srgbClr val="984EA3"/>
    <a:srgbClr val="377EB8"/>
    <a:srgbClr val="4DAF4A"/>
    <a:srgbClr val="E41A1C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1" autoAdjust="0"/>
    <p:restoredTop sz="91621" autoAdjust="0"/>
  </p:normalViewPr>
  <p:slideViewPr>
    <p:cSldViewPr snapToGrid="0">
      <p:cViewPr>
        <p:scale>
          <a:sx n="97" d="100"/>
          <a:sy n="97" d="100"/>
        </p:scale>
        <p:origin x="2384" y="4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3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8DEAB-0FA2-4BDF-ADF4-A5380B815F27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D72C6-192C-4180-B209-C2F0598B0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2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D72C6-192C-4180-B209-C2F0598B07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45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lislaid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ctrTitle"/>
          </p:nvPr>
        </p:nvSpPr>
        <p:spPr>
          <a:xfrm>
            <a:off x="685800" y="214290"/>
            <a:ext cx="7772400" cy="3857652"/>
          </a:xfrm>
        </p:spPr>
        <p:txBody>
          <a:bodyPr anchor="b">
            <a:noAutofit/>
          </a:bodyPr>
          <a:lstStyle>
            <a:lvl1pPr algn="r">
              <a:lnSpc>
                <a:spcPts val="5250"/>
              </a:lnSpc>
              <a:spcBef>
                <a:spcPts val="0"/>
              </a:spcBef>
              <a:defRPr sz="5250" spc="-11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Alapealkiri 2"/>
          <p:cNvSpPr>
            <a:spLocks noGrp="1"/>
          </p:cNvSpPr>
          <p:nvPr>
            <p:ph type="subTitle" idx="1"/>
          </p:nvPr>
        </p:nvSpPr>
        <p:spPr>
          <a:xfrm>
            <a:off x="714348" y="4071942"/>
            <a:ext cx="7715304" cy="1500198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2" descr="http://www.ut.ee/sites/default/files/ut_files/TY_logo_ring_jooneta_sini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941" y="5728324"/>
            <a:ext cx="936434" cy="96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11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uupäeva kohatäide 1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171064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32C134-3CA4-41E7-9C0B-21A59669E764}" type="slidenum">
              <a:rPr lang="en-US" smtClean="0"/>
              <a:pPr/>
              <a:t>‹#›</a:t>
            </a:fld>
            <a:r>
              <a:rPr lang="et-EE" dirty="0"/>
              <a:t> of 20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14900" y="6086475"/>
            <a:ext cx="4067175" cy="635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ksti kohatäide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Kuupäeva kohatäide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171064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32C134-3CA4-41E7-9C0B-21A59669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ldi kohatäi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ksti kohatäid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Kuupäeva kohatäide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171064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32C134-3CA4-41E7-9C0B-21A59669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56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kaalteksti kohatäid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171064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32C134-3CA4-41E7-9C0B-21A59669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99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altiitel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kaalteksti kohatäide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171064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32C134-3CA4-41E7-9C0B-21A59669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3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171064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4900" y="6086475"/>
            <a:ext cx="4067175" cy="635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24675" y="6356356"/>
            <a:ext cx="2057400" cy="365125"/>
          </a:xfrm>
        </p:spPr>
        <p:txBody>
          <a:bodyPr/>
          <a:lstStyle>
            <a:lvl1pPr>
              <a:defRPr sz="1600">
                <a:latin typeface="Constantia" panose="02030602050306030303" pitchFamily="18" charset="0"/>
              </a:defRPr>
            </a:lvl1pPr>
          </a:lstStyle>
          <a:p>
            <a:fld id="{CE32C134-3CA4-41E7-9C0B-21A59669E7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171064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32C134-3CA4-41E7-9C0B-21A59669E764}" type="slidenum">
              <a:rPr lang="en-US" smtClean="0"/>
              <a:pPr/>
              <a:t>‹#›</a:t>
            </a:fld>
            <a:r>
              <a:rPr lang="et-EE" dirty="0"/>
              <a:t> of 16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4900" y="6086475"/>
            <a:ext cx="4067175" cy="635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171064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Picture 3" descr="logo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50" y="6165310"/>
            <a:ext cx="1035033" cy="57666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32C134-3CA4-41E7-9C0B-21A59669E764}" type="slidenum">
              <a:rPr lang="en-US" smtClean="0"/>
              <a:pPr/>
              <a:t>‹#›</a:t>
            </a:fld>
            <a:r>
              <a:rPr lang="et-EE" dirty="0"/>
              <a:t> of 16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914900" y="6086475"/>
            <a:ext cx="4067175" cy="635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6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itel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171064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914900" y="6086475"/>
            <a:ext cx="4067175" cy="635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8487" y="6356356"/>
            <a:ext cx="2057400" cy="365125"/>
          </a:xfrm>
        </p:spPr>
        <p:txBody>
          <a:bodyPr/>
          <a:lstStyle>
            <a:lvl1pPr>
              <a:defRPr sz="1800">
                <a:latin typeface="Constantia" panose="02030602050306030303" pitchFamily="18" charset="0"/>
              </a:defRPr>
            </a:lvl1pPr>
          </a:lstStyle>
          <a:p>
            <a:fld id="{CE32C134-3CA4-41E7-9C0B-21A59669E7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0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171064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32C134-3CA4-41E7-9C0B-21A59669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5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isu kohatäide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isu kohatäide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Kuupäeva kohatäide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171064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32C134-3CA4-41E7-9C0B-21A59669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1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isu kohatäid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ksti kohatäide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isu kohatäide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Kuupäeva kohatäide 6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171064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32C134-3CA4-41E7-9C0B-21A59669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9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ti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Kuupäeva kohatäide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171064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32C134-3CA4-41E7-9C0B-21A59669E764}" type="slidenum">
              <a:rPr lang="en-US" smtClean="0"/>
              <a:pPr/>
              <a:t>‹#›</a:t>
            </a:fld>
            <a:r>
              <a:rPr lang="et-EE" dirty="0"/>
              <a:t> of 20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4900" y="6086475"/>
            <a:ext cx="4067175" cy="635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7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ja kohatäid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Klõpsake</a:t>
            </a:r>
            <a:r>
              <a:rPr lang="en-US" noProof="0" dirty="0"/>
              <a:t> </a:t>
            </a:r>
            <a:r>
              <a:rPr lang="en-US" noProof="0" dirty="0" err="1"/>
              <a:t>tiitlilaadi</a:t>
            </a:r>
            <a:r>
              <a:rPr lang="en-US" noProof="0" dirty="0"/>
              <a:t> </a:t>
            </a:r>
            <a:r>
              <a:rPr lang="en-US" noProof="0" dirty="0" err="1"/>
              <a:t>muutmiseks</a:t>
            </a:r>
            <a:endParaRPr lang="en-US" noProof="0" dirty="0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0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Klõpsake</a:t>
            </a:r>
            <a:r>
              <a:rPr lang="en-US" noProof="0" dirty="0"/>
              <a:t> </a:t>
            </a:r>
            <a:r>
              <a:rPr lang="en-US" noProof="0" dirty="0" err="1"/>
              <a:t>juhtslaidi</a:t>
            </a:r>
            <a:r>
              <a:rPr lang="en-US" noProof="0" dirty="0"/>
              <a:t> </a:t>
            </a:r>
            <a:r>
              <a:rPr lang="en-US" noProof="0" dirty="0" err="1"/>
              <a:t>teksti</a:t>
            </a:r>
            <a:r>
              <a:rPr lang="en-US" noProof="0" dirty="0"/>
              <a:t> </a:t>
            </a:r>
            <a:r>
              <a:rPr lang="en-US" noProof="0" dirty="0" err="1"/>
              <a:t>laadide</a:t>
            </a:r>
            <a:r>
              <a:rPr lang="en-US" noProof="0" dirty="0"/>
              <a:t> </a:t>
            </a:r>
            <a:r>
              <a:rPr lang="en-US" noProof="0" dirty="0" err="1"/>
              <a:t>redigeerimiseks</a:t>
            </a:r>
            <a:endParaRPr lang="en-US" noProof="0" dirty="0"/>
          </a:p>
          <a:p>
            <a:pPr lvl="1"/>
            <a:r>
              <a:rPr lang="en-US" noProof="0" dirty="0"/>
              <a:t>Teine </a:t>
            </a:r>
            <a:r>
              <a:rPr lang="en-US" noProof="0" dirty="0" err="1"/>
              <a:t>tase</a:t>
            </a:r>
            <a:endParaRPr lang="en-US" noProof="0" dirty="0"/>
          </a:p>
          <a:p>
            <a:pPr lvl="2"/>
            <a:r>
              <a:rPr lang="en-US" noProof="0" dirty="0" err="1"/>
              <a:t>Kolmas</a:t>
            </a:r>
            <a:r>
              <a:rPr lang="en-US" noProof="0" dirty="0"/>
              <a:t> </a:t>
            </a:r>
            <a:r>
              <a:rPr lang="en-US" noProof="0" dirty="0" err="1"/>
              <a:t>tase</a:t>
            </a:r>
            <a:endParaRPr lang="en-US" noProof="0" dirty="0"/>
          </a:p>
          <a:p>
            <a:pPr lvl="3"/>
            <a:r>
              <a:rPr lang="en-US" noProof="0" dirty="0" err="1"/>
              <a:t>Neljas</a:t>
            </a:r>
            <a:r>
              <a:rPr lang="en-US" noProof="0" dirty="0"/>
              <a:t> </a:t>
            </a:r>
            <a:r>
              <a:rPr lang="en-US" noProof="0" dirty="0" err="1"/>
              <a:t>tase</a:t>
            </a:r>
            <a:endParaRPr lang="en-US" noProof="0" dirty="0"/>
          </a:p>
          <a:p>
            <a:pPr lvl="4"/>
            <a:r>
              <a:rPr lang="en-US" noProof="0" dirty="0" err="1"/>
              <a:t>Viies</a:t>
            </a:r>
            <a:r>
              <a:rPr lang="en-US" noProof="0" dirty="0"/>
              <a:t> </a:t>
            </a:r>
            <a:r>
              <a:rPr lang="en-US" noProof="0" dirty="0" err="1"/>
              <a:t>tase</a:t>
            </a:r>
            <a:endParaRPr lang="en-US" noProof="0" dirty="0"/>
          </a:p>
        </p:txBody>
      </p:sp>
      <p:pic>
        <p:nvPicPr>
          <p:cNvPr id="5" name="Picture 4" descr="logo 2.jp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5004050" y="6165310"/>
            <a:ext cx="1035033" cy="57666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4600" y="62710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2C134-3CA4-41E7-9C0B-21A59669E7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3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</p:sldLayoutIdLst>
  <p:hf hdr="0" ftr="0" dt="0"/>
  <p:txStyles>
    <p:titleStyle>
      <a:lvl1pPr algn="l" defTabSz="685783" rtl="0" eaLnBrk="1" latinLnBrk="0" hangingPunct="1">
        <a:spcBef>
          <a:spcPct val="0"/>
        </a:spcBef>
        <a:buNone/>
        <a:defRPr sz="3300" kern="1200">
          <a:solidFill>
            <a:srgbClr val="009999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Clr>
          <a:srgbClr val="009999"/>
        </a:buClr>
        <a:buFont typeface="Calibri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Clr>
          <a:srgbClr val="009999"/>
        </a:buClr>
        <a:buFont typeface="Calibri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Clr>
          <a:srgbClr val="009999"/>
        </a:buClr>
        <a:buFont typeface="Calibri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Clr>
          <a:srgbClr val="009999"/>
        </a:buClr>
        <a:buFont typeface="Calibri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Clr>
          <a:srgbClr val="009999"/>
        </a:buClr>
        <a:buFont typeface="Calibri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e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4">
            <a:extLst>
              <a:ext uri="{FF2B5EF4-FFF2-40B4-BE49-F238E27FC236}">
                <a16:creationId xmlns="" xmlns:a16="http://schemas.microsoft.com/office/drawing/2014/main" id="{65BE95A5-737F-45AD-8004-0F8F01427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05" y="2478944"/>
            <a:ext cx="5469058" cy="35373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61">
            <a:extLst>
              <a:ext uri="{FF2B5EF4-FFF2-40B4-BE49-F238E27FC236}">
                <a16:creationId xmlns="" xmlns:a16="http://schemas.microsoft.com/office/drawing/2014/main" id="{CDD80754-2C1C-4159-8FAF-90C8D39166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"/>
          <a:stretch/>
        </p:blipFill>
        <p:spPr>
          <a:xfrm>
            <a:off x="2028742" y="3311447"/>
            <a:ext cx="5541840" cy="29610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9A36B4AB-6807-43CE-BB81-A6495E442151}"/>
              </a:ext>
            </a:extLst>
          </p:cNvPr>
          <p:cNvSpPr>
            <a:spLocks noGrp="1"/>
          </p:cNvSpPr>
          <p:nvPr/>
        </p:nvSpPr>
        <p:spPr>
          <a:xfrm>
            <a:off x="157164" y="1318265"/>
            <a:ext cx="8858249" cy="1388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chemeClr val="tx1"/>
                </a:solidFill>
              </a:rPr>
              <a:t>Predict</a:t>
            </a:r>
            <a:r>
              <a:rPr lang="en-AU" sz="1800" b="1" dirty="0">
                <a:solidFill>
                  <a:schemeClr val="tx1"/>
                </a:solidFill>
              </a:rPr>
              <a:t> process outcome</a:t>
            </a:r>
            <a:r>
              <a:rPr lang="en-AU" sz="1800" dirty="0">
                <a:solidFill>
                  <a:schemeClr val="tx1"/>
                </a:solidFill>
              </a:rPr>
              <a:t> </a:t>
            </a:r>
            <a:r>
              <a:rPr lang="en-AU" sz="1800" dirty="0" smtClean="0">
                <a:solidFill>
                  <a:schemeClr val="tx1"/>
                </a:solidFill>
              </a:rPr>
              <a:t>(“</a:t>
            </a:r>
            <a:r>
              <a:rPr lang="en-AU" sz="1800" i="1" dirty="0" smtClean="0">
                <a:solidFill>
                  <a:schemeClr val="tx1"/>
                </a:solidFill>
              </a:rPr>
              <a:t>Is </a:t>
            </a:r>
            <a:r>
              <a:rPr lang="en-AU" sz="1800" i="1" dirty="0">
                <a:solidFill>
                  <a:schemeClr val="tx1"/>
                </a:solidFill>
              </a:rPr>
              <a:t>this loan offer going to be rejected?</a:t>
            </a:r>
            <a:r>
              <a:rPr lang="en-AU" sz="1800" dirty="0">
                <a:solidFill>
                  <a:schemeClr val="tx1"/>
                </a:solidFill>
              </a:rPr>
              <a:t>”) </a:t>
            </a:r>
          </a:p>
          <a:p>
            <a:r>
              <a:rPr lang="en-AU" sz="1800" dirty="0">
                <a:solidFill>
                  <a:schemeClr val="tx1"/>
                </a:solidFill>
              </a:rPr>
              <a:t>Predict </a:t>
            </a:r>
            <a:r>
              <a:rPr lang="en-AU" sz="1800" b="1" dirty="0">
                <a:solidFill>
                  <a:schemeClr val="tx1"/>
                </a:solidFill>
              </a:rPr>
              <a:t>process performance</a:t>
            </a:r>
            <a:r>
              <a:rPr lang="en-AU" sz="1800" dirty="0">
                <a:solidFill>
                  <a:schemeClr val="tx1"/>
                </a:solidFill>
              </a:rPr>
              <a:t> </a:t>
            </a:r>
            <a:r>
              <a:rPr lang="en-AU" sz="1800" dirty="0" smtClean="0">
                <a:solidFill>
                  <a:schemeClr val="tx1"/>
                </a:solidFill>
              </a:rPr>
              <a:t>(“</a:t>
            </a:r>
            <a:r>
              <a:rPr lang="en-AU" sz="1800" i="1" dirty="0">
                <a:solidFill>
                  <a:schemeClr val="tx1"/>
                </a:solidFill>
              </a:rPr>
              <a:t>Will this claim take longer than 5 days to be handled?</a:t>
            </a:r>
            <a:r>
              <a:rPr lang="en-AU" sz="1800" dirty="0">
                <a:solidFill>
                  <a:schemeClr val="tx1"/>
                </a:solidFill>
              </a:rPr>
              <a:t>”)</a:t>
            </a:r>
          </a:p>
          <a:p>
            <a:r>
              <a:rPr lang="en-AU" sz="1800" dirty="0">
                <a:solidFill>
                  <a:schemeClr val="tx1"/>
                </a:solidFill>
              </a:rPr>
              <a:t>Predict </a:t>
            </a:r>
            <a:r>
              <a:rPr lang="en-AU" sz="1800" b="1" dirty="0">
                <a:solidFill>
                  <a:schemeClr val="tx1"/>
                </a:solidFill>
              </a:rPr>
              <a:t>future events</a:t>
            </a:r>
            <a:r>
              <a:rPr lang="en-AU" sz="1800" dirty="0">
                <a:solidFill>
                  <a:schemeClr val="tx1"/>
                </a:solidFill>
              </a:rPr>
              <a:t> </a:t>
            </a:r>
            <a:r>
              <a:rPr lang="en-AU" sz="1800" dirty="0" smtClean="0">
                <a:solidFill>
                  <a:schemeClr val="tx1"/>
                </a:solidFill>
              </a:rPr>
              <a:t>(“</a:t>
            </a:r>
            <a:r>
              <a:rPr lang="en-AU" sz="1800" i="1" dirty="0" smtClean="0">
                <a:solidFill>
                  <a:schemeClr val="tx1"/>
                </a:solidFill>
              </a:rPr>
              <a:t>What </a:t>
            </a:r>
            <a:r>
              <a:rPr lang="en-AU" sz="1800" i="1" dirty="0">
                <a:solidFill>
                  <a:schemeClr val="tx1"/>
                </a:solidFill>
              </a:rPr>
              <a:t>activity is likely to be executed next? And after that?</a:t>
            </a:r>
            <a:r>
              <a:rPr lang="en-AU" sz="1800" dirty="0">
                <a:solidFill>
                  <a:schemeClr val="tx1"/>
                </a:solidFill>
              </a:rPr>
              <a:t>”)</a:t>
            </a:r>
          </a:p>
          <a:p>
            <a:endParaRPr lang="en-AU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AU" sz="1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AU" sz="16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1C3BE54-0187-4B09-9398-A6CDF98D4B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834" y="230823"/>
            <a:ext cx="2794741" cy="6560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674BA63-BB15-4F99-8889-C6C29B7AB688}"/>
              </a:ext>
            </a:extLst>
          </p:cNvPr>
          <p:cNvSpPr txBox="1"/>
          <p:nvPr/>
        </p:nvSpPr>
        <p:spPr>
          <a:xfrm>
            <a:off x="353759" y="813149"/>
            <a:ext cx="8301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  <a:cs typeface="Arial" panose="020B0604020202020204" pitchFamily="34" charset="0"/>
              </a:rPr>
              <a:t>Open source predictive process monitoring dashboard</a:t>
            </a:r>
          </a:p>
        </p:txBody>
      </p:sp>
      <p:pic>
        <p:nvPicPr>
          <p:cNvPr id="1026" name="Picture 2" descr="mage result for QUT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85" y="6265778"/>
            <a:ext cx="526595" cy="52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university of tartu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8" y="6230450"/>
            <a:ext cx="578182" cy="58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ge result for FBK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10" y="6272456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3829050" y="6672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00CF5232-7757-4EB2-BD6A-EB07C03E01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89" y="4010103"/>
            <a:ext cx="4651424" cy="27822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99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A47CBFE1-66E1-4856-8532-8ECC36B3A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98" y="2554742"/>
            <a:ext cx="7997205" cy="4303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Nirdizati</a:t>
            </a:r>
            <a:r>
              <a:rPr lang="en-US" dirty="0"/>
              <a:t>: open-source predictive process monitoring dashboard (nirdizati.com)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33872" y="1417638"/>
            <a:ext cx="8352928" cy="13880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Predict</a:t>
            </a:r>
            <a:r>
              <a:rPr lang="en-AU" b="1" dirty="0"/>
              <a:t> process outcome</a:t>
            </a:r>
            <a:r>
              <a:rPr lang="en-AU" dirty="0"/>
              <a:t> (e.g. “</a:t>
            </a:r>
            <a:r>
              <a:rPr lang="en-AU" i="1" dirty="0"/>
              <a:t>Is this loan offer going to be rejected?</a:t>
            </a:r>
            <a:r>
              <a:rPr lang="en-AU" dirty="0"/>
              <a:t>”) </a:t>
            </a:r>
          </a:p>
          <a:p>
            <a:r>
              <a:rPr lang="en-AU" dirty="0"/>
              <a:t>Predict </a:t>
            </a:r>
            <a:r>
              <a:rPr lang="en-AU" b="1" dirty="0"/>
              <a:t>process performance</a:t>
            </a:r>
            <a:r>
              <a:rPr lang="en-AU" dirty="0"/>
              <a:t> (e.g. “</a:t>
            </a:r>
            <a:r>
              <a:rPr lang="en-AU" i="1" dirty="0"/>
              <a:t>Will this claim take longer than 5 days to be handled?</a:t>
            </a:r>
            <a:r>
              <a:rPr lang="en-AU" dirty="0"/>
              <a:t>”)</a:t>
            </a:r>
          </a:p>
          <a:p>
            <a:r>
              <a:rPr lang="en-AU" dirty="0"/>
              <a:t>Predict </a:t>
            </a:r>
            <a:r>
              <a:rPr lang="en-AU" b="1" dirty="0"/>
              <a:t>future events</a:t>
            </a:r>
            <a:r>
              <a:rPr lang="en-AU" dirty="0"/>
              <a:t> (e.g. “</a:t>
            </a:r>
            <a:r>
              <a:rPr lang="en-AU" i="1" dirty="0"/>
              <a:t>What activity is likely to be executed next? And after that?</a:t>
            </a:r>
            <a:r>
              <a:rPr lang="en-AU" dirty="0"/>
              <a:t>”)</a:t>
            </a:r>
          </a:p>
          <a:p>
            <a:endParaRPr lang="en-AU" b="1" dirty="0"/>
          </a:p>
          <a:p>
            <a:pPr marL="0" indent="0">
              <a:buNone/>
            </a:pPr>
            <a:endParaRPr lang="en-AU" sz="1800" b="1" dirty="0"/>
          </a:p>
          <a:p>
            <a:pPr marL="0" indent="0">
              <a:buNone/>
            </a:pP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462025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tak-1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19442</TotalTime>
  <Words>118</Words>
  <Application>Microsoft Macintosh PowerPoint</Application>
  <PresentationFormat>On-screen Show (4:3)</PresentationFormat>
  <Paragraphs>11</Paragraphs>
  <Slides>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Constantia</vt:lpstr>
      <vt:lpstr>Arial</vt:lpstr>
      <vt:lpstr>tak-1 (1)</vt:lpstr>
      <vt:lpstr>PowerPoint Presentation</vt:lpstr>
      <vt:lpstr>Nirdizati: open-source predictive process monitoring dashboard (nirdizati.com)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Monitoring of Business Processes - Ilya Verenich</dc:title>
  <dc:creator>Irene</dc:creator>
  <cp:lastModifiedBy>Marcello La Rosa</cp:lastModifiedBy>
  <cp:revision>622</cp:revision>
  <cp:lastPrinted>2014-06-09T12:30:27Z</cp:lastPrinted>
  <dcterms:created xsi:type="dcterms:W3CDTF">2014-06-01T12:20:25Z</dcterms:created>
  <dcterms:modified xsi:type="dcterms:W3CDTF">2017-08-29T23:47:56Z</dcterms:modified>
</cp:coreProperties>
</file>