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sldIdLst>
    <p:sldId id="267" r:id="rId3"/>
    <p:sldId id="258" r:id="rId4"/>
    <p:sldId id="259" r:id="rId5"/>
    <p:sldId id="260" r:id="rId6"/>
    <p:sldId id="273" r:id="rId7"/>
    <p:sldId id="261" r:id="rId8"/>
    <p:sldId id="265" r:id="rId9"/>
    <p:sldId id="262" r:id="rId10"/>
    <p:sldId id="274" r:id="rId11"/>
    <p:sldId id="264" r:id="rId12"/>
    <p:sldId id="266" r:id="rId13"/>
    <p:sldId id="268" r:id="rId14"/>
    <p:sldId id="269" r:id="rId15"/>
    <p:sldId id="27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17F4C3-4287-47C6-9634-7BE0CE2D76D6}"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2465157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17F4C3-4287-47C6-9634-7BE0CE2D76D6}"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2862021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17F4C3-4287-47C6-9634-7BE0CE2D76D6}"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87707-275A-4AD4-A0F2-6C81246A975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52198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17F4C3-4287-47C6-9634-7BE0CE2D76D6}"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584676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17F4C3-4287-47C6-9634-7BE0CE2D76D6}"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87707-275A-4AD4-A0F2-6C81246A975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48428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17F4C3-4287-47C6-9634-7BE0CE2D76D6}"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3814706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7F4C3-4287-47C6-9634-7BE0CE2D76D6}"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1258900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7F4C3-4287-47C6-9634-7BE0CE2D76D6}"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1561626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17F4C3-4287-47C6-9634-7BE0CE2D76D6}"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2465157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7F4C3-4287-47C6-9634-7BE0CE2D76D6}"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20317042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17F4C3-4287-47C6-9634-7BE0CE2D76D6}"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748256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7F4C3-4287-47C6-9634-7BE0CE2D76D6}"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2031704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17F4C3-4287-47C6-9634-7BE0CE2D76D6}" type="datetimeFigureOut">
              <a:rPr lang="en-IN" smtClean="0"/>
              <a:t>04-01-2023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19711099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17F4C3-4287-47C6-9634-7BE0CE2D76D6}" type="datetimeFigureOut">
              <a:rPr lang="en-IN" smtClean="0"/>
              <a:t>04-01-2023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31055511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17F4C3-4287-47C6-9634-7BE0CE2D76D6}" type="datetimeFigureOut">
              <a:rPr lang="en-IN" smtClean="0"/>
              <a:t>04-01-2023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16291863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7F4C3-4287-47C6-9634-7BE0CE2D76D6}" type="datetimeFigureOut">
              <a:rPr lang="en-IN" smtClean="0"/>
              <a:t>04-01-2023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20161887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17F4C3-4287-47C6-9634-7BE0CE2D76D6}" type="datetimeFigureOut">
              <a:rPr lang="en-IN" smtClean="0"/>
              <a:t>04-01-2023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40321890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17F4C3-4287-47C6-9634-7BE0CE2D76D6}" type="datetimeFigureOut">
              <a:rPr lang="en-IN" smtClean="0"/>
              <a:t>04-01-2023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34611727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17F4C3-4287-47C6-9634-7BE0CE2D76D6}"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28620219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17F4C3-4287-47C6-9634-7BE0CE2D76D6}"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87707-275A-4AD4-A0F2-6C81246A975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52198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17F4C3-4287-47C6-9634-7BE0CE2D76D6}"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5846767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17F4C3-4287-47C6-9634-7BE0CE2D76D6}"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87707-275A-4AD4-A0F2-6C81246A975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48428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17F4C3-4287-47C6-9634-7BE0CE2D76D6}"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7482564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17F4C3-4287-47C6-9634-7BE0CE2D76D6}"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38147060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7F4C3-4287-47C6-9634-7BE0CE2D76D6}"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12589002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7F4C3-4287-47C6-9634-7BE0CE2D76D6}"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1561626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17F4C3-4287-47C6-9634-7BE0CE2D76D6}" type="datetimeFigureOut">
              <a:rPr lang="en-IN" smtClean="0"/>
              <a:t>04-01-2023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1971109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17F4C3-4287-47C6-9634-7BE0CE2D76D6}" type="datetimeFigureOut">
              <a:rPr lang="en-IN" smtClean="0"/>
              <a:t>04-01-2023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3105551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17F4C3-4287-47C6-9634-7BE0CE2D76D6}" type="datetimeFigureOut">
              <a:rPr lang="en-IN" smtClean="0"/>
              <a:t>04-01-2023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162918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7F4C3-4287-47C6-9634-7BE0CE2D76D6}" type="datetimeFigureOut">
              <a:rPr lang="en-IN" smtClean="0"/>
              <a:t>04-01-2023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201618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17F4C3-4287-47C6-9634-7BE0CE2D76D6}" type="datetimeFigureOut">
              <a:rPr lang="en-IN" smtClean="0"/>
              <a:t>04-01-2023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403218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17F4C3-4287-47C6-9634-7BE0CE2D76D6}" type="datetimeFigureOut">
              <a:rPr lang="en-IN" smtClean="0"/>
              <a:t>04-01-2023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987707-275A-4AD4-A0F2-6C81246A9755}" type="slidenum">
              <a:rPr lang="en-IN" smtClean="0"/>
              <a:t>‹#›</a:t>
            </a:fld>
            <a:endParaRPr lang="en-IN"/>
          </a:p>
        </p:txBody>
      </p:sp>
    </p:spTree>
    <p:extLst>
      <p:ext uri="{BB962C8B-B14F-4D97-AF65-F5344CB8AC3E}">
        <p14:creationId xmlns:p14="http://schemas.microsoft.com/office/powerpoint/2010/main" val="346117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17F4C3-4287-47C6-9634-7BE0CE2D76D6}" type="datetimeFigureOut">
              <a:rPr lang="en-IN" smtClean="0"/>
              <a:t>04-01-2023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987707-275A-4AD4-A0F2-6C81246A9755}" type="slidenum">
              <a:rPr lang="en-IN" smtClean="0"/>
              <a:t>‹#›</a:t>
            </a:fld>
            <a:endParaRPr lang="en-IN"/>
          </a:p>
        </p:txBody>
      </p:sp>
    </p:spTree>
    <p:extLst>
      <p:ext uri="{BB962C8B-B14F-4D97-AF65-F5344CB8AC3E}">
        <p14:creationId xmlns:p14="http://schemas.microsoft.com/office/powerpoint/2010/main" val="38841573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17F4C3-4287-47C6-9634-7BE0CE2D76D6}" type="datetimeFigureOut">
              <a:rPr lang="en-IN" smtClean="0"/>
              <a:t>04-01-2023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987707-275A-4AD4-A0F2-6C81246A9755}" type="slidenum">
              <a:rPr lang="en-IN" smtClean="0"/>
              <a:t>‹#›</a:t>
            </a:fld>
            <a:endParaRPr lang="en-IN"/>
          </a:p>
        </p:txBody>
      </p:sp>
    </p:spTree>
    <p:extLst>
      <p:ext uri="{BB962C8B-B14F-4D97-AF65-F5344CB8AC3E}">
        <p14:creationId xmlns:p14="http://schemas.microsoft.com/office/powerpoint/2010/main" val="388415731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A321F2-86EC-5261-66E8-C2561F8E7A6F}"/>
              </a:ext>
            </a:extLst>
          </p:cNvPr>
          <p:cNvPicPr>
            <a:picLocks noChangeAspect="1"/>
          </p:cNvPicPr>
          <p:nvPr/>
        </p:nvPicPr>
        <p:blipFill rotWithShape="1">
          <a:blip r:embed="rId2"/>
          <a:srcRect t="7849"/>
          <a:stretch/>
        </p:blipFill>
        <p:spPr>
          <a:xfrm>
            <a:off x="583759" y="1304015"/>
            <a:ext cx="10112616" cy="5041323"/>
          </a:xfrm>
          <a:prstGeom prst="rect">
            <a:avLst/>
          </a:prstGeom>
        </p:spPr>
      </p:pic>
      <p:sp>
        <p:nvSpPr>
          <p:cNvPr id="2" name="Title 1">
            <a:extLst>
              <a:ext uri="{FF2B5EF4-FFF2-40B4-BE49-F238E27FC236}">
                <a16:creationId xmlns:a16="http://schemas.microsoft.com/office/drawing/2014/main" id="{6B432CA2-B45C-A5B6-EC6A-4096044FB4A0}"/>
              </a:ext>
            </a:extLst>
          </p:cNvPr>
          <p:cNvSpPr>
            <a:spLocks noGrp="1"/>
          </p:cNvSpPr>
          <p:nvPr>
            <p:ph type="title"/>
          </p:nvPr>
        </p:nvSpPr>
        <p:spPr>
          <a:xfrm>
            <a:off x="583759" y="258221"/>
            <a:ext cx="10515600" cy="871704"/>
          </a:xfrm>
        </p:spPr>
        <p:txBody>
          <a:bodyPr/>
          <a:lstStyle/>
          <a:p>
            <a:r>
              <a:rPr lang="en-IN" b="1" i="0" dirty="0">
                <a:solidFill>
                  <a:srgbClr val="333333"/>
                </a:solidFill>
                <a:effectLst/>
                <a:latin typeface="CMS"/>
              </a:rPr>
              <a:t>LSTM Networks</a:t>
            </a:r>
            <a:endParaRPr lang="en-IN" dirty="0"/>
          </a:p>
        </p:txBody>
      </p:sp>
    </p:spTree>
    <p:extLst>
      <p:ext uri="{BB962C8B-B14F-4D97-AF65-F5344CB8AC3E}">
        <p14:creationId xmlns:p14="http://schemas.microsoft.com/office/powerpoint/2010/main" val="1806059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C83D6-E273-90F7-6F00-2FFFDAAC2BB1}"/>
              </a:ext>
            </a:extLst>
          </p:cNvPr>
          <p:cNvSpPr>
            <a:spLocks noGrp="1"/>
          </p:cNvSpPr>
          <p:nvPr>
            <p:ph type="title" idx="4294967295"/>
          </p:nvPr>
        </p:nvSpPr>
        <p:spPr>
          <a:xfrm>
            <a:off x="0" y="365125"/>
            <a:ext cx="10515600" cy="1325563"/>
          </a:xfrm>
        </p:spPr>
        <p:txBody>
          <a:bodyPr/>
          <a:lstStyle/>
          <a:p>
            <a:r>
              <a:rPr lang="en-US" dirty="0"/>
              <a:t>   Bi-LSTM</a:t>
            </a:r>
            <a:endParaRPr lang="en-IN" dirty="0"/>
          </a:p>
        </p:txBody>
      </p:sp>
      <p:pic>
        <p:nvPicPr>
          <p:cNvPr id="5" name="Content Placeholder 4">
            <a:extLst>
              <a:ext uri="{FF2B5EF4-FFF2-40B4-BE49-F238E27FC236}">
                <a16:creationId xmlns:a16="http://schemas.microsoft.com/office/drawing/2014/main" id="{F0857A1A-5146-EF9E-9B4E-5D2DB8D3EDD0}"/>
              </a:ext>
            </a:extLst>
          </p:cNvPr>
          <p:cNvPicPr>
            <a:picLocks noGrp="1" noChangeAspect="1"/>
          </p:cNvPicPr>
          <p:nvPr>
            <p:ph idx="4294967295"/>
          </p:nvPr>
        </p:nvPicPr>
        <p:blipFill>
          <a:blip r:embed="rId2"/>
          <a:stretch>
            <a:fillRect/>
          </a:stretch>
        </p:blipFill>
        <p:spPr>
          <a:xfrm>
            <a:off x="795131" y="2106821"/>
            <a:ext cx="7283450" cy="3871913"/>
          </a:xfrm>
        </p:spPr>
      </p:pic>
      <p:sp>
        <p:nvSpPr>
          <p:cNvPr id="3" name="TextBox 2">
            <a:extLst>
              <a:ext uri="{FF2B5EF4-FFF2-40B4-BE49-F238E27FC236}">
                <a16:creationId xmlns:a16="http://schemas.microsoft.com/office/drawing/2014/main" id="{D9EDB4F0-BD90-9B98-653A-882AC374DA1A}"/>
              </a:ext>
            </a:extLst>
          </p:cNvPr>
          <p:cNvSpPr txBox="1"/>
          <p:nvPr/>
        </p:nvSpPr>
        <p:spPr>
          <a:xfrm>
            <a:off x="572495" y="974193"/>
            <a:ext cx="8380674" cy="923330"/>
          </a:xfrm>
          <a:prstGeom prst="rect">
            <a:avLst/>
          </a:prstGeom>
          <a:noFill/>
        </p:spPr>
        <p:txBody>
          <a:bodyPr wrap="square" rtlCol="0">
            <a:spAutoFit/>
          </a:bodyPr>
          <a:lstStyle/>
          <a:p>
            <a:r>
              <a:rPr lang="en-US" b="0" i="0" dirty="0">
                <a:solidFill>
                  <a:srgbClr val="292929"/>
                </a:solidFill>
                <a:effectLst/>
                <a:latin typeface="source-serif-pro"/>
              </a:rPr>
              <a:t>Bidirectional recurrent neural networks(RNN) are putting two independent RNNs together. This structure allows the networks to have both backward and forward information about the sequence at every time step.</a:t>
            </a:r>
            <a:endParaRPr lang="en-IN" dirty="0"/>
          </a:p>
        </p:txBody>
      </p:sp>
    </p:spTree>
    <p:extLst>
      <p:ext uri="{BB962C8B-B14F-4D97-AF65-F5344CB8AC3E}">
        <p14:creationId xmlns:p14="http://schemas.microsoft.com/office/powerpoint/2010/main" val="6201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C33F50-8CF8-B728-B436-4A58DA011948}"/>
              </a:ext>
            </a:extLst>
          </p:cNvPr>
          <p:cNvPicPr>
            <a:picLocks noChangeAspect="1"/>
          </p:cNvPicPr>
          <p:nvPr/>
        </p:nvPicPr>
        <p:blipFill>
          <a:blip r:embed="rId2"/>
          <a:stretch>
            <a:fillRect/>
          </a:stretch>
        </p:blipFill>
        <p:spPr>
          <a:xfrm>
            <a:off x="1200649" y="1224500"/>
            <a:ext cx="8105540" cy="4269851"/>
          </a:xfrm>
          <a:prstGeom prst="rect">
            <a:avLst/>
          </a:prstGeom>
        </p:spPr>
      </p:pic>
    </p:spTree>
    <p:extLst>
      <p:ext uri="{BB962C8B-B14F-4D97-AF65-F5344CB8AC3E}">
        <p14:creationId xmlns:p14="http://schemas.microsoft.com/office/powerpoint/2010/main" val="79619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B979D7-B7B0-5724-D35E-FF9F7A8FE1D2}"/>
              </a:ext>
            </a:extLst>
          </p:cNvPr>
          <p:cNvSpPr>
            <a:spLocks noGrp="1"/>
          </p:cNvSpPr>
          <p:nvPr>
            <p:ph type="title"/>
          </p:nvPr>
        </p:nvSpPr>
        <p:spPr>
          <a:xfrm>
            <a:off x="679174" y="161135"/>
            <a:ext cx="10515600" cy="1019401"/>
          </a:xfrm>
        </p:spPr>
        <p:txBody>
          <a:bodyPr>
            <a:normAutofit/>
          </a:bodyPr>
          <a:lstStyle/>
          <a:p>
            <a:r>
              <a:rPr lang="en-US" sz="2800" b="1" i="0" u="none" strike="noStrike" baseline="0" dirty="0">
                <a:latin typeface="+mn-lt"/>
              </a:rPr>
              <a:t>Multivariate Air Quality Forecasting With Nested Long Short Term Memory Neural Network</a:t>
            </a:r>
            <a:endParaRPr lang="en-IN" sz="2800" b="1" dirty="0">
              <a:latin typeface="+mn-lt"/>
            </a:endParaRPr>
          </a:p>
        </p:txBody>
      </p:sp>
      <p:pic>
        <p:nvPicPr>
          <p:cNvPr id="7" name="Content Placeholder 6">
            <a:extLst>
              <a:ext uri="{FF2B5EF4-FFF2-40B4-BE49-F238E27FC236}">
                <a16:creationId xmlns:a16="http://schemas.microsoft.com/office/drawing/2014/main" id="{FCEE2371-0545-E4C5-FD9E-B3A974545406}"/>
              </a:ext>
            </a:extLst>
          </p:cNvPr>
          <p:cNvPicPr>
            <a:picLocks noGrp="1" noChangeAspect="1"/>
          </p:cNvPicPr>
          <p:nvPr>
            <p:ph idx="1"/>
          </p:nvPr>
        </p:nvPicPr>
        <p:blipFill>
          <a:blip r:embed="rId2"/>
          <a:stretch>
            <a:fillRect/>
          </a:stretch>
        </p:blipFill>
        <p:spPr>
          <a:xfrm>
            <a:off x="980790" y="1444305"/>
            <a:ext cx="4648603" cy="3208298"/>
          </a:xfrm>
        </p:spPr>
      </p:pic>
      <p:pic>
        <p:nvPicPr>
          <p:cNvPr id="11" name="Picture 10">
            <a:extLst>
              <a:ext uri="{FF2B5EF4-FFF2-40B4-BE49-F238E27FC236}">
                <a16:creationId xmlns:a16="http://schemas.microsoft.com/office/drawing/2014/main" id="{BEB73C19-53CE-C308-E1F0-F8B8FE0B73A5}"/>
              </a:ext>
            </a:extLst>
          </p:cNvPr>
          <p:cNvPicPr>
            <a:picLocks noChangeAspect="1"/>
          </p:cNvPicPr>
          <p:nvPr/>
        </p:nvPicPr>
        <p:blipFill rotWithShape="1">
          <a:blip r:embed="rId3"/>
          <a:srcRect l="2579" t="747" r="167" b="-2"/>
          <a:stretch/>
        </p:blipFill>
        <p:spPr>
          <a:xfrm>
            <a:off x="6088437" y="1684666"/>
            <a:ext cx="4868847" cy="2111824"/>
          </a:xfrm>
          <a:prstGeom prst="rect">
            <a:avLst/>
          </a:prstGeom>
        </p:spPr>
      </p:pic>
      <p:pic>
        <p:nvPicPr>
          <p:cNvPr id="13" name="Picture 12">
            <a:extLst>
              <a:ext uri="{FF2B5EF4-FFF2-40B4-BE49-F238E27FC236}">
                <a16:creationId xmlns:a16="http://schemas.microsoft.com/office/drawing/2014/main" id="{0049A605-583F-A150-6667-FC520D44BC18}"/>
              </a:ext>
            </a:extLst>
          </p:cNvPr>
          <p:cNvPicPr>
            <a:picLocks noChangeAspect="1"/>
          </p:cNvPicPr>
          <p:nvPr/>
        </p:nvPicPr>
        <p:blipFill>
          <a:blip r:embed="rId4"/>
          <a:stretch>
            <a:fillRect/>
          </a:stretch>
        </p:blipFill>
        <p:spPr>
          <a:xfrm>
            <a:off x="6096000" y="4088036"/>
            <a:ext cx="3398815" cy="815411"/>
          </a:xfrm>
          <a:prstGeom prst="rect">
            <a:avLst/>
          </a:prstGeom>
        </p:spPr>
      </p:pic>
      <p:pic>
        <p:nvPicPr>
          <p:cNvPr id="15" name="Picture 14">
            <a:extLst>
              <a:ext uri="{FF2B5EF4-FFF2-40B4-BE49-F238E27FC236}">
                <a16:creationId xmlns:a16="http://schemas.microsoft.com/office/drawing/2014/main" id="{C345D8EE-FF66-64CE-813D-9D00EA41D9F7}"/>
              </a:ext>
            </a:extLst>
          </p:cNvPr>
          <p:cNvPicPr>
            <a:picLocks noChangeAspect="1"/>
          </p:cNvPicPr>
          <p:nvPr/>
        </p:nvPicPr>
        <p:blipFill>
          <a:blip r:embed="rId5"/>
          <a:stretch>
            <a:fillRect/>
          </a:stretch>
        </p:blipFill>
        <p:spPr>
          <a:xfrm>
            <a:off x="10455295" y="2041063"/>
            <a:ext cx="723963" cy="2362405"/>
          </a:xfrm>
          <a:prstGeom prst="rect">
            <a:avLst/>
          </a:prstGeom>
        </p:spPr>
      </p:pic>
      <p:pic>
        <p:nvPicPr>
          <p:cNvPr id="17" name="Picture 16">
            <a:extLst>
              <a:ext uri="{FF2B5EF4-FFF2-40B4-BE49-F238E27FC236}">
                <a16:creationId xmlns:a16="http://schemas.microsoft.com/office/drawing/2014/main" id="{E2CC7443-8029-6F70-1A6A-FBF3DD1E3735}"/>
              </a:ext>
            </a:extLst>
          </p:cNvPr>
          <p:cNvPicPr>
            <a:picLocks noChangeAspect="1"/>
          </p:cNvPicPr>
          <p:nvPr/>
        </p:nvPicPr>
        <p:blipFill>
          <a:blip r:embed="rId6"/>
          <a:stretch>
            <a:fillRect/>
          </a:stretch>
        </p:blipFill>
        <p:spPr>
          <a:xfrm>
            <a:off x="6166506" y="4919051"/>
            <a:ext cx="1371719" cy="327688"/>
          </a:xfrm>
          <a:prstGeom prst="rect">
            <a:avLst/>
          </a:prstGeom>
        </p:spPr>
      </p:pic>
      <p:pic>
        <p:nvPicPr>
          <p:cNvPr id="19" name="Picture 18">
            <a:extLst>
              <a:ext uri="{FF2B5EF4-FFF2-40B4-BE49-F238E27FC236}">
                <a16:creationId xmlns:a16="http://schemas.microsoft.com/office/drawing/2014/main" id="{0582A29D-CE68-F9A6-8E72-54CB96D7B0C6}"/>
              </a:ext>
            </a:extLst>
          </p:cNvPr>
          <p:cNvPicPr>
            <a:picLocks noChangeAspect="1"/>
          </p:cNvPicPr>
          <p:nvPr/>
        </p:nvPicPr>
        <p:blipFill>
          <a:blip r:embed="rId7"/>
          <a:stretch>
            <a:fillRect/>
          </a:stretch>
        </p:blipFill>
        <p:spPr>
          <a:xfrm>
            <a:off x="6166506" y="5410332"/>
            <a:ext cx="2789162" cy="403895"/>
          </a:xfrm>
          <a:prstGeom prst="rect">
            <a:avLst/>
          </a:prstGeom>
        </p:spPr>
      </p:pic>
      <p:pic>
        <p:nvPicPr>
          <p:cNvPr id="21" name="Picture 20">
            <a:extLst>
              <a:ext uri="{FF2B5EF4-FFF2-40B4-BE49-F238E27FC236}">
                <a16:creationId xmlns:a16="http://schemas.microsoft.com/office/drawing/2014/main" id="{DA237DCC-C4DF-F2FB-9288-F4E7D88BAE9B}"/>
              </a:ext>
            </a:extLst>
          </p:cNvPr>
          <p:cNvPicPr>
            <a:picLocks noChangeAspect="1"/>
          </p:cNvPicPr>
          <p:nvPr/>
        </p:nvPicPr>
        <p:blipFill>
          <a:blip r:embed="rId8"/>
          <a:stretch>
            <a:fillRect/>
          </a:stretch>
        </p:blipFill>
        <p:spPr>
          <a:xfrm>
            <a:off x="1167497" y="4769402"/>
            <a:ext cx="4275190" cy="2004234"/>
          </a:xfrm>
          <a:prstGeom prst="rect">
            <a:avLst/>
          </a:prstGeom>
        </p:spPr>
      </p:pic>
      <p:pic>
        <p:nvPicPr>
          <p:cNvPr id="23" name="Picture 22">
            <a:extLst>
              <a:ext uri="{FF2B5EF4-FFF2-40B4-BE49-F238E27FC236}">
                <a16:creationId xmlns:a16="http://schemas.microsoft.com/office/drawing/2014/main" id="{A368E716-7470-A1AE-BB19-86116B9329E6}"/>
              </a:ext>
            </a:extLst>
          </p:cNvPr>
          <p:cNvPicPr>
            <a:picLocks noChangeAspect="1"/>
          </p:cNvPicPr>
          <p:nvPr/>
        </p:nvPicPr>
        <p:blipFill>
          <a:blip r:embed="rId9"/>
          <a:stretch>
            <a:fillRect/>
          </a:stretch>
        </p:blipFill>
        <p:spPr>
          <a:xfrm>
            <a:off x="6292133" y="5978182"/>
            <a:ext cx="739204" cy="342930"/>
          </a:xfrm>
          <a:prstGeom prst="rect">
            <a:avLst/>
          </a:prstGeom>
        </p:spPr>
      </p:pic>
    </p:spTree>
    <p:extLst>
      <p:ext uri="{BB962C8B-B14F-4D97-AF65-F5344CB8AC3E}">
        <p14:creationId xmlns:p14="http://schemas.microsoft.com/office/powerpoint/2010/main" val="1749096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32F80C-2747-AC3C-3F78-3595011712A9}"/>
              </a:ext>
            </a:extLst>
          </p:cNvPr>
          <p:cNvPicPr>
            <a:picLocks noChangeAspect="1"/>
          </p:cNvPicPr>
          <p:nvPr/>
        </p:nvPicPr>
        <p:blipFill rotWithShape="1">
          <a:blip r:embed="rId2"/>
          <a:srcRect t="5166" b="2214"/>
          <a:stretch/>
        </p:blipFill>
        <p:spPr>
          <a:xfrm>
            <a:off x="704830" y="1705578"/>
            <a:ext cx="10003111" cy="4787036"/>
          </a:xfrm>
          <a:prstGeom prst="rect">
            <a:avLst/>
          </a:prstGeom>
        </p:spPr>
      </p:pic>
      <p:pic>
        <p:nvPicPr>
          <p:cNvPr id="3" name="Picture 2">
            <a:extLst>
              <a:ext uri="{FF2B5EF4-FFF2-40B4-BE49-F238E27FC236}">
                <a16:creationId xmlns:a16="http://schemas.microsoft.com/office/drawing/2014/main" id="{076A1BE7-5723-FF75-19D6-18A8777B8BEC}"/>
              </a:ext>
            </a:extLst>
          </p:cNvPr>
          <p:cNvPicPr>
            <a:picLocks noChangeAspect="1"/>
          </p:cNvPicPr>
          <p:nvPr/>
        </p:nvPicPr>
        <p:blipFill>
          <a:blip r:embed="rId3"/>
          <a:stretch>
            <a:fillRect/>
          </a:stretch>
        </p:blipFill>
        <p:spPr>
          <a:xfrm>
            <a:off x="884492" y="437321"/>
            <a:ext cx="9739204" cy="1009816"/>
          </a:xfrm>
          <a:prstGeom prst="rect">
            <a:avLst/>
          </a:prstGeom>
        </p:spPr>
      </p:pic>
    </p:spTree>
    <p:extLst>
      <p:ext uri="{BB962C8B-B14F-4D97-AF65-F5344CB8AC3E}">
        <p14:creationId xmlns:p14="http://schemas.microsoft.com/office/powerpoint/2010/main" val="2537585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66175-0DC9-23E1-2361-097E8E92B10B}"/>
              </a:ext>
            </a:extLst>
          </p:cNvPr>
          <p:cNvSpPr>
            <a:spLocks noGrp="1"/>
          </p:cNvSpPr>
          <p:nvPr>
            <p:ph type="title"/>
          </p:nvPr>
        </p:nvSpPr>
        <p:spPr>
          <a:xfrm>
            <a:off x="87130" y="0"/>
            <a:ext cx="8596668" cy="1320800"/>
          </a:xfrm>
        </p:spPr>
        <p:txBody>
          <a:bodyPr/>
          <a:lstStyle/>
          <a:p>
            <a:r>
              <a:rPr lang="en-US" dirty="0"/>
              <a:t>Evaluation Matrix</a:t>
            </a:r>
            <a:endParaRPr lang="en-IN" dirty="0"/>
          </a:p>
        </p:txBody>
      </p:sp>
      <p:pic>
        <p:nvPicPr>
          <p:cNvPr id="5" name="Content Placeholder 4">
            <a:extLst>
              <a:ext uri="{FF2B5EF4-FFF2-40B4-BE49-F238E27FC236}">
                <a16:creationId xmlns:a16="http://schemas.microsoft.com/office/drawing/2014/main" id="{E9CB50A0-9EC6-F079-1396-0CB780E5BADB}"/>
              </a:ext>
            </a:extLst>
          </p:cNvPr>
          <p:cNvPicPr>
            <a:picLocks noGrp="1" noChangeAspect="1"/>
          </p:cNvPicPr>
          <p:nvPr>
            <p:ph idx="1"/>
          </p:nvPr>
        </p:nvPicPr>
        <p:blipFill>
          <a:blip r:embed="rId2"/>
          <a:stretch>
            <a:fillRect/>
          </a:stretch>
        </p:blipFill>
        <p:spPr>
          <a:xfrm>
            <a:off x="902002" y="1957935"/>
            <a:ext cx="3383751" cy="922100"/>
          </a:xfrm>
        </p:spPr>
      </p:pic>
      <p:pic>
        <p:nvPicPr>
          <p:cNvPr id="7" name="Picture 6">
            <a:extLst>
              <a:ext uri="{FF2B5EF4-FFF2-40B4-BE49-F238E27FC236}">
                <a16:creationId xmlns:a16="http://schemas.microsoft.com/office/drawing/2014/main" id="{536080D4-0D75-925C-4B4E-5F19D7FF19E8}"/>
              </a:ext>
            </a:extLst>
          </p:cNvPr>
          <p:cNvPicPr>
            <a:picLocks noChangeAspect="1"/>
          </p:cNvPicPr>
          <p:nvPr/>
        </p:nvPicPr>
        <p:blipFill rotWithShape="1">
          <a:blip r:embed="rId3"/>
          <a:srcRect t="5875"/>
          <a:stretch/>
        </p:blipFill>
        <p:spPr>
          <a:xfrm>
            <a:off x="902002" y="2880035"/>
            <a:ext cx="3581710" cy="2548007"/>
          </a:xfrm>
          <a:prstGeom prst="rect">
            <a:avLst/>
          </a:prstGeom>
        </p:spPr>
      </p:pic>
      <p:pic>
        <p:nvPicPr>
          <p:cNvPr id="9" name="Picture 8">
            <a:extLst>
              <a:ext uri="{FF2B5EF4-FFF2-40B4-BE49-F238E27FC236}">
                <a16:creationId xmlns:a16="http://schemas.microsoft.com/office/drawing/2014/main" id="{DF16A9D7-B856-3041-C803-D9DC1AE288C1}"/>
              </a:ext>
            </a:extLst>
          </p:cNvPr>
          <p:cNvPicPr>
            <a:picLocks noChangeAspect="1"/>
          </p:cNvPicPr>
          <p:nvPr/>
        </p:nvPicPr>
        <p:blipFill rotWithShape="1">
          <a:blip r:embed="rId4"/>
          <a:srcRect t="4363"/>
          <a:stretch/>
        </p:blipFill>
        <p:spPr>
          <a:xfrm>
            <a:off x="5142793" y="58190"/>
            <a:ext cx="3985605" cy="3370810"/>
          </a:xfrm>
          <a:prstGeom prst="rect">
            <a:avLst/>
          </a:prstGeom>
        </p:spPr>
      </p:pic>
      <p:pic>
        <p:nvPicPr>
          <p:cNvPr id="3" name="Picture 2">
            <a:extLst>
              <a:ext uri="{FF2B5EF4-FFF2-40B4-BE49-F238E27FC236}">
                <a16:creationId xmlns:a16="http://schemas.microsoft.com/office/drawing/2014/main" id="{41310947-0974-7BF4-466F-BEE7D981375D}"/>
              </a:ext>
            </a:extLst>
          </p:cNvPr>
          <p:cNvPicPr>
            <a:picLocks noChangeAspect="1"/>
          </p:cNvPicPr>
          <p:nvPr/>
        </p:nvPicPr>
        <p:blipFill rotWithShape="1">
          <a:blip r:embed="rId5"/>
          <a:srcRect t="3755"/>
          <a:stretch/>
        </p:blipFill>
        <p:spPr>
          <a:xfrm>
            <a:off x="5142793" y="3578252"/>
            <a:ext cx="3939881" cy="3055305"/>
          </a:xfrm>
          <a:prstGeom prst="rect">
            <a:avLst/>
          </a:prstGeom>
        </p:spPr>
      </p:pic>
      <p:sp>
        <p:nvSpPr>
          <p:cNvPr id="4" name="TextBox 3">
            <a:extLst>
              <a:ext uri="{FF2B5EF4-FFF2-40B4-BE49-F238E27FC236}">
                <a16:creationId xmlns:a16="http://schemas.microsoft.com/office/drawing/2014/main" id="{22C398C3-4D4F-9A5E-8E9C-A61A546E413F}"/>
              </a:ext>
            </a:extLst>
          </p:cNvPr>
          <p:cNvSpPr txBox="1"/>
          <p:nvPr/>
        </p:nvSpPr>
        <p:spPr>
          <a:xfrm>
            <a:off x="4625959" y="5062"/>
            <a:ext cx="613951" cy="369332"/>
          </a:xfrm>
          <a:prstGeom prst="rect">
            <a:avLst/>
          </a:prstGeom>
          <a:noFill/>
        </p:spPr>
        <p:txBody>
          <a:bodyPr wrap="square" rtlCol="0">
            <a:spAutoFit/>
          </a:bodyPr>
          <a:lstStyle/>
          <a:p>
            <a:r>
              <a:rPr lang="en-US" dirty="0"/>
              <a:t>No2</a:t>
            </a:r>
            <a:endParaRPr lang="en-IN" dirty="0"/>
          </a:p>
        </p:txBody>
      </p:sp>
      <p:sp>
        <p:nvSpPr>
          <p:cNvPr id="6" name="TextBox 5">
            <a:extLst>
              <a:ext uri="{FF2B5EF4-FFF2-40B4-BE49-F238E27FC236}">
                <a16:creationId xmlns:a16="http://schemas.microsoft.com/office/drawing/2014/main" id="{64AA024E-41FF-7285-4C22-4E51A4055C86}"/>
              </a:ext>
            </a:extLst>
          </p:cNvPr>
          <p:cNvSpPr txBox="1"/>
          <p:nvPr/>
        </p:nvSpPr>
        <p:spPr>
          <a:xfrm>
            <a:off x="5072933" y="3279748"/>
            <a:ext cx="805029" cy="369332"/>
          </a:xfrm>
          <a:prstGeom prst="rect">
            <a:avLst/>
          </a:prstGeom>
          <a:noFill/>
        </p:spPr>
        <p:txBody>
          <a:bodyPr wrap="none" rtlCol="0">
            <a:spAutoFit/>
          </a:bodyPr>
          <a:lstStyle/>
          <a:p>
            <a:r>
              <a:rPr lang="en-US" dirty="0"/>
              <a:t>PM2.5</a:t>
            </a:r>
            <a:endParaRPr lang="en-IN" dirty="0"/>
          </a:p>
        </p:txBody>
      </p:sp>
    </p:spTree>
    <p:extLst>
      <p:ext uri="{BB962C8B-B14F-4D97-AF65-F5344CB8AC3E}">
        <p14:creationId xmlns:p14="http://schemas.microsoft.com/office/powerpoint/2010/main" val="3241832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6498B-9D84-5934-2D47-DBB5FF754684}"/>
              </a:ext>
            </a:extLst>
          </p:cNvPr>
          <p:cNvSpPr>
            <a:spLocks noGrp="1"/>
          </p:cNvSpPr>
          <p:nvPr>
            <p:ph type="title"/>
          </p:nvPr>
        </p:nvSpPr>
        <p:spPr>
          <a:xfrm>
            <a:off x="4175908" y="2560321"/>
            <a:ext cx="3624322" cy="1051560"/>
          </a:xfrm>
        </p:spPr>
        <p:txBody>
          <a:bodyPr>
            <a:noAutofit/>
          </a:bodyPr>
          <a:lstStyle/>
          <a:p>
            <a:r>
              <a:rPr lang="en-US" sz="4800" dirty="0"/>
              <a:t>Thank You !</a:t>
            </a:r>
            <a:endParaRPr lang="en-IN" sz="4800" dirty="0"/>
          </a:p>
        </p:txBody>
      </p:sp>
    </p:spTree>
    <p:extLst>
      <p:ext uri="{BB962C8B-B14F-4D97-AF65-F5344CB8AC3E}">
        <p14:creationId xmlns:p14="http://schemas.microsoft.com/office/powerpoint/2010/main" val="2533756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ED8E89-D277-8D38-3F2F-A7CF940151BD}"/>
              </a:ext>
            </a:extLst>
          </p:cNvPr>
          <p:cNvPicPr>
            <a:picLocks noChangeAspect="1"/>
          </p:cNvPicPr>
          <p:nvPr/>
        </p:nvPicPr>
        <p:blipFill rotWithShape="1">
          <a:blip r:embed="rId2"/>
          <a:srcRect l="165" t="7953" r="-165" b="6796"/>
          <a:stretch/>
        </p:blipFill>
        <p:spPr>
          <a:xfrm>
            <a:off x="746251" y="1633810"/>
            <a:ext cx="9647756" cy="3428639"/>
          </a:xfrm>
          <a:prstGeom prst="rect">
            <a:avLst/>
          </a:prstGeom>
        </p:spPr>
      </p:pic>
    </p:spTree>
    <p:extLst>
      <p:ext uri="{BB962C8B-B14F-4D97-AF65-F5344CB8AC3E}">
        <p14:creationId xmlns:p14="http://schemas.microsoft.com/office/powerpoint/2010/main" val="1624339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0947-A1A7-4546-F4B3-76B54CD7288B}"/>
              </a:ext>
            </a:extLst>
          </p:cNvPr>
          <p:cNvSpPr>
            <a:spLocks noGrp="1"/>
          </p:cNvSpPr>
          <p:nvPr>
            <p:ph type="title"/>
          </p:nvPr>
        </p:nvSpPr>
        <p:spPr/>
        <p:txBody>
          <a:bodyPr/>
          <a:lstStyle/>
          <a:p>
            <a:r>
              <a:rPr lang="en-US" dirty="0"/>
              <a:t>Forget Gate</a:t>
            </a:r>
            <a:endParaRPr lang="en-IN" dirty="0"/>
          </a:p>
        </p:txBody>
      </p:sp>
      <p:pic>
        <p:nvPicPr>
          <p:cNvPr id="5" name="Content Placeholder 4">
            <a:extLst>
              <a:ext uri="{FF2B5EF4-FFF2-40B4-BE49-F238E27FC236}">
                <a16:creationId xmlns:a16="http://schemas.microsoft.com/office/drawing/2014/main" id="{5B6436D9-AC65-0B74-FC52-D2C5ABC4FE0A}"/>
              </a:ext>
            </a:extLst>
          </p:cNvPr>
          <p:cNvPicPr>
            <a:picLocks noGrp="1" noChangeAspect="1"/>
          </p:cNvPicPr>
          <p:nvPr>
            <p:ph idx="1"/>
          </p:nvPr>
        </p:nvPicPr>
        <p:blipFill>
          <a:blip r:embed="rId2"/>
          <a:stretch>
            <a:fillRect/>
          </a:stretch>
        </p:blipFill>
        <p:spPr>
          <a:xfrm>
            <a:off x="1124165" y="1690688"/>
            <a:ext cx="6492803" cy="2255715"/>
          </a:xfrm>
        </p:spPr>
      </p:pic>
      <p:pic>
        <p:nvPicPr>
          <p:cNvPr id="6" name="Picture 8" descr="timestamp">
            <a:extLst>
              <a:ext uri="{FF2B5EF4-FFF2-40B4-BE49-F238E27FC236}">
                <a16:creationId xmlns:a16="http://schemas.microsoft.com/office/drawing/2014/main" id="{0700283B-9127-D3AD-46DB-49230332F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425" y="4609047"/>
            <a:ext cx="4401513" cy="1325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16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1F1A2-BBAF-B671-BBB1-83F8E9CC22E1}"/>
              </a:ext>
            </a:extLst>
          </p:cNvPr>
          <p:cNvSpPr>
            <a:spLocks noGrp="1"/>
          </p:cNvSpPr>
          <p:nvPr>
            <p:ph type="title"/>
          </p:nvPr>
        </p:nvSpPr>
        <p:spPr/>
        <p:txBody>
          <a:bodyPr/>
          <a:lstStyle/>
          <a:p>
            <a:r>
              <a:rPr lang="en-US" dirty="0"/>
              <a:t>Input Gate</a:t>
            </a:r>
            <a:endParaRPr lang="en-IN" dirty="0"/>
          </a:p>
        </p:txBody>
      </p:sp>
      <p:pic>
        <p:nvPicPr>
          <p:cNvPr id="5" name="Content Placeholder 4">
            <a:extLst>
              <a:ext uri="{FF2B5EF4-FFF2-40B4-BE49-F238E27FC236}">
                <a16:creationId xmlns:a16="http://schemas.microsoft.com/office/drawing/2014/main" id="{C7B4F0E7-6189-7594-A9ED-8F0999C6F44E}"/>
              </a:ext>
            </a:extLst>
          </p:cNvPr>
          <p:cNvPicPr>
            <a:picLocks noGrp="1" noChangeAspect="1"/>
          </p:cNvPicPr>
          <p:nvPr>
            <p:ph idx="1"/>
          </p:nvPr>
        </p:nvPicPr>
        <p:blipFill>
          <a:blip r:embed="rId2"/>
          <a:stretch>
            <a:fillRect/>
          </a:stretch>
        </p:blipFill>
        <p:spPr>
          <a:xfrm>
            <a:off x="838200" y="1916130"/>
            <a:ext cx="6828112" cy="2293819"/>
          </a:xfrm>
        </p:spPr>
      </p:pic>
      <p:pic>
        <p:nvPicPr>
          <p:cNvPr id="7" name="Picture 6">
            <a:extLst>
              <a:ext uri="{FF2B5EF4-FFF2-40B4-BE49-F238E27FC236}">
                <a16:creationId xmlns:a16="http://schemas.microsoft.com/office/drawing/2014/main" id="{268958AA-FC16-9B71-9351-0C3E3C511B63}"/>
              </a:ext>
            </a:extLst>
          </p:cNvPr>
          <p:cNvPicPr>
            <a:picLocks noChangeAspect="1"/>
          </p:cNvPicPr>
          <p:nvPr/>
        </p:nvPicPr>
        <p:blipFill>
          <a:blip r:embed="rId3"/>
          <a:stretch>
            <a:fillRect/>
          </a:stretch>
        </p:blipFill>
        <p:spPr>
          <a:xfrm>
            <a:off x="933523" y="4209949"/>
            <a:ext cx="5951736" cy="2133785"/>
          </a:xfrm>
          <a:prstGeom prst="rect">
            <a:avLst/>
          </a:prstGeom>
        </p:spPr>
      </p:pic>
    </p:spTree>
    <p:extLst>
      <p:ext uri="{BB962C8B-B14F-4D97-AF65-F5344CB8AC3E}">
        <p14:creationId xmlns:p14="http://schemas.microsoft.com/office/powerpoint/2010/main" val="3994624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F02C-D89F-792E-E23D-6FCCA4CB6CFA}"/>
              </a:ext>
            </a:extLst>
          </p:cNvPr>
          <p:cNvSpPr>
            <a:spLocks noGrp="1"/>
          </p:cNvSpPr>
          <p:nvPr>
            <p:ph type="title"/>
          </p:nvPr>
        </p:nvSpPr>
        <p:spPr/>
        <p:txBody>
          <a:bodyPr/>
          <a:lstStyle/>
          <a:p>
            <a:r>
              <a:rPr lang="en-US" dirty="0"/>
              <a:t>Output Gate</a:t>
            </a:r>
            <a:endParaRPr lang="en-IN" dirty="0"/>
          </a:p>
        </p:txBody>
      </p:sp>
      <p:pic>
        <p:nvPicPr>
          <p:cNvPr id="5" name="Content Placeholder 4">
            <a:extLst>
              <a:ext uri="{FF2B5EF4-FFF2-40B4-BE49-F238E27FC236}">
                <a16:creationId xmlns:a16="http://schemas.microsoft.com/office/drawing/2014/main" id="{F56843F3-43A6-EDCE-4161-6D9B4C2785FA}"/>
              </a:ext>
            </a:extLst>
          </p:cNvPr>
          <p:cNvPicPr>
            <a:picLocks noGrp="1" noChangeAspect="1"/>
          </p:cNvPicPr>
          <p:nvPr>
            <p:ph idx="1"/>
          </p:nvPr>
        </p:nvPicPr>
        <p:blipFill>
          <a:blip r:embed="rId2"/>
          <a:stretch>
            <a:fillRect/>
          </a:stretch>
        </p:blipFill>
        <p:spPr>
          <a:xfrm>
            <a:off x="1337199" y="2159814"/>
            <a:ext cx="6416596" cy="2263336"/>
          </a:xfrm>
        </p:spPr>
      </p:pic>
    </p:spTree>
    <p:extLst>
      <p:ext uri="{BB962C8B-B14F-4D97-AF65-F5344CB8AC3E}">
        <p14:creationId xmlns:p14="http://schemas.microsoft.com/office/powerpoint/2010/main" val="2217082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42B6C8-75F3-03A9-4025-4CC7268631AD}"/>
              </a:ext>
            </a:extLst>
          </p:cNvPr>
          <p:cNvSpPr>
            <a:spLocks noGrp="1"/>
          </p:cNvSpPr>
          <p:nvPr>
            <p:ph type="title"/>
          </p:nvPr>
        </p:nvSpPr>
        <p:spPr/>
        <p:txBody>
          <a:bodyPr/>
          <a:lstStyle/>
          <a:p>
            <a:r>
              <a:rPr lang="en-US" dirty="0"/>
              <a:t>Visual Representation of LSTM</a:t>
            </a:r>
            <a:endParaRPr lang="en-IN" dirty="0"/>
          </a:p>
        </p:txBody>
      </p:sp>
      <p:pic>
        <p:nvPicPr>
          <p:cNvPr id="5" name="Content Placeholder 4">
            <a:extLst>
              <a:ext uri="{FF2B5EF4-FFF2-40B4-BE49-F238E27FC236}">
                <a16:creationId xmlns:a16="http://schemas.microsoft.com/office/drawing/2014/main" id="{8058A45F-C690-9EA3-A2F5-B64B1BABED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3693" y="2160588"/>
            <a:ext cx="5864652" cy="3881437"/>
          </a:xfrm>
        </p:spPr>
      </p:pic>
    </p:spTree>
    <p:extLst>
      <p:ext uri="{BB962C8B-B14F-4D97-AF65-F5344CB8AC3E}">
        <p14:creationId xmlns:p14="http://schemas.microsoft.com/office/powerpoint/2010/main" val="2620545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4E1C-D299-BA13-B71A-C72E8CE2E3E5}"/>
              </a:ext>
            </a:extLst>
          </p:cNvPr>
          <p:cNvSpPr>
            <a:spLocks noGrp="1"/>
          </p:cNvSpPr>
          <p:nvPr>
            <p:ph type="title"/>
          </p:nvPr>
        </p:nvSpPr>
        <p:spPr/>
        <p:txBody>
          <a:bodyPr>
            <a:normAutofit/>
          </a:bodyPr>
          <a:lstStyle/>
          <a:p>
            <a:r>
              <a:rPr lang="en-US" dirty="0"/>
              <a:t>Variants of LSTM</a:t>
            </a:r>
            <a:br>
              <a:rPr lang="en-US" dirty="0"/>
            </a:br>
            <a:r>
              <a:rPr lang="en-US" altLang="en-US" dirty="0"/>
              <a:t>Peephole LSTM</a:t>
            </a:r>
            <a:endParaRPr lang="en-IN" dirty="0"/>
          </a:p>
        </p:txBody>
      </p:sp>
      <p:pic>
        <p:nvPicPr>
          <p:cNvPr id="5" name="Content Placeholder 4">
            <a:extLst>
              <a:ext uri="{FF2B5EF4-FFF2-40B4-BE49-F238E27FC236}">
                <a16:creationId xmlns:a16="http://schemas.microsoft.com/office/drawing/2014/main" id="{95D62C81-C1BD-6FAC-0944-2AF2895ABB98}"/>
              </a:ext>
            </a:extLst>
          </p:cNvPr>
          <p:cNvPicPr>
            <a:picLocks noGrp="1" noChangeAspect="1"/>
          </p:cNvPicPr>
          <p:nvPr>
            <p:ph idx="1"/>
          </p:nvPr>
        </p:nvPicPr>
        <p:blipFill>
          <a:blip r:embed="rId2"/>
          <a:stretch>
            <a:fillRect/>
          </a:stretch>
        </p:blipFill>
        <p:spPr>
          <a:xfrm>
            <a:off x="1270253" y="2424147"/>
            <a:ext cx="6759526" cy="2225233"/>
          </a:xfrm>
        </p:spPr>
      </p:pic>
      <p:sp>
        <p:nvSpPr>
          <p:cNvPr id="4" name="TextBox 3">
            <a:extLst>
              <a:ext uri="{FF2B5EF4-FFF2-40B4-BE49-F238E27FC236}">
                <a16:creationId xmlns:a16="http://schemas.microsoft.com/office/drawing/2014/main" id="{0C1BA978-5939-9195-1A28-0EBB9CB453C5}"/>
              </a:ext>
            </a:extLst>
          </p:cNvPr>
          <p:cNvSpPr txBox="1"/>
          <p:nvPr/>
        </p:nvSpPr>
        <p:spPr>
          <a:xfrm>
            <a:off x="1510748" y="5486400"/>
            <a:ext cx="5557675" cy="369332"/>
          </a:xfrm>
          <a:prstGeom prst="rect">
            <a:avLst/>
          </a:prstGeom>
          <a:noFill/>
        </p:spPr>
        <p:txBody>
          <a:bodyPr wrap="none" rtlCol="0">
            <a:spAutoFit/>
          </a:bodyPr>
          <a:lstStyle/>
          <a:p>
            <a:r>
              <a:rPr lang="en-US" b="0" i="0" dirty="0">
                <a:solidFill>
                  <a:srgbClr val="292929"/>
                </a:solidFill>
                <a:effectLst/>
                <a:latin typeface="source-serif-pro"/>
              </a:rPr>
              <a:t>In this Network we let the gate layers look at the cell state</a:t>
            </a:r>
            <a:endParaRPr lang="en-IN" dirty="0"/>
          </a:p>
        </p:txBody>
      </p:sp>
    </p:spTree>
    <p:extLst>
      <p:ext uri="{BB962C8B-B14F-4D97-AF65-F5344CB8AC3E}">
        <p14:creationId xmlns:p14="http://schemas.microsoft.com/office/powerpoint/2010/main" val="2109749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7AD4-FEC3-921B-9D74-03F2D7CD8606}"/>
              </a:ext>
            </a:extLst>
          </p:cNvPr>
          <p:cNvSpPr>
            <a:spLocks noGrp="1"/>
          </p:cNvSpPr>
          <p:nvPr>
            <p:ph type="title"/>
          </p:nvPr>
        </p:nvSpPr>
        <p:spPr/>
        <p:txBody>
          <a:bodyPr/>
          <a:lstStyle/>
          <a:p>
            <a:r>
              <a:rPr lang="en-US" dirty="0">
                <a:latin typeface="CMS"/>
              </a:rPr>
              <a:t>C</a:t>
            </a:r>
            <a:r>
              <a:rPr lang="en-US" b="0" i="0" dirty="0">
                <a:effectLst/>
                <a:latin typeface="CMS"/>
              </a:rPr>
              <a:t>oupled forget and input gates</a:t>
            </a:r>
            <a:endParaRPr lang="en-IN" dirty="0"/>
          </a:p>
        </p:txBody>
      </p:sp>
      <p:pic>
        <p:nvPicPr>
          <p:cNvPr id="5" name="Content Placeholder 4">
            <a:extLst>
              <a:ext uri="{FF2B5EF4-FFF2-40B4-BE49-F238E27FC236}">
                <a16:creationId xmlns:a16="http://schemas.microsoft.com/office/drawing/2014/main" id="{0BAAB4D8-A2C6-E5C1-1090-94BF475DFF93}"/>
              </a:ext>
            </a:extLst>
          </p:cNvPr>
          <p:cNvPicPr>
            <a:picLocks noGrp="1" noChangeAspect="1"/>
          </p:cNvPicPr>
          <p:nvPr>
            <p:ph idx="1"/>
          </p:nvPr>
        </p:nvPicPr>
        <p:blipFill>
          <a:blip r:embed="rId2"/>
          <a:stretch>
            <a:fillRect/>
          </a:stretch>
        </p:blipFill>
        <p:spPr>
          <a:xfrm>
            <a:off x="1052825" y="2640716"/>
            <a:ext cx="5220152" cy="3132091"/>
          </a:xfrm>
        </p:spPr>
      </p:pic>
      <p:sp>
        <p:nvSpPr>
          <p:cNvPr id="3" name="TextBox 2">
            <a:extLst>
              <a:ext uri="{FF2B5EF4-FFF2-40B4-BE49-F238E27FC236}">
                <a16:creationId xmlns:a16="http://schemas.microsoft.com/office/drawing/2014/main" id="{2FD8A5CA-019E-F26D-D358-6887FAA8E4BC}"/>
              </a:ext>
            </a:extLst>
          </p:cNvPr>
          <p:cNvSpPr txBox="1"/>
          <p:nvPr/>
        </p:nvSpPr>
        <p:spPr>
          <a:xfrm>
            <a:off x="747421" y="1319916"/>
            <a:ext cx="6885831" cy="923330"/>
          </a:xfrm>
          <a:prstGeom prst="rect">
            <a:avLst/>
          </a:prstGeom>
          <a:noFill/>
        </p:spPr>
        <p:txBody>
          <a:bodyPr wrap="square" rtlCol="0">
            <a:spAutoFit/>
          </a:bodyPr>
          <a:lstStyle/>
          <a:p>
            <a:r>
              <a:rPr lang="en-US" b="0" i="0" dirty="0">
                <a:solidFill>
                  <a:srgbClr val="333333"/>
                </a:solidFill>
                <a:effectLst/>
                <a:latin typeface="Calibri" panose="020F0502020204030204" pitchFamily="34" charset="0"/>
                <a:cs typeface="Calibri" panose="020F0502020204030204" pitchFamily="34" charset="0"/>
              </a:rPr>
              <a:t>In this variant Instead of separately deciding what to forget and what we should add new information to, we make those decisions together. We only input new values to the state when we forget something older.</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7155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4BC20-FFC2-21C0-538C-62865B95342F}"/>
              </a:ext>
            </a:extLst>
          </p:cNvPr>
          <p:cNvSpPr>
            <a:spLocks noGrp="1"/>
          </p:cNvSpPr>
          <p:nvPr>
            <p:ph type="title"/>
          </p:nvPr>
        </p:nvSpPr>
        <p:spPr/>
        <p:txBody>
          <a:bodyPr/>
          <a:lstStyle/>
          <a:p>
            <a:r>
              <a:rPr lang="en-US" dirty="0"/>
              <a:t>Gated Recurrent Unit (GRU)</a:t>
            </a:r>
            <a:endParaRPr lang="en-IN" dirty="0"/>
          </a:p>
        </p:txBody>
      </p:sp>
      <p:pic>
        <p:nvPicPr>
          <p:cNvPr id="5" name="Content Placeholder 4">
            <a:extLst>
              <a:ext uri="{FF2B5EF4-FFF2-40B4-BE49-F238E27FC236}">
                <a16:creationId xmlns:a16="http://schemas.microsoft.com/office/drawing/2014/main" id="{5E288244-73E2-D075-2578-53CEBF13BFFB}"/>
              </a:ext>
            </a:extLst>
          </p:cNvPr>
          <p:cNvPicPr>
            <a:picLocks noGrp="1" noChangeAspect="1"/>
          </p:cNvPicPr>
          <p:nvPr>
            <p:ph idx="1"/>
          </p:nvPr>
        </p:nvPicPr>
        <p:blipFill>
          <a:blip r:embed="rId2"/>
          <a:stretch>
            <a:fillRect/>
          </a:stretch>
        </p:blipFill>
        <p:spPr>
          <a:xfrm>
            <a:off x="1568777" y="2008570"/>
            <a:ext cx="6462320" cy="2156647"/>
          </a:xfrm>
        </p:spPr>
      </p:pic>
      <p:sp>
        <p:nvSpPr>
          <p:cNvPr id="7" name="TextBox 6">
            <a:extLst>
              <a:ext uri="{FF2B5EF4-FFF2-40B4-BE49-F238E27FC236}">
                <a16:creationId xmlns:a16="http://schemas.microsoft.com/office/drawing/2014/main" id="{9484D3DA-2032-DE7D-2A0B-FA79AF0E0432}"/>
              </a:ext>
            </a:extLst>
          </p:cNvPr>
          <p:cNvSpPr txBox="1"/>
          <p:nvPr/>
        </p:nvSpPr>
        <p:spPr>
          <a:xfrm>
            <a:off x="1369613" y="4849806"/>
            <a:ext cx="6094674" cy="1200329"/>
          </a:xfrm>
          <a:prstGeom prst="rect">
            <a:avLst/>
          </a:prstGeom>
          <a:noFill/>
        </p:spPr>
        <p:txBody>
          <a:bodyPr wrap="square">
            <a:spAutoFit/>
          </a:bodyPr>
          <a:lstStyle/>
          <a:p>
            <a:pPr eaLnBrk="1" hangingPunct="1"/>
            <a:r>
              <a:rPr lang="en-US" altLang="en-US" sz="1800" dirty="0"/>
              <a:t>It combines the </a:t>
            </a:r>
            <a:r>
              <a:rPr lang="en-US" altLang="en-US" sz="1800" dirty="0">
                <a:solidFill>
                  <a:srgbClr val="FF0000"/>
                </a:solidFill>
              </a:rPr>
              <a:t>forget</a:t>
            </a:r>
            <a:r>
              <a:rPr lang="en-US" altLang="en-US" sz="1800" dirty="0"/>
              <a:t> and </a:t>
            </a:r>
            <a:r>
              <a:rPr lang="en-US" altLang="en-US" sz="1800" dirty="0">
                <a:solidFill>
                  <a:srgbClr val="FF0000"/>
                </a:solidFill>
              </a:rPr>
              <a:t>input</a:t>
            </a:r>
            <a:r>
              <a:rPr lang="en-US" altLang="en-US" sz="1800" dirty="0"/>
              <a:t> into a single </a:t>
            </a:r>
            <a:r>
              <a:rPr lang="en-US" altLang="en-US" sz="1800" dirty="0">
                <a:solidFill>
                  <a:srgbClr val="FF0000"/>
                </a:solidFill>
              </a:rPr>
              <a:t>update gate</a:t>
            </a:r>
            <a:r>
              <a:rPr lang="en-US" altLang="en-US" sz="1800" dirty="0"/>
              <a:t>.</a:t>
            </a:r>
          </a:p>
          <a:p>
            <a:pPr eaLnBrk="1" hangingPunct="1"/>
            <a:r>
              <a:rPr lang="en-US" altLang="en-US" sz="1800" dirty="0"/>
              <a:t>It also merges the cell state and hidden state. This is simpler than LSTM. There are many other variants too.</a:t>
            </a:r>
          </a:p>
        </p:txBody>
      </p:sp>
    </p:spTree>
    <p:extLst>
      <p:ext uri="{BB962C8B-B14F-4D97-AF65-F5344CB8AC3E}">
        <p14:creationId xmlns:p14="http://schemas.microsoft.com/office/powerpoint/2010/main" val="2238072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1CDC4F-605D-89F0-AF86-0537FE72B2D2}"/>
              </a:ext>
            </a:extLst>
          </p:cNvPr>
          <p:cNvPicPr>
            <a:picLocks noChangeAspect="1"/>
          </p:cNvPicPr>
          <p:nvPr/>
        </p:nvPicPr>
        <p:blipFill rotWithShape="1">
          <a:blip r:embed="rId2">
            <a:extLst>
              <a:ext uri="{28A0092B-C50C-407E-A947-70E740481C1C}">
                <a14:useLocalDpi xmlns:a14="http://schemas.microsoft.com/office/drawing/2010/main" val="0"/>
              </a:ext>
            </a:extLst>
          </a:blip>
          <a:srcRect l="-202" t="803" r="202" b="2284"/>
          <a:stretch/>
        </p:blipFill>
        <p:spPr>
          <a:xfrm>
            <a:off x="594194" y="1358553"/>
            <a:ext cx="7886700" cy="5400055"/>
          </a:xfrm>
          <a:prstGeom prst="rect">
            <a:avLst/>
          </a:prstGeom>
        </p:spPr>
      </p:pic>
      <p:sp>
        <p:nvSpPr>
          <p:cNvPr id="6" name="Title 5">
            <a:extLst>
              <a:ext uri="{FF2B5EF4-FFF2-40B4-BE49-F238E27FC236}">
                <a16:creationId xmlns:a16="http://schemas.microsoft.com/office/drawing/2014/main" id="{0308AB90-0772-C08E-45B8-A4B9F56D25E5}"/>
              </a:ext>
            </a:extLst>
          </p:cNvPr>
          <p:cNvSpPr>
            <a:spLocks noGrp="1"/>
          </p:cNvSpPr>
          <p:nvPr>
            <p:ph type="title"/>
          </p:nvPr>
        </p:nvSpPr>
        <p:spPr>
          <a:xfrm>
            <a:off x="594194" y="219986"/>
            <a:ext cx="8596668" cy="1320800"/>
          </a:xfrm>
        </p:spPr>
        <p:txBody>
          <a:bodyPr/>
          <a:lstStyle/>
          <a:p>
            <a:r>
              <a:rPr lang="en-US" dirty="0"/>
              <a:t>Visual Representation of GRU</a:t>
            </a:r>
            <a:endParaRPr lang="en-IN" dirty="0"/>
          </a:p>
        </p:txBody>
      </p:sp>
    </p:spTree>
    <p:extLst>
      <p:ext uri="{BB962C8B-B14F-4D97-AF65-F5344CB8AC3E}">
        <p14:creationId xmlns:p14="http://schemas.microsoft.com/office/powerpoint/2010/main" val="26838911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1077</TotalTime>
  <Words>175</Words>
  <Application>Microsoft Office PowerPoint</Application>
  <PresentationFormat>Widescreen</PresentationFormat>
  <Paragraphs>20</Paragraphs>
  <Slides>16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CMS</vt:lpstr>
      <vt:lpstr>source-serif-pro</vt:lpstr>
      <vt:lpstr>Trebuchet MS</vt:lpstr>
      <vt:lpstr>Wingdings 3</vt:lpstr>
      <vt:lpstr>Facet</vt:lpstr>
      <vt:lpstr>Facet</vt:lpstr>
      <vt:lpstr>LSTM Networks</vt:lpstr>
      <vt:lpstr>Forget Gate</vt:lpstr>
      <vt:lpstr>Input Gate</vt:lpstr>
      <vt:lpstr>Output Gate</vt:lpstr>
      <vt:lpstr>Visual Representation of LSTM</vt:lpstr>
      <vt:lpstr>Variants of LSTM Peephole LSTM</vt:lpstr>
      <vt:lpstr>Coupled forget and input gates</vt:lpstr>
      <vt:lpstr>Gated Recurrent Unit (GRU)</vt:lpstr>
      <vt:lpstr>Visual Representation of GRU</vt:lpstr>
      <vt:lpstr>   Bi-LSTM</vt:lpstr>
      <vt:lpstr>PowerPoint Presentation</vt:lpstr>
      <vt:lpstr>Multivariate Air Quality Forecasting With Nested Long Short Term Memory Neural Network</vt:lpstr>
      <vt:lpstr>PowerPoint Presentation</vt:lpstr>
      <vt:lpstr>Evaluation Matrix</vt:lpstr>
      <vt:lpstr>Thank You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LSTM Networks</dc:title>
  <dc:creator>Nirdosh Rawal</dc:creator>
  <cp:lastModifiedBy>Nirdosh Rawal</cp:lastModifiedBy>
  <cp:revision>3</cp:revision>
  <dcterms:created xsi:type="dcterms:W3CDTF">2022-11-02T05:09:07Z</dcterms:created>
  <dcterms:modified xsi:type="dcterms:W3CDTF">2023-01-03T19:39:05Z</dcterms:modified>
</cp:coreProperties>
</file>