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9b6d026a48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9b6d026a48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b6d026a48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b6d026a48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b6d026a48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9b6d026a4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9b6d026a48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9b6d026a48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b6d026a4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b6d026a4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4973f55f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4973f55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9b6d026a48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9b6d026a48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4973f55f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4973f55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9b6d026a48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9b6d026a48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c4973f55f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c4973f55f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ce1e55b54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ce1e55b54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b6d026a4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b6d026a4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e1e55b5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ce1e55b5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9b6d026a48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9b6d026a48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b6d026a4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b6d026a48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9b6d026a48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9b6d026a48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b6d026a48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b6d026a48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c4778b14b0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c4778b14b0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9b6d026a4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9b6d026a4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9b6d026a4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9b6d026a4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9b6d026a4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9b6d026a4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b6d026a4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b6d026a4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9b6d026a4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9b6d026a4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1687125" y="382900"/>
            <a:ext cx="5521200" cy="128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3800">
                <a:latin typeface="Times New Roman"/>
                <a:ea typeface="Times New Roman"/>
                <a:cs typeface="Times New Roman"/>
                <a:sym typeface="Times New Roman"/>
              </a:rPr>
              <a:t>Air Quality Index Prediction</a:t>
            </a:r>
            <a:endParaRPr sz="3800">
              <a:latin typeface="Times New Roman"/>
              <a:ea typeface="Times New Roman"/>
              <a:cs typeface="Times New Roman"/>
              <a:sym typeface="Times New Roman"/>
            </a:endParaRPr>
          </a:p>
          <a:p>
            <a:pPr indent="0" lvl="0" marL="0" rtl="0" algn="l">
              <a:spcBef>
                <a:spcPts val="0"/>
              </a:spcBef>
              <a:spcAft>
                <a:spcPts val="0"/>
              </a:spcAft>
              <a:buNone/>
            </a:pPr>
            <a:r>
              <a:t/>
            </a:r>
            <a:endParaRPr sz="3800">
              <a:latin typeface="Comic Sans MS"/>
              <a:ea typeface="Comic Sans MS"/>
              <a:cs typeface="Comic Sans MS"/>
              <a:sym typeface="Comic Sans MS"/>
            </a:endParaRPr>
          </a:p>
        </p:txBody>
      </p:sp>
      <p:sp>
        <p:nvSpPr>
          <p:cNvPr id="86" name="Google Shape;86;p13"/>
          <p:cNvSpPr txBox="1"/>
          <p:nvPr>
            <p:ph idx="1" type="body"/>
          </p:nvPr>
        </p:nvSpPr>
        <p:spPr>
          <a:xfrm>
            <a:off x="1721025" y="2050000"/>
            <a:ext cx="5453400" cy="2438100"/>
          </a:xfrm>
          <a:prstGeom prst="rect">
            <a:avLst/>
          </a:prstGeom>
          <a:solidFill>
            <a:schemeClr val="lt1"/>
          </a:solidFill>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None/>
            </a:pPr>
            <a:r>
              <a:t/>
            </a:r>
            <a:endParaRPr b="1">
              <a:latin typeface="Comic Sans MS"/>
              <a:ea typeface="Comic Sans MS"/>
              <a:cs typeface="Comic Sans MS"/>
              <a:sym typeface="Comic Sans MS"/>
            </a:endParaRPr>
          </a:p>
          <a:p>
            <a:pPr indent="0" lvl="0" marL="0" rtl="0" algn="l">
              <a:lnSpc>
                <a:spcPct val="100000"/>
              </a:lnSpc>
              <a:spcBef>
                <a:spcPts val="0"/>
              </a:spcBef>
              <a:spcAft>
                <a:spcPts val="0"/>
              </a:spcAft>
              <a:buNone/>
            </a:pPr>
            <a:r>
              <a:t/>
            </a:r>
            <a:endParaRPr b="1" sz="2000">
              <a:highlight>
                <a:srgbClr val="000000"/>
              </a:highlight>
              <a:latin typeface="Comic Sans MS"/>
              <a:ea typeface="Comic Sans MS"/>
              <a:cs typeface="Comic Sans MS"/>
              <a:sym typeface="Comic Sans MS"/>
            </a:endParaRPr>
          </a:p>
          <a:p>
            <a:pPr indent="0" lvl="0" marL="0" rtl="0" algn="ctr">
              <a:lnSpc>
                <a:spcPct val="100000"/>
              </a:lnSpc>
              <a:spcBef>
                <a:spcPts val="0"/>
              </a:spcBef>
              <a:spcAft>
                <a:spcPts val="0"/>
              </a:spcAft>
              <a:buNone/>
            </a:pPr>
            <a:r>
              <a:rPr b="1" lang="en" sz="2000">
                <a:solidFill>
                  <a:srgbClr val="000000"/>
                </a:solidFill>
                <a:highlight>
                  <a:schemeClr val="lt1"/>
                </a:highlight>
                <a:latin typeface="Times New Roman"/>
                <a:ea typeface="Times New Roman"/>
                <a:cs typeface="Times New Roman"/>
                <a:sym typeface="Times New Roman"/>
              </a:rPr>
              <a:t>Submitted By :</a:t>
            </a:r>
            <a:endParaRPr b="1" sz="2000">
              <a:solidFill>
                <a:srgbClr val="000000"/>
              </a:solidFill>
              <a:highlight>
                <a:schemeClr val="lt1"/>
              </a:highlight>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 sz="2000">
                <a:solidFill>
                  <a:srgbClr val="000000"/>
                </a:solidFill>
                <a:highlight>
                  <a:schemeClr val="lt1"/>
                </a:highlight>
                <a:latin typeface="Times New Roman"/>
                <a:ea typeface="Times New Roman"/>
                <a:cs typeface="Times New Roman"/>
                <a:sym typeface="Times New Roman"/>
              </a:rPr>
              <a:t>Nirdosh (M21MA009)</a:t>
            </a:r>
            <a:endParaRPr b="1" sz="2000">
              <a:solidFill>
                <a:srgbClr val="000000"/>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000">
              <a:solidFill>
                <a:srgbClr val="000000"/>
              </a:solidFill>
              <a:highlight>
                <a:schemeClr val="lt1"/>
              </a:highlight>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b="1" sz="2000">
              <a:solidFill>
                <a:srgbClr val="000000"/>
              </a:solidFill>
              <a:highlight>
                <a:schemeClr val="lt1"/>
              </a:highlight>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 sz="2000">
                <a:solidFill>
                  <a:srgbClr val="000000"/>
                </a:solidFill>
                <a:highlight>
                  <a:schemeClr val="lt1"/>
                </a:highlight>
                <a:latin typeface="Times New Roman"/>
                <a:ea typeface="Times New Roman"/>
                <a:cs typeface="Times New Roman"/>
                <a:sym typeface="Times New Roman"/>
              </a:rPr>
              <a:t>Submitted To:</a:t>
            </a:r>
            <a:endParaRPr b="1" sz="2000">
              <a:solidFill>
                <a:srgbClr val="000000"/>
              </a:solidFill>
              <a:highlight>
                <a:schemeClr val="lt1"/>
              </a:highlight>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 sz="2000">
                <a:solidFill>
                  <a:srgbClr val="000000"/>
                </a:solidFill>
                <a:highlight>
                  <a:schemeClr val="lt1"/>
                </a:highlight>
                <a:latin typeface="Times New Roman"/>
                <a:ea typeface="Times New Roman"/>
                <a:cs typeface="Times New Roman"/>
                <a:sym typeface="Times New Roman"/>
              </a:rPr>
              <a:t>Dr. Vivek Vijay</a:t>
            </a:r>
            <a:endParaRPr b="1" sz="2000">
              <a:solidFill>
                <a:srgbClr val="000000"/>
              </a:solidFill>
              <a:highlight>
                <a:schemeClr val="lt1"/>
              </a:highlight>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b="1" sz="2000">
              <a:solidFill>
                <a:schemeClr val="lt1"/>
              </a:solidFill>
              <a:highlight>
                <a:srgbClr val="000000"/>
              </a:highlight>
              <a:latin typeface="Comic Sans MS"/>
              <a:ea typeface="Comic Sans MS"/>
              <a:cs typeface="Comic Sans MS"/>
              <a:sym typeface="Comic Sans MS"/>
            </a:endParaRPr>
          </a:p>
          <a:p>
            <a:pPr indent="0" lvl="0" marL="0" rtl="0" algn="l">
              <a:spcBef>
                <a:spcPts val="0"/>
              </a:spcBef>
              <a:spcAft>
                <a:spcPts val="1200"/>
              </a:spcAft>
              <a:buNone/>
            </a:pPr>
            <a:r>
              <a:t/>
            </a:r>
            <a:endParaRPr>
              <a:highlight>
                <a:srgbClr val="000000"/>
              </a:highlight>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272425"/>
            <a:ext cx="8700300" cy="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latin typeface="Times New Roman"/>
                <a:ea typeface="Times New Roman"/>
                <a:cs typeface="Times New Roman"/>
                <a:sym typeface="Times New Roman"/>
              </a:rPr>
              <a:t>Advantages and Disadvantages of Recurrent Neural Network</a:t>
            </a:r>
            <a:endParaRPr sz="2700">
              <a:latin typeface="Times New Roman"/>
              <a:ea typeface="Times New Roman"/>
              <a:cs typeface="Times New Roman"/>
              <a:sym typeface="Times New Roman"/>
            </a:endParaRPr>
          </a:p>
        </p:txBody>
      </p:sp>
      <p:sp>
        <p:nvSpPr>
          <p:cNvPr id="141" name="Google Shape;141;p22"/>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Advantages</a:t>
            </a:r>
            <a:endParaRPr b="1" sz="1800">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lang="en" sz="1800">
                <a:latin typeface="Times New Roman"/>
                <a:ea typeface="Times New Roman"/>
                <a:cs typeface="Times New Roman"/>
                <a:sym typeface="Times New Roman"/>
              </a:rPr>
              <a:t>It can process input of any length.</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It can process Sequential data such as text or video.</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It is uses for text translation, natural language processing, sentiment analysis and speech analysis.</a:t>
            </a:r>
            <a:endParaRPr sz="1800">
              <a:latin typeface="Times New Roman"/>
              <a:ea typeface="Times New Roman"/>
              <a:cs typeface="Times New Roman"/>
              <a:sym typeface="Times New Roman"/>
            </a:endParaRPr>
          </a:p>
        </p:txBody>
      </p:sp>
      <p:sp>
        <p:nvSpPr>
          <p:cNvPr id="142" name="Google Shape;142;p22"/>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fontScale="40000" lnSpcReduction="20000"/>
          </a:bodyPr>
          <a:lstStyle/>
          <a:p>
            <a:pPr indent="0" lvl="0" marL="457200" rtl="0" algn="l">
              <a:lnSpc>
                <a:spcPct val="115000"/>
              </a:lnSpc>
              <a:spcBef>
                <a:spcPts val="0"/>
              </a:spcBef>
              <a:spcAft>
                <a:spcPts val="0"/>
              </a:spcAft>
              <a:buNone/>
            </a:pPr>
            <a:r>
              <a:rPr b="1" lang="en" sz="4500">
                <a:latin typeface="Times New Roman"/>
                <a:ea typeface="Times New Roman"/>
                <a:cs typeface="Times New Roman"/>
                <a:sym typeface="Times New Roman"/>
              </a:rPr>
              <a:t>           </a:t>
            </a:r>
            <a:r>
              <a:rPr b="1" lang="en" sz="4500">
                <a:latin typeface="Times New Roman"/>
                <a:ea typeface="Times New Roman"/>
                <a:cs typeface="Times New Roman"/>
                <a:sym typeface="Times New Roman"/>
              </a:rPr>
              <a:t>Disadvantages</a:t>
            </a:r>
            <a:endParaRPr b="1" sz="4500">
              <a:latin typeface="Times New Roman"/>
              <a:ea typeface="Times New Roman"/>
              <a:cs typeface="Times New Roman"/>
              <a:sym typeface="Times New Roman"/>
            </a:endParaRPr>
          </a:p>
          <a:p>
            <a:pPr indent="-344170" lvl="0" marL="457200" rtl="0" algn="l">
              <a:lnSpc>
                <a:spcPct val="150000"/>
              </a:lnSpc>
              <a:spcBef>
                <a:spcPts val="1200"/>
              </a:spcBef>
              <a:spcAft>
                <a:spcPts val="0"/>
              </a:spcAft>
              <a:buSzPct val="100000"/>
              <a:buFont typeface="Times New Roman"/>
              <a:buChar char="●"/>
            </a:pPr>
            <a:r>
              <a:rPr lang="en" sz="4550">
                <a:latin typeface="Times New Roman"/>
                <a:ea typeface="Times New Roman"/>
                <a:cs typeface="Times New Roman"/>
                <a:sym typeface="Times New Roman"/>
              </a:rPr>
              <a:t>RNN have problem of Exploding Gradient and Vanishing Gradient</a:t>
            </a:r>
            <a:endParaRPr sz="4550">
              <a:latin typeface="Times New Roman"/>
              <a:ea typeface="Times New Roman"/>
              <a:cs typeface="Times New Roman"/>
              <a:sym typeface="Times New Roman"/>
            </a:endParaRPr>
          </a:p>
          <a:p>
            <a:pPr indent="-344170" lvl="0" marL="457200" rtl="0" algn="l">
              <a:lnSpc>
                <a:spcPct val="150000"/>
              </a:lnSpc>
              <a:spcBef>
                <a:spcPts val="0"/>
              </a:spcBef>
              <a:spcAft>
                <a:spcPts val="0"/>
              </a:spcAft>
              <a:buClr>
                <a:srgbClr val="202124"/>
              </a:buClr>
              <a:buSzPct val="100000"/>
              <a:buFont typeface="Times New Roman"/>
              <a:buChar char="●"/>
            </a:pPr>
            <a:r>
              <a:rPr lang="en" sz="4550">
                <a:solidFill>
                  <a:srgbClr val="202124"/>
                </a:solidFill>
                <a:highlight>
                  <a:srgbClr val="FFFFFF"/>
                </a:highlight>
                <a:latin typeface="Times New Roman"/>
                <a:ea typeface="Times New Roman"/>
                <a:cs typeface="Times New Roman"/>
                <a:sym typeface="Times New Roman"/>
              </a:rPr>
              <a:t>Computation of RNN </a:t>
            </a:r>
            <a:r>
              <a:rPr lang="en" sz="4550">
                <a:solidFill>
                  <a:srgbClr val="202124"/>
                </a:solidFill>
                <a:highlight>
                  <a:srgbClr val="FFFFFF"/>
                </a:highlight>
                <a:latin typeface="Times New Roman"/>
                <a:ea typeface="Times New Roman"/>
                <a:cs typeface="Times New Roman"/>
                <a:sym typeface="Times New Roman"/>
              </a:rPr>
              <a:t> network is slow and i</a:t>
            </a:r>
            <a:r>
              <a:rPr lang="en" sz="4550">
                <a:solidFill>
                  <a:srgbClr val="202124"/>
                </a:solidFill>
                <a:highlight>
                  <a:srgbClr val="FFFFFF"/>
                </a:highlight>
                <a:latin typeface="Times New Roman"/>
                <a:ea typeface="Times New Roman"/>
                <a:cs typeface="Times New Roman"/>
                <a:sym typeface="Times New Roman"/>
              </a:rPr>
              <a:t>t cannot process very long sequences if using tanh or relu as an activation function.</a:t>
            </a:r>
            <a:endParaRPr sz="4550">
              <a:solidFill>
                <a:srgbClr val="202124"/>
              </a:solidFill>
              <a:highlight>
                <a:srgbClr val="FFFFFF"/>
              </a:highlight>
              <a:latin typeface="Times New Roman"/>
              <a:ea typeface="Times New Roman"/>
              <a:cs typeface="Times New Roman"/>
              <a:sym typeface="Times New Roman"/>
            </a:endParaRPr>
          </a:p>
          <a:p>
            <a:pPr indent="0" lvl="0" marL="914400" rtl="0" algn="l">
              <a:spcBef>
                <a:spcPts val="1200"/>
              </a:spcBef>
              <a:spcAft>
                <a:spcPts val="0"/>
              </a:spcAft>
              <a:buNone/>
            </a:pPr>
            <a:r>
              <a:t/>
            </a:r>
            <a:endParaRPr sz="1800">
              <a:latin typeface="Times New Roman"/>
              <a:ea typeface="Times New Roman"/>
              <a:cs typeface="Times New Roman"/>
              <a:sym typeface="Times New Roman"/>
            </a:endParaRPr>
          </a:p>
          <a:p>
            <a:pPr indent="0" lvl="0" marL="457200" rtl="0" algn="l">
              <a:spcBef>
                <a:spcPts val="120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Long-Short term memory(LSTM)</a:t>
            </a:r>
            <a:endParaRPr sz="3822">
              <a:latin typeface="Times New Roman"/>
              <a:ea typeface="Times New Roman"/>
              <a:cs typeface="Times New Roman"/>
              <a:sym typeface="Times New Roman"/>
            </a:endParaRPr>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1000"/>
              </a:spcBef>
              <a:spcAft>
                <a:spcPts val="0"/>
              </a:spcAft>
              <a:buClr>
                <a:srgbClr val="202124"/>
              </a:buClr>
              <a:buSzPts val="1800"/>
              <a:buChar char="●"/>
            </a:pPr>
            <a:r>
              <a:rPr lang="en">
                <a:solidFill>
                  <a:srgbClr val="202124"/>
                </a:solidFill>
                <a:latin typeface="Times New Roman"/>
                <a:ea typeface="Times New Roman"/>
                <a:cs typeface="Times New Roman"/>
                <a:sym typeface="Times New Roman"/>
              </a:rPr>
              <a:t>LSTMs are a special kind of RNN capable of learning long-term dependencies by remembering information for long periods.</a:t>
            </a:r>
            <a:r>
              <a:rPr lang="en">
                <a:solidFill>
                  <a:srgbClr val="202124"/>
                </a:solidFill>
                <a:highlight>
                  <a:srgbClr val="FFFFFF"/>
                </a:highlight>
                <a:latin typeface="Times New Roman"/>
                <a:ea typeface="Times New Roman"/>
                <a:cs typeface="Times New Roman"/>
                <a:sym typeface="Times New Roman"/>
              </a:rPr>
              <a:t> </a:t>
            </a:r>
            <a:endParaRPr>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02124"/>
              </a:buClr>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LSTMs have a chain-like structure, but the repeating module is a bit different structure. Instead of having a single neural network layer, four interacting layers are communicating extraordinarily.</a:t>
            </a:r>
            <a:endParaRPr>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02124"/>
              </a:buClr>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A conventional LSTM unit consists of a cell, an input gate, an output gate, and a forget gate.</a:t>
            </a:r>
            <a:endParaRPr>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1209425" y="152400"/>
            <a:ext cx="6903666"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440">
                <a:latin typeface="Times New Roman"/>
                <a:ea typeface="Times New Roman"/>
                <a:cs typeface="Times New Roman"/>
                <a:sym typeface="Times New Roman"/>
              </a:rPr>
              <a:t>Working of LSTM</a:t>
            </a:r>
            <a:endParaRPr sz="3440">
              <a:latin typeface="Times New Roman"/>
              <a:ea typeface="Times New Roman"/>
              <a:cs typeface="Times New Roman"/>
              <a:sym typeface="Times New Roman"/>
            </a:endParaRPr>
          </a:p>
        </p:txBody>
      </p:sp>
      <p:sp>
        <p:nvSpPr>
          <p:cNvPr id="159" name="Google Shape;159;p25"/>
          <p:cNvSpPr txBox="1"/>
          <p:nvPr>
            <p:ph idx="1" type="body"/>
          </p:nvPr>
        </p:nvSpPr>
        <p:spPr>
          <a:xfrm>
            <a:off x="311700" y="1229875"/>
            <a:ext cx="8520600" cy="34995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3200"/>
              </a:spcBef>
              <a:spcAft>
                <a:spcPts val="0"/>
              </a:spcAft>
              <a:buClr>
                <a:srgbClr val="292929"/>
              </a:buClr>
              <a:buSzPts val="1800"/>
              <a:buFont typeface="Georgia"/>
              <a:buChar char="●"/>
            </a:pPr>
            <a:r>
              <a:rPr b="1" lang="en">
                <a:solidFill>
                  <a:srgbClr val="202124"/>
                </a:solidFill>
                <a:highlight>
                  <a:srgbClr val="FFFFFF"/>
                </a:highlight>
                <a:latin typeface="Times New Roman"/>
                <a:ea typeface="Times New Roman"/>
                <a:cs typeface="Times New Roman"/>
                <a:sym typeface="Times New Roman"/>
              </a:rPr>
              <a:t>Hidden state &amp; new inputs </a:t>
            </a:r>
            <a:r>
              <a:rPr lang="en">
                <a:solidFill>
                  <a:srgbClr val="292929"/>
                </a:solidFill>
                <a:highlight>
                  <a:srgbClr val="FFFFFF"/>
                </a:highlight>
                <a:latin typeface="Times New Roman"/>
                <a:ea typeface="Times New Roman"/>
                <a:cs typeface="Times New Roman"/>
                <a:sym typeface="Times New Roman"/>
              </a:rPr>
              <a:t>: hidden state from a previous timestep (h_t-1) and the input at a current timestep (x_t) are combined before passing copies of it through various gates.</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92929"/>
              </a:buClr>
              <a:buSzPts val="1800"/>
              <a:buFont typeface="Georgia"/>
              <a:buChar char="●"/>
            </a:pPr>
            <a:r>
              <a:rPr b="1" lang="en">
                <a:solidFill>
                  <a:srgbClr val="292929"/>
                </a:solidFill>
                <a:highlight>
                  <a:srgbClr val="FFFFFF"/>
                </a:highlight>
                <a:latin typeface="Times New Roman"/>
                <a:ea typeface="Times New Roman"/>
                <a:cs typeface="Times New Roman"/>
                <a:sym typeface="Times New Roman"/>
              </a:rPr>
              <a:t>Forget gate : </a:t>
            </a:r>
            <a:r>
              <a:rPr lang="en">
                <a:solidFill>
                  <a:srgbClr val="292929"/>
                </a:solidFill>
                <a:highlight>
                  <a:srgbClr val="FFFFFF"/>
                </a:highlight>
                <a:latin typeface="Times New Roman"/>
                <a:ea typeface="Times New Roman"/>
                <a:cs typeface="Times New Roman"/>
                <a:sym typeface="Times New Roman"/>
              </a:rPr>
              <a:t>this gate controls what information should be forgotten. Since the sigmoid function ranges between 0 and 1, it sets which values in the cell state should be discarded (multiplied by 0), remembered (multiplied by 1), or partially remembered (multiplied by some value between 0 and 1).</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292929"/>
              </a:buClr>
              <a:buSzPts val="1800"/>
              <a:buFont typeface="Georgia"/>
              <a:buChar char="●"/>
            </a:pPr>
            <a:r>
              <a:rPr b="1" lang="en">
                <a:solidFill>
                  <a:srgbClr val="292929"/>
                </a:solidFill>
                <a:highlight>
                  <a:srgbClr val="FFFFFF"/>
                </a:highlight>
                <a:latin typeface="Times New Roman"/>
                <a:ea typeface="Times New Roman"/>
                <a:cs typeface="Times New Roman"/>
                <a:sym typeface="Times New Roman"/>
              </a:rPr>
              <a:t>Input gate : </a:t>
            </a:r>
            <a:r>
              <a:rPr lang="en">
                <a:solidFill>
                  <a:srgbClr val="292929"/>
                </a:solidFill>
                <a:highlight>
                  <a:srgbClr val="FFFFFF"/>
                </a:highlight>
                <a:latin typeface="Times New Roman"/>
                <a:ea typeface="Times New Roman"/>
                <a:cs typeface="Times New Roman"/>
                <a:sym typeface="Times New Roman"/>
              </a:rPr>
              <a:t>helps to identify important elements that need to be added to the cell state. Note that the results of the input gate get multiplied by the cell state candidate, with only the information deemed important by the input gate                                being added to the cell state.</a:t>
            </a:r>
            <a:endParaRPr sz="2100">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440">
                <a:latin typeface="Times New Roman"/>
                <a:ea typeface="Times New Roman"/>
                <a:cs typeface="Times New Roman"/>
                <a:sym typeface="Times New Roman"/>
              </a:rPr>
              <a:t>Working of LSTM</a:t>
            </a:r>
            <a:endParaRPr sz="3440">
              <a:latin typeface="Times New Roman"/>
              <a:ea typeface="Times New Roman"/>
              <a:cs typeface="Times New Roman"/>
              <a:sym typeface="Times New Roman"/>
            </a:endParaRPr>
          </a:p>
        </p:txBody>
      </p:sp>
      <p:sp>
        <p:nvSpPr>
          <p:cNvPr id="165" name="Google Shape;165;p26"/>
          <p:cNvSpPr txBox="1"/>
          <p:nvPr>
            <p:ph idx="1" type="body"/>
          </p:nvPr>
        </p:nvSpPr>
        <p:spPr>
          <a:xfrm>
            <a:off x="311700" y="1229875"/>
            <a:ext cx="8520600" cy="34995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1700"/>
              </a:spcBef>
              <a:spcAft>
                <a:spcPts val="0"/>
              </a:spcAft>
              <a:buClr>
                <a:srgbClr val="292929"/>
              </a:buClr>
              <a:buSzPts val="1800"/>
              <a:buFont typeface="Times New Roman"/>
              <a:buChar char="●"/>
            </a:pPr>
            <a:r>
              <a:rPr b="1" lang="en">
                <a:solidFill>
                  <a:srgbClr val="292929"/>
                </a:solidFill>
                <a:highlight>
                  <a:srgbClr val="FFFFFF"/>
                </a:highlight>
                <a:latin typeface="Times New Roman"/>
                <a:ea typeface="Times New Roman"/>
                <a:cs typeface="Times New Roman"/>
                <a:sym typeface="Times New Roman"/>
              </a:rPr>
              <a:t>Update cell state </a:t>
            </a:r>
            <a:r>
              <a:rPr lang="en">
                <a:solidFill>
                  <a:srgbClr val="292929"/>
                </a:solidFill>
                <a:highlight>
                  <a:srgbClr val="FFFFFF"/>
                </a:highlight>
                <a:latin typeface="Times New Roman"/>
                <a:ea typeface="Times New Roman"/>
                <a:cs typeface="Times New Roman"/>
                <a:sym typeface="Times New Roman"/>
              </a:rPr>
              <a:t>: first, the previous cell state (c_t-1) gets multiplied by the results of the forget gate. Then we add new information from [input gate × cell stat</a:t>
            </a:r>
            <a:r>
              <a:rPr lang="en">
                <a:solidFill>
                  <a:srgbClr val="292929"/>
                </a:solidFill>
                <a:highlight>
                  <a:srgbClr val="FFFFFF"/>
                </a:highlight>
                <a:latin typeface="Times New Roman"/>
                <a:ea typeface="Times New Roman"/>
                <a:cs typeface="Times New Roman"/>
                <a:sym typeface="Times New Roman"/>
              </a:rPr>
              <a:t>e </a:t>
            </a:r>
            <a:r>
              <a:rPr lang="en">
                <a:solidFill>
                  <a:srgbClr val="292929"/>
                </a:solidFill>
                <a:highlight>
                  <a:srgbClr val="FFFFFF"/>
                </a:highlight>
                <a:latin typeface="Times New Roman"/>
                <a:ea typeface="Times New Roman"/>
                <a:cs typeface="Times New Roman"/>
                <a:sym typeface="Times New Roman"/>
              </a:rPr>
              <a:t>candidate] to get the latest cell state (c_t).</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92929"/>
              </a:buClr>
              <a:buSzPts val="1800"/>
              <a:buFont typeface="Times New Roman"/>
              <a:buChar char="●"/>
            </a:pPr>
            <a:r>
              <a:rPr b="1" lang="en">
                <a:solidFill>
                  <a:srgbClr val="292929"/>
                </a:solidFill>
                <a:highlight>
                  <a:srgbClr val="FFFFFF"/>
                </a:highlight>
                <a:latin typeface="Times New Roman"/>
                <a:ea typeface="Times New Roman"/>
                <a:cs typeface="Times New Roman"/>
                <a:sym typeface="Times New Roman"/>
              </a:rPr>
              <a:t>Update hidden state</a:t>
            </a:r>
            <a:r>
              <a:rPr lang="en">
                <a:solidFill>
                  <a:srgbClr val="292929"/>
                </a:solidFill>
                <a:highlight>
                  <a:srgbClr val="FFFFFF"/>
                </a:highlight>
                <a:latin typeface="Times New Roman"/>
                <a:ea typeface="Times New Roman"/>
                <a:cs typeface="Times New Roman"/>
                <a:sym typeface="Times New Roman"/>
              </a:rPr>
              <a:t> : the last part is to update the hidden state. The latest cell state (c_t) is passed through the tanh activation function and multiplied by the results of the output gate.</a:t>
            </a:r>
            <a:r>
              <a:rPr lang="en">
                <a:solidFill>
                  <a:srgbClr val="292929"/>
                </a:solidFill>
                <a:highlight>
                  <a:srgbClr val="FFFFFF"/>
                </a:highlight>
                <a:latin typeface="Times New Roman"/>
                <a:ea typeface="Times New Roman"/>
                <a:cs typeface="Times New Roman"/>
                <a:sym typeface="Times New Roman"/>
              </a:rPr>
              <a:t> </a:t>
            </a:r>
            <a:endParaRPr>
              <a:solidFill>
                <a:srgbClr val="292929"/>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92929"/>
              </a:buClr>
              <a:buSzPts val="1800"/>
              <a:buFont typeface="Times New Roman"/>
              <a:buChar char="●"/>
            </a:pPr>
            <a:r>
              <a:rPr lang="en">
                <a:solidFill>
                  <a:srgbClr val="292929"/>
                </a:solidFill>
                <a:highlight>
                  <a:srgbClr val="FFFFFF"/>
                </a:highlight>
                <a:latin typeface="Times New Roman"/>
                <a:ea typeface="Times New Roman"/>
                <a:cs typeface="Times New Roman"/>
                <a:sym typeface="Times New Roman"/>
              </a:rPr>
              <a:t>Finally, the latest cell state (c_t) and the hidden state (h_t) go back into the recurrent unit, and the </a:t>
            </a:r>
            <a:r>
              <a:rPr b="1" lang="en">
                <a:solidFill>
                  <a:srgbClr val="292929"/>
                </a:solidFill>
                <a:highlight>
                  <a:srgbClr val="FFFFFF"/>
                </a:highlight>
                <a:latin typeface="Times New Roman"/>
                <a:ea typeface="Times New Roman"/>
                <a:cs typeface="Times New Roman"/>
                <a:sym typeface="Times New Roman"/>
              </a:rPr>
              <a:t>process repeats at timestep t+1</a:t>
            </a:r>
            <a:r>
              <a:rPr lang="en">
                <a:solidFill>
                  <a:srgbClr val="292929"/>
                </a:solidFill>
                <a:highlight>
                  <a:srgbClr val="FFFFFF"/>
                </a:highlight>
                <a:latin typeface="Times New Roman"/>
                <a:ea typeface="Times New Roman"/>
                <a:cs typeface="Times New Roman"/>
                <a:sym typeface="Times New Roman"/>
              </a:rPr>
              <a:t>. The loop continues                          until we reach the end of the sequence.</a:t>
            </a:r>
            <a:r>
              <a:rPr lang="en">
                <a:solidFill>
                  <a:srgbClr val="292929"/>
                </a:solidFill>
                <a:highlight>
                  <a:srgbClr val="FFFFFF"/>
                </a:highlight>
                <a:latin typeface="Times New Roman"/>
                <a:ea typeface="Times New Roman"/>
                <a:cs typeface="Times New Roman"/>
                <a:sym typeface="Times New Roman"/>
              </a:rPr>
              <a:t>  </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1811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Method Follow</a:t>
            </a:r>
            <a:endParaRPr sz="3822">
              <a:latin typeface="Times New Roman"/>
              <a:ea typeface="Times New Roman"/>
              <a:cs typeface="Times New Roman"/>
              <a:sym typeface="Times New Roman"/>
            </a:endParaRPr>
          </a:p>
        </p:txBody>
      </p:sp>
      <p:sp>
        <p:nvSpPr>
          <p:cNvPr id="171" name="Google Shape;171;p27"/>
          <p:cNvSpPr txBox="1"/>
          <p:nvPr>
            <p:ph idx="1" type="body"/>
          </p:nvPr>
        </p:nvSpPr>
        <p:spPr>
          <a:xfrm>
            <a:off x="311700" y="926275"/>
            <a:ext cx="8520600" cy="3618000"/>
          </a:xfrm>
          <a:prstGeom prst="rect">
            <a:avLst/>
          </a:prstGeom>
        </p:spPr>
        <p:txBody>
          <a:bodyPr anchorCtr="0" anchor="t" bIns="91425" lIns="91425" spcFirstLastPara="1" rIns="91425" wrap="square" tIns="91425">
            <a:normAutofit fontScale="85000" lnSpcReduction="20000"/>
          </a:bodyPr>
          <a:lstStyle/>
          <a:p>
            <a:pPr indent="-343852" lvl="0" marL="457200" rtl="0" algn="l">
              <a:lnSpc>
                <a:spcPct val="150000"/>
              </a:lnSpc>
              <a:spcBef>
                <a:spcPts val="0"/>
              </a:spcBef>
              <a:spcAft>
                <a:spcPts val="0"/>
              </a:spcAft>
              <a:buSzPct val="100000"/>
              <a:buChar char="●"/>
            </a:pPr>
            <a:r>
              <a:rPr lang="en" sz="2135">
                <a:latin typeface="Times New Roman"/>
                <a:ea typeface="Times New Roman"/>
                <a:cs typeface="Times New Roman"/>
                <a:sym typeface="Times New Roman"/>
              </a:rPr>
              <a:t>For </a:t>
            </a:r>
            <a:r>
              <a:rPr b="1" lang="en" sz="2135">
                <a:latin typeface="Times New Roman"/>
                <a:ea typeface="Times New Roman"/>
                <a:cs typeface="Times New Roman"/>
                <a:sym typeface="Times New Roman"/>
              </a:rPr>
              <a:t>Predicting AQI </a:t>
            </a:r>
            <a:r>
              <a:rPr lang="en" sz="2135">
                <a:latin typeface="Times New Roman"/>
                <a:ea typeface="Times New Roman"/>
                <a:cs typeface="Times New Roman"/>
                <a:sym typeface="Times New Roman"/>
              </a:rPr>
              <a:t>, I’m using the Nested LSTM which is a variant of LSTM network.	</a:t>
            </a:r>
            <a:endParaRPr sz="2135">
              <a:latin typeface="Times New Roman"/>
              <a:ea typeface="Times New Roman"/>
              <a:cs typeface="Times New Roman"/>
              <a:sym typeface="Times New Roman"/>
            </a:endParaRPr>
          </a:p>
          <a:p>
            <a:pPr indent="-343852" lvl="0" marL="457200" rtl="0" algn="l">
              <a:lnSpc>
                <a:spcPct val="150000"/>
              </a:lnSpc>
              <a:spcBef>
                <a:spcPts val="0"/>
              </a:spcBef>
              <a:spcAft>
                <a:spcPts val="0"/>
              </a:spcAft>
              <a:buSzPct val="100000"/>
              <a:buFont typeface="Times New Roman"/>
              <a:buChar char="●"/>
            </a:pPr>
            <a:r>
              <a:rPr lang="en" sz="2135">
                <a:latin typeface="Times New Roman"/>
                <a:ea typeface="Times New Roman"/>
                <a:cs typeface="Times New Roman"/>
                <a:sym typeface="Times New Roman"/>
              </a:rPr>
              <a:t>The </a:t>
            </a:r>
            <a:r>
              <a:rPr lang="en" sz="2135">
                <a:latin typeface="Times New Roman"/>
                <a:ea typeface="Times New Roman"/>
                <a:cs typeface="Times New Roman"/>
                <a:sym typeface="Times New Roman"/>
              </a:rPr>
              <a:t>Nested </a:t>
            </a:r>
            <a:r>
              <a:rPr lang="en" sz="2135">
                <a:latin typeface="Times New Roman"/>
                <a:ea typeface="Times New Roman"/>
                <a:cs typeface="Times New Roman"/>
                <a:sym typeface="Times New Roman"/>
              </a:rPr>
              <a:t>LSTM neural network, is used to enhance prediction performance by remembering more data from the historical data.</a:t>
            </a:r>
            <a:endParaRPr sz="2135">
              <a:latin typeface="Times New Roman"/>
              <a:ea typeface="Times New Roman"/>
              <a:cs typeface="Times New Roman"/>
              <a:sym typeface="Times New Roman"/>
            </a:endParaRPr>
          </a:p>
          <a:p>
            <a:pPr indent="-343852" lvl="0" marL="457200" rtl="0" algn="l">
              <a:lnSpc>
                <a:spcPct val="150000"/>
              </a:lnSpc>
              <a:spcBef>
                <a:spcPts val="0"/>
              </a:spcBef>
              <a:spcAft>
                <a:spcPts val="0"/>
              </a:spcAft>
              <a:buSzPct val="100000"/>
              <a:buFont typeface="Times New Roman"/>
              <a:buChar char="●"/>
            </a:pPr>
            <a:r>
              <a:rPr lang="en" sz="2135">
                <a:latin typeface="Times New Roman"/>
                <a:ea typeface="Times New Roman"/>
                <a:cs typeface="Times New Roman"/>
                <a:sym typeface="Times New Roman"/>
              </a:rPr>
              <a:t>One additional LSTM memory cell is nested inside the initial LSTM memory cell by an Nested LSTM memory cell.</a:t>
            </a:r>
            <a:endParaRPr sz="2135">
              <a:latin typeface="Times New Roman"/>
              <a:ea typeface="Times New Roman"/>
              <a:cs typeface="Times New Roman"/>
              <a:sym typeface="Times New Roman"/>
            </a:endParaRPr>
          </a:p>
          <a:p>
            <a:pPr indent="-343852" lvl="0" marL="457200" rtl="0" algn="l">
              <a:lnSpc>
                <a:spcPct val="150000"/>
              </a:lnSpc>
              <a:spcBef>
                <a:spcPts val="0"/>
              </a:spcBef>
              <a:spcAft>
                <a:spcPts val="0"/>
              </a:spcAft>
              <a:buSzPct val="100000"/>
              <a:buFont typeface="Times New Roman"/>
              <a:buChar char="●"/>
            </a:pPr>
            <a:r>
              <a:rPr lang="en" sz="2135">
                <a:latin typeface="Times New Roman"/>
                <a:ea typeface="Times New Roman"/>
                <a:cs typeface="Times New Roman"/>
                <a:sym typeface="Times New Roman"/>
              </a:rPr>
              <a:t>Overall, this structure strengthens the original LSTM  network structure’s resilience, making it possible to memorize and analyze longer-term historical information.</a:t>
            </a:r>
            <a:endParaRPr sz="2135">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8"/>
          <p:cNvPicPr preferRelativeResize="0"/>
          <p:nvPr/>
        </p:nvPicPr>
        <p:blipFill>
          <a:blip r:embed="rId3">
            <a:alphaModFix/>
          </a:blip>
          <a:stretch>
            <a:fillRect/>
          </a:stretch>
        </p:blipFill>
        <p:spPr>
          <a:xfrm>
            <a:off x="1536350" y="315600"/>
            <a:ext cx="6448425" cy="438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Existing Available </a:t>
            </a:r>
            <a:r>
              <a:rPr lang="en" sz="3822">
                <a:latin typeface="Times New Roman"/>
                <a:ea typeface="Times New Roman"/>
                <a:cs typeface="Times New Roman"/>
                <a:sym typeface="Times New Roman"/>
              </a:rPr>
              <a:t>Dataset </a:t>
            </a:r>
            <a:endParaRPr sz="3822">
              <a:latin typeface="Times New Roman"/>
              <a:ea typeface="Times New Roman"/>
              <a:cs typeface="Times New Roman"/>
              <a:sym typeface="Times New Roman"/>
            </a:endParaRPr>
          </a:p>
        </p:txBody>
      </p:sp>
      <p:sp>
        <p:nvSpPr>
          <p:cNvPr id="182" name="Google Shape;182;p29"/>
          <p:cNvSpPr txBox="1"/>
          <p:nvPr>
            <p:ph idx="1" type="body"/>
          </p:nvPr>
        </p:nvSpPr>
        <p:spPr>
          <a:xfrm>
            <a:off x="311700" y="1251675"/>
            <a:ext cx="8520600" cy="2540700"/>
          </a:xfrm>
          <a:prstGeom prst="rect">
            <a:avLst/>
          </a:prstGeom>
        </p:spPr>
        <p:txBody>
          <a:bodyPr anchorCtr="0" anchor="t" bIns="91425" lIns="91425" spcFirstLastPara="1" rIns="91425" wrap="square" tIns="91425">
            <a:normAutofit/>
          </a:bodyPr>
          <a:lstStyle/>
          <a:p>
            <a:pPr indent="-342900" lvl="0" marL="457200" rtl="0" algn="l">
              <a:lnSpc>
                <a:spcPct val="160000"/>
              </a:lnSpc>
              <a:spcBef>
                <a:spcPts val="0"/>
              </a:spcBef>
              <a:spcAft>
                <a:spcPts val="0"/>
              </a:spcAft>
              <a:buSzPts val="1800"/>
              <a:buFont typeface="Times New Roman"/>
              <a:buChar char="●"/>
            </a:pPr>
            <a:r>
              <a:rPr lang="en">
                <a:latin typeface="Times New Roman"/>
                <a:ea typeface="Times New Roman"/>
                <a:cs typeface="Times New Roman"/>
                <a:sym typeface="Times New Roman"/>
              </a:rPr>
              <a:t>For predicting AQI, the original AQI data are collected from 12 observing stations around Beijing from year 2013 to 2017. The original sensor data are collected in an hourly time step, across 1461 days. The total number of hourly data samples is 35,064 Each hourly recorded dataset consists of multiple variables and six of them are utilized in this model, namely, PM2.5, PM10, SO2, NO2, CO, and O3.</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87975" y="98100"/>
            <a:ext cx="8520600" cy="74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400">
                <a:solidFill>
                  <a:schemeClr val="dk2"/>
                </a:solidFill>
                <a:latin typeface="Times New Roman"/>
                <a:ea typeface="Times New Roman"/>
                <a:cs typeface="Times New Roman"/>
                <a:sym typeface="Times New Roman"/>
              </a:rPr>
              <a:t>                               </a:t>
            </a:r>
            <a:r>
              <a:rPr lang="en" sz="3600">
                <a:latin typeface="Times New Roman"/>
                <a:ea typeface="Times New Roman"/>
                <a:cs typeface="Times New Roman"/>
                <a:sym typeface="Times New Roman"/>
              </a:rPr>
              <a:t>Steps</a:t>
            </a:r>
            <a:endParaRPr sz="36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88" name="Google Shape;188;p30"/>
          <p:cNvSpPr txBox="1"/>
          <p:nvPr>
            <p:ph idx="1" type="body"/>
          </p:nvPr>
        </p:nvSpPr>
        <p:spPr>
          <a:xfrm>
            <a:off x="311700" y="924775"/>
            <a:ext cx="8520600" cy="3390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Data loading and Data pre-processing</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Data Normalisation getting data into certain range of values.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Wavelet transform for data stabilization.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 Dividing dataset into train set and test set.</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Training predicting using Nested LSTM neural network.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Result denormalisation.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 Output prediction result.</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Evaluation of result.</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3600"/>
            <a:ext cx="8520600" cy="239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Evaluation Metrics</a:t>
            </a:r>
            <a:endParaRPr sz="3822">
              <a:latin typeface="Times New Roman"/>
              <a:ea typeface="Times New Roman"/>
              <a:cs typeface="Times New Roman"/>
              <a:sym typeface="Times New Roman"/>
            </a:endParaRPr>
          </a:p>
        </p:txBody>
      </p:sp>
      <p:pic>
        <p:nvPicPr>
          <p:cNvPr id="194" name="Google Shape;194;p31"/>
          <p:cNvPicPr preferRelativeResize="0"/>
          <p:nvPr/>
        </p:nvPicPr>
        <p:blipFill>
          <a:blip r:embed="rId3">
            <a:alphaModFix/>
          </a:blip>
          <a:stretch>
            <a:fillRect/>
          </a:stretch>
        </p:blipFill>
        <p:spPr>
          <a:xfrm>
            <a:off x="311700" y="599350"/>
            <a:ext cx="5950050" cy="4228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Sections</a:t>
            </a:r>
            <a:endParaRPr>
              <a:latin typeface="Times New Roman"/>
              <a:ea typeface="Times New Roman"/>
              <a:cs typeface="Times New Roman"/>
              <a:sym typeface="Times New Roman"/>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Problem Background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Why interested for a Data Science student?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Sequential Model Algorithms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Method Follow</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Difficulties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Future Plan</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Results</a:t>
            </a:r>
            <a:endParaRPr sz="3822">
              <a:latin typeface="Times New Roman"/>
              <a:ea typeface="Times New Roman"/>
              <a:cs typeface="Times New Roman"/>
              <a:sym typeface="Times New Roman"/>
            </a:endParaRPr>
          </a:p>
        </p:txBody>
      </p:sp>
      <p:pic>
        <p:nvPicPr>
          <p:cNvPr id="200" name="Google Shape;200;p32"/>
          <p:cNvPicPr preferRelativeResize="0"/>
          <p:nvPr/>
        </p:nvPicPr>
        <p:blipFill>
          <a:blip r:embed="rId3">
            <a:alphaModFix/>
          </a:blip>
          <a:stretch>
            <a:fillRect/>
          </a:stretch>
        </p:blipFill>
        <p:spPr>
          <a:xfrm>
            <a:off x="54475" y="1360025"/>
            <a:ext cx="9044725" cy="229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409775" y="2792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Difficulties</a:t>
            </a:r>
            <a:endParaRPr sz="3822">
              <a:latin typeface="Times New Roman"/>
              <a:ea typeface="Times New Roman"/>
              <a:cs typeface="Times New Roman"/>
              <a:sym typeface="Times New Roman"/>
            </a:endParaRPr>
          </a:p>
        </p:txBody>
      </p:sp>
      <p:sp>
        <p:nvSpPr>
          <p:cNvPr id="206" name="Google Shape;206;p33"/>
          <p:cNvSpPr txBox="1"/>
          <p:nvPr>
            <p:ph idx="1" type="body"/>
          </p:nvPr>
        </p:nvSpPr>
        <p:spPr>
          <a:xfrm>
            <a:off x="311700" y="1229875"/>
            <a:ext cx="8520600" cy="2943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Finding the dataset for these six pollutants daily concentrations data for Jodhpur City is not available </a:t>
            </a:r>
            <a:r>
              <a:rPr lang="en">
                <a:latin typeface="Times New Roman"/>
                <a:ea typeface="Times New Roman"/>
                <a:cs typeface="Times New Roman"/>
                <a:sym typeface="Times New Roman"/>
              </a:rPr>
              <a:t>after</a:t>
            </a:r>
            <a:r>
              <a:rPr lang="en">
                <a:latin typeface="Times New Roman"/>
                <a:ea typeface="Times New Roman"/>
                <a:cs typeface="Times New Roman"/>
                <a:sym typeface="Times New Roman"/>
              </a:rPr>
              <a:t> 2020.</a:t>
            </a:r>
            <a:endParaRPr>
              <a:latin typeface="Times New Roman"/>
              <a:ea typeface="Times New Roman"/>
              <a:cs typeface="Times New Roman"/>
              <a:sym typeface="Times New Roman"/>
            </a:endParaRPr>
          </a:p>
          <a:p>
            <a:pPr indent="-361950" lvl="0" marL="457200" rtl="0" algn="l">
              <a:lnSpc>
                <a:spcPct val="150000"/>
              </a:lnSpc>
              <a:spcBef>
                <a:spcPts val="0"/>
              </a:spcBef>
              <a:spcAft>
                <a:spcPts val="0"/>
              </a:spcAft>
              <a:buSzPts val="2100"/>
              <a:buFont typeface="Times New Roman"/>
              <a:buChar char="●"/>
            </a:pPr>
            <a:r>
              <a:rPr lang="en">
                <a:solidFill>
                  <a:srgbClr val="292929"/>
                </a:solidFill>
                <a:highlight>
                  <a:srgbClr val="FFFFFF"/>
                </a:highlight>
                <a:latin typeface="Times New Roman"/>
                <a:ea typeface="Times New Roman"/>
                <a:cs typeface="Times New Roman"/>
                <a:sym typeface="Times New Roman"/>
              </a:rPr>
              <a:t>Missing data interval in between the intervals of the time series are regular but some values are simply not present.</a:t>
            </a:r>
            <a:endParaRPr>
              <a:solidFill>
                <a:srgbClr val="292929"/>
              </a:solidFill>
              <a:highlight>
                <a:srgbClr val="FFFFFF"/>
              </a:highlight>
              <a:latin typeface="Times New Roman"/>
              <a:ea typeface="Times New Roman"/>
              <a:cs typeface="Times New Roman"/>
              <a:sym typeface="Times New Roman"/>
            </a:endParaRPr>
          </a:p>
          <a:p>
            <a:pPr indent="-361950" lvl="0" marL="457200" rtl="0" algn="l">
              <a:lnSpc>
                <a:spcPct val="150000"/>
              </a:lnSpc>
              <a:spcBef>
                <a:spcPts val="0"/>
              </a:spcBef>
              <a:spcAft>
                <a:spcPts val="0"/>
              </a:spcAft>
              <a:buClr>
                <a:srgbClr val="292929"/>
              </a:buClr>
              <a:buSzPts val="2100"/>
              <a:buFont typeface="Times New Roman"/>
              <a:buChar char="●"/>
            </a:pPr>
            <a:r>
              <a:rPr b="1" lang="en">
                <a:solidFill>
                  <a:srgbClr val="292929"/>
                </a:solidFill>
                <a:highlight>
                  <a:srgbClr val="FFFFFF"/>
                </a:highlight>
                <a:latin typeface="Times New Roman"/>
                <a:ea typeface="Times New Roman"/>
                <a:cs typeface="Times New Roman"/>
                <a:sym typeface="Times New Roman"/>
              </a:rPr>
              <a:t>Data type issues </a:t>
            </a:r>
            <a:r>
              <a:rPr lang="en">
                <a:solidFill>
                  <a:srgbClr val="292929"/>
                </a:solidFill>
                <a:highlight>
                  <a:srgbClr val="FFFFFF"/>
                </a:highlight>
                <a:latin typeface="Times New Roman"/>
                <a:ea typeface="Times New Roman"/>
                <a:cs typeface="Times New Roman"/>
                <a:sym typeface="Times New Roman"/>
              </a:rPr>
              <a:t>like sudden changes in data types during data ingestion. Float values may start coming in strings. An extra type casting is required here.</a:t>
            </a:r>
            <a:endParaRPr sz="21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Future Plan</a:t>
            </a:r>
            <a:endParaRPr sz="3822">
              <a:latin typeface="Times New Roman"/>
              <a:ea typeface="Times New Roman"/>
              <a:cs typeface="Times New Roman"/>
              <a:sym typeface="Times New Roman"/>
            </a:endParaRPr>
          </a:p>
        </p:txBody>
      </p:sp>
      <p:sp>
        <p:nvSpPr>
          <p:cNvPr id="212" name="Google Shape;212;p34"/>
          <p:cNvSpPr txBox="1"/>
          <p:nvPr>
            <p:ph idx="1" type="body"/>
          </p:nvPr>
        </p:nvSpPr>
        <p:spPr>
          <a:xfrm>
            <a:off x="311700" y="1229875"/>
            <a:ext cx="8520600" cy="3586800"/>
          </a:xfrm>
          <a:prstGeom prst="rect">
            <a:avLst/>
          </a:prstGeom>
        </p:spPr>
        <p:txBody>
          <a:bodyPr anchorCtr="0" anchor="t" bIns="91425" lIns="91425" spcFirstLastPara="1" rIns="91425" wrap="square" tIns="91425">
            <a:normAutofit/>
          </a:bodyPr>
          <a:lstStyle/>
          <a:p>
            <a:pPr indent="-342900" lvl="0" marL="457200" rtl="0" algn="l">
              <a:lnSpc>
                <a:spcPct val="180000"/>
              </a:lnSpc>
              <a:spcBef>
                <a:spcPts val="0"/>
              </a:spcBef>
              <a:spcAft>
                <a:spcPts val="0"/>
              </a:spcAft>
              <a:buSzPts val="1800"/>
              <a:buFont typeface="Times New Roman"/>
              <a:buChar char="●"/>
            </a:pPr>
            <a:r>
              <a:rPr lang="en">
                <a:latin typeface="Times New Roman"/>
                <a:ea typeface="Times New Roman"/>
                <a:cs typeface="Times New Roman"/>
                <a:sym typeface="Times New Roman"/>
              </a:rPr>
              <a:t>Work on Time series data analysis to understand the core concepts of forecasting.</a:t>
            </a:r>
            <a:endParaRPr>
              <a:latin typeface="Times New Roman"/>
              <a:ea typeface="Times New Roman"/>
              <a:cs typeface="Times New Roman"/>
              <a:sym typeface="Times New Roman"/>
            </a:endParaRPr>
          </a:p>
          <a:p>
            <a:pPr indent="-342900" lvl="0" marL="457200" rtl="0" algn="l">
              <a:lnSpc>
                <a:spcPct val="180000"/>
              </a:lnSpc>
              <a:spcBef>
                <a:spcPts val="0"/>
              </a:spcBef>
              <a:spcAft>
                <a:spcPts val="0"/>
              </a:spcAft>
              <a:buSzPts val="1800"/>
              <a:buFont typeface="Times New Roman"/>
              <a:buChar char="●"/>
            </a:pPr>
            <a:r>
              <a:rPr lang="en">
                <a:latin typeface="Times New Roman"/>
                <a:ea typeface="Times New Roman"/>
                <a:cs typeface="Times New Roman"/>
                <a:sym typeface="Times New Roman"/>
              </a:rPr>
              <a:t>Creating a dataset of six parameters of pollutants data hourly. At starting level, create a small dataset at the first level and eventually let it expand.</a:t>
            </a:r>
            <a:endParaRPr>
              <a:latin typeface="Times New Roman"/>
              <a:ea typeface="Times New Roman"/>
              <a:cs typeface="Times New Roman"/>
              <a:sym typeface="Times New Roman"/>
            </a:endParaRPr>
          </a:p>
          <a:p>
            <a:pPr indent="-342900" lvl="0" marL="457200" rtl="0" algn="l">
              <a:lnSpc>
                <a:spcPct val="180000"/>
              </a:lnSpc>
              <a:spcBef>
                <a:spcPts val="0"/>
              </a:spcBef>
              <a:spcAft>
                <a:spcPts val="0"/>
              </a:spcAft>
              <a:buSzPts val="1800"/>
              <a:buFont typeface="Times New Roman"/>
              <a:buChar char="●"/>
            </a:pPr>
            <a:r>
              <a:rPr lang="en">
                <a:latin typeface="Times New Roman"/>
                <a:ea typeface="Times New Roman"/>
                <a:cs typeface="Times New Roman"/>
                <a:sym typeface="Times New Roman"/>
              </a:rPr>
              <a:t>Exploring the Recurrent Neural Networks, i.e., LSTM.</a:t>
            </a:r>
            <a:endParaRPr>
              <a:latin typeface="Times New Roman"/>
              <a:ea typeface="Times New Roman"/>
              <a:cs typeface="Times New Roman"/>
              <a:sym typeface="Times New Roman"/>
            </a:endParaRPr>
          </a:p>
          <a:p>
            <a:pPr indent="-342900" lvl="0" marL="457200" rtl="0" algn="l">
              <a:lnSpc>
                <a:spcPct val="180000"/>
              </a:lnSpc>
              <a:spcBef>
                <a:spcPts val="0"/>
              </a:spcBef>
              <a:spcAft>
                <a:spcPts val="0"/>
              </a:spcAft>
              <a:buSzPts val="1800"/>
              <a:buFont typeface="Times New Roman"/>
              <a:buChar char="●"/>
            </a:pPr>
            <a:r>
              <a:rPr lang="en">
                <a:latin typeface="Times New Roman"/>
                <a:ea typeface="Times New Roman"/>
                <a:cs typeface="Times New Roman"/>
                <a:sym typeface="Times New Roman"/>
              </a:rPr>
              <a:t>Predicting accurately and reliable AQI.</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0000"/>
              <a:t>Thank You</a:t>
            </a:r>
            <a:endParaRPr sz="10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356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Problem</a:t>
            </a:r>
            <a:r>
              <a:rPr lang="en" sz="3822">
                <a:latin typeface="Times New Roman"/>
                <a:ea typeface="Times New Roman"/>
                <a:cs typeface="Times New Roman"/>
                <a:sym typeface="Times New Roman"/>
              </a:rPr>
              <a:t> Background</a:t>
            </a:r>
            <a:endParaRPr sz="3822">
              <a:latin typeface="Times New Roman"/>
              <a:ea typeface="Times New Roman"/>
              <a:cs typeface="Times New Roman"/>
              <a:sym typeface="Times New Roman"/>
            </a:endParaRPr>
          </a:p>
        </p:txBody>
      </p:sp>
      <p:sp>
        <p:nvSpPr>
          <p:cNvPr id="98" name="Google Shape;98;p15"/>
          <p:cNvSpPr txBox="1"/>
          <p:nvPr>
            <p:ph idx="1" type="body"/>
          </p:nvPr>
        </p:nvSpPr>
        <p:spPr>
          <a:xfrm>
            <a:off x="311700" y="1113775"/>
            <a:ext cx="8520600" cy="3695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Air quality index (AQI) is a measure of air quality which describes the level of air pollution.</a:t>
            </a:r>
            <a:endParaRPr>
              <a:solidFill>
                <a:srgbClr val="202124"/>
              </a:solidFill>
              <a:highlight>
                <a:srgbClr val="FFFFFF"/>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Air pollution causes several diseases like </a:t>
            </a:r>
            <a:r>
              <a:rPr b="1" lang="en">
                <a:solidFill>
                  <a:srgbClr val="202124"/>
                </a:solidFill>
                <a:highlight>
                  <a:srgbClr val="FFFFFF"/>
                </a:highlight>
                <a:latin typeface="Times New Roman"/>
                <a:ea typeface="Times New Roman"/>
                <a:cs typeface="Times New Roman"/>
                <a:sym typeface="Times New Roman"/>
              </a:rPr>
              <a:t>strokes, heart diseases, lung cancer, acute and chronic respiratory diseases</a:t>
            </a:r>
            <a:r>
              <a:rPr lang="en">
                <a:solidFill>
                  <a:srgbClr val="202124"/>
                </a:solidFill>
                <a:highlight>
                  <a:srgbClr val="FFFFFF"/>
                </a:highlight>
                <a:latin typeface="Times New Roman"/>
                <a:ea typeface="Times New Roman"/>
                <a:cs typeface="Times New Roman"/>
                <a:sym typeface="Times New Roman"/>
              </a:rPr>
              <a:t>.</a:t>
            </a:r>
            <a:r>
              <a:rPr lang="en">
                <a:highlight>
                  <a:schemeClr val="lt1"/>
                </a:highlight>
                <a:latin typeface="Times New Roman"/>
                <a:ea typeface="Times New Roman"/>
                <a:cs typeface="Times New Roman"/>
                <a:sym typeface="Times New Roman"/>
              </a:rPr>
              <a:t>	</a:t>
            </a:r>
            <a:endParaRPr>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Accurate and reliable air quality index (AQI) prediction is highly crucial to public health and for the ecological environment.</a:t>
            </a:r>
            <a:endParaRPr>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rPr lang="en">
                <a:highlight>
                  <a:srgbClr val="FFFFFF"/>
                </a:highlight>
                <a:latin typeface="Times New Roman"/>
                <a:ea typeface="Times New Roman"/>
                <a:cs typeface="Times New Roman"/>
                <a:sym typeface="Times New Roman"/>
              </a:rPr>
              <a:t>									</a:t>
            </a:r>
            <a:endParaRPr>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rPr lang="en">
                <a:highlight>
                  <a:srgbClr val="FFFFFF"/>
                </a:highlight>
              </a:rPr>
              <a:t>					</a:t>
            </a:r>
            <a:endParaRPr>
              <a:highlight>
                <a:srgbClr val="FFFFFF"/>
              </a:highlight>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612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40">
                <a:latin typeface="Times New Roman"/>
                <a:ea typeface="Times New Roman"/>
                <a:cs typeface="Times New Roman"/>
                <a:sym typeface="Times New Roman"/>
              </a:rPr>
              <a:t>Problem Background</a:t>
            </a:r>
            <a:endParaRPr sz="2300">
              <a:latin typeface="Times New Roman"/>
              <a:ea typeface="Times New Roman"/>
              <a:cs typeface="Times New Roman"/>
              <a:sym typeface="Times New Roman"/>
            </a:endParaRPr>
          </a:p>
        </p:txBody>
      </p:sp>
      <p:pic>
        <p:nvPicPr>
          <p:cNvPr id="104" name="Google Shape;104;p16"/>
          <p:cNvPicPr preferRelativeResize="0"/>
          <p:nvPr/>
        </p:nvPicPr>
        <p:blipFill>
          <a:blip r:embed="rId3">
            <a:alphaModFix/>
          </a:blip>
          <a:stretch>
            <a:fillRect/>
          </a:stretch>
        </p:blipFill>
        <p:spPr>
          <a:xfrm>
            <a:off x="361400" y="806400"/>
            <a:ext cx="7999899" cy="3770450"/>
          </a:xfrm>
          <a:prstGeom prst="rect">
            <a:avLst/>
          </a:prstGeom>
          <a:noFill/>
          <a:ln>
            <a:noFill/>
          </a:ln>
        </p:spPr>
      </p:pic>
      <p:sp>
        <p:nvSpPr>
          <p:cNvPr id="105" name="Google Shape;105;p16"/>
          <p:cNvSpPr txBox="1"/>
          <p:nvPr/>
        </p:nvSpPr>
        <p:spPr>
          <a:xfrm>
            <a:off x="3062525" y="4460175"/>
            <a:ext cx="284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Air Quality Index Range</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Problem Statement</a:t>
            </a:r>
            <a:endParaRPr sz="3822">
              <a:latin typeface="Times New Roman"/>
              <a:ea typeface="Times New Roman"/>
              <a:cs typeface="Times New Roman"/>
              <a:sym typeface="Times New Roman"/>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In this project, our primary focus is to accurately predicts AQI on the basis of six </a:t>
            </a:r>
            <a:r>
              <a:rPr lang="en">
                <a:latin typeface="Times New Roman"/>
                <a:ea typeface="Times New Roman"/>
                <a:cs typeface="Times New Roman"/>
                <a:sym typeface="Times New Roman"/>
              </a:rPr>
              <a:t>pollutants concentration in the air.</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These six pollutants are PM2.5, PM10, NO2, SO2, CO and O3.</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We are predicting AQI using sequential models that are deep learning techniques suitable for time series data.</a:t>
            </a:r>
            <a:endParaRPr>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lang="en">
                <a:solidFill>
                  <a:srgbClr val="202124"/>
                </a:solidFill>
                <a:highlight>
                  <a:srgbClr val="FFFFFF"/>
                </a:highlight>
                <a:latin typeface="Times New Roman"/>
                <a:ea typeface="Times New Roman"/>
                <a:cs typeface="Times New Roman"/>
                <a:sym typeface="Times New Roman"/>
              </a:rPr>
              <a:t>The main objective of the AQI prediction is to inform and caution the public about the risk of exposure to daily pollution levels.</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Why interested for Data Science Student ?</a:t>
            </a:r>
            <a:endParaRPr sz="3822">
              <a:latin typeface="Times New Roman"/>
              <a:ea typeface="Times New Roman"/>
              <a:cs typeface="Times New Roman"/>
              <a:sym typeface="Times New Roman"/>
            </a:endParaRPr>
          </a:p>
        </p:txBody>
      </p:sp>
      <p:sp>
        <p:nvSpPr>
          <p:cNvPr id="117" name="Google Shape;117;p18"/>
          <p:cNvSpPr txBox="1"/>
          <p:nvPr>
            <p:ph idx="1" type="body"/>
          </p:nvPr>
        </p:nvSpPr>
        <p:spPr>
          <a:xfrm>
            <a:off x="311700" y="1266325"/>
            <a:ext cx="8520600" cy="3695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Data Science is a field that gives insights from structured and unstructured data, using different scientific methods and algorithms, and consequently helps in generating insights, making predictions and devising data driver solutions. </a:t>
            </a:r>
            <a:endParaRPr>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It uses a large amount of data to get meaningful insights using statistics and computation for decision making.</a:t>
            </a:r>
            <a:endParaRPr>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Finding out the hidden patterns or insights from the time series data</a:t>
            </a:r>
            <a:r>
              <a:rPr lang="en">
                <a:highlight>
                  <a:srgbClr val="FFFFFF"/>
                </a:highlight>
                <a:latin typeface="Times New Roman"/>
                <a:ea typeface="Times New Roman"/>
                <a:cs typeface="Times New Roman"/>
                <a:sym typeface="Times New Roman"/>
              </a:rPr>
              <a:t> to know the AQI range.</a:t>
            </a:r>
            <a:endParaRPr>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Based on </a:t>
            </a:r>
            <a:r>
              <a:rPr lang="en">
                <a:highlight>
                  <a:srgbClr val="FFFFFF"/>
                </a:highlight>
                <a:latin typeface="Times New Roman"/>
                <a:ea typeface="Times New Roman"/>
                <a:cs typeface="Times New Roman"/>
                <a:sym typeface="Times New Roman"/>
              </a:rPr>
              <a:t>the</a:t>
            </a:r>
            <a:r>
              <a:rPr lang="en">
                <a:highlight>
                  <a:srgbClr val="FFFFFF"/>
                </a:highlight>
                <a:latin typeface="Times New Roman"/>
                <a:ea typeface="Times New Roman"/>
                <a:cs typeface="Times New Roman"/>
                <a:sym typeface="Times New Roman"/>
              </a:rPr>
              <a:t> concentration of pollutants we can predict the Air Quality of Urban and metropolitan </a:t>
            </a:r>
            <a:r>
              <a:rPr lang="en">
                <a:highlight>
                  <a:srgbClr val="FFFFFF"/>
                </a:highlight>
                <a:latin typeface="Times New Roman"/>
                <a:ea typeface="Times New Roman"/>
                <a:cs typeface="Times New Roman"/>
                <a:sym typeface="Times New Roman"/>
              </a:rPr>
              <a:t>area</a:t>
            </a:r>
            <a:r>
              <a:rPr lang="en">
                <a:highlight>
                  <a:srgbClr val="FFFFFF"/>
                </a:highlight>
                <a:latin typeface="Times New Roman"/>
                <a:ea typeface="Times New Roman"/>
                <a:cs typeface="Times New Roman"/>
                <a:sym typeface="Times New Roman"/>
              </a:rPr>
              <a:t>s of India.</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Brief about Sequential Models</a:t>
            </a:r>
            <a:endParaRPr sz="3822">
              <a:latin typeface="Times New Roman"/>
              <a:ea typeface="Times New Roman"/>
              <a:cs typeface="Times New Roman"/>
              <a:sym typeface="Times New Roman"/>
            </a:endParaRPr>
          </a:p>
        </p:txBody>
      </p:sp>
      <p:sp>
        <p:nvSpPr>
          <p:cNvPr id="123" name="Google Shape;123;p19"/>
          <p:cNvSpPr txBox="1"/>
          <p:nvPr>
            <p:ph idx="1" type="body"/>
          </p:nvPr>
        </p:nvSpPr>
        <p:spPr>
          <a:xfrm>
            <a:off x="311700" y="12407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Why we need it?</a:t>
            </a:r>
            <a:endParaRPr>
              <a:solidFill>
                <a:srgbClr val="202124"/>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02124"/>
              </a:buClr>
              <a:buSzPts val="1800"/>
              <a:buFont typeface="Times New Roman"/>
              <a:buChar char="❖"/>
            </a:pPr>
            <a:r>
              <a:rPr lang="en">
                <a:solidFill>
                  <a:srgbClr val="202124"/>
                </a:solidFill>
                <a:latin typeface="Times New Roman"/>
                <a:ea typeface="Times New Roman"/>
                <a:cs typeface="Times New Roman"/>
                <a:sym typeface="Times New Roman"/>
              </a:rPr>
              <a:t>Limitations of CNN(Convolutional Neural Network)</a:t>
            </a:r>
            <a:endParaRPr sz="800">
              <a:solidFill>
                <a:srgbClr val="202124"/>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solidFill>
                  <a:srgbClr val="404040"/>
                </a:solidFill>
                <a:latin typeface="Times New Roman"/>
                <a:ea typeface="Times New Roman"/>
                <a:cs typeface="Times New Roman"/>
                <a:sym typeface="Times New Roman"/>
              </a:rPr>
              <a:t>In CNN Input and output size is fixed we can’t input image of varying dimensions to the network.</a:t>
            </a:r>
            <a:r>
              <a:rPr b="1" lang="en">
                <a:latin typeface="Times New Roman"/>
                <a:ea typeface="Times New Roman"/>
                <a:cs typeface="Times New Roman"/>
                <a:sym typeface="Times New Roman"/>
              </a:rPr>
              <a:t>									</a:t>
            </a:r>
            <a:endParaRPr b="1">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solidFill>
                  <a:srgbClr val="404040"/>
                </a:solidFill>
                <a:latin typeface="Times New Roman"/>
                <a:ea typeface="Times New Roman"/>
                <a:cs typeface="Times New Roman"/>
                <a:sym typeface="Times New Roman"/>
              </a:rPr>
              <a:t>CNN does not have long term dependencies on the data so it can not memorize previous inputs.</a:t>
            </a:r>
            <a:endParaRPr>
              <a:solidFill>
                <a:srgbClr val="404040"/>
              </a:solidFill>
              <a:latin typeface="Times New Roman"/>
              <a:ea typeface="Times New Roman"/>
              <a:cs typeface="Times New Roman"/>
              <a:sym typeface="Times New Roman"/>
            </a:endParaRPr>
          </a:p>
          <a:p>
            <a:pPr indent="0" lvl="0" marL="0" rtl="0" algn="l">
              <a:spcBef>
                <a:spcPts val="0"/>
              </a:spcBef>
              <a:spcAft>
                <a:spcPts val="1200"/>
              </a:spcAft>
              <a:buNone/>
            </a:pPr>
            <a:r>
              <a:t/>
            </a:r>
            <a:endParaRPr b="1">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822">
                <a:latin typeface="Times New Roman"/>
                <a:ea typeface="Times New Roman"/>
                <a:cs typeface="Times New Roman"/>
                <a:sym typeface="Times New Roman"/>
              </a:rPr>
              <a:t>Recurrent Neural Network(RNN)</a:t>
            </a:r>
            <a:endParaRPr sz="3822">
              <a:latin typeface="Times New Roman"/>
              <a:ea typeface="Times New Roman"/>
              <a:cs typeface="Times New Roman"/>
              <a:sym typeface="Times New Roman"/>
            </a:endParaRPr>
          </a:p>
        </p:txBody>
      </p:sp>
      <p:sp>
        <p:nvSpPr>
          <p:cNvPr id="129" name="Google Shape;129;p20"/>
          <p:cNvSpPr txBox="1"/>
          <p:nvPr>
            <p:ph idx="1" type="body"/>
          </p:nvPr>
        </p:nvSpPr>
        <p:spPr>
          <a:xfrm>
            <a:off x="311700" y="1266325"/>
            <a:ext cx="8520600" cy="12270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1000"/>
              </a:spcBef>
              <a:spcAft>
                <a:spcPts val="0"/>
              </a:spcAft>
              <a:buSzPts val="1800"/>
              <a:buFont typeface="Times New Roman"/>
              <a:buChar char="●"/>
            </a:pPr>
            <a:r>
              <a:rPr lang="en">
                <a:solidFill>
                  <a:srgbClr val="51565E"/>
                </a:solidFill>
                <a:latin typeface="Times New Roman"/>
                <a:ea typeface="Times New Roman"/>
                <a:cs typeface="Times New Roman"/>
                <a:sym typeface="Times New Roman"/>
              </a:rPr>
              <a:t>RNN works on the principle of saving the output of a hidden layer and feeding this back to the hidden layer</a:t>
            </a:r>
            <a:r>
              <a:rPr lang="en">
                <a:solidFill>
                  <a:srgbClr val="51565E"/>
                </a:solidFill>
              </a:rPr>
              <a:t>.</a:t>
            </a:r>
            <a:endParaRPr>
              <a:highlight>
                <a:srgbClr val="FFFFFF"/>
              </a:highlight>
              <a:latin typeface="Times New Roman"/>
              <a:ea typeface="Times New Roman"/>
              <a:cs typeface="Times New Roman"/>
              <a:sym typeface="Times New Roman"/>
            </a:endParaRPr>
          </a:p>
          <a:p>
            <a:pPr indent="0" lvl="0" marL="457200" rtl="0" algn="l">
              <a:lnSpc>
                <a:spcPct val="150000"/>
              </a:lnSpc>
              <a:spcBef>
                <a:spcPts val="0"/>
              </a:spcBef>
              <a:spcAft>
                <a:spcPts val="1200"/>
              </a:spcAft>
              <a:buNone/>
            </a:pPr>
            <a:r>
              <a:t/>
            </a:r>
            <a:endParaRPr>
              <a:highlight>
                <a:srgbClr val="FFFFFF"/>
              </a:highlight>
              <a:latin typeface="Times New Roman"/>
              <a:ea typeface="Times New Roman"/>
              <a:cs typeface="Times New Roman"/>
              <a:sym typeface="Times New Roman"/>
            </a:endParaRPr>
          </a:p>
        </p:txBody>
      </p:sp>
      <p:pic>
        <p:nvPicPr>
          <p:cNvPr id="130" name="Google Shape;130;p20"/>
          <p:cNvPicPr preferRelativeResize="0"/>
          <p:nvPr/>
        </p:nvPicPr>
        <p:blipFill rotWithShape="1">
          <a:blip r:embed="rId3">
            <a:alphaModFix/>
          </a:blip>
          <a:srcRect b="0" l="-600" r="600" t="0"/>
          <a:stretch/>
        </p:blipFill>
        <p:spPr>
          <a:xfrm>
            <a:off x="87200" y="2331950"/>
            <a:ext cx="9056801" cy="25665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152400" y="283175"/>
            <a:ext cx="8839199" cy="47179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