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302" r:id="rId11"/>
    <p:sldId id="303" r:id="rId12"/>
    <p:sldId id="304" r:id="rId13"/>
    <p:sldId id="271" r:id="rId14"/>
    <p:sldId id="272" r:id="rId15"/>
    <p:sldId id="273" r:id="rId16"/>
    <p:sldId id="274" r:id="rId17"/>
    <p:sldId id="275" r:id="rId18"/>
    <p:sldId id="291" r:id="rId19"/>
    <p:sldId id="276" r:id="rId20"/>
    <p:sldId id="277" r:id="rId21"/>
    <p:sldId id="279" r:id="rId22"/>
    <p:sldId id="280" r:id="rId23"/>
    <p:sldId id="278" r:id="rId24"/>
    <p:sldId id="281" r:id="rId25"/>
    <p:sldId id="282" r:id="rId26"/>
    <p:sldId id="284" r:id="rId27"/>
    <p:sldId id="283" r:id="rId28"/>
    <p:sldId id="285" r:id="rId29"/>
    <p:sldId id="286" r:id="rId30"/>
    <p:sldId id="287" r:id="rId31"/>
    <p:sldId id="298" r:id="rId32"/>
    <p:sldId id="290" r:id="rId33"/>
    <p:sldId id="292" r:id="rId34"/>
    <p:sldId id="293" r:id="rId35"/>
    <p:sldId id="294" r:id="rId36"/>
    <p:sldId id="295" r:id="rId37"/>
    <p:sldId id="296" r:id="rId38"/>
    <p:sldId id="297" r:id="rId39"/>
    <p:sldId id="288" r:id="rId40"/>
    <p:sldId id="289" r:id="rId41"/>
    <p:sldId id="29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p:scale>
          <a:sx n="80" d="100"/>
          <a:sy n="80" d="100"/>
        </p:scale>
        <p:origin x="6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E8EA-C17B-40C8-A83F-81ED67EF7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B613E94-A516-423B-B9A1-E9E0F0181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BC02883-5778-4E0F-900E-E4D84C35F609}"/>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B74C1208-0771-4F62-B94D-CDF7436017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C2890D-1583-4B85-912F-AA1C5D1F866B}"/>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153657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15E7-E2BE-4349-921F-83506E1613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9E6F54-87F8-4669-A56F-67EEB6B9A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772D46-A266-4911-9BB0-1B1A9A720F9C}"/>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4016A2D6-861C-41B5-968E-B1C15BEA90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07F0E8-8034-4F9D-9342-C2665471F1B8}"/>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290627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15D42-D279-4DA5-8D2B-3AFB20E703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D44AC3-56C1-486E-BEAE-6FD5EEEE3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8460B5-7417-4940-A7C9-BEDAD019FBB3}"/>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DD9EAA37-6C83-488D-ADDD-B9D825B860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BF905-5F1C-44F3-9D1C-4BEAEAF07E10}"/>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331601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24CF-8B62-4F99-95B3-1BBAAD46739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CBAE2A-8FDA-4D97-83D3-555EACAF1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93A254-7672-4C88-93EB-44DCF81218ED}"/>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3FECC006-2056-45C5-A006-1A16FD432D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86418C-C8E6-416C-936F-6DE62B6561C3}"/>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350522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C510-8D15-4417-98EE-0B33D4526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4A4021-046F-4440-B38F-5FAC40962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234EE-26DA-407C-BC86-759C7B2FEDBD}"/>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13631EFA-1B93-4A49-BAAA-F353A532DB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E54037-A92D-4164-A956-8EFA17627FF5}"/>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98441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68A-2B53-4D9D-B25B-B6487EBC1E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4652F99-8890-4362-89B7-CAF92B3BE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F3C2BF7-53A6-40A9-9D9D-F1B1E0BCD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3079D95-B5FE-4007-9C6E-2C58DD201B5B}"/>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6" name="Footer Placeholder 5">
            <a:extLst>
              <a:ext uri="{FF2B5EF4-FFF2-40B4-BE49-F238E27FC236}">
                <a16:creationId xmlns:a16="http://schemas.microsoft.com/office/drawing/2014/main" id="{824BCC29-8019-4B87-B205-E6A8124C777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3CC02D-9652-4B26-B0BA-F9F4571C03A5}"/>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25874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ABA5-31D0-4056-B4FA-F5D0E3A4AF0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3F2A7F-2C5A-460A-A7E8-ECEB7B6FA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09A3F-109E-4DF7-A79B-7715161B0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E8AC0EF-8C2C-4B7B-91FC-895B92EB0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E4988-3701-46B7-8389-FAE0265A9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BE3E0FD-4D89-41DC-B1CA-3604654E5EFC}"/>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8" name="Footer Placeholder 7">
            <a:extLst>
              <a:ext uri="{FF2B5EF4-FFF2-40B4-BE49-F238E27FC236}">
                <a16:creationId xmlns:a16="http://schemas.microsoft.com/office/drawing/2014/main" id="{1F72C751-19A6-42D2-8F16-3E6C0930724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268CE82-F321-41F0-A47E-C10CECA061B6}"/>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192861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7E0B-5C4B-41EA-8985-14EDEFE642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B5D077-B6F3-424B-98A8-6A2C78DFBD75}"/>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4" name="Footer Placeholder 3">
            <a:extLst>
              <a:ext uri="{FF2B5EF4-FFF2-40B4-BE49-F238E27FC236}">
                <a16:creationId xmlns:a16="http://schemas.microsoft.com/office/drawing/2014/main" id="{3986FC29-D548-4AD1-8680-8281FE4621B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24EF893-8CA5-41F6-9600-77CD60FBD441}"/>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11175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EC307-8C90-484E-A9C0-8E895A8A7A75}"/>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3" name="Footer Placeholder 2">
            <a:extLst>
              <a:ext uri="{FF2B5EF4-FFF2-40B4-BE49-F238E27FC236}">
                <a16:creationId xmlns:a16="http://schemas.microsoft.com/office/drawing/2014/main" id="{6BFED30C-835B-45A1-BDCF-050868189A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EEC5EAA-A78A-40A5-935F-00B0A692C127}"/>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27601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499B-E9DB-4E01-A464-8C207ABC3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AB87EFB-257B-42C3-9856-CD3C20868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25B411F-D025-4B32-9921-50374825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C6E15-1745-45EB-9168-D14F078DD422}"/>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6" name="Footer Placeholder 5">
            <a:extLst>
              <a:ext uri="{FF2B5EF4-FFF2-40B4-BE49-F238E27FC236}">
                <a16:creationId xmlns:a16="http://schemas.microsoft.com/office/drawing/2014/main" id="{6EDBB5C8-CAA7-4524-9C1F-43DAFCF1B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60BBB80-6455-4780-842E-C15CD1BF36A5}"/>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246087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656A-5032-4D1E-B7D0-E0AE518BF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6A46403-7EB3-4DC6-B3EB-67FE28D3B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741C9EE-45A4-4B7B-B284-5F1D7BB75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E97CB-EA7E-4004-8612-010CE553FB5B}"/>
              </a:ext>
            </a:extLst>
          </p:cNvPr>
          <p:cNvSpPr>
            <a:spLocks noGrp="1"/>
          </p:cNvSpPr>
          <p:nvPr>
            <p:ph type="dt" sz="half" idx="10"/>
          </p:nvPr>
        </p:nvSpPr>
        <p:spPr/>
        <p:txBody>
          <a:bodyPr/>
          <a:lstStyle/>
          <a:p>
            <a:fld id="{FC2C9293-1428-4C09-9B75-4646D5805E0E}" type="datetimeFigureOut">
              <a:rPr lang="en-CA" smtClean="0"/>
              <a:t>2021-07-29</a:t>
            </a:fld>
            <a:endParaRPr lang="en-CA"/>
          </a:p>
        </p:txBody>
      </p:sp>
      <p:sp>
        <p:nvSpPr>
          <p:cNvPr id="6" name="Footer Placeholder 5">
            <a:extLst>
              <a:ext uri="{FF2B5EF4-FFF2-40B4-BE49-F238E27FC236}">
                <a16:creationId xmlns:a16="http://schemas.microsoft.com/office/drawing/2014/main" id="{2923E9B0-D22C-4BC9-9A8F-EB40E0354F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2DD6C99-AD56-473B-8546-3A43137CDBD4}"/>
              </a:ext>
            </a:extLst>
          </p:cNvPr>
          <p:cNvSpPr>
            <a:spLocks noGrp="1"/>
          </p:cNvSpPr>
          <p:nvPr>
            <p:ph type="sldNum" sz="quarter" idx="12"/>
          </p:nvPr>
        </p:nvSpPr>
        <p:spPr/>
        <p:txBody>
          <a:bodyPr/>
          <a:lstStyle/>
          <a:p>
            <a:fld id="{883949ED-1EBF-491C-8F75-AB20B185AEF8}" type="slidenum">
              <a:rPr lang="en-CA" smtClean="0"/>
              <a:t>‹#›</a:t>
            </a:fld>
            <a:endParaRPr lang="en-CA"/>
          </a:p>
        </p:txBody>
      </p:sp>
    </p:spTree>
    <p:extLst>
      <p:ext uri="{BB962C8B-B14F-4D97-AF65-F5344CB8AC3E}">
        <p14:creationId xmlns:p14="http://schemas.microsoft.com/office/powerpoint/2010/main" val="21352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D1FE7-D9B3-4FE4-9B62-7C8CDDAB3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EC6D78-963E-4436-8BB2-90A9702E4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C0324D-DEBD-41D7-80EC-3E86FF833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C9293-1428-4C09-9B75-4646D5805E0E}" type="datetimeFigureOut">
              <a:rPr lang="en-CA" smtClean="0"/>
              <a:t>2021-07-29</a:t>
            </a:fld>
            <a:endParaRPr lang="en-CA"/>
          </a:p>
        </p:txBody>
      </p:sp>
      <p:sp>
        <p:nvSpPr>
          <p:cNvPr id="5" name="Footer Placeholder 4">
            <a:extLst>
              <a:ext uri="{FF2B5EF4-FFF2-40B4-BE49-F238E27FC236}">
                <a16:creationId xmlns:a16="http://schemas.microsoft.com/office/drawing/2014/main" id="{A22631DD-B553-4C3D-A74B-B4E430C7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BD066B2-2A2A-43A0-BCE8-AB9AB33E9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949ED-1EBF-491C-8F75-AB20B185AEF8}" type="slidenum">
              <a:rPr lang="en-CA" smtClean="0"/>
              <a:t>‹#›</a:t>
            </a:fld>
            <a:endParaRPr lang="en-CA"/>
          </a:p>
        </p:txBody>
      </p:sp>
    </p:spTree>
    <p:extLst>
      <p:ext uri="{BB962C8B-B14F-4D97-AF65-F5344CB8AC3E}">
        <p14:creationId xmlns:p14="http://schemas.microsoft.com/office/powerpoint/2010/main" val="310491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yaccount.google.com/u/1/lesssecureapps?rapt=AEjHL4MXxtyTSD1bqhXOlAwENEdXSlUvxXDSk7j9O-qYVXiqHcvSJ12pOR1lj3jYTYRu1BUvNtWF4IKn4vn0eOq4DP6XzQs5uA&amp;pli=1"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amazon.com/gp/help/customer/display.html?nodeId=GG8S76D3BYTGC424" TargetMode="External"/><Relationship Id="rId7" Type="http://schemas.openxmlformats.org/officeDocument/2006/relationships/hyperlink" Target="https://projects.raspberrypi.org/en/projects/python-web-server-with-flask" TargetMode="External"/><Relationship Id="rId2" Type="http://schemas.openxmlformats.org/officeDocument/2006/relationships/hyperlink" Target="https://github.com/saikumar-mandaji/text_to_speech/blob/main/speakOut.py" TargetMode="External"/><Relationship Id="rId1" Type="http://schemas.openxmlformats.org/officeDocument/2006/relationships/slideLayout" Target="../slideLayouts/slideLayout2.xml"/><Relationship Id="rId6" Type="http://schemas.openxmlformats.org/officeDocument/2006/relationships/hyperlink" Target="https://github.com/saikumar-mandaji/motion_detecti/blob/main/test_pir.c" TargetMode="External"/><Relationship Id="rId5" Type="http://schemas.openxmlformats.org/officeDocument/2006/relationships/hyperlink" Target="https://www.geeksforgeeks.org/send-mail-attachment-gmail-account-using-python/" TargetMode="External"/><Relationship Id="rId4" Type="http://schemas.openxmlformats.org/officeDocument/2006/relationships/hyperlink" Target="https://realpython.com/intro-to-python-threadin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c_standard_library/stdio_h.htm" TargetMode="External"/><Relationship Id="rId2" Type="http://schemas.openxmlformats.org/officeDocument/2006/relationships/hyperlink" Target="https://github.com/saikumar-mandaji/motion_detecti" TargetMode="External"/><Relationship Id="rId1" Type="http://schemas.openxmlformats.org/officeDocument/2006/relationships/slideLayout" Target="../slideLayouts/slideLayout2.xml"/><Relationship Id="rId4" Type="http://schemas.openxmlformats.org/officeDocument/2006/relationships/hyperlink" Target="https://pinout.xyz/pinout/wiringp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32F0-84E7-476A-811D-AED4BED00E31}"/>
              </a:ext>
            </a:extLst>
          </p:cNvPr>
          <p:cNvSpPr>
            <a:spLocks noGrp="1"/>
          </p:cNvSpPr>
          <p:nvPr>
            <p:ph type="ctrTitle"/>
          </p:nvPr>
        </p:nvSpPr>
        <p:spPr>
          <a:xfrm>
            <a:off x="1348033" y="575035"/>
            <a:ext cx="9319967" cy="2121031"/>
          </a:xfrm>
        </p:spPr>
        <p:txBody>
          <a:bodyPr>
            <a:normAutofit/>
          </a:bodyPr>
          <a:lstStyle/>
          <a:p>
            <a:r>
              <a:rPr lang="en-US" sz="4400" dirty="0">
                <a:latin typeface="Times New Roman" panose="02020603050405020304" pitchFamily="18" charset="0"/>
                <a:cs typeface="Times New Roman" panose="02020603050405020304" pitchFamily="18" charset="0"/>
              </a:rPr>
              <a:t>SMART MEDICINE REMINDER AND VENDING MACHINE</a:t>
            </a:r>
            <a:br>
              <a:rPr lang="en-US" sz="4400" dirty="0">
                <a:latin typeface="Times New Roman" panose="02020603050405020304" pitchFamily="18" charset="0"/>
                <a:cs typeface="Times New Roman" panose="02020603050405020304" pitchFamily="18" charset="0"/>
              </a:rPr>
            </a:br>
            <a:endParaRPr lang="en-CA"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730ACE-B3A3-40CA-9A68-51F4B5666F51}"/>
              </a:ext>
            </a:extLst>
          </p:cNvPr>
          <p:cNvSpPr>
            <a:spLocks noGrp="1"/>
          </p:cNvSpPr>
          <p:nvPr>
            <p:ph type="subTitle" idx="1"/>
          </p:nvPr>
        </p:nvSpPr>
        <p:spPr>
          <a:xfrm>
            <a:off x="1348033" y="3136769"/>
            <a:ext cx="9319967" cy="2121031"/>
          </a:xfrm>
        </p:spPr>
        <p:txBody>
          <a:bodyPr>
            <a:normAutofit/>
          </a:bodyPr>
          <a:lstStyle/>
          <a:p>
            <a:r>
              <a:rPr lang="en-US" sz="2000" b="1" dirty="0">
                <a:latin typeface="Times New Roman" panose="02020603050405020304" pitchFamily="18" charset="0"/>
                <a:cs typeface="Times New Roman" panose="02020603050405020304" pitchFamily="18" charset="0"/>
              </a:rPr>
              <a:t>THIRD INDIVIUAL MEETING: CODE INTEGRATION</a:t>
            </a:r>
          </a:p>
          <a:p>
            <a:pPr algn="l"/>
            <a:endParaRPr lang="en-CA" sz="1800" b="1" dirty="0">
              <a:latin typeface="Times New Roman" panose="02020603050405020304" pitchFamily="18" charset="0"/>
              <a:cs typeface="Times New Roman" panose="02020603050405020304" pitchFamily="18" charset="0"/>
            </a:endParaRPr>
          </a:p>
          <a:p>
            <a:pPr algn="l"/>
            <a:r>
              <a:rPr lang="en-CA" sz="1800" b="1" dirty="0">
                <a:latin typeface="Times New Roman" panose="02020603050405020304" pitchFamily="18" charset="0"/>
                <a:cs typeface="Times New Roman" panose="02020603050405020304" pitchFamily="18" charset="0"/>
              </a:rPr>
              <a:t>INSTRUCTOR: </a:t>
            </a:r>
            <a:r>
              <a:rPr lang="en-CA" sz="1800" dirty="0">
                <a:latin typeface="Times New Roman" panose="02020603050405020304" pitchFamily="18" charset="0"/>
                <a:cs typeface="Times New Roman" panose="02020603050405020304" pitchFamily="18" charset="0"/>
              </a:rPr>
              <a:t>Prof. Mike </a:t>
            </a:r>
            <a:r>
              <a:rPr lang="en-CA" sz="1800" dirty="0" err="1">
                <a:latin typeface="Times New Roman" panose="02020603050405020304" pitchFamily="18" charset="0"/>
                <a:cs typeface="Times New Roman" panose="02020603050405020304" pitchFamily="18" charset="0"/>
              </a:rPr>
              <a:t>Aleshams</a:t>
            </a:r>
            <a:endParaRPr lang="en-CA" sz="1800" dirty="0">
              <a:latin typeface="Times New Roman" panose="02020603050405020304" pitchFamily="18" charset="0"/>
              <a:cs typeface="Times New Roman" panose="02020603050405020304" pitchFamily="18" charset="0"/>
            </a:endParaRPr>
          </a:p>
          <a:p>
            <a:pPr algn="l"/>
            <a:r>
              <a:rPr lang="en-CA" sz="1800" b="1" dirty="0">
                <a:latin typeface="Times New Roman" panose="02020603050405020304" pitchFamily="18" charset="0"/>
                <a:cs typeface="Times New Roman" panose="02020603050405020304" pitchFamily="18" charset="0"/>
              </a:rPr>
              <a:t>Student Name: </a:t>
            </a:r>
            <a:r>
              <a:rPr lang="en-CA" sz="1800" dirty="0" err="1">
                <a:latin typeface="Times New Roman" panose="02020603050405020304" pitchFamily="18" charset="0"/>
                <a:cs typeface="Times New Roman" panose="02020603050405020304" pitchFamily="18" charset="0"/>
              </a:rPr>
              <a:t>Nishitha</a:t>
            </a:r>
            <a:r>
              <a:rPr lang="en-CA" sz="1800" dirty="0">
                <a:latin typeface="Times New Roman" panose="02020603050405020304" pitchFamily="18" charset="0"/>
                <a:cs typeface="Times New Roman" panose="02020603050405020304" pitchFamily="18" charset="0"/>
              </a:rPr>
              <a:t> </a:t>
            </a:r>
            <a:r>
              <a:rPr lang="en-CA" sz="1800" dirty="0" err="1">
                <a:latin typeface="Times New Roman" panose="02020603050405020304" pitchFamily="18" charset="0"/>
                <a:cs typeface="Times New Roman" panose="02020603050405020304" pitchFamily="18" charset="0"/>
              </a:rPr>
              <a:t>Kodur</a:t>
            </a:r>
            <a:endParaRPr lang="en-CA" sz="1800" dirty="0">
              <a:latin typeface="Times New Roman" panose="02020603050405020304" pitchFamily="18" charset="0"/>
              <a:cs typeface="Times New Roman" panose="02020603050405020304" pitchFamily="18" charset="0"/>
            </a:endParaRPr>
          </a:p>
          <a:p>
            <a:pPr algn="l"/>
            <a:r>
              <a:rPr lang="en-CA" sz="1800" b="1" dirty="0">
                <a:latin typeface="Times New Roman" panose="02020603050405020304" pitchFamily="18" charset="0"/>
                <a:cs typeface="Times New Roman" panose="02020603050405020304" pitchFamily="18" charset="0"/>
              </a:rPr>
              <a:t>Student ID: </a:t>
            </a:r>
            <a:r>
              <a:rPr lang="en-CA" sz="1800" dirty="0">
                <a:latin typeface="Times New Roman" panose="02020603050405020304" pitchFamily="18" charset="0"/>
                <a:cs typeface="Times New Roman" panose="02020603050405020304" pitchFamily="18" charset="0"/>
              </a:rPr>
              <a:t>C0771813</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42DAFE-3AA2-4D7B-A99C-B94C4E6FF18F}"/>
              </a:ext>
            </a:extLst>
          </p:cNvPr>
          <p:cNvPicPr>
            <a:picLocks noChangeAspect="1"/>
          </p:cNvPicPr>
          <p:nvPr/>
        </p:nvPicPr>
        <p:blipFill>
          <a:blip r:embed="rId2"/>
          <a:stretch>
            <a:fillRect/>
          </a:stretch>
        </p:blipFill>
        <p:spPr>
          <a:xfrm>
            <a:off x="8751674" y="5455186"/>
            <a:ext cx="2475191" cy="981541"/>
          </a:xfrm>
          <a:prstGeom prst="rect">
            <a:avLst/>
          </a:prstGeom>
        </p:spPr>
      </p:pic>
    </p:spTree>
    <p:extLst>
      <p:ext uri="{BB962C8B-B14F-4D97-AF65-F5344CB8AC3E}">
        <p14:creationId xmlns:p14="http://schemas.microsoft.com/office/powerpoint/2010/main" val="320303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87C2-A642-4607-8BC6-95CC63EED25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Explanation of Threading </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0C6E9B-7171-43F0-8724-9ABF56A709D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Here, we are using threading method which helps us run two different codes at the same time. Here the previous code to launch the HTML page and this code to calculate time run simultaneously using threading. </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Python threading allows us to have different parts of the program run concurrently and can simplify our design.</a:t>
            </a:r>
          </a:p>
          <a:p>
            <a:pPr marL="0" indent="0">
              <a:buNone/>
            </a:pPr>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A thread is a separate flow of execution. This means that our program will have two things happening at once.</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6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C5F7-9CA6-40D0-9A75-3187516BCFA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HTML Code</a:t>
            </a:r>
            <a:endParaRPr lang="en-CA"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2D5BC6C-3B36-425A-8346-11EC1A4B3BA3}"/>
              </a:ext>
            </a:extLst>
          </p:cNvPr>
          <p:cNvPicPr>
            <a:picLocks noGrp="1" noChangeAspect="1"/>
          </p:cNvPicPr>
          <p:nvPr>
            <p:ph idx="1"/>
          </p:nvPr>
        </p:nvPicPr>
        <p:blipFill>
          <a:blip r:embed="rId2"/>
          <a:stretch>
            <a:fillRect/>
          </a:stretch>
        </p:blipFill>
        <p:spPr>
          <a:xfrm>
            <a:off x="1015767" y="1845080"/>
            <a:ext cx="7378356" cy="4351338"/>
          </a:xfrm>
        </p:spPr>
      </p:pic>
    </p:spTree>
    <p:extLst>
      <p:ext uri="{BB962C8B-B14F-4D97-AF65-F5344CB8AC3E}">
        <p14:creationId xmlns:p14="http://schemas.microsoft.com/office/powerpoint/2010/main" val="418318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7498-B78A-4432-9B45-F34189CF5A9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F8CF2-F798-4FED-8540-1D93A38AF2A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HTML page consisting to give time inputs from user end.</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E0B181-131A-4658-BE5F-025B1F0E489E}"/>
              </a:ext>
            </a:extLst>
          </p:cNvPr>
          <p:cNvPicPr>
            <a:picLocks noChangeAspect="1"/>
          </p:cNvPicPr>
          <p:nvPr/>
        </p:nvPicPr>
        <p:blipFill>
          <a:blip r:embed="rId2"/>
          <a:stretch>
            <a:fillRect/>
          </a:stretch>
        </p:blipFill>
        <p:spPr>
          <a:xfrm>
            <a:off x="946157" y="2492515"/>
            <a:ext cx="6058425" cy="2690093"/>
          </a:xfrm>
          <a:prstGeom prst="rect">
            <a:avLst/>
          </a:prstGeom>
        </p:spPr>
      </p:pic>
    </p:spTree>
    <p:extLst>
      <p:ext uri="{BB962C8B-B14F-4D97-AF65-F5344CB8AC3E}">
        <p14:creationId xmlns:p14="http://schemas.microsoft.com/office/powerpoint/2010/main" val="3771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0F4B-3012-4C83-9D58-ACF1B49EEB0A}"/>
              </a:ext>
            </a:extLst>
          </p:cNvPr>
          <p:cNvSpPr>
            <a:spLocks noGrp="1"/>
          </p:cNvSpPr>
          <p:nvPr>
            <p:ph type="title"/>
          </p:nvPr>
        </p:nvSpPr>
        <p:spPr>
          <a:xfrm>
            <a:off x="409575" y="365125"/>
            <a:ext cx="10944225" cy="663575"/>
          </a:xfrm>
        </p:spPr>
        <p:txBody>
          <a:bodyPr>
            <a:normAutofit/>
          </a:bodyPr>
          <a:lstStyle/>
          <a:p>
            <a:r>
              <a:rPr lang="en-US" sz="4000" dirty="0">
                <a:latin typeface="Times New Roman" panose="02020603050405020304" pitchFamily="18" charset="0"/>
                <a:cs typeface="Times New Roman" panose="02020603050405020304" pitchFamily="18" charset="0"/>
              </a:rPr>
              <a:t>Code to activate Stepper driver and motors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1E28C-AACB-4E22-A2E9-F7DE7A4BB5FE}"/>
              </a:ext>
            </a:extLst>
          </p:cNvPr>
          <p:cNvSpPr>
            <a:spLocks noGrp="1"/>
          </p:cNvSpPr>
          <p:nvPr>
            <p:ph idx="1"/>
          </p:nvPr>
        </p:nvSpPr>
        <p:spPr>
          <a:xfrm>
            <a:off x="314325" y="1028700"/>
            <a:ext cx="11039476" cy="5464175"/>
          </a:xfrm>
        </p:spPr>
        <p:txBody>
          <a:bodyPr>
            <a:normAutofit/>
          </a:bodyPr>
          <a:lstStyle/>
          <a:p>
            <a:r>
              <a:rPr lang="en-US" sz="1800" dirty="0">
                <a:latin typeface="Times New Roman" panose="02020603050405020304" pitchFamily="18" charset="0"/>
                <a:cs typeface="Times New Roman" panose="02020603050405020304" pitchFamily="18" charset="0"/>
              </a:rPr>
              <a:t>Below is the C code to activate stepper driver and motors for dispensing of medicine boxes according to the time inputs given in HTML page.</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31DE18-C9D6-443F-90A1-D404C69FA983}"/>
              </a:ext>
            </a:extLst>
          </p:cNvPr>
          <p:cNvPicPr>
            <a:picLocks noChangeAspect="1"/>
          </p:cNvPicPr>
          <p:nvPr/>
        </p:nvPicPr>
        <p:blipFill>
          <a:blip r:embed="rId2"/>
          <a:stretch>
            <a:fillRect/>
          </a:stretch>
        </p:blipFill>
        <p:spPr>
          <a:xfrm>
            <a:off x="838198" y="1692274"/>
            <a:ext cx="4019551" cy="5027669"/>
          </a:xfrm>
          <a:prstGeom prst="rect">
            <a:avLst/>
          </a:prstGeom>
        </p:spPr>
      </p:pic>
      <p:pic>
        <p:nvPicPr>
          <p:cNvPr id="7" name="Picture 6">
            <a:extLst>
              <a:ext uri="{FF2B5EF4-FFF2-40B4-BE49-F238E27FC236}">
                <a16:creationId xmlns:a16="http://schemas.microsoft.com/office/drawing/2014/main" id="{52DC8977-99F0-488C-9343-5CC0542CCC5D}"/>
              </a:ext>
            </a:extLst>
          </p:cNvPr>
          <p:cNvPicPr>
            <a:picLocks noChangeAspect="1"/>
          </p:cNvPicPr>
          <p:nvPr/>
        </p:nvPicPr>
        <p:blipFill>
          <a:blip r:embed="rId3"/>
          <a:stretch>
            <a:fillRect/>
          </a:stretch>
        </p:blipFill>
        <p:spPr>
          <a:xfrm>
            <a:off x="6629400" y="1692274"/>
            <a:ext cx="3238395" cy="2004721"/>
          </a:xfrm>
          <a:prstGeom prst="rect">
            <a:avLst/>
          </a:prstGeom>
        </p:spPr>
      </p:pic>
    </p:spTree>
    <p:extLst>
      <p:ext uri="{BB962C8B-B14F-4D97-AF65-F5344CB8AC3E}">
        <p14:creationId xmlns:p14="http://schemas.microsoft.com/office/powerpoint/2010/main" val="396349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DC3C-DC60-4333-A9B3-D2223F75FC1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activate Stepper driver and motors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E51DF4-92DD-4A94-8819-05CAB57724AF}"/>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Explanation of the code: </a:t>
            </a:r>
          </a:p>
          <a:p>
            <a:pPr marL="0" indent="0">
              <a:buNone/>
            </a:pPr>
            <a:r>
              <a:rPr lang="en-CA" sz="1800" dirty="0">
                <a:latin typeface="Courier New" panose="02070309020205020404" pitchFamily="49" charset="0"/>
                <a:cs typeface="Courier New" panose="02070309020205020404" pitchFamily="49" charset="0"/>
              </a:rPr>
              <a:t>// Define pin connections &amp; motor's steps per revolution</a:t>
            </a:r>
          </a:p>
          <a:p>
            <a:pPr marL="0" indent="0">
              <a:buNone/>
            </a:pPr>
            <a:r>
              <a:rPr lang="en-CA" sz="1800" dirty="0">
                <a:latin typeface="Courier New" panose="02070309020205020404" pitchFamily="49" charset="0"/>
                <a:cs typeface="Courier New" panose="02070309020205020404" pitchFamily="49" charset="0"/>
              </a:rPr>
              <a:t>const int dirPin1 = 27;	//DIR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stepper driver to </a:t>
            </a:r>
            <a:r>
              <a:rPr lang="en-CA" sz="1800" dirty="0" err="1">
                <a:latin typeface="Courier New" panose="02070309020205020404" pitchFamily="49" charset="0"/>
                <a:cs typeface="Courier New" panose="02070309020205020404" pitchFamily="49" charset="0"/>
              </a:rPr>
              <a:t>WiringPi</a:t>
            </a:r>
            <a:r>
              <a:rPr lang="en-CA" sz="1800" dirty="0">
                <a:latin typeface="Courier New" panose="02070309020205020404" pitchFamily="49" charset="0"/>
                <a:cs typeface="Courier New" panose="02070309020205020404" pitchFamily="49" charset="0"/>
              </a:rPr>
              <a:t> 27</a:t>
            </a:r>
          </a:p>
          <a:p>
            <a:pPr marL="0" indent="0">
              <a:buNone/>
            </a:pPr>
            <a:r>
              <a:rPr lang="en-CA" sz="1800" dirty="0">
                <a:latin typeface="Courier New" panose="02070309020205020404" pitchFamily="49" charset="0"/>
                <a:cs typeface="Courier New" panose="02070309020205020404" pitchFamily="49" charset="0"/>
              </a:rPr>
              <a:t>const int stepPin1 = 25;	//STEP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stepper driver to WiringPi25</a:t>
            </a:r>
          </a:p>
          <a:p>
            <a:pPr marL="0" indent="0">
              <a:buNone/>
            </a:pPr>
            <a:r>
              <a:rPr lang="en-CA" sz="1800" dirty="0">
                <a:latin typeface="Courier New" panose="02070309020205020404" pitchFamily="49" charset="0"/>
                <a:cs typeface="Courier New" panose="02070309020205020404" pitchFamily="49" charset="0"/>
              </a:rPr>
              <a:t>const int stepsPerRevolution1 = 250;	//Defining steps per revolution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stepper driver</a:t>
            </a:r>
            <a:endParaRPr lang="en-CA" sz="1800" dirty="0">
              <a:latin typeface="Times New Roman" panose="02020603050405020304" pitchFamily="18" charset="0"/>
              <a:cs typeface="Times New Roman" panose="02020603050405020304" pitchFamily="18" charset="0"/>
            </a:endParaRPr>
          </a:p>
          <a:p>
            <a:pPr marL="0" indent="0">
              <a:buNone/>
            </a:pPr>
            <a:r>
              <a:rPr lang="en-CA" sz="1800" dirty="0">
                <a:latin typeface="Courier New" panose="02070309020205020404" pitchFamily="49" charset="0"/>
                <a:cs typeface="Courier New" panose="02070309020205020404" pitchFamily="49" charset="0"/>
              </a:rPr>
              <a:t>const int dirPin2 = 28;	//DIR pin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stepper driver to </a:t>
            </a:r>
            <a:r>
              <a:rPr lang="en-CA" sz="1800" dirty="0" err="1">
                <a:latin typeface="Courier New" panose="02070309020205020404" pitchFamily="49" charset="0"/>
                <a:cs typeface="Courier New" panose="02070309020205020404" pitchFamily="49" charset="0"/>
              </a:rPr>
              <a:t>WiringPi</a:t>
            </a:r>
            <a:r>
              <a:rPr lang="en-CA" sz="1800" dirty="0">
                <a:latin typeface="Courier New" panose="02070309020205020404" pitchFamily="49" charset="0"/>
                <a:cs typeface="Courier New" panose="02070309020205020404" pitchFamily="49" charset="0"/>
              </a:rPr>
              <a:t> 28</a:t>
            </a:r>
          </a:p>
          <a:p>
            <a:pPr marL="0" indent="0">
              <a:buNone/>
            </a:pPr>
            <a:r>
              <a:rPr lang="en-CA" sz="1800" dirty="0">
                <a:latin typeface="Courier New" panose="02070309020205020404" pitchFamily="49" charset="0"/>
                <a:cs typeface="Courier New" panose="02070309020205020404" pitchFamily="49" charset="0"/>
              </a:rPr>
              <a:t>const int stepPin2 = 23;	//STEP pin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stepper driver to </a:t>
            </a:r>
            <a:r>
              <a:rPr lang="en-CA" sz="1800" dirty="0" err="1">
                <a:latin typeface="Courier New" panose="02070309020205020404" pitchFamily="49" charset="0"/>
                <a:cs typeface="Courier New" panose="02070309020205020404" pitchFamily="49" charset="0"/>
              </a:rPr>
              <a:t>WiringPi</a:t>
            </a:r>
            <a:r>
              <a:rPr lang="en-CA" sz="1800" dirty="0">
                <a:latin typeface="Courier New" panose="02070309020205020404" pitchFamily="49" charset="0"/>
                <a:cs typeface="Courier New" panose="02070309020205020404" pitchFamily="49" charset="0"/>
              </a:rPr>
              <a:t> 23</a:t>
            </a:r>
          </a:p>
          <a:p>
            <a:pPr marL="0" indent="0">
              <a:buNone/>
            </a:pPr>
            <a:r>
              <a:rPr lang="en-CA" sz="1800" dirty="0">
                <a:latin typeface="Courier New" panose="02070309020205020404" pitchFamily="49" charset="0"/>
                <a:cs typeface="Courier New" panose="02070309020205020404" pitchFamily="49" charset="0"/>
              </a:rPr>
              <a:t>const int stepsPerRevolution2 = 250; //Defining steps per revolution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stepper 						driver</a:t>
            </a:r>
          </a:p>
          <a:p>
            <a:pPr marL="0" indent="0">
              <a:buNone/>
            </a:pPr>
            <a:endParaRPr lang="en-CA"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375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597B-A1A7-4748-ADEB-7E082D46C72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activate Stepper driver and motors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D35AB1-C707-4DEB-9BE1-278155267DE9}"/>
              </a:ext>
            </a:extLst>
          </p:cNvPr>
          <p:cNvSpPr>
            <a:spLocks noGrp="1"/>
          </p:cNvSpPr>
          <p:nvPr>
            <p:ph idx="1"/>
          </p:nvPr>
        </p:nvSpPr>
        <p:spPr/>
        <p:txBody>
          <a:bodyPr>
            <a:normAutofit/>
          </a:bodyPr>
          <a:lstStyle/>
          <a:p>
            <a:pPr marL="0" indent="0">
              <a:buNone/>
            </a:pPr>
            <a:r>
              <a:rPr lang="en-CA" sz="1800" dirty="0" err="1">
                <a:latin typeface="Courier New" panose="02070309020205020404" pitchFamily="49" charset="0"/>
                <a:cs typeface="Courier New" panose="02070309020205020404" pitchFamily="49" charset="0"/>
              </a:rPr>
              <a:t>pinMode</a:t>
            </a:r>
            <a:r>
              <a:rPr lang="en-CA" sz="1800" dirty="0">
                <a:latin typeface="Courier New" panose="02070309020205020404" pitchFamily="49" charset="0"/>
                <a:cs typeface="Courier New" panose="02070309020205020404" pitchFamily="49" charset="0"/>
              </a:rPr>
              <a:t>(stepPin1, OUTPUT);	//Defining STEP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driver pin as output</a:t>
            </a:r>
          </a:p>
          <a:p>
            <a:pPr marL="0" indent="0">
              <a:buNone/>
            </a:pPr>
            <a:r>
              <a:rPr lang="en-CA" sz="1800" dirty="0" err="1">
                <a:latin typeface="Courier New" panose="02070309020205020404" pitchFamily="49" charset="0"/>
                <a:cs typeface="Courier New" panose="02070309020205020404" pitchFamily="49" charset="0"/>
              </a:rPr>
              <a:t>pinMode</a:t>
            </a:r>
            <a:r>
              <a:rPr lang="en-CA" sz="1800" dirty="0">
                <a:latin typeface="Courier New" panose="02070309020205020404" pitchFamily="49" charset="0"/>
                <a:cs typeface="Courier New" panose="02070309020205020404" pitchFamily="49" charset="0"/>
              </a:rPr>
              <a:t>(dirPin1, OUTPUT);	//Defining DIR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driver pin as output</a:t>
            </a:r>
          </a:p>
          <a:p>
            <a:pPr marL="0" indent="0">
              <a:buNone/>
            </a:pPr>
            <a:r>
              <a:rPr lang="en-CA" sz="1800" dirty="0" err="1">
                <a:latin typeface="Courier New" panose="02070309020205020404" pitchFamily="49" charset="0"/>
                <a:cs typeface="Courier New" panose="02070309020205020404" pitchFamily="49" charset="0"/>
              </a:rPr>
              <a:t>pinMode</a:t>
            </a:r>
            <a:r>
              <a:rPr lang="en-CA" sz="1800" dirty="0">
                <a:latin typeface="Courier New" panose="02070309020205020404" pitchFamily="49" charset="0"/>
                <a:cs typeface="Courier New" panose="02070309020205020404" pitchFamily="49" charset="0"/>
              </a:rPr>
              <a:t>(stepPin2, OUTPUT);	//Defining STEP pin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driver pin as output</a:t>
            </a:r>
          </a:p>
          <a:p>
            <a:pPr marL="0" indent="0">
              <a:buNone/>
            </a:pPr>
            <a:r>
              <a:rPr lang="en-CA" sz="1800" dirty="0" err="1">
                <a:latin typeface="Courier New" panose="02070309020205020404" pitchFamily="49" charset="0"/>
                <a:cs typeface="Courier New" panose="02070309020205020404" pitchFamily="49" charset="0"/>
              </a:rPr>
              <a:t>pinMode</a:t>
            </a:r>
            <a:r>
              <a:rPr lang="en-CA" sz="1800" dirty="0">
                <a:latin typeface="Courier New" panose="02070309020205020404" pitchFamily="49" charset="0"/>
                <a:cs typeface="Courier New" panose="02070309020205020404" pitchFamily="49" charset="0"/>
              </a:rPr>
              <a:t>(dirPin2, OUTPUT);	//Defining DIR pin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driver pin as output</a:t>
            </a:r>
          </a:p>
          <a:p>
            <a:pPr marL="0" indent="0">
              <a:buNone/>
            </a:pPr>
            <a:r>
              <a:rPr lang="en-CA" sz="1800" dirty="0" err="1">
                <a:latin typeface="Courier New" panose="02070309020205020404" pitchFamily="49" charset="0"/>
                <a:cs typeface="Courier New" panose="02070309020205020404" pitchFamily="49" charset="0"/>
              </a:rPr>
              <a:t>digitalWrite</a:t>
            </a:r>
            <a:r>
              <a:rPr lang="en-CA" sz="1800" dirty="0">
                <a:latin typeface="Courier New" panose="02070309020205020404" pitchFamily="49" charset="0"/>
                <a:cs typeface="Courier New" panose="02070309020205020404" pitchFamily="49" charset="0"/>
              </a:rPr>
              <a:t>(dirPin2, LOW);	//Defining DIR pin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driver as LOW</a:t>
            </a:r>
          </a:p>
          <a:p>
            <a:pPr marL="0" indent="0">
              <a:buNone/>
            </a:pPr>
            <a:r>
              <a:rPr lang="en-CA" sz="1800" dirty="0">
                <a:latin typeface="Courier New" panose="02070309020205020404" pitchFamily="49" charset="0"/>
                <a:cs typeface="Courier New" panose="02070309020205020404" pitchFamily="49" charset="0"/>
              </a:rPr>
              <a:t>// Spin motor1 slowly</a:t>
            </a:r>
          </a:p>
          <a:p>
            <a:pPr marL="0" indent="0">
              <a:buNone/>
            </a:pPr>
            <a:r>
              <a:rPr lang="en-CA" sz="1800" dirty="0" err="1">
                <a:latin typeface="Courier New" panose="02070309020205020404" pitchFamily="49" charset="0"/>
                <a:cs typeface="Courier New" panose="02070309020205020404" pitchFamily="49" charset="0"/>
              </a:rPr>
              <a:t>digitalWrite</a:t>
            </a:r>
            <a:r>
              <a:rPr lang="en-CA" sz="1800" dirty="0">
                <a:latin typeface="Courier New" panose="02070309020205020404" pitchFamily="49" charset="0"/>
                <a:cs typeface="Courier New" panose="02070309020205020404" pitchFamily="49" charset="0"/>
              </a:rPr>
              <a:t>(dirPin1, LOW);	//Defining DIR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driver as LOW</a:t>
            </a:r>
          </a:p>
          <a:p>
            <a:pPr marL="0" indent="0">
              <a:buNone/>
            </a:pPr>
            <a:r>
              <a:rPr lang="en-CA" sz="1800" dirty="0">
                <a:latin typeface="Courier New" panose="02070309020205020404" pitchFamily="49" charset="0"/>
                <a:cs typeface="Courier New" panose="02070309020205020404" pitchFamily="49" charset="0"/>
              </a:rPr>
              <a:t>// Spin motor1 slowly</a:t>
            </a:r>
          </a:p>
          <a:p>
            <a:pPr marL="0" indent="0">
              <a:buNone/>
            </a:pPr>
            <a:r>
              <a:rPr lang="en-CA" sz="1800" dirty="0" err="1">
                <a:latin typeface="Courier New" panose="02070309020205020404" pitchFamily="49" charset="0"/>
                <a:cs typeface="Courier New" panose="02070309020205020404" pitchFamily="49" charset="0"/>
              </a:rPr>
              <a:t>digitalWrite</a:t>
            </a:r>
            <a:r>
              <a:rPr lang="en-CA" sz="1800" dirty="0">
                <a:latin typeface="Courier New" panose="02070309020205020404" pitchFamily="49" charset="0"/>
                <a:cs typeface="Courier New" panose="02070309020205020404" pitchFamily="49" charset="0"/>
              </a:rPr>
              <a:t>(dirPin1, LOW);	//Defining DIR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driver as LOW	</a:t>
            </a:r>
          </a:p>
        </p:txBody>
      </p:sp>
    </p:spTree>
    <p:extLst>
      <p:ext uri="{BB962C8B-B14F-4D97-AF65-F5344CB8AC3E}">
        <p14:creationId xmlns:p14="http://schemas.microsoft.com/office/powerpoint/2010/main" val="174712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4B13-C446-41EF-899A-DE003BD33E4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activate Stepper driver and motors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91679-5810-413D-ABDF-ACD5A5B393E7}"/>
              </a:ext>
            </a:extLst>
          </p:cNvPr>
          <p:cNvSpPr>
            <a:spLocks noGrp="1"/>
          </p:cNvSpPr>
          <p:nvPr>
            <p:ph idx="1"/>
          </p:nvPr>
        </p:nvSpPr>
        <p:spPr/>
        <p:txBody>
          <a:bodyPr>
            <a:normAutofit/>
          </a:bodyPr>
          <a:lstStyle/>
          <a:p>
            <a:pPr marL="0" indent="0">
              <a:buNone/>
            </a:pPr>
            <a:r>
              <a:rPr lang="en-CA" sz="1800" dirty="0" err="1">
                <a:latin typeface="Courier New" panose="02070309020205020404" pitchFamily="49" charset="0"/>
                <a:cs typeface="Courier New" panose="02070309020205020404" pitchFamily="49" charset="0"/>
              </a:rPr>
              <a:t>digitalWrite</a:t>
            </a:r>
            <a:r>
              <a:rPr lang="en-CA" sz="1800" dirty="0">
                <a:latin typeface="Courier New" panose="02070309020205020404" pitchFamily="49" charset="0"/>
                <a:cs typeface="Courier New" panose="02070309020205020404" pitchFamily="49" charset="0"/>
              </a:rPr>
              <a:t>(stepPin1, LOW);	//Defining STEP pin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driver as LOW</a:t>
            </a:r>
          </a:p>
          <a:p>
            <a:pPr marL="0" indent="0">
              <a:buNone/>
            </a:pPr>
            <a:r>
              <a:rPr lang="en-CA" sz="1800" dirty="0">
                <a:latin typeface="Courier New" panose="02070309020205020404" pitchFamily="49" charset="0"/>
                <a:cs typeface="Courier New" panose="02070309020205020404" pitchFamily="49" charset="0"/>
              </a:rPr>
              <a:t>for(int x = 0; x &lt; stepsPerRevolution1; x++)	//For loop for revolution of 							1</a:t>
            </a:r>
            <a:r>
              <a:rPr lang="en-CA" sz="1800" baseline="30000" dirty="0">
                <a:latin typeface="Courier New" panose="02070309020205020404" pitchFamily="49" charset="0"/>
                <a:cs typeface="Courier New" panose="02070309020205020404" pitchFamily="49" charset="0"/>
              </a:rPr>
              <a:t>st</a:t>
            </a:r>
            <a:r>
              <a:rPr lang="en-CA" sz="1800" dirty="0">
                <a:latin typeface="Courier New" panose="02070309020205020404" pitchFamily="49" charset="0"/>
                <a:cs typeface="Courier New" panose="02070309020205020404" pitchFamily="49" charset="0"/>
              </a:rPr>
              <a:t> stepper motor</a:t>
            </a:r>
          </a:p>
          <a:p>
            <a:pPr marL="0" indent="0">
              <a:buNone/>
            </a:pPr>
            <a:r>
              <a:rPr lang="en-CA" sz="1800" dirty="0">
                <a:latin typeface="Courier New" panose="02070309020205020404" pitchFamily="49" charset="0"/>
                <a:cs typeface="Courier New" panose="02070309020205020404" pitchFamily="49" charset="0"/>
              </a:rPr>
              <a:t>for(int x = 0; x &lt; stepsPerRevolution2; x++) 	//for loop for revolution of 								2</a:t>
            </a:r>
            <a:r>
              <a:rPr lang="en-CA" sz="1800" baseline="30000" dirty="0">
                <a:latin typeface="Courier New" panose="02070309020205020404" pitchFamily="49" charset="0"/>
                <a:cs typeface="Courier New" panose="02070309020205020404" pitchFamily="49" charset="0"/>
              </a:rPr>
              <a:t>nd</a:t>
            </a:r>
            <a:r>
              <a:rPr lang="en-CA" sz="1800" dirty="0">
                <a:latin typeface="Courier New" panose="02070309020205020404" pitchFamily="49" charset="0"/>
                <a:cs typeface="Courier New" panose="02070309020205020404" pitchFamily="49" charset="0"/>
              </a:rPr>
              <a:t> stepper motor</a:t>
            </a:r>
          </a:p>
          <a:p>
            <a:pPr marL="0" indent="0">
              <a:buNone/>
            </a:pPr>
            <a:endParaRPr lang="en-CA"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49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2241-FD1D-4522-B019-6FE16D8055F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a:t>
            </a:r>
            <a:r>
              <a:rPr lang="en-US" sz="4000" dirty="0" err="1">
                <a:latin typeface="Times New Roman" panose="02020603050405020304" pitchFamily="18" charset="0"/>
                <a:cs typeface="Times New Roman" panose="02020603050405020304" pitchFamily="18" charset="0"/>
              </a:rPr>
              <a:t>SpeakOut</a:t>
            </a:r>
            <a:r>
              <a:rPr lang="en-US" sz="4000" dirty="0">
                <a:latin typeface="Times New Roman" panose="02020603050405020304" pitchFamily="18" charset="0"/>
                <a:cs typeface="Times New Roman" panose="02020603050405020304" pitchFamily="18" charset="0"/>
              </a:rPr>
              <a:t> function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62552E-F48A-4C3C-8782-B89805C95CA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below python code is to convert text to speech using </a:t>
            </a:r>
            <a:r>
              <a:rPr lang="en-US" sz="1800" dirty="0" err="1">
                <a:latin typeface="Times New Roman" panose="02020603050405020304" pitchFamily="18" charset="0"/>
                <a:cs typeface="Times New Roman" panose="02020603050405020304" pitchFamily="18" charset="0"/>
              </a:rPr>
              <a:t>gtts</a:t>
            </a:r>
            <a:r>
              <a:rPr lang="en-US" sz="1800" dirty="0">
                <a:latin typeface="Times New Roman" panose="02020603050405020304" pitchFamily="18" charset="0"/>
                <a:cs typeface="Times New Roman" panose="02020603050405020304" pitchFamily="18" charset="0"/>
              </a:rPr>
              <a:t> (google text to speech). Alexa speaks out based on the timings set.</a:t>
            </a: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FD0A2A-6370-4423-97FF-8AF0F9F09BA2}"/>
              </a:ext>
            </a:extLst>
          </p:cNvPr>
          <p:cNvPicPr>
            <a:picLocks noChangeAspect="1"/>
          </p:cNvPicPr>
          <p:nvPr/>
        </p:nvPicPr>
        <p:blipFill>
          <a:blip r:embed="rId2"/>
          <a:stretch>
            <a:fillRect/>
          </a:stretch>
        </p:blipFill>
        <p:spPr>
          <a:xfrm>
            <a:off x="1472431" y="2751835"/>
            <a:ext cx="7464423" cy="3010789"/>
          </a:xfrm>
          <a:prstGeom prst="rect">
            <a:avLst/>
          </a:prstGeom>
        </p:spPr>
      </p:pic>
    </p:spTree>
    <p:extLst>
      <p:ext uri="{BB962C8B-B14F-4D97-AF65-F5344CB8AC3E}">
        <p14:creationId xmlns:p14="http://schemas.microsoft.com/office/powerpoint/2010/main" val="24010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1E61-3008-4604-80AA-B763BA795D2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interfacing Arduino uno to Raspberry pi</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67DC38-2103-40A5-8E97-8A33CF51829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Below C code is used for interfacing Arduino uno to raspberry pi. This code will in turn run with the LCD display code for displaying values.</a:t>
            </a:r>
          </a:p>
          <a:p>
            <a:r>
              <a:rPr lang="en-US" sz="1800" dirty="0">
                <a:latin typeface="Times New Roman" panose="02020603050405020304" pitchFamily="18" charset="0"/>
                <a:cs typeface="Times New Roman" panose="02020603050405020304" pitchFamily="18" charset="0"/>
              </a:rPr>
              <a:t>This C code reads data from file.txt and sends the data to Arduino for LCD display.</a:t>
            </a:r>
          </a:p>
          <a:p>
            <a:endParaRPr lang="en-US"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6AE651-2959-4026-8EA6-8A9CC5DBFB45}"/>
              </a:ext>
            </a:extLst>
          </p:cNvPr>
          <p:cNvPicPr>
            <a:picLocks noChangeAspect="1"/>
          </p:cNvPicPr>
          <p:nvPr/>
        </p:nvPicPr>
        <p:blipFill>
          <a:blip r:embed="rId2"/>
          <a:stretch>
            <a:fillRect/>
          </a:stretch>
        </p:blipFill>
        <p:spPr>
          <a:xfrm>
            <a:off x="1167345" y="2941647"/>
            <a:ext cx="9685859" cy="3551228"/>
          </a:xfrm>
          <a:prstGeom prst="rect">
            <a:avLst/>
          </a:prstGeom>
        </p:spPr>
      </p:pic>
    </p:spTree>
    <p:extLst>
      <p:ext uri="{BB962C8B-B14F-4D97-AF65-F5344CB8AC3E}">
        <p14:creationId xmlns:p14="http://schemas.microsoft.com/office/powerpoint/2010/main" val="373653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7159-4764-436A-A695-6B08CDB1388E}"/>
              </a:ext>
            </a:extLst>
          </p:cNvPr>
          <p:cNvSpPr>
            <a:spLocks noGrp="1"/>
          </p:cNvSpPr>
          <p:nvPr>
            <p:ph type="title"/>
          </p:nvPr>
        </p:nvSpPr>
        <p:spPr>
          <a:xfrm>
            <a:off x="495300" y="365125"/>
            <a:ext cx="10858500" cy="663575"/>
          </a:xfrm>
        </p:spPr>
        <p:txBody>
          <a:bodyPr>
            <a:normAutofit/>
          </a:bodyPr>
          <a:lstStyle/>
          <a:p>
            <a:r>
              <a:rPr lang="en-US" sz="4000" dirty="0">
                <a:latin typeface="Times New Roman" panose="02020603050405020304" pitchFamily="18" charset="0"/>
                <a:cs typeface="Times New Roman" panose="02020603050405020304" pitchFamily="18" charset="0"/>
              </a:rPr>
              <a:t>Code for LCD Display</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BFED9A-3083-49DF-820D-69FD5FF1B2EF}"/>
              </a:ext>
            </a:extLst>
          </p:cNvPr>
          <p:cNvSpPr>
            <a:spLocks noGrp="1"/>
          </p:cNvSpPr>
          <p:nvPr>
            <p:ph idx="1"/>
          </p:nvPr>
        </p:nvSpPr>
        <p:spPr>
          <a:xfrm>
            <a:off x="666750" y="1028700"/>
            <a:ext cx="10687050" cy="51482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Below is the C code written in Arduino IDE. This code is used for LCD display. </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B68FF2-2C30-4000-BF62-F487146C8428}"/>
              </a:ext>
            </a:extLst>
          </p:cNvPr>
          <p:cNvPicPr>
            <a:picLocks noChangeAspect="1"/>
          </p:cNvPicPr>
          <p:nvPr/>
        </p:nvPicPr>
        <p:blipFill>
          <a:blip r:embed="rId2"/>
          <a:stretch>
            <a:fillRect/>
          </a:stretch>
        </p:blipFill>
        <p:spPr>
          <a:xfrm>
            <a:off x="3354421" y="1441122"/>
            <a:ext cx="6246780" cy="5195987"/>
          </a:xfrm>
          <a:prstGeom prst="rect">
            <a:avLst/>
          </a:prstGeom>
        </p:spPr>
      </p:pic>
    </p:spTree>
    <p:extLst>
      <p:ext uri="{BB962C8B-B14F-4D97-AF65-F5344CB8AC3E}">
        <p14:creationId xmlns:p14="http://schemas.microsoft.com/office/powerpoint/2010/main" val="209394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9775-CD95-4E10-B7A1-B7F67005552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Table of Contents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95EA4-A745-47AA-B89F-69EA0EF644FC}"/>
              </a:ext>
            </a:extLst>
          </p:cNvPr>
          <p:cNvSpPr>
            <a:spLocks noGrp="1"/>
          </p:cNvSpPr>
          <p:nvPr>
            <p:ph idx="1"/>
          </p:nvPr>
        </p:nvSpPr>
        <p:spPr>
          <a:xfrm>
            <a:off x="461913" y="1825625"/>
            <a:ext cx="10891887" cy="4667250"/>
          </a:xfrm>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Block Diagram</a:t>
            </a:r>
          </a:p>
          <a:p>
            <a:r>
              <a:rPr lang="en-US" sz="1800" dirty="0">
                <a:latin typeface="Times New Roman" panose="02020603050405020304" pitchFamily="18" charset="0"/>
                <a:cs typeface="Times New Roman" panose="02020603050405020304" pitchFamily="18" charset="0"/>
              </a:rPr>
              <a:t>Code to Launch HTML page </a:t>
            </a:r>
          </a:p>
          <a:p>
            <a:r>
              <a:rPr lang="en-US" sz="1800" dirty="0">
                <a:latin typeface="Times New Roman" panose="02020603050405020304" pitchFamily="18" charset="0"/>
                <a:cs typeface="Times New Roman" panose="02020603050405020304" pitchFamily="18" charset="0"/>
              </a:rPr>
              <a:t>Explanation of Threading </a:t>
            </a:r>
          </a:p>
          <a:p>
            <a:r>
              <a:rPr lang="en-US" sz="1800" dirty="0">
                <a:latin typeface="Times New Roman" panose="02020603050405020304" pitchFamily="18" charset="0"/>
                <a:cs typeface="Times New Roman" panose="02020603050405020304" pitchFamily="18" charset="0"/>
              </a:rPr>
              <a:t>HTML code</a:t>
            </a:r>
          </a:p>
          <a:p>
            <a:r>
              <a:rPr lang="en-US" sz="1800" dirty="0">
                <a:latin typeface="Times New Roman" panose="02020603050405020304" pitchFamily="18" charset="0"/>
                <a:cs typeface="Times New Roman" panose="02020603050405020304" pitchFamily="18" charset="0"/>
              </a:rPr>
              <a:t>HTML Page</a:t>
            </a:r>
          </a:p>
          <a:p>
            <a:r>
              <a:rPr lang="en-US" sz="1800" dirty="0">
                <a:latin typeface="Times New Roman" panose="02020603050405020304" pitchFamily="18" charset="0"/>
                <a:cs typeface="Times New Roman" panose="02020603050405020304" pitchFamily="18" charset="0"/>
              </a:rPr>
              <a:t>Code to activate stepper driver and motors</a:t>
            </a:r>
          </a:p>
          <a:p>
            <a:r>
              <a:rPr lang="en-US" sz="1800" dirty="0">
                <a:latin typeface="Times New Roman" panose="02020603050405020304" pitchFamily="18" charset="0"/>
                <a:cs typeface="Times New Roman" panose="02020603050405020304" pitchFamily="18" charset="0"/>
              </a:rPr>
              <a:t>Code for </a:t>
            </a:r>
            <a:r>
              <a:rPr lang="en-US" sz="1800" dirty="0" err="1">
                <a:latin typeface="Times New Roman" panose="02020603050405020304" pitchFamily="18" charset="0"/>
                <a:cs typeface="Times New Roman" panose="02020603050405020304" pitchFamily="18" charset="0"/>
              </a:rPr>
              <a:t>SpeakOut</a:t>
            </a:r>
            <a:r>
              <a:rPr lang="en-US" sz="1800" dirty="0">
                <a:latin typeface="Times New Roman" panose="02020603050405020304" pitchFamily="18" charset="0"/>
                <a:cs typeface="Times New Roman" panose="02020603050405020304" pitchFamily="18" charset="0"/>
              </a:rPr>
              <a:t> function</a:t>
            </a:r>
          </a:p>
          <a:p>
            <a:r>
              <a:rPr lang="en-US" sz="1800" dirty="0">
                <a:latin typeface="Times New Roman" panose="02020603050405020304" pitchFamily="18" charset="0"/>
                <a:cs typeface="Times New Roman" panose="02020603050405020304" pitchFamily="18" charset="0"/>
              </a:rPr>
              <a:t>Code for interfacing Arduino uno to Raspberry pi</a:t>
            </a:r>
          </a:p>
          <a:p>
            <a:r>
              <a:rPr lang="en-US" sz="1800" dirty="0">
                <a:latin typeface="Times New Roman" panose="02020603050405020304" pitchFamily="18" charset="0"/>
                <a:cs typeface="Times New Roman" panose="02020603050405020304" pitchFamily="18" charset="0"/>
              </a:rPr>
              <a:t>Code for LCD display</a:t>
            </a:r>
          </a:p>
          <a:p>
            <a:r>
              <a:rPr lang="en-US" sz="1800" dirty="0">
                <a:latin typeface="Times New Roman" panose="02020603050405020304" pitchFamily="18" charset="0"/>
                <a:cs typeface="Times New Roman" panose="02020603050405020304" pitchFamily="18" charset="0"/>
              </a:rPr>
              <a:t>Code for sending email attachment </a:t>
            </a:r>
          </a:p>
          <a:p>
            <a:r>
              <a:rPr lang="en-US" sz="1800" dirty="0">
                <a:latin typeface="Times New Roman" panose="02020603050405020304" pitchFamily="18" charset="0"/>
                <a:cs typeface="Times New Roman" panose="02020603050405020304" pitchFamily="18" charset="0"/>
              </a:rPr>
              <a:t>Code for PIR interfacing</a:t>
            </a:r>
          </a:p>
          <a:p>
            <a:r>
              <a:rPr lang="en-US" sz="1800" dirty="0">
                <a:latin typeface="Times New Roman" panose="02020603050405020304" pitchFamily="18" charset="0"/>
                <a:cs typeface="Times New Roman" panose="02020603050405020304" pitchFamily="18" charset="0"/>
              </a:rPr>
              <a:t>Code for Camera module interfacing</a:t>
            </a:r>
          </a:p>
          <a:p>
            <a:r>
              <a:rPr lang="en-US" sz="1800" dirty="0">
                <a:latin typeface="Times New Roman" panose="02020603050405020304" pitchFamily="18" charset="0"/>
                <a:cs typeface="Times New Roman" panose="02020603050405020304" pitchFamily="18" charset="0"/>
              </a:rPr>
              <a:t>Final code Integration</a:t>
            </a:r>
          </a:p>
          <a:p>
            <a:r>
              <a:rPr lang="en-US" sz="1800" dirty="0">
                <a:latin typeface="Times New Roman" panose="02020603050405020304" pitchFamily="18" charset="0"/>
                <a:cs typeface="Times New Roman" panose="02020603050405020304" pitchFamily="18" charset="0"/>
              </a:rPr>
              <a:t>Parallel processing codes integration</a:t>
            </a:r>
          </a:p>
          <a:p>
            <a:r>
              <a:rPr lang="en-US" sz="1800" dirty="0">
                <a:latin typeface="Times New Roman" panose="02020603050405020304" pitchFamily="18" charset="0"/>
                <a:cs typeface="Times New Roman" panose="02020603050405020304" pitchFamily="18" charset="0"/>
              </a:rPr>
              <a:t>References</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60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0E4D-09F3-44B4-B9E6-055E8BFBC6E8}"/>
              </a:ext>
            </a:extLst>
          </p:cNvPr>
          <p:cNvSpPr>
            <a:spLocks noGrp="1"/>
          </p:cNvSpPr>
          <p:nvPr>
            <p:ph type="title"/>
          </p:nvPr>
        </p:nvSpPr>
        <p:spPr>
          <a:xfrm>
            <a:off x="904874" y="365125"/>
            <a:ext cx="10448925" cy="1082675"/>
          </a:xfrm>
        </p:spPr>
        <p:txBody>
          <a:bodyPr/>
          <a:lstStyle/>
          <a:p>
            <a:r>
              <a:rPr lang="en-US" sz="4400" dirty="0">
                <a:latin typeface="Times New Roman" panose="02020603050405020304" pitchFamily="18" charset="0"/>
                <a:cs typeface="Times New Roman" panose="02020603050405020304" pitchFamily="18" charset="0"/>
              </a:rPr>
              <a:t>Code for LCD Display</a:t>
            </a:r>
            <a:endParaRPr lang="en-CA"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9BB7CA-57EC-4FD2-8A0E-99649D689A58}"/>
              </a:ext>
            </a:extLst>
          </p:cNvPr>
          <p:cNvPicPr>
            <a:picLocks noGrp="1" noChangeAspect="1"/>
          </p:cNvPicPr>
          <p:nvPr>
            <p:ph idx="1"/>
          </p:nvPr>
        </p:nvPicPr>
        <p:blipFill>
          <a:blip r:embed="rId2"/>
          <a:stretch>
            <a:fillRect/>
          </a:stretch>
        </p:blipFill>
        <p:spPr>
          <a:xfrm>
            <a:off x="3510822" y="1690688"/>
            <a:ext cx="5170356" cy="5105957"/>
          </a:xfrm>
        </p:spPr>
      </p:pic>
    </p:spTree>
    <p:extLst>
      <p:ext uri="{BB962C8B-B14F-4D97-AF65-F5344CB8AC3E}">
        <p14:creationId xmlns:p14="http://schemas.microsoft.com/office/powerpoint/2010/main" val="319525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0FC-AB1E-4AF7-A963-3F38944E29D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LCD Display</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3008FC-2743-42CA-B896-FDA5AD95C10C}"/>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M, S, T which  are values of Medicine value, Status and Time. These values are taken from the json file which we saved as file.txt.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File.txt: Time calculations are done in python. To display time in LCD we are using C. file.txt is used to store the time calculated by python and reading the data with C.</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Medicine value can be 1,2,3 or 4</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Status: 0 or 1. 1 defines running state; i.e. when the time inputs are submitted in the HTML page. Else, Status will be 0</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Time: This displays the time of the medicine box dispense.</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2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9BE1-E979-4CC9-9C7B-CB53C934574F}"/>
              </a:ext>
            </a:extLst>
          </p:cNvPr>
          <p:cNvSpPr>
            <a:spLocks noGrp="1"/>
          </p:cNvSpPr>
          <p:nvPr>
            <p:ph type="title"/>
          </p:nvPr>
        </p:nvSpPr>
        <p:spPr>
          <a:xfrm>
            <a:off x="438150" y="365126"/>
            <a:ext cx="10915650" cy="901700"/>
          </a:xfrm>
        </p:spPr>
        <p:txBody>
          <a:bodyPr>
            <a:normAutofit/>
          </a:bodyPr>
          <a:lstStyle/>
          <a:p>
            <a:r>
              <a:rPr lang="en-US" sz="4000" dirty="0">
                <a:latin typeface="Times New Roman" panose="02020603050405020304" pitchFamily="18" charset="0"/>
                <a:cs typeface="Times New Roman" panose="02020603050405020304" pitchFamily="18" charset="0"/>
              </a:rPr>
              <a:t>Code for LCD Display</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5B05AD-4AE2-4C0A-ACC8-743AE327A509}"/>
              </a:ext>
            </a:extLst>
          </p:cNvPr>
          <p:cNvSpPr>
            <a:spLocks noGrp="1"/>
          </p:cNvSpPr>
          <p:nvPr>
            <p:ph idx="1"/>
          </p:nvPr>
        </p:nvSpPr>
        <p:spPr>
          <a:xfrm>
            <a:off x="600075" y="1266826"/>
            <a:ext cx="10753725" cy="5226048"/>
          </a:xfrm>
        </p:spPr>
        <p:txBody>
          <a:bodyPr>
            <a:normAutofit/>
          </a:bodyPr>
          <a:lstStyle/>
          <a:p>
            <a:r>
              <a:rPr lang="en-US" sz="1800" dirty="0">
                <a:latin typeface="Times New Roman" panose="02020603050405020304" pitchFamily="18" charset="0"/>
                <a:cs typeface="Times New Roman" panose="02020603050405020304" pitchFamily="18" charset="0"/>
              </a:rPr>
              <a:t>Below is the file.txt where M, S, T values are stored dynamically in json format from HTML page.</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ACFAEB-48A3-49C3-98BB-A7CF6186388E}"/>
              </a:ext>
            </a:extLst>
          </p:cNvPr>
          <p:cNvPicPr>
            <a:picLocks noChangeAspect="1"/>
          </p:cNvPicPr>
          <p:nvPr/>
        </p:nvPicPr>
        <p:blipFill>
          <a:blip r:embed="rId2"/>
          <a:stretch>
            <a:fillRect/>
          </a:stretch>
        </p:blipFill>
        <p:spPr>
          <a:xfrm>
            <a:off x="2596263" y="1604567"/>
            <a:ext cx="5799323" cy="4572396"/>
          </a:xfrm>
          <a:prstGeom prst="rect">
            <a:avLst/>
          </a:prstGeom>
        </p:spPr>
      </p:pic>
    </p:spTree>
    <p:extLst>
      <p:ext uri="{BB962C8B-B14F-4D97-AF65-F5344CB8AC3E}">
        <p14:creationId xmlns:p14="http://schemas.microsoft.com/office/powerpoint/2010/main" val="2996187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2E63-C764-471B-8BA2-C8C865F2287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LCD Display</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D840EE-D7C3-4168-8D93-E5B1D83C4054}"/>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Output: </a:t>
            </a:r>
          </a:p>
          <a:p>
            <a:pPr marL="0" indent="0">
              <a:buNone/>
            </a:pPr>
            <a:r>
              <a:rPr lang="en-US" sz="1800" dirty="0">
                <a:latin typeface="Times New Roman" panose="02020603050405020304" pitchFamily="18" charset="0"/>
                <a:cs typeface="Times New Roman" panose="02020603050405020304" pitchFamily="18" charset="0"/>
              </a:rPr>
              <a:t>On the LCD display, the below text will be displayed:</a:t>
            </a:r>
          </a:p>
          <a:p>
            <a:pPr marL="0" indent="0">
              <a:buNone/>
            </a:pPr>
            <a:r>
              <a:rPr lang="en-US" sz="1800" dirty="0" err="1">
                <a:latin typeface="Times New Roman" panose="02020603050405020304" pitchFamily="18" charset="0"/>
                <a:cs typeface="Times New Roman" panose="02020603050405020304" pitchFamily="18" charset="0"/>
              </a:rPr>
              <a:t>MedicineReminder</a:t>
            </a:r>
            <a:r>
              <a:rPr lang="en-US" sz="1800" dirty="0">
                <a:latin typeface="Times New Roman" panose="02020603050405020304" pitchFamily="18" charset="0"/>
                <a:cs typeface="Times New Roman" panose="02020603050405020304" pitchFamily="18" charset="0"/>
              </a:rPr>
              <a:t>     --this is displayed in column 0 row 0</a:t>
            </a:r>
          </a:p>
          <a:p>
            <a:pPr marL="0" indent="0">
              <a:buNone/>
            </a:pPr>
            <a:r>
              <a:rPr lang="en-US" sz="1800" dirty="0">
                <a:latin typeface="Times New Roman" panose="02020603050405020304" pitchFamily="18" charset="0"/>
                <a:cs typeface="Times New Roman" panose="02020603050405020304" pitchFamily="18" charset="0"/>
              </a:rPr>
              <a:t>Medicine Value:          --this is displayed in column 0 row 1</a:t>
            </a:r>
          </a:p>
          <a:p>
            <a:pPr marL="0" indent="0">
              <a:buNone/>
            </a:pPr>
            <a:r>
              <a:rPr lang="en-US" sz="1800" dirty="0">
                <a:latin typeface="Times New Roman" panose="02020603050405020304" pitchFamily="18" charset="0"/>
                <a:cs typeface="Times New Roman" panose="02020603050405020304" pitchFamily="18" charset="0"/>
              </a:rPr>
              <a:t>Status: 		    --this is displayed in column 0 row 2</a:t>
            </a:r>
          </a:p>
          <a:p>
            <a:pPr marL="0" indent="0">
              <a:buNone/>
            </a:pPr>
            <a:r>
              <a:rPr lang="en-US" sz="1800" dirty="0">
                <a:latin typeface="Times New Roman" panose="02020603050405020304" pitchFamily="18" charset="0"/>
                <a:cs typeface="Times New Roman" panose="02020603050405020304" pitchFamily="18" charset="0"/>
              </a:rPr>
              <a:t>Time: 	                    --this is displayed in column 0 row 3</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50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02EC-02EF-42E0-B9E5-F0015E59043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sending email attachment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7AF4B-90F1-47AC-B693-C519D4F930EC}"/>
              </a:ext>
            </a:extLst>
          </p:cNvPr>
          <p:cNvSpPr>
            <a:spLocks noGrp="1"/>
          </p:cNvSpPr>
          <p:nvPr>
            <p:ph idx="1"/>
          </p:nvPr>
        </p:nvSpPr>
        <p:spPr>
          <a:xfrm>
            <a:off x="838200" y="1825625"/>
            <a:ext cx="10515600" cy="4737100"/>
          </a:xfrm>
        </p:spPr>
        <p:txBody>
          <a:bodyPr>
            <a:normAutofit/>
          </a:bodyPr>
          <a:lstStyle/>
          <a:p>
            <a:r>
              <a:rPr lang="en-US" sz="1800" dirty="0">
                <a:latin typeface="Times New Roman" panose="02020603050405020304" pitchFamily="18" charset="0"/>
                <a:cs typeface="Times New Roman" panose="02020603050405020304" pitchFamily="18" charset="0"/>
              </a:rPr>
              <a:t>Below python code is used for sending email to the user/caretaker with an attachment of a recorder video taken of the patient during medicine dispense.</a:t>
            </a:r>
          </a:p>
          <a:p>
            <a:pPr marL="0" indent="0">
              <a:buNone/>
            </a:pPr>
            <a:r>
              <a:rPr lang="en-US" sz="1800" dirty="0">
                <a:latin typeface="Times New Roman" panose="02020603050405020304" pitchFamily="18" charset="0"/>
                <a:cs typeface="Times New Roman" panose="02020603050405020304" pitchFamily="18" charset="0"/>
              </a:rPr>
              <a:t> </a:t>
            </a: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DB8D56-5305-43BC-BDF9-CAAD795526C1}"/>
              </a:ext>
            </a:extLst>
          </p:cNvPr>
          <p:cNvPicPr>
            <a:picLocks noChangeAspect="1"/>
          </p:cNvPicPr>
          <p:nvPr/>
        </p:nvPicPr>
        <p:blipFill rotWithShape="1">
          <a:blip r:embed="rId2"/>
          <a:srcRect b="31327"/>
          <a:stretch/>
        </p:blipFill>
        <p:spPr>
          <a:xfrm>
            <a:off x="2219325" y="2715745"/>
            <a:ext cx="6134100" cy="3596155"/>
          </a:xfrm>
          <a:prstGeom prst="rect">
            <a:avLst/>
          </a:prstGeom>
        </p:spPr>
      </p:pic>
    </p:spTree>
    <p:extLst>
      <p:ext uri="{BB962C8B-B14F-4D97-AF65-F5344CB8AC3E}">
        <p14:creationId xmlns:p14="http://schemas.microsoft.com/office/powerpoint/2010/main" val="11896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23DD-734F-407E-B892-B404FB8C633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sending email attachment</a:t>
            </a:r>
            <a:endParaRPr lang="en-CA"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D7879E5-CB34-4D22-A160-D1E9F8181C23}"/>
              </a:ext>
            </a:extLst>
          </p:cNvPr>
          <p:cNvPicPr>
            <a:picLocks noGrp="1" noChangeAspect="1"/>
          </p:cNvPicPr>
          <p:nvPr>
            <p:ph idx="1"/>
          </p:nvPr>
        </p:nvPicPr>
        <p:blipFill>
          <a:blip r:embed="rId2"/>
          <a:stretch>
            <a:fillRect/>
          </a:stretch>
        </p:blipFill>
        <p:spPr>
          <a:xfrm>
            <a:off x="2228850" y="2267593"/>
            <a:ext cx="6953517" cy="3905987"/>
          </a:xfrm>
          <a:prstGeom prst="rect">
            <a:avLst/>
          </a:prstGeom>
        </p:spPr>
      </p:pic>
    </p:spTree>
    <p:extLst>
      <p:ext uri="{BB962C8B-B14F-4D97-AF65-F5344CB8AC3E}">
        <p14:creationId xmlns:p14="http://schemas.microsoft.com/office/powerpoint/2010/main" val="282964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AA91-A8C1-4250-8691-2B3FB1BD4D1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sending email attachment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A97C2-D62D-480B-9E8F-271D0D65727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Make sure to give access to less secured apps from the sender </a:t>
            </a:r>
            <a:r>
              <a:rPr lang="en-US" sz="1800" dirty="0" err="1">
                <a:latin typeface="Times New Roman" panose="02020603050405020304" pitchFamily="18" charset="0"/>
                <a:cs typeface="Times New Roman" panose="02020603050405020304" pitchFamily="18" charset="0"/>
              </a:rPr>
              <a:t>gmail</a:t>
            </a:r>
            <a:r>
              <a:rPr lang="en-US" sz="1800" dirty="0">
                <a:latin typeface="Times New Roman" panose="02020603050405020304" pitchFamily="18" charset="0"/>
                <a:cs typeface="Times New Roman" panose="02020603050405020304" pitchFamily="18" charset="0"/>
              </a:rPr>
              <a:t> account, else the login will be blocked by </a:t>
            </a:r>
            <a:r>
              <a:rPr lang="en-US" sz="1800" dirty="0" err="1">
                <a:latin typeface="Times New Roman" panose="02020603050405020304" pitchFamily="18" charset="0"/>
                <a:cs typeface="Times New Roman" panose="02020603050405020304" pitchFamily="18" charset="0"/>
              </a:rPr>
              <a:t>gmail</a:t>
            </a:r>
            <a:r>
              <a:rPr lang="en-US" sz="1800" dirty="0">
                <a:latin typeface="Times New Roman" panose="02020603050405020304" pitchFamily="18" charset="0"/>
                <a:cs typeface="Times New Roman" panose="02020603050405020304" pitchFamily="18" charset="0"/>
              </a:rPr>
              <a:t> account. </a:t>
            </a:r>
          </a:p>
          <a:p>
            <a:r>
              <a:rPr lang="en-US" sz="1800" dirty="0">
                <a:latin typeface="Times New Roman" panose="02020603050405020304" pitchFamily="18" charset="0"/>
                <a:cs typeface="Times New Roman" panose="02020603050405020304" pitchFamily="18" charset="0"/>
              </a:rPr>
              <a:t>Open the below link to turn this on. </a:t>
            </a:r>
            <a:r>
              <a:rPr lang="en-US" sz="1800" dirty="0">
                <a:latin typeface="Times New Roman" panose="02020603050405020304" pitchFamily="18" charset="0"/>
                <a:cs typeface="Times New Roman" panose="02020603050405020304" pitchFamily="18" charset="0"/>
                <a:hlinkClick r:id="rId2"/>
              </a:rPr>
              <a:t>https://myaccount.google.com/u/1/lesssecureapps?rapt=AEjHL4MXxtyTSD1bqhXOlAwENEdXSlUvxXDSk7j9O-qYVXiqHcvSJ12pOR1lj3jYTYRu1BUvNtWF4IKn4vn0eOq4DP6XzQs5uA&amp;pli=1</a:t>
            </a:r>
            <a:endParaRPr lang="en-US"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6CD40C-856C-41BD-9D5F-FD71013A7113}"/>
              </a:ext>
            </a:extLst>
          </p:cNvPr>
          <p:cNvPicPr>
            <a:picLocks noChangeAspect="1"/>
          </p:cNvPicPr>
          <p:nvPr/>
        </p:nvPicPr>
        <p:blipFill>
          <a:blip r:embed="rId3"/>
          <a:stretch>
            <a:fillRect/>
          </a:stretch>
        </p:blipFill>
        <p:spPr>
          <a:xfrm>
            <a:off x="994530" y="3258551"/>
            <a:ext cx="3566469" cy="3444538"/>
          </a:xfrm>
          <a:prstGeom prst="rect">
            <a:avLst/>
          </a:prstGeom>
        </p:spPr>
      </p:pic>
      <p:pic>
        <p:nvPicPr>
          <p:cNvPr id="5" name="Picture 4">
            <a:extLst>
              <a:ext uri="{FF2B5EF4-FFF2-40B4-BE49-F238E27FC236}">
                <a16:creationId xmlns:a16="http://schemas.microsoft.com/office/drawing/2014/main" id="{221DAB88-6EA4-4814-962B-F0A97FAE0593}"/>
              </a:ext>
            </a:extLst>
          </p:cNvPr>
          <p:cNvPicPr>
            <a:picLocks noChangeAspect="1"/>
          </p:cNvPicPr>
          <p:nvPr/>
        </p:nvPicPr>
        <p:blipFill>
          <a:blip r:embed="rId4"/>
          <a:stretch>
            <a:fillRect/>
          </a:stretch>
        </p:blipFill>
        <p:spPr>
          <a:xfrm>
            <a:off x="4771140" y="3258551"/>
            <a:ext cx="6372519" cy="3053349"/>
          </a:xfrm>
          <a:prstGeom prst="rect">
            <a:avLst/>
          </a:prstGeom>
        </p:spPr>
      </p:pic>
    </p:spTree>
    <p:extLst>
      <p:ext uri="{BB962C8B-B14F-4D97-AF65-F5344CB8AC3E}">
        <p14:creationId xmlns:p14="http://schemas.microsoft.com/office/powerpoint/2010/main" val="160524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26A2-72DF-45A7-BC93-567D2C31377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sending email attachment</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68F878-2B28-4B6F-A929-58E92C67DFA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Also, password of the sender should be provided. So that while execution, system directly logins into the </a:t>
            </a:r>
            <a:r>
              <a:rPr lang="en-US" sz="1800" dirty="0" err="1">
                <a:latin typeface="Times New Roman" panose="02020603050405020304" pitchFamily="18" charset="0"/>
                <a:cs typeface="Times New Roman" panose="02020603050405020304" pitchFamily="18" charset="0"/>
              </a:rPr>
              <a:t>gmail</a:t>
            </a:r>
            <a:r>
              <a:rPr lang="en-US" sz="1800" dirty="0">
                <a:latin typeface="Times New Roman" panose="02020603050405020304" pitchFamily="18" charset="0"/>
                <a:cs typeface="Times New Roman" panose="02020603050405020304" pitchFamily="18" charset="0"/>
              </a:rPr>
              <a:t> account and sends email to the registered receiver. </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D1F92C-E960-4BC6-A2DE-76AE088CC87B}"/>
              </a:ext>
            </a:extLst>
          </p:cNvPr>
          <p:cNvPicPr>
            <a:picLocks noChangeAspect="1"/>
          </p:cNvPicPr>
          <p:nvPr/>
        </p:nvPicPr>
        <p:blipFill>
          <a:blip r:embed="rId2"/>
          <a:stretch>
            <a:fillRect/>
          </a:stretch>
        </p:blipFill>
        <p:spPr>
          <a:xfrm>
            <a:off x="1115285" y="2644816"/>
            <a:ext cx="5387807" cy="2712955"/>
          </a:xfrm>
          <a:prstGeom prst="rect">
            <a:avLst/>
          </a:prstGeom>
        </p:spPr>
      </p:pic>
      <p:pic>
        <p:nvPicPr>
          <p:cNvPr id="5" name="Picture 4">
            <a:extLst>
              <a:ext uri="{FF2B5EF4-FFF2-40B4-BE49-F238E27FC236}">
                <a16:creationId xmlns:a16="http://schemas.microsoft.com/office/drawing/2014/main" id="{AA8388E4-1A32-454D-BDA0-FABA9DEFA9A2}"/>
              </a:ext>
            </a:extLst>
          </p:cNvPr>
          <p:cNvPicPr>
            <a:picLocks noChangeAspect="1"/>
          </p:cNvPicPr>
          <p:nvPr/>
        </p:nvPicPr>
        <p:blipFill>
          <a:blip r:embed="rId3"/>
          <a:stretch>
            <a:fillRect/>
          </a:stretch>
        </p:blipFill>
        <p:spPr>
          <a:xfrm>
            <a:off x="1115285" y="5269146"/>
            <a:ext cx="3101609" cy="586791"/>
          </a:xfrm>
          <a:prstGeom prst="rect">
            <a:avLst/>
          </a:prstGeom>
        </p:spPr>
      </p:pic>
    </p:spTree>
    <p:extLst>
      <p:ext uri="{BB962C8B-B14F-4D97-AF65-F5344CB8AC3E}">
        <p14:creationId xmlns:p14="http://schemas.microsoft.com/office/powerpoint/2010/main" val="2271975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1320-6AC2-4DB8-A7EA-08574DF67B0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PIR interfacing</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B71CE2-C08D-472A-99AD-6F59AAC21C05}"/>
              </a:ext>
            </a:extLst>
          </p:cNvPr>
          <p:cNvSpPr>
            <a:spLocks noGrp="1"/>
          </p:cNvSpPr>
          <p:nvPr>
            <p:ph idx="1"/>
          </p:nvPr>
        </p:nvSpPr>
        <p:spPr>
          <a:xfrm>
            <a:off x="838200" y="1825625"/>
            <a:ext cx="10515600" cy="4889500"/>
          </a:xfrm>
        </p:spPr>
        <p:txBody>
          <a:bodyPr>
            <a:normAutofit/>
          </a:bodyPr>
          <a:lstStyle/>
          <a:p>
            <a:r>
              <a:rPr lang="en-US" sz="1800" dirty="0">
                <a:latin typeface="Times New Roman" panose="02020603050405020304" pitchFamily="18" charset="0"/>
                <a:cs typeface="Times New Roman" panose="02020603050405020304" pitchFamily="18" charset="0"/>
              </a:rPr>
              <a:t>Below C code is used for interfacing PIR with raspberry pi for motion detection.</a:t>
            </a:r>
          </a:p>
          <a:p>
            <a:endParaRPr lang="en-CA"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69663C0-17DA-4C7E-9F83-E4CAFCAD3280}"/>
              </a:ext>
            </a:extLst>
          </p:cNvPr>
          <p:cNvPicPr>
            <a:picLocks noChangeAspect="1"/>
          </p:cNvPicPr>
          <p:nvPr/>
        </p:nvPicPr>
        <p:blipFill>
          <a:blip r:embed="rId2"/>
          <a:stretch>
            <a:fillRect/>
          </a:stretch>
        </p:blipFill>
        <p:spPr>
          <a:xfrm>
            <a:off x="1496964" y="2545372"/>
            <a:ext cx="8442856" cy="3950677"/>
          </a:xfrm>
          <a:prstGeom prst="rect">
            <a:avLst/>
          </a:prstGeom>
        </p:spPr>
      </p:pic>
    </p:spTree>
    <p:extLst>
      <p:ext uri="{BB962C8B-B14F-4D97-AF65-F5344CB8AC3E}">
        <p14:creationId xmlns:p14="http://schemas.microsoft.com/office/powerpoint/2010/main" val="3017402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D76A-CCCB-41C1-A951-0D88701FFD5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PIR interfacing</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BF46AD-E6AE-4B6B-9930-C313A4D27264}"/>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Explanation of code:</a:t>
            </a:r>
          </a:p>
          <a:p>
            <a:r>
              <a:rPr lang="en-CA" sz="1800" dirty="0" err="1">
                <a:latin typeface="Times New Roman" panose="02020603050405020304" pitchFamily="18" charset="0"/>
                <a:cs typeface="Times New Roman" panose="02020603050405020304" pitchFamily="18" charset="0"/>
              </a:rPr>
              <a:t>Stdio.h</a:t>
            </a:r>
            <a:r>
              <a:rPr lang="en-CA" sz="1800" dirty="0">
                <a:latin typeface="Times New Roman" panose="02020603050405020304" pitchFamily="18" charset="0"/>
                <a:cs typeface="Times New Roman" panose="02020603050405020304" pitchFamily="18" charset="0"/>
              </a:rPr>
              <a:t> and </a:t>
            </a:r>
            <a:r>
              <a:rPr lang="en-CA" sz="1800" dirty="0" err="1">
                <a:latin typeface="Times New Roman" panose="02020603050405020304" pitchFamily="18" charset="0"/>
                <a:cs typeface="Times New Roman" panose="02020603050405020304" pitchFamily="18" charset="0"/>
              </a:rPr>
              <a:t>stdlib</a:t>
            </a:r>
            <a:r>
              <a:rPr lang="en-CA" sz="1800" dirty="0">
                <a:latin typeface="Times New Roman" panose="02020603050405020304" pitchFamily="18" charset="0"/>
                <a:cs typeface="Times New Roman" panose="02020603050405020304" pitchFamily="18" charset="0"/>
              </a:rPr>
              <a:t> are the standard libraries for various input and output functions in C.</a:t>
            </a:r>
          </a:p>
          <a:p>
            <a:pPr marL="0" indent="0">
              <a:buNone/>
            </a:pPr>
            <a:endParaRPr lang="en-CA" sz="1800" dirty="0">
              <a:latin typeface="Times New Roman" panose="02020603050405020304" pitchFamily="18" charset="0"/>
              <a:cs typeface="Times New Roman" panose="02020603050405020304" pitchFamily="18" charset="0"/>
            </a:endParaRPr>
          </a:p>
          <a:p>
            <a:r>
              <a:rPr lang="en-CA" sz="1800" dirty="0" err="1">
                <a:latin typeface="Times New Roman" panose="02020603050405020304" pitchFamily="18" charset="0"/>
                <a:cs typeface="Times New Roman" panose="02020603050405020304" pitchFamily="18" charset="0"/>
              </a:rPr>
              <a:t>wiringPi.h</a:t>
            </a:r>
            <a:r>
              <a:rPr lang="en-CA" sz="1800" dirty="0">
                <a:latin typeface="Times New Roman" panose="02020603050405020304" pitchFamily="18" charset="0"/>
                <a:cs typeface="Times New Roman" panose="02020603050405020304" pitchFamily="18" charset="0"/>
              </a:rPr>
              <a:t> is the library used to mention the pins used on the raspberry pi. It is an attempt to bring Arduino-wiring like simplicity to the raspberry pi.</a:t>
            </a:r>
          </a:p>
          <a:p>
            <a:endParaRPr lang="en-CA" sz="1800" dirty="0">
              <a:latin typeface="Times New Roman" panose="02020603050405020304" pitchFamily="18" charset="0"/>
              <a:cs typeface="Times New Roman" panose="02020603050405020304" pitchFamily="18" charset="0"/>
            </a:endParaRPr>
          </a:p>
          <a:p>
            <a:r>
              <a:rPr lang="en-CA" sz="1800" b="0" i="0" dirty="0">
                <a:effectLst/>
                <a:latin typeface="Times New Roman" panose="02020603050405020304" pitchFamily="18" charset="0"/>
                <a:cs typeface="Times New Roman" panose="02020603050405020304" pitchFamily="18" charset="0"/>
              </a:rPr>
              <a:t>int </a:t>
            </a:r>
            <a:r>
              <a:rPr lang="en-CA" sz="1800" b="0" i="0" dirty="0" err="1">
                <a:effectLst/>
                <a:latin typeface="Times New Roman" panose="02020603050405020304" pitchFamily="18" charset="0"/>
                <a:cs typeface="Times New Roman" panose="02020603050405020304" pitchFamily="18" charset="0"/>
              </a:rPr>
              <a:t>pirpin</a:t>
            </a:r>
            <a:r>
              <a:rPr lang="en-CA" sz="1800" b="0" i="0" dirty="0">
                <a:effectLst/>
                <a:latin typeface="Times New Roman" panose="02020603050405020304" pitchFamily="18" charset="0"/>
                <a:cs typeface="Times New Roman" panose="02020603050405020304" pitchFamily="18" charset="0"/>
              </a:rPr>
              <a:t> = 6 here we are using 6</a:t>
            </a:r>
            <a:r>
              <a:rPr lang="en-CA" sz="1800" b="0" i="0" baseline="30000" dirty="0">
                <a:effectLst/>
                <a:latin typeface="Times New Roman" panose="02020603050405020304" pitchFamily="18" charset="0"/>
                <a:cs typeface="Times New Roman" panose="02020603050405020304" pitchFamily="18" charset="0"/>
              </a:rPr>
              <a:t>th</a:t>
            </a:r>
            <a:r>
              <a:rPr lang="en-CA" sz="1800" b="0" i="0" dirty="0">
                <a:effectLst/>
                <a:latin typeface="Times New Roman" panose="02020603050405020304" pitchFamily="18" charset="0"/>
                <a:cs typeface="Times New Roman" panose="02020603050405020304" pitchFamily="18" charset="0"/>
              </a:rPr>
              <a:t> wiring </a:t>
            </a:r>
            <a:r>
              <a:rPr lang="en-CA" sz="1800" dirty="0">
                <a:latin typeface="Times New Roman" panose="02020603050405020304" pitchFamily="18" charset="0"/>
                <a:cs typeface="Times New Roman" panose="02020603050405020304" pitchFamily="18" charset="0"/>
              </a:rPr>
              <a:t>pin of the raspberry pi and initializing it with variable as </a:t>
            </a:r>
            <a:r>
              <a:rPr lang="en-CA" sz="1800" dirty="0" err="1">
                <a:latin typeface="Times New Roman" panose="02020603050405020304" pitchFamily="18" charset="0"/>
                <a:cs typeface="Times New Roman" panose="02020603050405020304" pitchFamily="18" charset="0"/>
              </a:rPr>
              <a:t>pirpin</a:t>
            </a:r>
            <a:r>
              <a:rPr lang="en-CA" sz="1800" dirty="0">
                <a:latin typeface="Times New Roman" panose="02020603050405020304" pitchFamily="18" charset="0"/>
                <a:cs typeface="Times New Roman" panose="02020603050405020304" pitchFamily="18" charset="0"/>
              </a:rPr>
              <a:t>.</a:t>
            </a:r>
          </a:p>
          <a:p>
            <a:endParaRPr lang="en-CA" sz="1800" dirty="0">
              <a:latin typeface="Times New Roman" panose="02020603050405020304" pitchFamily="18" charset="0"/>
              <a:cs typeface="Times New Roman" panose="02020603050405020304" pitchFamily="18" charset="0"/>
            </a:endParaRPr>
          </a:p>
          <a:p>
            <a:r>
              <a:rPr lang="en-CA" sz="1800" dirty="0" err="1">
                <a:latin typeface="Times New Roman" panose="02020603050405020304" pitchFamily="18" charset="0"/>
                <a:cs typeface="Times New Roman" panose="02020603050405020304" pitchFamily="18" charset="0"/>
              </a:rPr>
              <a:t>pinMode</a:t>
            </a:r>
            <a:r>
              <a:rPr lang="en-CA" sz="1800" dirty="0">
                <a:latin typeface="Times New Roman" panose="02020603050405020304" pitchFamily="18" charset="0"/>
                <a:cs typeface="Times New Roman" panose="02020603050405020304" pitchFamily="18" charset="0"/>
              </a:rPr>
              <a:t>(</a:t>
            </a:r>
            <a:r>
              <a:rPr lang="en-CA" sz="1800" dirty="0" err="1">
                <a:latin typeface="Times New Roman" panose="02020603050405020304" pitchFamily="18" charset="0"/>
                <a:cs typeface="Times New Roman" panose="02020603050405020304" pitchFamily="18" charset="0"/>
              </a:rPr>
              <a:t>pirpin</a:t>
            </a:r>
            <a:r>
              <a:rPr lang="en-CA" sz="1800" dirty="0">
                <a:latin typeface="Times New Roman" panose="02020603050405020304" pitchFamily="18" charset="0"/>
                <a:cs typeface="Times New Roman" panose="02020603050405020304" pitchFamily="18" charset="0"/>
              </a:rPr>
              <a:t>, INPUT)= declaring </a:t>
            </a:r>
            <a:r>
              <a:rPr lang="en-CA" sz="1800" dirty="0" err="1">
                <a:latin typeface="Times New Roman" panose="02020603050405020304" pitchFamily="18" charset="0"/>
                <a:cs typeface="Times New Roman" panose="02020603050405020304" pitchFamily="18" charset="0"/>
              </a:rPr>
              <a:t>pirpin</a:t>
            </a:r>
            <a:r>
              <a:rPr lang="en-CA" sz="1800" dirty="0">
                <a:latin typeface="Times New Roman" panose="02020603050405020304" pitchFamily="18" charset="0"/>
                <a:cs typeface="Times New Roman" panose="02020603050405020304" pitchFamily="18" charset="0"/>
              </a:rPr>
              <a:t> as input pin</a:t>
            </a: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92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469C-D64F-4123-B542-8DF3BF2623C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89F15A-4584-44E3-B683-0537A20A64AF}"/>
              </a:ext>
            </a:extLst>
          </p:cNvPr>
          <p:cNvSpPr>
            <a:spLocks noGrp="1"/>
          </p:cNvSpPr>
          <p:nvPr>
            <p:ph idx="1"/>
          </p:nvPr>
        </p:nvSpPr>
        <p:spPr/>
        <p:txBody>
          <a:bodyPr>
            <a:normAutofit/>
          </a:bodyPr>
          <a:lstStyle/>
          <a:p>
            <a:r>
              <a:rPr lang="en-US" sz="1800" b="0" i="0" dirty="0">
                <a:effectLst/>
                <a:latin typeface="Times New Roman" panose="02020603050405020304" pitchFamily="18" charset="0"/>
                <a:cs typeface="Times New Roman" panose="02020603050405020304" pitchFamily="18" charset="0"/>
              </a:rPr>
              <a:t>To overcome the problem of forgetting to take medicines in elderly people, we came up with a 'SMART MEDICINE REMINDER AND VENDING MACHINE.</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 It is an IoT device which reminds and dispenses medicine on time. </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this project , we design and develop a medicine reminder and vending machine using Amazon Alexa and Raspberry pi. </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machine saves dispense and alarm time, when it is time to dispense the medicine, the machine alarms and dispenses the medicine boxes to the user.</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07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1D73-8BD0-4FD1-A210-52F75E7B7B1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PIR interfacing</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DDC9A9-652C-4491-A013-26909DD30E9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Then we created a while loop with </a:t>
            </a:r>
            <a:r>
              <a:rPr lang="en-US" sz="1800" dirty="0" err="1">
                <a:latin typeface="Times New Roman" panose="02020603050405020304" pitchFamily="18" charset="0"/>
                <a:cs typeface="Times New Roman" panose="02020603050405020304" pitchFamily="18" charset="0"/>
              </a:rPr>
              <a:t>digitalRead</a:t>
            </a:r>
            <a:r>
              <a:rPr lang="en-US" sz="1800" dirty="0">
                <a:latin typeface="Times New Roman" panose="02020603050405020304" pitchFamily="18" charset="0"/>
                <a:cs typeface="Times New Roman" panose="02020603050405020304" pitchFamily="18" charset="0"/>
              </a:rPr>
              <a:t> function. This function reads the data on PIR pin.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 we are printing that value.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Also, we have specified a delay of 100 milliseconds.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code runs in loop.</a:t>
            </a: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44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B60B-EEE0-4F59-AF11-0B16F1ABA7B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for Camera module interfacing</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79385-097D-42EE-AD5D-E658E00E41E4}"/>
              </a:ext>
            </a:extLst>
          </p:cNvPr>
          <p:cNvSpPr>
            <a:spLocks noGrp="1"/>
          </p:cNvSpPr>
          <p:nvPr>
            <p:ph idx="1"/>
          </p:nvPr>
        </p:nvSpPr>
        <p:spPr>
          <a:xfrm>
            <a:off x="838200" y="1825625"/>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In order to convert the h.264 format video taken to mp4 we add one more line to the code as follows:</a:t>
            </a:r>
          </a:p>
          <a:p>
            <a:pPr marL="0" indent="0">
              <a:buNone/>
            </a:pPr>
            <a:endParaRPr lang="en-US" sz="1800" dirty="0">
              <a:latin typeface="Times New Roman" panose="02020603050405020304" pitchFamily="18" charset="0"/>
              <a:cs typeface="Times New Roman" panose="02020603050405020304" pitchFamily="18" charset="0"/>
            </a:endParaRPr>
          </a:p>
          <a:p>
            <a:pPr marL="0" indent="0" algn="l">
              <a:buNone/>
            </a:pPr>
            <a:r>
              <a:rPr lang="en-CA" sz="1800" b="0" i="0" dirty="0">
                <a:effectLst/>
                <a:latin typeface="Courier New" panose="02070309020205020404" pitchFamily="49" charset="0"/>
                <a:cs typeface="Courier New" panose="02070309020205020404" pitchFamily="49" charset="0"/>
              </a:rPr>
              <a:t>#include &lt;</a:t>
            </a:r>
            <a:r>
              <a:rPr lang="en-CA" sz="1800" b="0" i="0" dirty="0" err="1">
                <a:effectLst/>
                <a:latin typeface="Courier New" panose="02070309020205020404" pitchFamily="49" charset="0"/>
                <a:cs typeface="Courier New" panose="02070309020205020404" pitchFamily="49" charset="0"/>
              </a:rPr>
              <a:t>stdlib.h</a:t>
            </a:r>
            <a:r>
              <a:rPr lang="en-CA" sz="1800" b="0" i="0" dirty="0">
                <a:effectLst/>
                <a:latin typeface="Courier New" panose="02070309020205020404" pitchFamily="49" charset="0"/>
                <a:cs typeface="Courier New" panose="02070309020205020404" pitchFamily="49" charset="0"/>
              </a:rPr>
              <a:t>&gt;</a:t>
            </a:r>
            <a:br>
              <a:rPr lang="en-CA" sz="1800" b="0" i="0" dirty="0">
                <a:effectLst/>
                <a:latin typeface="Courier New" panose="02070309020205020404" pitchFamily="49" charset="0"/>
                <a:cs typeface="Courier New" panose="02070309020205020404" pitchFamily="49" charset="0"/>
              </a:rPr>
            </a:br>
            <a:r>
              <a:rPr lang="en-CA" sz="1800" b="0" i="0" dirty="0">
                <a:effectLst/>
                <a:latin typeface="Courier New" panose="02070309020205020404" pitchFamily="49" charset="0"/>
                <a:cs typeface="Courier New" panose="02070309020205020404" pitchFamily="49" charset="0"/>
              </a:rPr>
              <a:t>int main(void)</a:t>
            </a:r>
            <a:br>
              <a:rPr lang="en-CA" sz="1800" b="0" i="0" dirty="0">
                <a:effectLst/>
                <a:latin typeface="Courier New" panose="02070309020205020404" pitchFamily="49" charset="0"/>
                <a:cs typeface="Courier New" panose="02070309020205020404" pitchFamily="49" charset="0"/>
              </a:rPr>
            </a:br>
            <a:r>
              <a:rPr lang="en-CA" sz="1800" b="0" i="0" dirty="0">
                <a:effectLst/>
                <a:latin typeface="Courier New" panose="02070309020205020404" pitchFamily="49" charset="0"/>
                <a:cs typeface="Courier New" panose="02070309020205020404" pitchFamily="49" charset="0"/>
              </a:rPr>
              <a:t>{</a:t>
            </a:r>
            <a:br>
              <a:rPr lang="en-CA" sz="1800" b="0" i="0" dirty="0">
                <a:effectLst/>
                <a:latin typeface="Courier New" panose="02070309020205020404" pitchFamily="49" charset="0"/>
                <a:cs typeface="Courier New" panose="02070309020205020404" pitchFamily="49" charset="0"/>
              </a:rPr>
            </a:br>
            <a:r>
              <a:rPr lang="en-CA" sz="1800" b="0" i="0" dirty="0">
                <a:effectLst/>
                <a:latin typeface="Courier New" panose="02070309020205020404" pitchFamily="49" charset="0"/>
                <a:cs typeface="Courier New" panose="02070309020205020404" pitchFamily="49" charset="0"/>
              </a:rPr>
              <a:t>system("</a:t>
            </a:r>
            <a:r>
              <a:rPr lang="en-CA" sz="1800" b="0" i="0" dirty="0" err="1">
                <a:effectLst/>
                <a:latin typeface="Courier New" panose="02070309020205020404" pitchFamily="49" charset="0"/>
                <a:cs typeface="Courier New" panose="02070309020205020404" pitchFamily="49" charset="0"/>
              </a:rPr>
              <a:t>raspivid</a:t>
            </a:r>
            <a:r>
              <a:rPr lang="en-CA" sz="1800" b="0" i="0" dirty="0">
                <a:effectLst/>
                <a:latin typeface="Courier New" panose="02070309020205020404" pitchFamily="49" charset="0"/>
                <a:cs typeface="Courier New" panose="02070309020205020404" pitchFamily="49" charset="0"/>
              </a:rPr>
              <a:t> -o motion_video.h264 -t 1000");</a:t>
            </a:r>
          </a:p>
          <a:p>
            <a:pPr marL="0" indent="0">
              <a:buNone/>
            </a:pPr>
            <a:r>
              <a:rPr lang="sv-SE" sz="1800" b="1" i="0" dirty="0">
                <a:effectLst/>
                <a:latin typeface="Courier New" panose="02070309020205020404" pitchFamily="49" charset="0"/>
                <a:cs typeface="Courier New" panose="02070309020205020404" pitchFamily="49" charset="0"/>
              </a:rPr>
              <a:t>system("MP4Box -add motion_video.h264 motion_video.mp4"); //This line of code converts the .h264 to mp4 format</a:t>
            </a:r>
            <a:endParaRPr lang="en-CA" sz="1800" b="0" i="0" dirty="0">
              <a:effectLst/>
              <a:latin typeface="Courier New" panose="02070309020205020404" pitchFamily="49" charset="0"/>
              <a:cs typeface="Courier New" panose="02070309020205020404" pitchFamily="49" charset="0"/>
            </a:endParaRPr>
          </a:p>
          <a:p>
            <a:pPr marL="0" indent="0" algn="l">
              <a:buNone/>
            </a:pPr>
            <a:r>
              <a:rPr lang="en-CA" sz="1800" b="0" i="0" dirty="0">
                <a:effectLst/>
                <a:latin typeface="Courier New" panose="02070309020205020404" pitchFamily="49" charset="0"/>
                <a:cs typeface="Courier New" panose="02070309020205020404" pitchFamily="49" charset="0"/>
              </a:rPr>
              <a:t>return 0;</a:t>
            </a:r>
            <a:br>
              <a:rPr lang="en-CA" sz="1800" b="0" i="0" dirty="0">
                <a:effectLst/>
                <a:latin typeface="Courier New" panose="02070309020205020404" pitchFamily="49" charset="0"/>
                <a:cs typeface="Courier New" panose="02070309020205020404" pitchFamily="49" charset="0"/>
              </a:rPr>
            </a:br>
            <a:r>
              <a:rPr lang="en-CA" sz="1800" b="0" i="0" dirty="0">
                <a:effectLst/>
                <a:latin typeface="Courier New" panose="02070309020205020404" pitchFamily="49" charset="0"/>
                <a:cs typeface="Courier New" panose="02070309020205020404" pitchFamily="49" charset="0"/>
              </a:rPr>
              <a:t>}</a:t>
            </a: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16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D5E-6FFB-4219-8011-35FA3699086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code Integration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A15B57-1560-4CA0-9594-81C56842EC9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final code which is main.py code has the below codes integrated in it</a:t>
            </a:r>
          </a:p>
          <a:p>
            <a:pPr marL="400050" indent="-400050">
              <a:buFont typeface="+mj-lt"/>
              <a:buAutoNum type="romanLcPeriod"/>
            </a:pPr>
            <a:r>
              <a:rPr lang="en-CA" sz="1800" dirty="0">
                <a:latin typeface="Times New Roman" panose="02020603050405020304" pitchFamily="18" charset="0"/>
                <a:cs typeface="Times New Roman" panose="02020603050405020304" pitchFamily="18" charset="0"/>
              </a:rPr>
              <a:t>HTML Launch code (Python Code)</a:t>
            </a:r>
          </a:p>
          <a:p>
            <a:pPr marL="400050" indent="-400050">
              <a:buFont typeface="+mj-lt"/>
              <a:buAutoNum type="romanLcPeriod"/>
            </a:pPr>
            <a:r>
              <a:rPr lang="en-CA" sz="1800" dirty="0">
                <a:latin typeface="Times New Roman" panose="02020603050405020304" pitchFamily="18" charset="0"/>
                <a:cs typeface="Times New Roman" panose="02020603050405020304" pitchFamily="18" charset="0"/>
              </a:rPr>
              <a:t>Time Calculation code (Python Code)</a:t>
            </a:r>
          </a:p>
          <a:p>
            <a:pPr marL="400050" indent="-400050">
              <a:buFont typeface="+mj-lt"/>
              <a:buAutoNum type="romanLcPeriod"/>
            </a:pPr>
            <a:r>
              <a:rPr lang="en-CA" sz="1800" dirty="0" err="1">
                <a:latin typeface="Times New Roman" panose="02020603050405020304" pitchFamily="18" charset="0"/>
                <a:cs typeface="Times New Roman" panose="02020603050405020304" pitchFamily="18" charset="0"/>
              </a:rPr>
              <a:t>File_test.c</a:t>
            </a:r>
            <a:r>
              <a:rPr lang="en-CA" sz="1800" dirty="0">
                <a:latin typeface="Times New Roman" panose="02020603050405020304" pitchFamily="18" charset="0"/>
                <a:cs typeface="Times New Roman" panose="02020603050405020304" pitchFamily="18" charset="0"/>
              </a:rPr>
              <a:t> execution (For interfacing with Arduino and displaying information on LCD) (C code)</a:t>
            </a:r>
          </a:p>
          <a:p>
            <a:pPr marL="400050" indent="-400050">
              <a:buFont typeface="+mj-lt"/>
              <a:buAutoNum type="romanLcPeriod"/>
            </a:pPr>
            <a:r>
              <a:rPr lang="en-CA" sz="1800" dirty="0">
                <a:latin typeface="Times New Roman" panose="02020603050405020304" pitchFamily="18" charset="0"/>
                <a:cs typeface="Times New Roman" panose="02020603050405020304" pitchFamily="18" charset="0"/>
              </a:rPr>
              <a:t>Stepper code execution (C code)</a:t>
            </a:r>
          </a:p>
          <a:p>
            <a:pPr marL="0" indent="0">
              <a:buNone/>
            </a:pPr>
            <a:endParaRPr lang="en-CA" sz="1800" dirty="0">
              <a:latin typeface="Times New Roman" panose="02020603050405020304" pitchFamily="18" charset="0"/>
              <a:cs typeface="Times New Roman" panose="02020603050405020304" pitchFamily="18" charset="0"/>
            </a:endParaRPr>
          </a:p>
          <a:p>
            <a:r>
              <a:rPr lang="en-CA" sz="1800" dirty="0">
                <a:latin typeface="Times New Roman" panose="02020603050405020304" pitchFamily="18" charset="0"/>
                <a:cs typeface="Times New Roman" panose="02020603050405020304" pitchFamily="18" charset="0"/>
              </a:rPr>
              <a:t>The final code is written in Python, where this calls all the execution files while the machine is in running state.</a:t>
            </a:r>
          </a:p>
        </p:txBody>
      </p:sp>
    </p:spTree>
    <p:extLst>
      <p:ext uri="{BB962C8B-B14F-4D97-AF65-F5344CB8AC3E}">
        <p14:creationId xmlns:p14="http://schemas.microsoft.com/office/powerpoint/2010/main" val="112716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8250-9566-41B4-9BC2-411534CA1E1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code Integration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057F81-1D1B-4D92-B141-70324B9E4B72}"/>
              </a:ext>
            </a:extLst>
          </p:cNvPr>
          <p:cNvSpPr>
            <a:spLocks noGrp="1"/>
          </p:cNvSpPr>
          <p:nvPr>
            <p:ph idx="1"/>
          </p:nvPr>
        </p:nvSpPr>
        <p:spPr>
          <a:xfrm>
            <a:off x="365760" y="1825624"/>
            <a:ext cx="10988040" cy="4849495"/>
          </a:xfrm>
        </p:spPr>
        <p:txBody>
          <a:bodyPr>
            <a:normAutofit/>
          </a:bodyPr>
          <a:lstStyle/>
          <a:p>
            <a:r>
              <a:rPr lang="en-US" sz="1800" dirty="0">
                <a:latin typeface="Times New Roman" panose="02020603050405020304" pitchFamily="18" charset="0"/>
                <a:cs typeface="Times New Roman" panose="02020603050405020304" pitchFamily="18" charset="0"/>
              </a:rPr>
              <a:t>The final code is saved in main.py file.</a:t>
            </a: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46EBC5-504D-4C58-B5E7-8EE06A4CAF16}"/>
              </a:ext>
            </a:extLst>
          </p:cNvPr>
          <p:cNvPicPr>
            <a:picLocks noChangeAspect="1"/>
          </p:cNvPicPr>
          <p:nvPr/>
        </p:nvPicPr>
        <p:blipFill>
          <a:blip r:embed="rId2"/>
          <a:stretch>
            <a:fillRect/>
          </a:stretch>
        </p:blipFill>
        <p:spPr>
          <a:xfrm>
            <a:off x="838200" y="2220337"/>
            <a:ext cx="9670969" cy="4351338"/>
          </a:xfrm>
          <a:prstGeom prst="rect">
            <a:avLst/>
          </a:prstGeom>
        </p:spPr>
      </p:pic>
    </p:spTree>
    <p:extLst>
      <p:ext uri="{BB962C8B-B14F-4D97-AF65-F5344CB8AC3E}">
        <p14:creationId xmlns:p14="http://schemas.microsoft.com/office/powerpoint/2010/main" val="181442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56E9-F413-4D4E-9DD9-B83437584D2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Final code Integration</a:t>
            </a:r>
            <a:endParaRPr lang="en-CA" dirty="0"/>
          </a:p>
        </p:txBody>
      </p:sp>
      <p:sp>
        <p:nvSpPr>
          <p:cNvPr id="3" name="Content Placeholder 2">
            <a:extLst>
              <a:ext uri="{FF2B5EF4-FFF2-40B4-BE49-F238E27FC236}">
                <a16:creationId xmlns:a16="http://schemas.microsoft.com/office/drawing/2014/main" id="{A1B0EABB-68F6-423B-BCA8-CD8D41137B0B}"/>
              </a:ext>
            </a:extLst>
          </p:cNvPr>
          <p:cNvSpPr>
            <a:spLocks noGrp="1"/>
          </p:cNvSpPr>
          <p:nvPr>
            <p:ph idx="1"/>
          </p:nvPr>
        </p:nvSpPr>
        <p:spPr/>
        <p:txBody>
          <a:bodyPr/>
          <a:lstStyle/>
          <a:p>
            <a:pPr marL="0" indent="0">
              <a:buNone/>
            </a:pPr>
            <a:endParaRPr lang="en-CA" dirty="0"/>
          </a:p>
        </p:txBody>
      </p:sp>
      <p:pic>
        <p:nvPicPr>
          <p:cNvPr id="5" name="Picture 4">
            <a:extLst>
              <a:ext uri="{FF2B5EF4-FFF2-40B4-BE49-F238E27FC236}">
                <a16:creationId xmlns:a16="http://schemas.microsoft.com/office/drawing/2014/main" id="{685300C5-FEFA-4394-9E56-C80D76A32FD7}"/>
              </a:ext>
            </a:extLst>
          </p:cNvPr>
          <p:cNvPicPr>
            <a:picLocks noChangeAspect="1"/>
          </p:cNvPicPr>
          <p:nvPr/>
        </p:nvPicPr>
        <p:blipFill>
          <a:blip r:embed="rId2"/>
          <a:stretch>
            <a:fillRect/>
          </a:stretch>
        </p:blipFill>
        <p:spPr>
          <a:xfrm>
            <a:off x="575188" y="1825625"/>
            <a:ext cx="11041624" cy="4802187"/>
          </a:xfrm>
          <a:prstGeom prst="rect">
            <a:avLst/>
          </a:prstGeom>
        </p:spPr>
      </p:pic>
    </p:spTree>
    <p:extLst>
      <p:ext uri="{BB962C8B-B14F-4D97-AF65-F5344CB8AC3E}">
        <p14:creationId xmlns:p14="http://schemas.microsoft.com/office/powerpoint/2010/main" val="250180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22F-2D16-4D97-9DF8-99689812E4C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code Integration</a:t>
            </a:r>
            <a:endParaRPr lang="en-CA"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B6A8A4-CFA7-4641-B7A6-93F4B1C1B19D}"/>
              </a:ext>
            </a:extLst>
          </p:cNvPr>
          <p:cNvPicPr>
            <a:picLocks noGrp="1" noChangeAspect="1"/>
          </p:cNvPicPr>
          <p:nvPr>
            <p:ph idx="1"/>
          </p:nvPr>
        </p:nvPicPr>
        <p:blipFill>
          <a:blip r:embed="rId2"/>
          <a:stretch>
            <a:fillRect/>
          </a:stretch>
        </p:blipFill>
        <p:spPr>
          <a:xfrm>
            <a:off x="1230531" y="1835051"/>
            <a:ext cx="8677039" cy="4666699"/>
          </a:xfrm>
        </p:spPr>
      </p:pic>
    </p:spTree>
    <p:extLst>
      <p:ext uri="{BB962C8B-B14F-4D97-AF65-F5344CB8AC3E}">
        <p14:creationId xmlns:p14="http://schemas.microsoft.com/office/powerpoint/2010/main" val="2118502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08FA-1189-4CDF-9DA3-7D330CA01FD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code Integration</a:t>
            </a:r>
            <a:endParaRPr lang="en-CA"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1E9B611-05F4-4444-B53F-1B7505892E23}"/>
              </a:ext>
            </a:extLst>
          </p:cNvPr>
          <p:cNvPicPr>
            <a:picLocks noGrp="1" noChangeAspect="1"/>
          </p:cNvPicPr>
          <p:nvPr>
            <p:ph idx="1"/>
          </p:nvPr>
        </p:nvPicPr>
        <p:blipFill>
          <a:blip r:embed="rId2"/>
          <a:stretch>
            <a:fillRect/>
          </a:stretch>
        </p:blipFill>
        <p:spPr>
          <a:xfrm>
            <a:off x="735291" y="1608809"/>
            <a:ext cx="8612727" cy="4957366"/>
          </a:xfrm>
        </p:spPr>
      </p:pic>
    </p:spTree>
    <p:extLst>
      <p:ext uri="{BB962C8B-B14F-4D97-AF65-F5344CB8AC3E}">
        <p14:creationId xmlns:p14="http://schemas.microsoft.com/office/powerpoint/2010/main" val="177137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6D64-F990-4488-AA6B-D8F776E824E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code Integration</a:t>
            </a:r>
            <a:endParaRPr lang="en-CA"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83B31E-704A-45CA-9831-D2C566B69735}"/>
              </a:ext>
            </a:extLst>
          </p:cNvPr>
          <p:cNvPicPr>
            <a:picLocks noGrp="1" noChangeAspect="1"/>
          </p:cNvPicPr>
          <p:nvPr>
            <p:ph idx="1"/>
          </p:nvPr>
        </p:nvPicPr>
        <p:blipFill>
          <a:blip r:embed="rId2"/>
          <a:stretch>
            <a:fillRect/>
          </a:stretch>
        </p:blipFill>
        <p:spPr>
          <a:xfrm>
            <a:off x="838200" y="2212953"/>
            <a:ext cx="10515600" cy="786347"/>
          </a:xfrm>
        </p:spPr>
      </p:pic>
    </p:spTree>
    <p:extLst>
      <p:ext uri="{BB962C8B-B14F-4D97-AF65-F5344CB8AC3E}">
        <p14:creationId xmlns:p14="http://schemas.microsoft.com/office/powerpoint/2010/main" val="335543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B019-F874-4234-8161-A92BBEEAA2E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Parallel processing codes integration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ED86D2-BB47-4F20-A3B9-E12E4737ADB6}"/>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parallel processing codes are as below:</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PIR sensor (C Code)</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Capturing motion video and conversion from .h264 format to mp4 format (C code)</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Sending the video as an attachment to the user email address configured (Python Code) </a:t>
            </a:r>
          </a:p>
          <a:p>
            <a:pPr marL="400050" indent="-400050">
              <a:buFont typeface="+mj-lt"/>
              <a:buAutoNum type="romanLcPeriod"/>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002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9F25-F256-4D62-ACC6-9C3B9AE2C0C6}"/>
              </a:ext>
            </a:extLst>
          </p:cNvPr>
          <p:cNvSpPr>
            <a:spLocks noGrp="1"/>
          </p:cNvSpPr>
          <p:nvPr>
            <p:ph type="title"/>
          </p:nvPr>
        </p:nvSpPr>
        <p:spPr>
          <a:xfrm>
            <a:off x="390525" y="365125"/>
            <a:ext cx="10963275" cy="779463"/>
          </a:xfrm>
        </p:spPr>
        <p:txBody>
          <a:bodyPr>
            <a:normAutofit/>
          </a:bodyPr>
          <a:lstStyle/>
          <a:p>
            <a:r>
              <a:rPr lang="en-US" sz="4000" dirty="0">
                <a:latin typeface="Times New Roman" panose="02020603050405020304" pitchFamily="18" charset="0"/>
                <a:cs typeface="Times New Roman" panose="02020603050405020304" pitchFamily="18" charset="0"/>
              </a:rPr>
              <a:t>Parallel processing codes integration</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96ABF-68BC-4793-9900-DD2F3A6F307C}"/>
              </a:ext>
            </a:extLst>
          </p:cNvPr>
          <p:cNvSpPr>
            <a:spLocks noGrp="1"/>
          </p:cNvSpPr>
          <p:nvPr>
            <p:ph idx="1"/>
          </p:nvPr>
        </p:nvSpPr>
        <p:spPr>
          <a:xfrm>
            <a:off x="533401" y="1144588"/>
            <a:ext cx="10820400" cy="5032375"/>
          </a:xfrm>
        </p:spPr>
        <p:txBody>
          <a:bodyPr>
            <a:normAutofit/>
          </a:bodyPr>
          <a:lstStyle/>
          <a:p>
            <a:r>
              <a:rPr lang="en-US" sz="1800" dirty="0">
                <a:latin typeface="Times New Roman" panose="02020603050405020304" pitchFamily="18" charset="0"/>
                <a:cs typeface="Times New Roman" panose="02020603050405020304" pitchFamily="18" charset="0"/>
              </a:rPr>
              <a:t>Below C code is for interfacing camera module and PIR with raspberry pi.</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Motion detection, capturing video, conversion from .h264 to mp4 format and sending email are  combined in this code.</a:t>
            </a:r>
          </a:p>
          <a:p>
            <a:pPr marL="0" indent="0">
              <a:buNone/>
            </a:pPr>
            <a:endParaRPr lang="en-US"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316187-C4E5-4B7F-9BB0-B59837FC0485}"/>
              </a:ext>
            </a:extLst>
          </p:cNvPr>
          <p:cNvPicPr>
            <a:picLocks noChangeAspect="1"/>
          </p:cNvPicPr>
          <p:nvPr/>
        </p:nvPicPr>
        <p:blipFill>
          <a:blip r:embed="rId2"/>
          <a:stretch>
            <a:fillRect/>
          </a:stretch>
        </p:blipFill>
        <p:spPr>
          <a:xfrm>
            <a:off x="2800350" y="1949064"/>
            <a:ext cx="5344423" cy="4781853"/>
          </a:xfrm>
          <a:prstGeom prst="rect">
            <a:avLst/>
          </a:prstGeom>
        </p:spPr>
      </p:pic>
    </p:spTree>
    <p:extLst>
      <p:ext uri="{BB962C8B-B14F-4D97-AF65-F5344CB8AC3E}">
        <p14:creationId xmlns:p14="http://schemas.microsoft.com/office/powerpoint/2010/main" val="260543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0312-33A8-4442-A0EB-5C4B83A8A4D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Block Diagram</a:t>
            </a:r>
            <a:endParaRPr lang="en-CA" sz="40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1F05752-B46C-4DD5-9EEC-1A1270DB7D99}"/>
              </a:ext>
            </a:extLst>
          </p:cNvPr>
          <p:cNvPicPr>
            <a:picLocks noGrp="1" noChangeAspect="1"/>
          </p:cNvPicPr>
          <p:nvPr>
            <p:ph idx="1"/>
          </p:nvPr>
        </p:nvPicPr>
        <p:blipFill>
          <a:blip r:embed="rId2"/>
          <a:stretch>
            <a:fillRect/>
          </a:stretch>
        </p:blipFill>
        <p:spPr>
          <a:xfrm>
            <a:off x="2402732" y="2191387"/>
            <a:ext cx="6554826" cy="4145862"/>
          </a:xfrm>
          <a:prstGeom prst="rect">
            <a:avLst/>
          </a:prstGeom>
        </p:spPr>
      </p:pic>
    </p:spTree>
    <p:extLst>
      <p:ext uri="{BB962C8B-B14F-4D97-AF65-F5344CB8AC3E}">
        <p14:creationId xmlns:p14="http://schemas.microsoft.com/office/powerpoint/2010/main" val="1877783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CB8E-FB36-4DFB-92D9-EC8534A76A40}"/>
              </a:ext>
            </a:extLst>
          </p:cNvPr>
          <p:cNvSpPr>
            <a:spLocks noGrp="1"/>
          </p:cNvSpPr>
          <p:nvPr>
            <p:ph type="title"/>
          </p:nvPr>
        </p:nvSpPr>
        <p:spPr>
          <a:xfrm>
            <a:off x="381000" y="365126"/>
            <a:ext cx="10972800" cy="920750"/>
          </a:xfrm>
        </p:spPr>
        <p:txBody>
          <a:bodyPr>
            <a:normAutofit/>
          </a:bodyPr>
          <a:lstStyle/>
          <a:p>
            <a:r>
              <a:rPr lang="en-US" sz="4000" dirty="0">
                <a:latin typeface="Times New Roman" panose="02020603050405020304" pitchFamily="18" charset="0"/>
                <a:cs typeface="Times New Roman" panose="02020603050405020304" pitchFamily="18" charset="0"/>
              </a:rPr>
              <a:t>Parallel processing codes integration</a:t>
            </a:r>
            <a:endParaRPr lang="en-CA"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792BF-BB01-47AB-B8AA-1DAEFF653D3B}"/>
              </a:ext>
            </a:extLst>
          </p:cNvPr>
          <p:cNvSpPr>
            <a:spLocks noGrp="1"/>
          </p:cNvSpPr>
          <p:nvPr>
            <p:ph idx="1"/>
          </p:nvPr>
        </p:nvSpPr>
        <p:spPr>
          <a:xfrm>
            <a:off x="466725" y="1285876"/>
            <a:ext cx="10887075" cy="4891087"/>
          </a:xfrm>
        </p:spPr>
        <p:txBody>
          <a:bodyPr>
            <a:normAutofit/>
          </a:bodyPr>
          <a:lstStyle/>
          <a:p>
            <a:r>
              <a:rPr lang="en-US" sz="1800" dirty="0">
                <a:latin typeface="Times New Roman" panose="02020603050405020304" pitchFamily="18" charset="0"/>
                <a:cs typeface="Times New Roman" panose="02020603050405020304" pitchFamily="18" charset="0"/>
                <a:sym typeface="Wingdings" panose="05000000000000000000" pitchFamily="2" charset="2"/>
              </a:rPr>
              <a:t>mailsend.py python code will be called to send email with an attachment.</a:t>
            </a:r>
          </a:p>
          <a:p>
            <a:r>
              <a:rPr lang="en-US" sz="1800" dirty="0">
                <a:latin typeface="Times New Roman" panose="02020603050405020304" pitchFamily="18" charset="0"/>
                <a:cs typeface="Times New Roman" panose="02020603050405020304" pitchFamily="18" charset="0"/>
              </a:rPr>
              <a:t>Explanation of code: When motion is detected, below void </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 function is called and the lines of code are executed. </a:t>
            </a:r>
          </a:p>
          <a:p>
            <a:r>
              <a:rPr lang="en-US" sz="1800" dirty="0">
                <a:latin typeface="Times New Roman" panose="02020603050405020304" pitchFamily="18" charset="0"/>
                <a:cs typeface="Times New Roman" panose="02020603050405020304" pitchFamily="18" charset="0"/>
              </a:rPr>
              <a:t>Here we first record the video in .h264 format in line 29. </a:t>
            </a:r>
          </a:p>
          <a:p>
            <a:r>
              <a:rPr lang="en-US" sz="1800" dirty="0">
                <a:latin typeface="Times New Roman" panose="02020603050405020304" pitchFamily="18" charset="0"/>
                <a:cs typeface="Times New Roman" panose="02020603050405020304" pitchFamily="18" charset="0"/>
              </a:rPr>
              <a:t>Then, we convert it to mp4 format in line 30. After this, we remove the .h264 video as we do not need it after conversion to mp4 in line 31.</a:t>
            </a:r>
          </a:p>
          <a:p>
            <a:r>
              <a:rPr lang="en-US" sz="1800" dirty="0">
                <a:latin typeface="Times New Roman" panose="02020603050405020304" pitchFamily="18" charset="0"/>
                <a:cs typeface="Times New Roman" panose="02020603050405020304" pitchFamily="18" charset="0"/>
              </a:rPr>
              <a:t>In line 32, we are calling mailsend.py code to send this video as an attachment to the registered email address.</a:t>
            </a:r>
          </a:p>
          <a:p>
            <a:r>
              <a:rPr lang="en-US" sz="1800" dirty="0">
                <a:latin typeface="Times New Roman" panose="02020603050405020304" pitchFamily="18" charset="0"/>
                <a:cs typeface="Times New Roman" panose="02020603050405020304" pitchFamily="18" charset="0"/>
              </a:rPr>
              <a:t>Once the video is sent, in line 33 we remove the video.</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EABC8A-72B9-4CE7-A64F-557C4C78E3D4}"/>
              </a:ext>
            </a:extLst>
          </p:cNvPr>
          <p:cNvPicPr>
            <a:picLocks noChangeAspect="1"/>
          </p:cNvPicPr>
          <p:nvPr/>
        </p:nvPicPr>
        <p:blipFill>
          <a:blip r:embed="rId2"/>
          <a:stretch>
            <a:fillRect/>
          </a:stretch>
        </p:blipFill>
        <p:spPr>
          <a:xfrm>
            <a:off x="962453" y="4152313"/>
            <a:ext cx="6436744" cy="1460547"/>
          </a:xfrm>
          <a:prstGeom prst="rect">
            <a:avLst/>
          </a:prstGeom>
        </p:spPr>
      </p:pic>
    </p:spTree>
    <p:extLst>
      <p:ext uri="{BB962C8B-B14F-4D97-AF65-F5344CB8AC3E}">
        <p14:creationId xmlns:p14="http://schemas.microsoft.com/office/powerpoint/2010/main" val="3335813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6022-CC41-49EE-9FB8-1B15AAF81F0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4DADF8-3EA3-4212-B73C-AAAA99D8DFFA}"/>
              </a:ext>
            </a:extLst>
          </p:cNvPr>
          <p:cNvSpPr>
            <a:spLocks noGrp="1"/>
          </p:cNvSpPr>
          <p:nvPr>
            <p:ph idx="1"/>
          </p:nvPr>
        </p:nvSpPr>
        <p:spPr/>
        <p:txBody>
          <a:bodyPr>
            <a:normAutofit/>
          </a:bodyPr>
          <a:lstStyle/>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SaiKumar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r>
              <a:rPr kumimoji="0" lang="en-US" altLang="en-US" sz="1400"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python_flask_server_for_time_select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GitHub: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https://github.com/saikumar-mandaji/text_to_speech/blob/main/speakOut.py</a:t>
            </a: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SaiKumar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r>
              <a:rPr kumimoji="0" lang="en-US" altLang="en-US" sz="1400"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text_to_speech</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GitHub: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https://github.com/saikumar-mandaji/text_to_speech/blob/main/speakOut.py</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Amazon.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Pair Your Phone or Bluetooth Speaker to Your Echo Device</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Amazon: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https://www.amazon.com/gp/help/customer/display.html?nodeId=GG8S76D3BYTGC424</a:t>
            </a: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Anderson, J.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Intro to Threading in Python</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RealPython</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https://realpython.com/intro-to-python-threading/</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Bansal, R. (2017, October 22).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Send mail with attachment from your Gmail account using Python</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Geeks for Geeks: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https://www.geeksforgeeks.org/send-mail-attachment-gmail-account-using-python/</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SaiKumar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(2021). </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motion_detect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0000"/>
              </a:lnSpc>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Retrieved from GitHub: </a:t>
            </a:r>
            <a:r>
              <a:rPr lang="en-US" sz="14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https://github.com/saikumar-mandaji/motion_detecti/blob/main/test_pir.c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Raspberrypi</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Build a Python Web Server with Flask</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Projetcs.Raspberrypi</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https://projects.raspberrypi.org/en/projects/python-web-server-with-flask</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23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631E-AE8F-464E-8F0E-F8ADFD4755C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A5DE1F-F20F-4465-A764-22A68ADDB862}"/>
              </a:ext>
            </a:extLst>
          </p:cNvPr>
          <p:cNvSpPr>
            <a:spLocks noGrp="1"/>
          </p:cNvSpPr>
          <p:nvPr>
            <p:ph idx="1"/>
          </p:nvPr>
        </p:nvSpPr>
        <p:spPr/>
        <p:txBody>
          <a:bodyPr>
            <a:normAutofit/>
          </a:bodyPr>
          <a:lstStyle/>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SaiKumar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Motion Detection</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GitHub: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https://github.com/saikumar-mandaji/motion_detecti</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tutorialspoint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Library</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Tutorials Point: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https://www.tutorialspoint.com/c_standard_library/stdio_h.htm</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Pinout.xyz</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(n.d.). </a:t>
            </a:r>
            <a:r>
              <a:rPr kumimoji="0" lang="en-US" altLang="en-US" sz="1400"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WiringPi</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RaspberryPi</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pinout: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https://pinout.xyz/pinout/wiringpi</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14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487A-6869-4EA4-894D-27987F913C4A}"/>
              </a:ext>
            </a:extLst>
          </p:cNvPr>
          <p:cNvSpPr>
            <a:spLocks noGrp="1"/>
          </p:cNvSpPr>
          <p:nvPr>
            <p:ph type="title"/>
          </p:nvPr>
        </p:nvSpPr>
        <p:spPr>
          <a:xfrm>
            <a:off x="565608" y="365125"/>
            <a:ext cx="10788192" cy="982907"/>
          </a:xfrm>
        </p:spPr>
        <p:txBody>
          <a:bodyPr>
            <a:normAutofit/>
          </a:bodyPr>
          <a:lstStyle/>
          <a:p>
            <a:r>
              <a:rPr lang="en-US" sz="4000" dirty="0">
                <a:latin typeface="Times New Roman" panose="02020603050405020304" pitchFamily="18" charset="0"/>
                <a:cs typeface="Times New Roman" panose="02020603050405020304" pitchFamily="18" charset="0"/>
              </a:rPr>
              <a:t>Code to launch 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F2A62E-501A-4162-8980-8E6B7553B7D0}"/>
              </a:ext>
            </a:extLst>
          </p:cNvPr>
          <p:cNvSpPr>
            <a:spLocks noGrp="1"/>
          </p:cNvSpPr>
          <p:nvPr>
            <p:ph idx="1"/>
          </p:nvPr>
        </p:nvSpPr>
        <p:spPr>
          <a:xfrm>
            <a:off x="565608" y="1348032"/>
            <a:ext cx="10788192" cy="5509967"/>
          </a:xfrm>
        </p:spPr>
        <p:txBody>
          <a:bodyPr>
            <a:normAutofit/>
          </a:bodyPr>
          <a:lstStyle/>
          <a:p>
            <a:r>
              <a:rPr lang="en-US" sz="1800" dirty="0">
                <a:latin typeface="Times New Roman" panose="02020603050405020304" pitchFamily="18" charset="0"/>
                <a:cs typeface="Times New Roman" panose="02020603050405020304" pitchFamily="18" charset="0"/>
              </a:rPr>
              <a:t>Below python code is to launch HTML page, from this HTML page user will be able to input 4 different times for the medicine box to dispense. </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C3A512C-BD87-4F03-9A3D-8BA3D7EC6C44}"/>
              </a:ext>
            </a:extLst>
          </p:cNvPr>
          <p:cNvPicPr>
            <a:picLocks noChangeAspect="1"/>
          </p:cNvPicPr>
          <p:nvPr/>
        </p:nvPicPr>
        <p:blipFill>
          <a:blip r:embed="rId2"/>
          <a:stretch>
            <a:fillRect/>
          </a:stretch>
        </p:blipFill>
        <p:spPr>
          <a:xfrm>
            <a:off x="865678" y="2111604"/>
            <a:ext cx="4372484" cy="4558931"/>
          </a:xfrm>
          <a:prstGeom prst="rect">
            <a:avLst/>
          </a:prstGeom>
        </p:spPr>
      </p:pic>
      <p:pic>
        <p:nvPicPr>
          <p:cNvPr id="5" name="Picture 4">
            <a:extLst>
              <a:ext uri="{FF2B5EF4-FFF2-40B4-BE49-F238E27FC236}">
                <a16:creationId xmlns:a16="http://schemas.microsoft.com/office/drawing/2014/main" id="{61A3BD48-D14A-474F-8358-01D9CEA473C3}"/>
              </a:ext>
            </a:extLst>
          </p:cNvPr>
          <p:cNvPicPr>
            <a:picLocks noChangeAspect="1"/>
          </p:cNvPicPr>
          <p:nvPr/>
        </p:nvPicPr>
        <p:blipFill>
          <a:blip r:embed="rId3"/>
          <a:stretch>
            <a:fillRect/>
          </a:stretch>
        </p:blipFill>
        <p:spPr>
          <a:xfrm>
            <a:off x="5837275" y="2111605"/>
            <a:ext cx="3674370" cy="2310834"/>
          </a:xfrm>
          <a:prstGeom prst="rect">
            <a:avLst/>
          </a:prstGeom>
        </p:spPr>
      </p:pic>
    </p:spTree>
    <p:extLst>
      <p:ext uri="{BB962C8B-B14F-4D97-AF65-F5344CB8AC3E}">
        <p14:creationId xmlns:p14="http://schemas.microsoft.com/office/powerpoint/2010/main" val="121879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947D-85FA-40A1-9981-F6ECCBD99B4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launch 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DD8884-8A48-4447-9250-F3D7945BF5A7}"/>
              </a:ext>
            </a:extLst>
          </p:cNvPr>
          <p:cNvSpPr>
            <a:spLocks noGrp="1"/>
          </p:cNvSpPr>
          <p:nvPr>
            <p:ph idx="1"/>
          </p:nvPr>
        </p:nvSpPr>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Explanation of the code:</a:t>
            </a:r>
          </a:p>
          <a:p>
            <a:r>
              <a:rPr lang="en-US" sz="1800" dirty="0">
                <a:latin typeface="Times New Roman" panose="02020603050405020304" pitchFamily="18" charset="0"/>
                <a:cs typeface="Times New Roman" panose="02020603050405020304" pitchFamily="18" charset="0"/>
              </a:rPr>
              <a:t>from flask import Flask, </a:t>
            </a:r>
            <a:r>
              <a:rPr lang="en-US" sz="1800" dirty="0" err="1">
                <a:latin typeface="Times New Roman" panose="02020603050405020304" pitchFamily="18" charset="0"/>
                <a:cs typeface="Times New Roman" panose="02020603050405020304" pitchFamily="18" charset="0"/>
              </a:rPr>
              <a:t>render_template,request,json</a:t>
            </a:r>
            <a:r>
              <a:rPr lang="en-US" sz="1800" dirty="0">
                <a:latin typeface="Times New Roman" panose="02020603050405020304" pitchFamily="18" charset="0"/>
                <a:cs typeface="Times New Roman" panose="02020603050405020304" pitchFamily="18" charset="0"/>
              </a:rPr>
              <a:t>: Importing flask, </a:t>
            </a:r>
            <a:r>
              <a:rPr lang="en-US" sz="1800" dirty="0" err="1">
                <a:latin typeface="Times New Roman" panose="02020603050405020304" pitchFamily="18" charset="0"/>
                <a:cs typeface="Times New Roman" panose="02020603050405020304" pitchFamily="18" charset="0"/>
              </a:rPr>
              <a:t>render_template</a:t>
            </a:r>
            <a:r>
              <a:rPr lang="en-US" sz="1800" dirty="0">
                <a:latin typeface="Times New Roman" panose="02020603050405020304" pitchFamily="18" charset="0"/>
                <a:cs typeface="Times New Roman" panose="02020603050405020304" pitchFamily="18" charset="0"/>
              </a:rPr>
              <a:t>, request and json from Flask library.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Render_template</a:t>
            </a:r>
            <a:r>
              <a:rPr lang="en-US" sz="1800" dirty="0">
                <a:latin typeface="Times New Roman" panose="02020603050405020304" pitchFamily="18" charset="0"/>
                <a:cs typeface="Times New Roman" panose="02020603050405020304" pitchFamily="18" charset="0"/>
              </a:rPr>
              <a:t>: To render HTML page.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Request: To handle the URLs.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Json: We are creating a server to launch a HTML page. Here in the HTML page user inputs time into the page. We are creating json format to fetch the time inputs given by the user.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Import datetime: To acquire current date and time of the system.</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9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85F0-86A3-4D12-95DB-BC0F81D925B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launch 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5CF689-BF3B-4901-90E8-58C483D4DA4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tim1[]: It is an array (called list in python). This stores the 4 time inputs (Time 1, Time 2, Time 3, Time 4)</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app = Flask(__name__): Creating server object called flask app. And next we are creating functions.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time_obj</a:t>
            </a:r>
            <a:r>
              <a:rPr lang="en-US" sz="1800" dirty="0">
                <a:latin typeface="Times New Roman" panose="02020603050405020304" pitchFamily="18" charset="0"/>
                <a:cs typeface="Times New Roman" panose="02020603050405020304" pitchFamily="18" charset="0"/>
              </a:rPr>
              <a:t>(t): Creating time function. From HTML page we get response in text format. This function converts text information to time object. </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	if t=!“”   (i.e. if time is not empty response from HTML page then next lines in the function are 	executed.</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	time object contains both date and time. </a:t>
            </a:r>
            <a:r>
              <a:rPr lang="en-US" sz="1800" dirty="0" err="1">
                <a:latin typeface="Times New Roman" panose="02020603050405020304" pitchFamily="18" charset="0"/>
                <a:cs typeface="Times New Roman" panose="02020603050405020304" pitchFamily="18" charset="0"/>
              </a:rPr>
              <a:t>date_h</a:t>
            </a:r>
            <a:r>
              <a:rPr lang="en-US" sz="1800" dirty="0">
                <a:latin typeface="Times New Roman" panose="02020603050405020304" pitchFamily="18" charset="0"/>
                <a:cs typeface="Times New Roman" panose="02020603050405020304" pitchFamily="18" charset="0"/>
              </a:rPr>
              <a:t>= to create date object using datetime module.</a:t>
            </a:r>
          </a:p>
          <a:p>
            <a:pPr marL="400050" indent="-400050">
              <a:buFont typeface="+mj-lt"/>
              <a:buAutoNum type="romanLcPeriod"/>
            </a:pPr>
            <a:r>
              <a:rPr lang="en-US" sz="1800" dirty="0">
                <a:latin typeface="Times New Roman" panose="02020603050405020304" pitchFamily="18" charset="0"/>
                <a:cs typeface="Times New Roman" panose="02020603050405020304" pitchFamily="18" charset="0"/>
              </a:rPr>
              <a:t>	Date is taken as current date as per the system. Just user has to mention time for the medicine to 	dispense.</a:t>
            </a:r>
          </a:p>
          <a:p>
            <a:endParaRPr lang="en-US"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33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298E-6628-4E64-9177-CFC58F203E3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launch 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8E1CC8-8BC2-4769-AB10-7A011F43130F}"/>
              </a:ext>
            </a:extLst>
          </p:cNvPr>
          <p:cNvSpPr>
            <a:spLocks noGrp="1"/>
          </p:cNvSpPr>
          <p:nvPr>
            <p:ph idx="1"/>
          </p:nvPr>
        </p:nvSpPr>
        <p:spPr/>
        <p:txBody>
          <a:bodyPr>
            <a:normAutofit lnSpcReduction="10000"/>
          </a:bodyPr>
          <a:lstStyle/>
          <a:p>
            <a:pPr marL="400050" indent="-400050">
              <a:buAutoNum type="romanLcPeriod" startAt="4"/>
            </a:pPr>
            <a:r>
              <a:rPr lang="en-US" sz="1800" dirty="0" err="1">
                <a:latin typeface="Times New Roman" panose="02020603050405020304" pitchFamily="18" charset="0"/>
                <a:cs typeface="Times New Roman" panose="02020603050405020304" pitchFamily="18" charset="0"/>
              </a:rPr>
              <a:t>datetime.time</a:t>
            </a:r>
            <a:r>
              <a:rPr lang="en-US" sz="1800" dirty="0">
                <a:latin typeface="Times New Roman" panose="02020603050405020304" pitchFamily="18" charset="0"/>
                <a:cs typeface="Times New Roman" panose="02020603050405020304" pitchFamily="18" charset="0"/>
              </a:rPr>
              <a:t>(int(t[0]), int(t[1]),0)= Here int(t[0]) is hours, int(t[1]) is minutes and 0 is seconds by 	default.</a:t>
            </a:r>
          </a:p>
          <a:p>
            <a:pPr marL="0" indent="0">
              <a:buNone/>
            </a:pPr>
            <a:r>
              <a:rPr lang="en-US" sz="1800" dirty="0">
                <a:latin typeface="Times New Roman" panose="02020603050405020304" pitchFamily="18" charset="0"/>
                <a:cs typeface="Times New Roman" panose="02020603050405020304" pitchFamily="18" charset="0"/>
              </a:rPr>
              <a:t>					This function is to create HTTP request. HTTP request 						basically contains two methods Get and Post.</a:t>
            </a:r>
          </a:p>
          <a:p>
            <a:pPr marL="0" indent="0">
              <a:buNone/>
            </a:pPr>
            <a:r>
              <a:rPr lang="en-US" sz="1800" dirty="0">
                <a:latin typeface="Times New Roman" panose="02020603050405020304" pitchFamily="18" charset="0"/>
                <a:cs typeface="Times New Roman" panose="02020603050405020304" pitchFamily="18" charset="0"/>
              </a:rPr>
              <a:t>					When a user requests with the IP address of raspberry pi with 					8080 port, </a:t>
            </a:r>
            <a:r>
              <a:rPr lang="en-US" sz="1800" dirty="0" err="1">
                <a:latin typeface="Times New Roman" panose="02020603050405020304" pitchFamily="18" charset="0"/>
                <a:cs typeface="Times New Roman" panose="02020603050405020304" pitchFamily="18" charset="0"/>
              </a:rPr>
              <a:t>hello_world</a:t>
            </a:r>
            <a:r>
              <a:rPr lang="en-US" sz="1800" dirty="0">
                <a:latin typeface="Times New Roman" panose="02020603050405020304" pitchFamily="18" charset="0"/>
                <a:cs typeface="Times New Roman" panose="02020603050405020304" pitchFamily="18" charset="0"/>
              </a:rPr>
              <a:t>() function is executed. </a:t>
            </a:r>
          </a:p>
          <a:p>
            <a:pPr marL="0" indent="0">
              <a:buNone/>
            </a:pPr>
            <a:r>
              <a:rPr lang="en-US" sz="1800" dirty="0">
                <a:latin typeface="Times New Roman" panose="02020603050405020304" pitchFamily="18" charset="0"/>
                <a:cs typeface="Times New Roman" panose="02020603050405020304" pitchFamily="18" charset="0"/>
              </a:rPr>
              <a:t>					If request is Get, then we have to render HTML page. </a:t>
            </a:r>
          </a:p>
          <a:p>
            <a:pPr marL="0" indent="0">
              <a:buNone/>
            </a:pPr>
            <a:r>
              <a:rPr lang="en-US" sz="1800" dirty="0">
                <a:latin typeface="Times New Roman" panose="02020603050405020304" pitchFamily="18" charset="0"/>
                <a:cs typeface="Times New Roman" panose="02020603050405020304" pitchFamily="18" charset="0"/>
              </a:rPr>
              <a:t>					Post Request: After user enters information in the HTML page 					and hits submit, Post Request URL will be created. </a:t>
            </a:r>
          </a:p>
          <a:p>
            <a:pPr marL="0" indent="0">
              <a:buNone/>
            </a:pPr>
            <a:r>
              <a:rPr lang="en-US" sz="1800" dirty="0">
                <a:latin typeface="Times New Roman" panose="02020603050405020304" pitchFamily="18" charset="0"/>
                <a:cs typeface="Times New Roman" panose="02020603050405020304" pitchFamily="18" charset="0"/>
              </a:rPr>
              <a:t>					Using decode(‘utf-8’) format we are decoding text to string </a:t>
            </a:r>
          </a:p>
          <a:p>
            <a:pPr marL="0" indent="0">
              <a:buNone/>
            </a:pPr>
            <a:r>
              <a:rPr lang="en-US" sz="1800" dirty="0">
                <a:latin typeface="Times New Roman" panose="02020603050405020304" pitchFamily="18" charset="0"/>
                <a:cs typeface="Times New Roman" panose="02020603050405020304" pitchFamily="18" charset="0"/>
              </a:rPr>
              <a:t>					format.</a:t>
            </a:r>
          </a:p>
          <a:p>
            <a:pPr marL="0" indent="0">
              <a:buNone/>
            </a:pPr>
            <a:r>
              <a:rPr lang="en-US" sz="1800" dirty="0">
                <a:latin typeface="Times New Roman" panose="02020603050405020304" pitchFamily="18" charset="0"/>
                <a:cs typeface="Times New Roman" panose="02020603050405020304" pitchFamily="18" charset="0"/>
              </a:rPr>
              <a:t>					for loop – for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in range(1,5) is to sort the time if given 						randomly by the user.</a:t>
            </a:r>
          </a:p>
          <a:p>
            <a:pPr marL="3657600" lvl="8" indent="0">
              <a:buNone/>
            </a:pPr>
            <a:r>
              <a:rPr lang="en-US" dirty="0">
                <a:latin typeface="Times New Roman" panose="02020603050405020304" pitchFamily="18" charset="0"/>
                <a:cs typeface="Times New Roman" panose="02020603050405020304" pitchFamily="18" charset="0"/>
              </a:rPr>
              <a:t>	 	</a:t>
            </a: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7364AE-3578-4FD8-938C-FB8DF9A6C198}"/>
              </a:ext>
            </a:extLst>
          </p:cNvPr>
          <p:cNvPicPr>
            <a:picLocks noChangeAspect="1"/>
          </p:cNvPicPr>
          <p:nvPr/>
        </p:nvPicPr>
        <p:blipFill rotWithShape="1">
          <a:blip r:embed="rId2"/>
          <a:srcRect r="12865"/>
          <a:stretch/>
        </p:blipFill>
        <p:spPr>
          <a:xfrm>
            <a:off x="1225838" y="2532066"/>
            <a:ext cx="3881184" cy="3644897"/>
          </a:xfrm>
          <a:prstGeom prst="rect">
            <a:avLst/>
          </a:prstGeom>
        </p:spPr>
      </p:pic>
    </p:spTree>
    <p:extLst>
      <p:ext uri="{BB962C8B-B14F-4D97-AF65-F5344CB8AC3E}">
        <p14:creationId xmlns:p14="http://schemas.microsoft.com/office/powerpoint/2010/main" val="39728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BFFC-DBDB-42C2-95E4-881766DBE17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Code to launch HTML page</a:t>
            </a:r>
            <a:endParaRPr lang="en-C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6D2CB7-0B70-403D-83BE-35EEC4C653A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Here we use the IP address of raspberry pi with port as 8080 to connect to this html page. </a:t>
            </a:r>
          </a:p>
          <a:p>
            <a:pPr marL="0" indent="0">
              <a:buNone/>
            </a:pPr>
            <a:r>
              <a:rPr lang="en-US" sz="1800" dirty="0">
                <a:latin typeface="Times New Roman" panose="02020603050405020304" pitchFamily="18" charset="0"/>
                <a:cs typeface="Times New Roman" panose="02020603050405020304" pitchFamily="18" charset="0"/>
              </a:rPr>
              <a:t>i.e. 192.168.2.35:8080</a:t>
            </a: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767665-3034-488B-94B2-390CD775C4B6}"/>
              </a:ext>
            </a:extLst>
          </p:cNvPr>
          <p:cNvPicPr>
            <a:picLocks noChangeAspect="1"/>
          </p:cNvPicPr>
          <p:nvPr/>
        </p:nvPicPr>
        <p:blipFill>
          <a:blip r:embed="rId2"/>
          <a:stretch>
            <a:fillRect/>
          </a:stretch>
        </p:blipFill>
        <p:spPr>
          <a:xfrm>
            <a:off x="1399115" y="2815886"/>
            <a:ext cx="4077053" cy="434378"/>
          </a:xfrm>
          <a:prstGeom prst="rect">
            <a:avLst/>
          </a:prstGeom>
        </p:spPr>
      </p:pic>
    </p:spTree>
    <p:extLst>
      <p:ext uri="{BB962C8B-B14F-4D97-AF65-F5344CB8AC3E}">
        <p14:creationId xmlns:p14="http://schemas.microsoft.com/office/powerpoint/2010/main" val="424994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2610</Words>
  <Application>Microsoft Office PowerPoint</Application>
  <PresentationFormat>Widescreen</PresentationFormat>
  <Paragraphs>222</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Times New Roman</vt:lpstr>
      <vt:lpstr>Office Theme</vt:lpstr>
      <vt:lpstr>SMART MEDICINE REMINDER AND VENDING MACHINE </vt:lpstr>
      <vt:lpstr>Table of Contents</vt:lpstr>
      <vt:lpstr>Introduction</vt:lpstr>
      <vt:lpstr>Block Diagram</vt:lpstr>
      <vt:lpstr>Code to launch HTML page</vt:lpstr>
      <vt:lpstr>Code to launch HTML page</vt:lpstr>
      <vt:lpstr>Code to launch HTML page</vt:lpstr>
      <vt:lpstr>Code to launch HTML page</vt:lpstr>
      <vt:lpstr>Code to launch HTML page</vt:lpstr>
      <vt:lpstr>Explanation of Threading </vt:lpstr>
      <vt:lpstr>HTML Code</vt:lpstr>
      <vt:lpstr>HTML Page</vt:lpstr>
      <vt:lpstr>Code to activate Stepper driver and motors</vt:lpstr>
      <vt:lpstr>Code to activate Stepper driver and motors</vt:lpstr>
      <vt:lpstr>Code to activate Stepper driver and motors</vt:lpstr>
      <vt:lpstr>Code to activate Stepper driver and motors</vt:lpstr>
      <vt:lpstr>Code for SpeakOut function</vt:lpstr>
      <vt:lpstr>Code for interfacing Arduino uno to Raspberry pi</vt:lpstr>
      <vt:lpstr>Code for LCD Display</vt:lpstr>
      <vt:lpstr>Code for LCD Display</vt:lpstr>
      <vt:lpstr>Code for LCD Display</vt:lpstr>
      <vt:lpstr>Code for LCD Display</vt:lpstr>
      <vt:lpstr>Code for LCD Display</vt:lpstr>
      <vt:lpstr>Code for sending email attachment</vt:lpstr>
      <vt:lpstr>Code for sending email attachment</vt:lpstr>
      <vt:lpstr>Code for sending email attachment</vt:lpstr>
      <vt:lpstr>Code for sending email attachment</vt:lpstr>
      <vt:lpstr>Code for PIR interfacing</vt:lpstr>
      <vt:lpstr>Code for PIR interfacing</vt:lpstr>
      <vt:lpstr>Code for PIR interfacing</vt:lpstr>
      <vt:lpstr>Code for Camera module interfacing</vt:lpstr>
      <vt:lpstr>Final code Integration</vt:lpstr>
      <vt:lpstr>Final code Integration</vt:lpstr>
      <vt:lpstr>Final code Integration</vt:lpstr>
      <vt:lpstr>Final code Integration</vt:lpstr>
      <vt:lpstr>Final code Integration</vt:lpstr>
      <vt:lpstr>Final code Integration</vt:lpstr>
      <vt:lpstr>Parallel processing codes integration</vt:lpstr>
      <vt:lpstr>Parallel processing codes integration</vt:lpstr>
      <vt:lpstr>Parallel processing codes integration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MEDICINE REMINDER AND VENDING MACHINE </dc:title>
  <dc:creator>nishithakodur@outlook.com</dc:creator>
  <cp:lastModifiedBy>nishithakodur@outlook.com</cp:lastModifiedBy>
  <cp:revision>211</cp:revision>
  <dcterms:created xsi:type="dcterms:W3CDTF">2021-07-26T17:28:51Z</dcterms:created>
  <dcterms:modified xsi:type="dcterms:W3CDTF">2021-07-29T16:08:33Z</dcterms:modified>
</cp:coreProperties>
</file>