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99" r:id="rId6"/>
    <p:sldId id="261" r:id="rId7"/>
    <p:sldId id="303" r:id="rId8"/>
    <p:sldId id="262" r:id="rId9"/>
    <p:sldId id="263" r:id="rId10"/>
    <p:sldId id="264" r:id="rId11"/>
    <p:sldId id="265" r:id="rId12"/>
    <p:sldId id="272" r:id="rId13"/>
    <p:sldId id="266" r:id="rId14"/>
    <p:sldId id="267" r:id="rId15"/>
    <p:sldId id="268" r:id="rId16"/>
    <p:sldId id="269" r:id="rId17"/>
    <p:sldId id="270" r:id="rId18"/>
    <p:sldId id="275" r:id="rId19"/>
    <p:sldId id="276" r:id="rId20"/>
    <p:sldId id="277" r:id="rId21"/>
    <p:sldId id="278" r:id="rId22"/>
    <p:sldId id="271" r:id="rId23"/>
    <p:sldId id="273" r:id="rId24"/>
    <p:sldId id="274" r:id="rId25"/>
    <p:sldId id="279" r:id="rId26"/>
    <p:sldId id="280" r:id="rId27"/>
    <p:sldId id="298" r:id="rId28"/>
    <p:sldId id="301" r:id="rId29"/>
    <p:sldId id="300"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4660"/>
  </p:normalViewPr>
  <p:slideViewPr>
    <p:cSldViewPr snapToGrid="0">
      <p:cViewPr varScale="1">
        <p:scale>
          <a:sx n="81" d="100"/>
          <a:sy n="81"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5FB7-9356-4499-8F8F-B3073F335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13B46E4-7640-4051-B13E-D1B27C405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0A78C05-5821-4697-BA20-D4216916F285}"/>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5" name="Footer Placeholder 4">
            <a:extLst>
              <a:ext uri="{FF2B5EF4-FFF2-40B4-BE49-F238E27FC236}">
                <a16:creationId xmlns:a16="http://schemas.microsoft.com/office/drawing/2014/main" id="{0CFD69C5-4872-4D7A-A484-4C5C1543C9B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B4BAFC9-AB03-48F1-8CF7-080A68110CF3}"/>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25493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51D6-9DF6-4AA4-B513-2416017CFF0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E1748B1-BF5F-4C6D-A075-0B7B7E369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EB1BA4-7DA3-4F28-899F-9CCB55D55D5F}"/>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5" name="Footer Placeholder 4">
            <a:extLst>
              <a:ext uri="{FF2B5EF4-FFF2-40B4-BE49-F238E27FC236}">
                <a16:creationId xmlns:a16="http://schemas.microsoft.com/office/drawing/2014/main" id="{B5747A51-65E1-4D31-A6A1-515FA809BA8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002B481-E25B-4DF5-BC50-90DA95CF21C6}"/>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226070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81389-7F78-439D-BEC8-F7EAE32AC1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F2DF1CF-A685-48A5-A7C5-FD0AC2C61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E1262D-E73E-4E09-9EC0-FF622274C86D}"/>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5" name="Footer Placeholder 4">
            <a:extLst>
              <a:ext uri="{FF2B5EF4-FFF2-40B4-BE49-F238E27FC236}">
                <a16:creationId xmlns:a16="http://schemas.microsoft.com/office/drawing/2014/main" id="{BE55EB58-0B6C-47B2-8334-F56097F91BC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5D2669BB-9C8D-49B2-B6DD-B8C6D22355ED}"/>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105214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611D-6FDE-4C1D-8598-19ADD064A2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04ADCB-9DFC-4B83-A131-5E4AC55D0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C6366D-FEDE-4B5A-9F01-E8EF71AFAFE5}"/>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5" name="Footer Placeholder 4">
            <a:extLst>
              <a:ext uri="{FF2B5EF4-FFF2-40B4-BE49-F238E27FC236}">
                <a16:creationId xmlns:a16="http://schemas.microsoft.com/office/drawing/2014/main" id="{2213C41C-59FC-4F89-8FB2-A3F8F128CD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59BB2DD5-DC73-4EDC-B4AB-6C930797D54C}"/>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345643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C657-8F39-4579-9BC9-817A70BAEE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2E77EB-4A73-49CF-8259-E83313D71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12545B-57EC-488C-B9D4-FBF98F1ADF72}"/>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5" name="Footer Placeholder 4">
            <a:extLst>
              <a:ext uri="{FF2B5EF4-FFF2-40B4-BE49-F238E27FC236}">
                <a16:creationId xmlns:a16="http://schemas.microsoft.com/office/drawing/2014/main" id="{E90E7B60-6C6B-4D52-8EC2-9FDF67214DA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F54CB19C-005C-432D-B12D-277D58870BA7}"/>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242770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2864-FED6-4DFE-8B2B-2EBBF5593F5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3D4891-320B-4B07-9F8B-5B7E53DF9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96DAFC2-0BE3-4383-9A45-F28871459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B0ABE1C-DDF5-4913-9EDF-3AA94E585434}"/>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6" name="Footer Placeholder 5">
            <a:extLst>
              <a:ext uri="{FF2B5EF4-FFF2-40B4-BE49-F238E27FC236}">
                <a16:creationId xmlns:a16="http://schemas.microsoft.com/office/drawing/2014/main" id="{566053E9-92AB-4CBF-A60D-C5BC2C1BC9EC}"/>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919BCEF0-DBC2-4BE1-AD6E-901EA5703D14}"/>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204228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0215-5176-45BA-ADFB-8B65C6626DC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9D5946-9D9D-4218-9556-BB9345E3C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03AFE-06A0-43D8-B1F0-CD974202E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3D83DC-4425-46F6-8FC1-0E7FC8260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E749D-12DE-4452-AFF3-6C436DD5C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9F72646-2EAD-40A4-B599-C4CC76ADDFC0}"/>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8" name="Footer Placeholder 7">
            <a:extLst>
              <a:ext uri="{FF2B5EF4-FFF2-40B4-BE49-F238E27FC236}">
                <a16:creationId xmlns:a16="http://schemas.microsoft.com/office/drawing/2014/main" id="{B8213B5C-54DE-4D7B-AD01-E7BE79584946}"/>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E80F2629-23B5-4E60-9CAB-DB763EE1C2A8}"/>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48337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E3E7-A207-4BB6-8B77-A8979EF5BAA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88DD64E-5790-41F5-B151-6EE431A1A52D}"/>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4" name="Footer Placeholder 3">
            <a:extLst>
              <a:ext uri="{FF2B5EF4-FFF2-40B4-BE49-F238E27FC236}">
                <a16:creationId xmlns:a16="http://schemas.microsoft.com/office/drawing/2014/main" id="{27FB3099-E33D-4C7A-9B7D-400A5CD345E3}"/>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B28967B0-CD7F-4EA0-B73A-FDAC0705F0C3}"/>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201976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B961D-C903-4FAA-A730-961D1B77A2BB}"/>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3" name="Footer Placeholder 2">
            <a:extLst>
              <a:ext uri="{FF2B5EF4-FFF2-40B4-BE49-F238E27FC236}">
                <a16:creationId xmlns:a16="http://schemas.microsoft.com/office/drawing/2014/main" id="{509D1B36-3EE0-4D38-883D-F9DC2BF18066}"/>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B3F1EEEE-A723-4B26-B3CB-008584A6E780}"/>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419793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C6F0-FBBE-4DB9-9321-223502B41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200E5C8-2C22-4950-B72D-901357912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D58F2EB-ECBF-4485-BB68-4DF53669B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17722-311D-496C-9069-69BB1E8DAE43}"/>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6" name="Footer Placeholder 5">
            <a:extLst>
              <a:ext uri="{FF2B5EF4-FFF2-40B4-BE49-F238E27FC236}">
                <a16:creationId xmlns:a16="http://schemas.microsoft.com/office/drawing/2014/main" id="{385808C1-BC1A-4EF7-8EF0-AA711F69D45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50E8047A-F28B-480F-AD53-A4E1A9885730}"/>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386472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1CA9-1C20-44D5-87BC-2E01790D4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56BC32C-A68C-4233-9C3A-ED9D3B286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AF74C223-C3F3-4D5D-92E3-462BC93A9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6FDF-6039-41A1-835E-3578CDBFA67D}"/>
              </a:ext>
            </a:extLst>
          </p:cNvPr>
          <p:cNvSpPr>
            <a:spLocks noGrp="1"/>
          </p:cNvSpPr>
          <p:nvPr>
            <p:ph type="dt" sz="half" idx="10"/>
          </p:nvPr>
        </p:nvSpPr>
        <p:spPr/>
        <p:txBody>
          <a:bodyPr/>
          <a:lstStyle/>
          <a:p>
            <a:fld id="{D90F069F-04AB-4C04-9993-6C2468992642}" type="datetimeFigureOut">
              <a:rPr lang="en-CA" smtClean="0"/>
              <a:t>2021-08-04</a:t>
            </a:fld>
            <a:endParaRPr lang="en-CA" dirty="0"/>
          </a:p>
        </p:txBody>
      </p:sp>
      <p:sp>
        <p:nvSpPr>
          <p:cNvPr id="6" name="Footer Placeholder 5">
            <a:extLst>
              <a:ext uri="{FF2B5EF4-FFF2-40B4-BE49-F238E27FC236}">
                <a16:creationId xmlns:a16="http://schemas.microsoft.com/office/drawing/2014/main" id="{339E372D-E014-43F3-9DDD-050C95FE878E}"/>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E32131C-6F3F-4863-8338-E493BF6E0B93}"/>
              </a:ext>
            </a:extLst>
          </p:cNvPr>
          <p:cNvSpPr>
            <a:spLocks noGrp="1"/>
          </p:cNvSpPr>
          <p:nvPr>
            <p:ph type="sldNum" sz="quarter" idx="12"/>
          </p:nvPr>
        </p:nvSpPr>
        <p:spPr/>
        <p:txBody>
          <a:bodyPr/>
          <a:lstStyle/>
          <a:p>
            <a:fld id="{A70476FE-BD5E-4A94-92E1-FCB1C3058DA1}" type="slidenum">
              <a:rPr lang="en-CA" smtClean="0"/>
              <a:t>‹#›</a:t>
            </a:fld>
            <a:endParaRPr lang="en-CA" dirty="0"/>
          </a:p>
        </p:txBody>
      </p:sp>
    </p:spTree>
    <p:extLst>
      <p:ext uri="{BB962C8B-B14F-4D97-AF65-F5344CB8AC3E}">
        <p14:creationId xmlns:p14="http://schemas.microsoft.com/office/powerpoint/2010/main" val="192963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DC66C-C8F2-4A19-9653-B889484BC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84DE869-0A6A-41F9-B83F-7DA57ADF4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1F6B59-9BF4-43AD-B23A-1F5E0CDDD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F069F-04AB-4C04-9993-6C2468992642}" type="datetimeFigureOut">
              <a:rPr lang="en-CA" smtClean="0"/>
              <a:t>2021-08-04</a:t>
            </a:fld>
            <a:endParaRPr lang="en-CA" dirty="0"/>
          </a:p>
        </p:txBody>
      </p:sp>
      <p:sp>
        <p:nvSpPr>
          <p:cNvPr id="5" name="Footer Placeholder 4">
            <a:extLst>
              <a:ext uri="{FF2B5EF4-FFF2-40B4-BE49-F238E27FC236}">
                <a16:creationId xmlns:a16="http://schemas.microsoft.com/office/drawing/2014/main" id="{4E692C6A-8E24-42D5-BFF9-B51E07EE4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3CF83F6B-B7CD-4E6F-9160-6F711F015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476FE-BD5E-4A94-92E1-FCB1C3058DA1}" type="slidenum">
              <a:rPr lang="en-CA" smtClean="0"/>
              <a:t>‹#›</a:t>
            </a:fld>
            <a:endParaRPr lang="en-CA" dirty="0"/>
          </a:p>
        </p:txBody>
      </p:sp>
    </p:spTree>
    <p:extLst>
      <p:ext uri="{BB962C8B-B14F-4D97-AF65-F5344CB8AC3E}">
        <p14:creationId xmlns:p14="http://schemas.microsoft.com/office/powerpoint/2010/main" val="347106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instructables.com/PCB-Designing-Using-EasyEDA/" TargetMode="External"/><Relationship Id="rId3" Type="http://schemas.openxmlformats.org/officeDocument/2006/relationships/hyperlink" Target="https://docs.easyeda.com/en/Schematic/Libraries/index.html" TargetMode="External"/><Relationship Id="rId7" Type="http://schemas.openxmlformats.org/officeDocument/2006/relationships/hyperlink" Target="https://www.thoughtco.com/what-is-a-schematic-diagram-4584811" TargetMode="External"/><Relationship Id="rId2" Type="http://schemas.openxmlformats.org/officeDocument/2006/relationships/hyperlink" Target="https://www.electronics-lab.com/top-10-free-pcb-design-software-2019/" TargetMode="External"/><Relationship Id="rId1" Type="http://schemas.openxmlformats.org/officeDocument/2006/relationships/slideLayout" Target="../slideLayouts/slideLayout2.xml"/><Relationship Id="rId6" Type="http://schemas.openxmlformats.org/officeDocument/2006/relationships/hyperlink" Target="https://easyeda.com/janstar1122/jan_example_circuits-yjhN5dICw" TargetMode="External"/><Relationship Id="rId5" Type="http://schemas.openxmlformats.org/officeDocument/2006/relationships/hyperlink" Target="https://www.wellpcb.com/easyeda.html" TargetMode="External"/><Relationship Id="rId4" Type="http://schemas.openxmlformats.org/officeDocument/2006/relationships/hyperlink" Target="https://www.electroniclinic.com/selecting-a-power-supply-for-raspberry-pi/"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docs.easyeda.com/en/Introduction/PCB-Layout/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32F0-84E7-476A-811D-AED4BED00E31}"/>
              </a:ext>
            </a:extLst>
          </p:cNvPr>
          <p:cNvSpPr>
            <a:spLocks noGrp="1"/>
          </p:cNvSpPr>
          <p:nvPr>
            <p:ph type="ctrTitle"/>
          </p:nvPr>
        </p:nvSpPr>
        <p:spPr>
          <a:xfrm>
            <a:off x="1348033" y="575035"/>
            <a:ext cx="9319967" cy="2121031"/>
          </a:xfrm>
        </p:spPr>
        <p:txBody>
          <a:bodyPr>
            <a:normAutofit/>
          </a:bodyPr>
          <a:lstStyle/>
          <a:p>
            <a:r>
              <a:rPr lang="en-US" sz="4400" dirty="0">
                <a:latin typeface="Times New Roman" panose="02020603050405020304" pitchFamily="18" charset="0"/>
                <a:cs typeface="Times New Roman" panose="02020603050405020304" pitchFamily="18" charset="0"/>
              </a:rPr>
              <a:t>SMART MEDICINE REMINDER AND VENDING MACHINE</a:t>
            </a:r>
            <a:br>
              <a:rPr lang="en-US" sz="4400" dirty="0">
                <a:latin typeface="Times New Roman" panose="02020603050405020304" pitchFamily="18" charset="0"/>
                <a:cs typeface="Times New Roman" panose="02020603050405020304" pitchFamily="18" charset="0"/>
              </a:rPr>
            </a:br>
            <a:endParaRPr lang="en-CA"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730ACE-B3A3-40CA-9A68-51F4B5666F51}"/>
              </a:ext>
            </a:extLst>
          </p:cNvPr>
          <p:cNvSpPr>
            <a:spLocks noGrp="1"/>
          </p:cNvSpPr>
          <p:nvPr>
            <p:ph type="subTitle" idx="1"/>
          </p:nvPr>
        </p:nvSpPr>
        <p:spPr>
          <a:xfrm>
            <a:off x="452487" y="3429000"/>
            <a:ext cx="9319967" cy="2121031"/>
          </a:xfrm>
        </p:spPr>
        <p:txBody>
          <a:bodyPr>
            <a:normAutofit/>
          </a:bodyPr>
          <a:lstStyle/>
          <a:p>
            <a:r>
              <a:rPr lang="en-US" sz="2000" b="1" dirty="0">
                <a:latin typeface="Times New Roman" panose="02020603050405020304" pitchFamily="18" charset="0"/>
                <a:cs typeface="Times New Roman" panose="02020603050405020304" pitchFamily="18" charset="0"/>
              </a:rPr>
              <a:t>FOURTH INDIVIUAL MEETING: PCB LAYOUT DESIGN </a:t>
            </a:r>
            <a:endParaRPr lang="en-CA" sz="2000" b="1" dirty="0">
              <a:latin typeface="Times New Roman" panose="02020603050405020304" pitchFamily="18" charset="0"/>
              <a:cs typeface="Times New Roman" panose="02020603050405020304" pitchFamily="18" charset="0"/>
            </a:endParaRPr>
          </a:p>
          <a:p>
            <a:pPr algn="l"/>
            <a:endParaRPr lang="en-CA" sz="2000" dirty="0">
              <a:latin typeface="Times New Roman" panose="02020603050405020304" pitchFamily="18" charset="0"/>
              <a:cs typeface="Times New Roman" panose="02020603050405020304" pitchFamily="18" charset="0"/>
            </a:endParaRPr>
          </a:p>
          <a:p>
            <a:pPr algn="l"/>
            <a:r>
              <a:rPr lang="en-CA" sz="2000" b="1" dirty="0">
                <a:latin typeface="Times New Roman" panose="02020603050405020304" pitchFamily="18" charset="0"/>
                <a:cs typeface="Times New Roman" panose="02020603050405020304" pitchFamily="18" charset="0"/>
              </a:rPr>
              <a:t>INSTRUCTOR: </a:t>
            </a:r>
            <a:r>
              <a:rPr lang="en-CA" sz="2000" dirty="0">
                <a:latin typeface="Times New Roman" panose="02020603050405020304" pitchFamily="18" charset="0"/>
                <a:cs typeface="Times New Roman" panose="02020603050405020304" pitchFamily="18" charset="0"/>
              </a:rPr>
              <a:t>Prof. Mike Aleshams</a:t>
            </a:r>
          </a:p>
          <a:p>
            <a:pPr algn="l"/>
            <a:r>
              <a:rPr lang="en-CA" sz="2000" b="1" dirty="0">
                <a:latin typeface="Times New Roman" panose="02020603050405020304" pitchFamily="18" charset="0"/>
                <a:cs typeface="Times New Roman" panose="02020603050405020304" pitchFamily="18" charset="0"/>
              </a:rPr>
              <a:t>Student Name: </a:t>
            </a:r>
            <a:r>
              <a:rPr lang="en-CA" sz="2000" dirty="0">
                <a:latin typeface="Times New Roman" panose="02020603050405020304" pitchFamily="18" charset="0"/>
                <a:cs typeface="Times New Roman" panose="02020603050405020304" pitchFamily="18" charset="0"/>
              </a:rPr>
              <a:t>Nishitha Kodur</a:t>
            </a:r>
          </a:p>
          <a:p>
            <a:pPr algn="l"/>
            <a:r>
              <a:rPr lang="en-CA" sz="2000" b="1" dirty="0">
                <a:latin typeface="Times New Roman" panose="02020603050405020304" pitchFamily="18" charset="0"/>
                <a:cs typeface="Times New Roman" panose="02020603050405020304" pitchFamily="18" charset="0"/>
              </a:rPr>
              <a:t>Student ID: </a:t>
            </a:r>
            <a:r>
              <a:rPr lang="en-CA" sz="2000" dirty="0">
                <a:latin typeface="Times New Roman" panose="02020603050405020304" pitchFamily="18" charset="0"/>
                <a:cs typeface="Times New Roman" panose="02020603050405020304" pitchFamily="18" charset="0"/>
              </a:rPr>
              <a:t>C0771813</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42DAFE-3AA2-4D7B-A99C-B94C4E6FF18F}"/>
              </a:ext>
            </a:extLst>
          </p:cNvPr>
          <p:cNvPicPr>
            <a:picLocks noChangeAspect="1"/>
          </p:cNvPicPr>
          <p:nvPr/>
        </p:nvPicPr>
        <p:blipFill>
          <a:blip r:embed="rId2"/>
          <a:stretch>
            <a:fillRect/>
          </a:stretch>
        </p:blipFill>
        <p:spPr>
          <a:xfrm>
            <a:off x="8751674" y="5455186"/>
            <a:ext cx="2475191" cy="981541"/>
          </a:xfrm>
          <a:prstGeom prst="rect">
            <a:avLst/>
          </a:prstGeom>
        </p:spPr>
      </p:pic>
    </p:spTree>
    <p:extLst>
      <p:ext uri="{BB962C8B-B14F-4D97-AF65-F5344CB8AC3E}">
        <p14:creationId xmlns:p14="http://schemas.microsoft.com/office/powerpoint/2010/main" val="320303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DA66-55FF-453A-B602-9E8EC36C1D0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Schematic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1F5C0B-1F2E-4FEA-A911-C59CAA2CBDF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Part-1: LCD screen is connected to Arduino Uno. Also, a potentiometer is placed to adjust the level of brightness of the LCD.</a:t>
            </a: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8E64CA-E171-4150-9BA0-24B7F7D6A775}"/>
              </a:ext>
            </a:extLst>
          </p:cNvPr>
          <p:cNvPicPr>
            <a:picLocks noChangeAspect="1"/>
          </p:cNvPicPr>
          <p:nvPr/>
        </p:nvPicPr>
        <p:blipFill>
          <a:blip r:embed="rId2"/>
          <a:stretch>
            <a:fillRect/>
          </a:stretch>
        </p:blipFill>
        <p:spPr>
          <a:xfrm>
            <a:off x="2468108" y="2450633"/>
            <a:ext cx="6019331" cy="3626646"/>
          </a:xfrm>
          <a:prstGeom prst="rect">
            <a:avLst/>
          </a:prstGeom>
          <a:effectLst/>
        </p:spPr>
      </p:pic>
    </p:spTree>
    <p:extLst>
      <p:ext uri="{BB962C8B-B14F-4D97-AF65-F5344CB8AC3E}">
        <p14:creationId xmlns:p14="http://schemas.microsoft.com/office/powerpoint/2010/main" val="218024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2E9-0836-49CE-8AD7-601E70E7508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Schematic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278878-EA96-4D76-93F3-8604021627E3}"/>
              </a:ext>
            </a:extLst>
          </p:cNvPr>
          <p:cNvSpPr>
            <a:spLocks noGrp="1"/>
          </p:cNvSpPr>
          <p:nvPr>
            <p:ph idx="1"/>
          </p:nvPr>
        </p:nvSpPr>
        <p:spPr>
          <a:xfrm>
            <a:off x="838200" y="1825624"/>
            <a:ext cx="10515600" cy="4740545"/>
          </a:xfrm>
        </p:spPr>
        <p:txBody>
          <a:bodyPr>
            <a:normAutofit/>
          </a:bodyPr>
          <a:lstStyle/>
          <a:p>
            <a:r>
              <a:rPr lang="en-US" sz="1800" dirty="0">
                <a:latin typeface="Times New Roman" panose="02020603050405020304" pitchFamily="18" charset="0"/>
                <a:cs typeface="Times New Roman" panose="02020603050405020304" pitchFamily="18" charset="0"/>
              </a:rPr>
              <a:t>Part-2: GPIO pins of raspberry pi are connected to stepper motor, stepper drivers and PIR sensor. </a:t>
            </a:r>
            <a:endParaRPr lang="en-CA"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D9F6F0C-2B82-4DF5-83E2-3BA94BB2E5B0}"/>
              </a:ext>
            </a:extLst>
          </p:cNvPr>
          <p:cNvPicPr>
            <a:picLocks noChangeAspect="1"/>
          </p:cNvPicPr>
          <p:nvPr/>
        </p:nvPicPr>
        <p:blipFill>
          <a:blip r:embed="rId2"/>
          <a:stretch>
            <a:fillRect/>
          </a:stretch>
        </p:blipFill>
        <p:spPr>
          <a:xfrm>
            <a:off x="2548648" y="2372275"/>
            <a:ext cx="6185578" cy="4104371"/>
          </a:xfrm>
          <a:prstGeom prst="rect">
            <a:avLst/>
          </a:prstGeom>
        </p:spPr>
      </p:pic>
    </p:spTree>
    <p:extLst>
      <p:ext uri="{BB962C8B-B14F-4D97-AF65-F5344CB8AC3E}">
        <p14:creationId xmlns:p14="http://schemas.microsoft.com/office/powerpoint/2010/main" val="122938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0DA2-BCB5-4F49-9949-08428B39868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About Easy EDA</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99DDF8-5AE4-4D79-BD56-F960E3615AE7}"/>
              </a:ext>
            </a:extLst>
          </p:cNvPr>
          <p:cNvSpPr>
            <a:spLocks noGrp="1"/>
          </p:cNvSpPr>
          <p:nvPr>
            <p:ph idx="1"/>
          </p:nvPr>
        </p:nvSpPr>
        <p:spPr>
          <a:xfrm>
            <a:off x="838200" y="1825624"/>
            <a:ext cx="10515600" cy="4829699"/>
          </a:xfrm>
        </p:spPr>
        <p:txBody>
          <a:bodyPr>
            <a:normAutofit/>
          </a:bodyPr>
          <a:lstStyle/>
          <a:p>
            <a:r>
              <a:rPr lang="en-US" sz="1800" b="0" i="0" u="none" strike="noStrike" dirty="0">
                <a:effectLst/>
                <a:latin typeface="Times New Roman" panose="02020603050405020304" pitchFamily="18" charset="0"/>
                <a:cs typeface="Times New Roman" panose="02020603050405020304" pitchFamily="18" charset="0"/>
              </a:rPr>
              <a:t>EasyEDA is a free and a paid EDA tool. </a:t>
            </a:r>
          </a:p>
          <a:p>
            <a:pPr marL="0" indent="0">
              <a:buNone/>
            </a:pPr>
            <a:endParaRPr lang="en-US" sz="1800" b="0" i="0" u="none" strike="noStrike" dirty="0">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t>
            </a:r>
            <a:r>
              <a:rPr lang="en-US" sz="1800" b="0" i="0" u="none" strike="noStrike" dirty="0">
                <a:effectLst/>
                <a:latin typeface="Times New Roman" panose="02020603050405020304" pitchFamily="18" charset="0"/>
                <a:cs typeface="Times New Roman" panose="02020603050405020304" pitchFamily="18" charset="0"/>
              </a:rPr>
              <a:t>rovides a powerful schematic capture, PCB editor, Libraries designer, a project management tool, and lastly a team collaborator.</a:t>
            </a:r>
          </a:p>
          <a:p>
            <a:pPr marL="0" indent="0">
              <a:buNone/>
            </a:pPr>
            <a:endParaRPr lang="en-US" sz="1800" b="0" i="0" u="none" strike="noStrike" dirty="0">
              <a:effectLst/>
              <a:latin typeface="Times New Roman" panose="02020603050405020304" pitchFamily="18" charset="0"/>
              <a:cs typeface="Times New Roman" panose="02020603050405020304" pitchFamily="18" charset="0"/>
            </a:endParaRPr>
          </a:p>
          <a:p>
            <a:r>
              <a:rPr lang="en-US" sz="1800" b="0" i="0" u="none" strike="noStrike" dirty="0">
                <a:effectLst/>
                <a:latin typeface="Times New Roman" panose="02020603050405020304" pitchFamily="18" charset="0"/>
                <a:cs typeface="Times New Roman" panose="02020603050405020304" pitchFamily="18" charset="0"/>
              </a:rPr>
              <a:t>It also has an integration with LCSC.com </a:t>
            </a:r>
            <a:r>
              <a:rPr lang="en-US" sz="1800" i="0" u="none" strike="noStrike" dirty="0">
                <a:effectLst/>
                <a:latin typeface="Times New Roman" panose="02020603050405020304" pitchFamily="18" charset="0"/>
                <a:cs typeface="Times New Roman" panose="02020603050405020304" pitchFamily="18" charset="0"/>
              </a:rPr>
              <a:t>c</a:t>
            </a:r>
            <a:r>
              <a:rPr lang="en-US" sz="1800" b="0" i="0" u="none" strike="noStrike" dirty="0">
                <a:effectLst/>
                <a:latin typeface="Times New Roman" panose="02020603050405020304" pitchFamily="18" charset="0"/>
                <a:cs typeface="Times New Roman" panose="02020603050405020304" pitchFamily="18" charset="0"/>
              </a:rPr>
              <a:t>omponent catalog for providing real-time stocks and pricing information about components used.</a:t>
            </a:r>
          </a:p>
          <a:p>
            <a:pPr marL="0" indent="0">
              <a:buNone/>
            </a:pPr>
            <a:endParaRPr lang="en-US" sz="1800" b="0" i="0" u="none" strike="noStrike" dirty="0">
              <a:effectLst/>
              <a:latin typeface="Times New Roman" panose="02020603050405020304" pitchFamily="18" charset="0"/>
              <a:cs typeface="Times New Roman" panose="02020603050405020304" pitchFamily="18" charset="0"/>
            </a:endParaRPr>
          </a:p>
          <a:p>
            <a:r>
              <a:rPr lang="en-US" sz="1800" b="0" i="0" u="none" strike="noStrike" dirty="0">
                <a:effectLst/>
                <a:latin typeface="Times New Roman" panose="02020603050405020304" pitchFamily="18" charset="0"/>
                <a:cs typeface="Times New Roman" panose="02020603050405020304" pitchFamily="18" charset="0"/>
              </a:rPr>
              <a:t>EasyEDA is online based and also desktop based. </a:t>
            </a:r>
          </a:p>
          <a:p>
            <a:pPr marL="0" indent="0">
              <a:buNone/>
            </a:pPr>
            <a:endParaRPr lang="en-US" sz="1800" b="0" i="0" u="none" strike="noStrike" dirty="0">
              <a:effectLst/>
              <a:latin typeface="Times New Roman" panose="02020603050405020304" pitchFamily="18" charset="0"/>
              <a:cs typeface="Times New Roman" panose="02020603050405020304" pitchFamily="18" charset="0"/>
            </a:endParaRPr>
          </a:p>
          <a:p>
            <a:r>
              <a:rPr lang="en-US" sz="1800" b="0" i="0" u="none" strike="noStrike" dirty="0">
                <a:effectLst/>
                <a:latin typeface="Times New Roman" panose="02020603050405020304" pitchFamily="18" charset="0"/>
                <a:cs typeface="Times New Roman" panose="02020603050405020304" pitchFamily="18" charset="0"/>
              </a:rPr>
              <a:t>It is cross-platform and supports Windows, Linux, and Mac.</a:t>
            </a:r>
          </a:p>
          <a:p>
            <a:pPr marL="0" indent="0">
              <a:buNone/>
            </a:pPr>
            <a:r>
              <a:rPr lang="en-CA" sz="1800" b="1" dirty="0">
                <a:latin typeface="Times New Roman" panose="02020603050405020304" pitchFamily="18" charset="0"/>
                <a:cs typeface="Times New Roman" panose="02020603050405020304" pitchFamily="18" charset="0"/>
              </a:rPr>
              <a:t>For designing PCB Layout for our project we chose EASY EDA software based on the above features provided by it. </a:t>
            </a: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65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364A-F660-4F58-8830-7DBB02994E7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Easy EDA for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A3A78-3860-4EE6-8151-FE865D53CC62}"/>
              </a:ext>
            </a:extLst>
          </p:cNvPr>
          <p:cNvSpPr>
            <a:spLocks noGrp="1"/>
          </p:cNvSpPr>
          <p:nvPr>
            <p:ph idx="1"/>
          </p:nvPr>
        </p:nvSpPr>
        <p:spPr/>
        <p:txBody>
          <a:bodyPr>
            <a:normAutofit/>
          </a:bodyPr>
          <a:lstStyle/>
          <a:p>
            <a:pPr algn="l"/>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EasyEDA’s PCB Design canvas helps us to quickly and easily lay out even complex multilayer designs from schematics we have already created in the Schematic canvas or directly as a layout with no schematic.</a:t>
            </a:r>
          </a:p>
          <a:p>
            <a:pPr marL="0" indent="0" algn="l">
              <a:buNone/>
            </a:pPr>
            <a:endParaRPr lang="en-US" sz="1800" dirty="0">
              <a:solidFill>
                <a:srgbClr val="2E303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buNone/>
            </a:pPr>
            <a:endPar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buNone/>
            </a:pPr>
            <a:endPar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l">
              <a:buFont typeface="Arial" panose="020B0604020202020204" pitchFamily="34" charset="0"/>
              <a:buChar char="•"/>
            </a:pPr>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Passing an EasyEDA Schematic into the PCB Design editor is as easy as clicking a button:  </a:t>
            </a:r>
            <a:r>
              <a:rPr lang="en-US" sz="1800" dirty="0">
                <a:solidFill>
                  <a:srgbClr val="2E303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lick the </a:t>
            </a:r>
            <a:r>
              <a:rPr lang="en-US" sz="18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Convert to PCB</a:t>
            </a:r>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 using: “Menu - Design - Convert to PCB”.</a:t>
            </a: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81DB96-9FB3-4412-BC36-5C74C4843919}"/>
              </a:ext>
            </a:extLst>
          </p:cNvPr>
          <p:cNvPicPr>
            <a:picLocks noChangeAspect="1"/>
          </p:cNvPicPr>
          <p:nvPr/>
        </p:nvPicPr>
        <p:blipFill>
          <a:blip r:embed="rId2"/>
          <a:stretch>
            <a:fillRect/>
          </a:stretch>
        </p:blipFill>
        <p:spPr>
          <a:xfrm>
            <a:off x="2892622" y="4277991"/>
            <a:ext cx="3490262" cy="1181202"/>
          </a:xfrm>
          <a:prstGeom prst="rect">
            <a:avLst/>
          </a:prstGeom>
        </p:spPr>
      </p:pic>
    </p:spTree>
    <p:extLst>
      <p:ext uri="{BB962C8B-B14F-4D97-AF65-F5344CB8AC3E}">
        <p14:creationId xmlns:p14="http://schemas.microsoft.com/office/powerpoint/2010/main" val="116145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C7CF-1A2C-4628-B66F-C9EE903567D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Easy EDA for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858EB7-290A-4317-A5FC-CA550D740D0A}"/>
              </a:ext>
            </a:extLst>
          </p:cNvPr>
          <p:cNvSpPr>
            <a:spLocks noGrp="1"/>
          </p:cNvSpPr>
          <p:nvPr>
            <p:ph idx="1"/>
          </p:nvPr>
        </p:nvSpPr>
        <p:spPr/>
        <p:txBody>
          <a:bodyPr>
            <a:normAutofit/>
          </a:bodyPr>
          <a:lstStyle/>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EasyEDA has extensive component footprints. We can also build up our own library of unusual and specialized parts by copying and modifying existing parts or from scratch using EasyEDA’s powerful footprint creation and editing tools.</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1644B9-57EC-434D-8699-9DBB1B50C407}"/>
              </a:ext>
            </a:extLst>
          </p:cNvPr>
          <p:cNvPicPr>
            <a:picLocks noChangeAspect="1"/>
          </p:cNvPicPr>
          <p:nvPr/>
        </p:nvPicPr>
        <p:blipFill>
          <a:blip r:embed="rId2"/>
          <a:stretch>
            <a:fillRect/>
          </a:stretch>
        </p:blipFill>
        <p:spPr>
          <a:xfrm>
            <a:off x="2801110" y="2983936"/>
            <a:ext cx="4214225" cy="2034716"/>
          </a:xfrm>
          <a:prstGeom prst="rect">
            <a:avLst/>
          </a:prstGeom>
        </p:spPr>
      </p:pic>
    </p:spTree>
    <p:extLst>
      <p:ext uri="{BB962C8B-B14F-4D97-AF65-F5344CB8AC3E}">
        <p14:creationId xmlns:p14="http://schemas.microsoft.com/office/powerpoint/2010/main" val="392286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1515-603C-4538-8121-08AE45CD17E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Easy EDA for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BEB575-E44E-4039-A62B-231EC01D47C2}"/>
              </a:ext>
            </a:extLst>
          </p:cNvPr>
          <p:cNvSpPr>
            <a:spLocks noGrp="1"/>
          </p:cNvSpPr>
          <p:nvPr>
            <p:ph idx="1"/>
          </p:nvPr>
        </p:nvSpPr>
        <p:spPr>
          <a:xfrm>
            <a:off x="838200" y="1825624"/>
            <a:ext cx="10515600" cy="4905113"/>
          </a:xfrm>
        </p:spPr>
        <p:txBody>
          <a:bodyPr>
            <a:normAutofit/>
          </a:bodyPr>
          <a:lstStyle/>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When working in the PCB Design canvas there is a PCB Design Manager which works in a similar way to the Schematic design canvas, this will helps us locate items and navigate our way around.</a:t>
            </a:r>
            <a:br>
              <a:rPr lang="en-US" sz="1800" dirty="0">
                <a:latin typeface="Times New Roman" panose="02020603050405020304" pitchFamily="18" charset="0"/>
                <a:cs typeface="Times New Roman" panose="02020603050405020304" pitchFamily="18" charset="0"/>
              </a:rPr>
            </a:br>
            <a:r>
              <a:rPr lang="en-US" sz="18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Left Navigation Panel &gt; Design Manager</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The PCB Design Manager is a powerful tool for finding components, tracks (nets) and pads (Net Pads).</a:t>
            </a:r>
            <a:br>
              <a:rPr lang="en-US" sz="1800" dirty="0">
                <a:latin typeface="Times New Roman" panose="02020603050405020304" pitchFamily="18" charset="0"/>
                <a:cs typeface="Times New Roman" panose="02020603050405020304" pitchFamily="18" charset="0"/>
              </a:rPr>
            </a:br>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Clicking on any item highlights the component and pans it to the center of the window.</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74ACF06-5533-459B-92CB-135E143FFCA9}"/>
              </a:ext>
            </a:extLst>
          </p:cNvPr>
          <p:cNvPicPr>
            <a:picLocks noChangeAspect="1"/>
          </p:cNvPicPr>
          <p:nvPr/>
        </p:nvPicPr>
        <p:blipFill>
          <a:blip r:embed="rId2"/>
          <a:stretch>
            <a:fillRect/>
          </a:stretch>
        </p:blipFill>
        <p:spPr>
          <a:xfrm>
            <a:off x="3830042" y="3555566"/>
            <a:ext cx="3899938" cy="3175171"/>
          </a:xfrm>
          <a:prstGeom prst="rect">
            <a:avLst/>
          </a:prstGeom>
        </p:spPr>
      </p:pic>
    </p:spTree>
    <p:extLst>
      <p:ext uri="{BB962C8B-B14F-4D97-AF65-F5344CB8AC3E}">
        <p14:creationId xmlns:p14="http://schemas.microsoft.com/office/powerpoint/2010/main" val="185334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59B0-90A3-48F4-AE99-1B56533A83C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Easy EDA for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272EA-0DB3-4F91-AE73-8458DFEB8B05}"/>
              </a:ext>
            </a:extLst>
          </p:cNvPr>
          <p:cNvSpPr>
            <a:spLocks noGrp="1"/>
          </p:cNvSpPr>
          <p:nvPr>
            <p:ph idx="1"/>
          </p:nvPr>
        </p:nvSpPr>
        <p:spPr>
          <a:xfrm>
            <a:off x="763571" y="1825624"/>
            <a:ext cx="10590229" cy="4952247"/>
          </a:xfrm>
        </p:spPr>
        <p:txBody>
          <a:bodyPr>
            <a:normAutofit/>
          </a:bodyPr>
          <a:lstStyle/>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We can set up layers used in the PCB and their display colours and visibility using</a:t>
            </a:r>
            <a:br>
              <a:rPr lang="en-US" sz="1800" dirty="0">
                <a:latin typeface="Times New Roman" panose="02020603050405020304" pitchFamily="18" charset="0"/>
                <a:cs typeface="Times New Roman" panose="02020603050405020304" pitchFamily="18" charset="0"/>
              </a:rPr>
            </a:br>
            <a:r>
              <a:rPr lang="en-US" sz="18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Top Menu - Tools - Layer Manager… </a:t>
            </a:r>
          </a:p>
          <a:p>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The active layer and layer visibility can be selected using the Layers Toolbar.</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8F45C0-CEBF-4993-92C5-D295EB7DA142}"/>
              </a:ext>
            </a:extLst>
          </p:cNvPr>
          <p:cNvPicPr>
            <a:picLocks noChangeAspect="1"/>
          </p:cNvPicPr>
          <p:nvPr/>
        </p:nvPicPr>
        <p:blipFill>
          <a:blip r:embed="rId2"/>
          <a:stretch>
            <a:fillRect/>
          </a:stretch>
        </p:blipFill>
        <p:spPr>
          <a:xfrm>
            <a:off x="2392359" y="2444921"/>
            <a:ext cx="3703641" cy="1798476"/>
          </a:xfrm>
          <a:prstGeom prst="rect">
            <a:avLst/>
          </a:prstGeom>
        </p:spPr>
      </p:pic>
      <p:pic>
        <p:nvPicPr>
          <p:cNvPr id="7" name="Picture 6">
            <a:extLst>
              <a:ext uri="{FF2B5EF4-FFF2-40B4-BE49-F238E27FC236}">
                <a16:creationId xmlns:a16="http://schemas.microsoft.com/office/drawing/2014/main" id="{6E4EF78E-D4BA-4C48-8A29-1944D931004E}"/>
              </a:ext>
            </a:extLst>
          </p:cNvPr>
          <p:cNvPicPr>
            <a:picLocks noChangeAspect="1"/>
          </p:cNvPicPr>
          <p:nvPr/>
        </p:nvPicPr>
        <p:blipFill>
          <a:blip r:embed="rId3"/>
          <a:stretch>
            <a:fillRect/>
          </a:stretch>
        </p:blipFill>
        <p:spPr>
          <a:xfrm>
            <a:off x="8351795" y="4522850"/>
            <a:ext cx="2728196" cy="2110923"/>
          </a:xfrm>
          <a:prstGeom prst="rect">
            <a:avLst/>
          </a:prstGeom>
        </p:spPr>
      </p:pic>
    </p:spTree>
    <p:extLst>
      <p:ext uri="{BB962C8B-B14F-4D97-AF65-F5344CB8AC3E}">
        <p14:creationId xmlns:p14="http://schemas.microsoft.com/office/powerpoint/2010/main" val="243623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DF2B-88FE-4805-BDED-5E210E3F71E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Easy EDA for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A5CC80-6C22-4211-8FE3-7C8689EA1F31}"/>
              </a:ext>
            </a:extLst>
          </p:cNvPr>
          <p:cNvSpPr>
            <a:spLocks noGrp="1"/>
          </p:cNvSpPr>
          <p:nvPr>
            <p:ph idx="1"/>
          </p:nvPr>
        </p:nvSpPr>
        <p:spPr/>
        <p:txBody>
          <a:bodyPr>
            <a:normAutofit/>
          </a:bodyPr>
          <a:lstStyle/>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Default track widths, clearances and via hole dimensions can all be configured in the Design Rule Check dialog which is opened by:</a:t>
            </a:r>
            <a:br>
              <a:rPr lang="en-US" sz="1800" dirty="0">
                <a:latin typeface="Times New Roman" panose="02020603050405020304" pitchFamily="18" charset="0"/>
                <a:cs typeface="Times New Roman" panose="02020603050405020304" pitchFamily="18" charset="0"/>
              </a:rPr>
            </a:br>
            <a:r>
              <a:rPr lang="en-US" sz="18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Top Menu &gt; Design &gt; Design Rule…</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The Design Rule Check (</a:t>
            </a:r>
            <a:r>
              <a:rPr lang="en-US" sz="18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DRC</a:t>
            </a:r>
            <a:r>
              <a:rPr lang="en-US" sz="1800" b="0" i="0" dirty="0">
                <a:solidFill>
                  <a:srgbClr val="2E303F"/>
                </a:solidFill>
                <a:effectLst/>
                <a:latin typeface="Times New Roman" panose="02020603050405020304" pitchFamily="18" charset="0"/>
                <a:ea typeface="微软雅黑" panose="020B0503020204020204" pitchFamily="34" charset="-122"/>
                <a:cs typeface="Times New Roman" panose="02020603050405020304" pitchFamily="18" charset="0"/>
              </a:rPr>
              <a:t>) is created when beginning the board layout. It can also be modified at any time. Running a DRC is one of the last steps in checking the PCB design before we start forming the tracks and soldering components on Zero-PCB.</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B883E8-F966-4522-84BF-FFF6A67707E9}"/>
              </a:ext>
            </a:extLst>
          </p:cNvPr>
          <p:cNvPicPr>
            <a:picLocks noChangeAspect="1"/>
          </p:cNvPicPr>
          <p:nvPr/>
        </p:nvPicPr>
        <p:blipFill>
          <a:blip r:embed="rId2"/>
          <a:stretch>
            <a:fillRect/>
          </a:stretch>
        </p:blipFill>
        <p:spPr>
          <a:xfrm>
            <a:off x="1202712" y="2663123"/>
            <a:ext cx="3414056" cy="1531753"/>
          </a:xfrm>
          <a:prstGeom prst="rect">
            <a:avLst/>
          </a:prstGeom>
        </p:spPr>
      </p:pic>
    </p:spTree>
    <p:extLst>
      <p:ext uri="{BB962C8B-B14F-4D97-AF65-F5344CB8AC3E}">
        <p14:creationId xmlns:p14="http://schemas.microsoft.com/office/powerpoint/2010/main" val="411138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3666-1AAE-4714-A9FA-5F2C476EB6C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Easy EDA for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98F13-213A-48D9-BAE0-B768CB2176E7}"/>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Designing PCB: Click Apply in the below window. This is the dimensions required for the PCB board. We can either select the default dimensions or we can give our required dimensions.</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0A7D2B-20AD-4A8E-ADA8-F9C933599456}"/>
              </a:ext>
            </a:extLst>
          </p:cNvPr>
          <p:cNvPicPr>
            <a:picLocks noChangeAspect="1"/>
          </p:cNvPicPr>
          <p:nvPr/>
        </p:nvPicPr>
        <p:blipFill>
          <a:blip r:embed="rId2"/>
          <a:stretch>
            <a:fillRect/>
          </a:stretch>
        </p:blipFill>
        <p:spPr>
          <a:xfrm>
            <a:off x="2229029" y="2711521"/>
            <a:ext cx="6761841" cy="3465442"/>
          </a:xfrm>
          <a:prstGeom prst="rect">
            <a:avLst/>
          </a:prstGeom>
          <a:effectLst/>
        </p:spPr>
      </p:pic>
    </p:spTree>
    <p:extLst>
      <p:ext uri="{BB962C8B-B14F-4D97-AF65-F5344CB8AC3E}">
        <p14:creationId xmlns:p14="http://schemas.microsoft.com/office/powerpoint/2010/main" val="109153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F5FA-A098-4415-BD2F-DFB2D445B5E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PCB Layout Design for the project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7A1BC7-4403-48D0-8367-3347D416B6BC}"/>
              </a:ext>
            </a:extLst>
          </p:cNvPr>
          <p:cNvSpPr>
            <a:spLocks noGrp="1"/>
          </p:cNvSpPr>
          <p:nvPr>
            <p:ph idx="1"/>
          </p:nvPr>
        </p:nvSpPr>
        <p:spPr>
          <a:xfrm>
            <a:off x="838200" y="1825624"/>
            <a:ext cx="10515600" cy="4829699"/>
          </a:xfrm>
        </p:spPr>
        <p:txBody>
          <a:bodyPr>
            <a:normAutofit/>
          </a:bodyPr>
          <a:lstStyle/>
          <a:p>
            <a:r>
              <a:rPr lang="en-US" sz="1800" dirty="0">
                <a:latin typeface="Times New Roman" panose="02020603050405020304" pitchFamily="18" charset="0"/>
                <a:cs typeface="Times New Roman" panose="02020603050405020304" pitchFamily="18" charset="0"/>
              </a:rPr>
              <a:t>Drag and place the components in the purple square. To adjust the components if twisted, use the Rotate Right or Rotate left options available on the menu bar by clicking on the component.</a:t>
            </a:r>
          </a:p>
          <a:p>
            <a:r>
              <a:rPr lang="en-US" sz="1800" dirty="0">
                <a:latin typeface="Times New Roman" panose="02020603050405020304" pitchFamily="18" charset="0"/>
                <a:cs typeface="Times New Roman" panose="02020603050405020304" pitchFamily="18" charset="0"/>
              </a:rPr>
              <a:t>Connect the components by drawing the tracks using wither bottom layer or top layer.</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51C1E0-D9DA-4A21-B516-7BD99787C224}"/>
              </a:ext>
            </a:extLst>
          </p:cNvPr>
          <p:cNvPicPr>
            <a:picLocks noChangeAspect="1"/>
          </p:cNvPicPr>
          <p:nvPr/>
        </p:nvPicPr>
        <p:blipFill>
          <a:blip r:embed="rId2"/>
          <a:stretch>
            <a:fillRect/>
          </a:stretch>
        </p:blipFill>
        <p:spPr>
          <a:xfrm>
            <a:off x="3435659" y="2926026"/>
            <a:ext cx="6019331" cy="3385874"/>
          </a:xfrm>
          <a:prstGeom prst="rect">
            <a:avLst/>
          </a:prstGeom>
          <a:effectLst/>
        </p:spPr>
      </p:pic>
    </p:spTree>
    <p:extLst>
      <p:ext uri="{BB962C8B-B14F-4D97-AF65-F5344CB8AC3E}">
        <p14:creationId xmlns:p14="http://schemas.microsoft.com/office/powerpoint/2010/main" val="360164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128A-270E-41FC-A114-755F5234964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Table of Contents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B63E16-68E2-4122-99E1-382932C6A24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Block Diagram</a:t>
            </a:r>
          </a:p>
          <a:p>
            <a:r>
              <a:rPr lang="en-US" sz="1800" dirty="0">
                <a:latin typeface="Times New Roman" panose="02020603050405020304" pitchFamily="18" charset="0"/>
                <a:cs typeface="Times New Roman" panose="02020603050405020304" pitchFamily="18" charset="0"/>
              </a:rPr>
              <a:t>Popular Open-Source Software for Schematic/PCB Design</a:t>
            </a:r>
          </a:p>
          <a:p>
            <a:r>
              <a:rPr lang="en-US" sz="1800" dirty="0">
                <a:latin typeface="Times New Roman" panose="02020603050405020304" pitchFamily="18" charset="0"/>
                <a:cs typeface="Times New Roman" panose="02020603050405020304" pitchFamily="18" charset="0"/>
              </a:rPr>
              <a:t>Introduction to PCB Layout Design</a:t>
            </a:r>
          </a:p>
          <a:p>
            <a:r>
              <a:rPr lang="en-US" sz="1800" dirty="0">
                <a:latin typeface="Times New Roman" panose="02020603050405020304" pitchFamily="18" charset="0"/>
                <a:cs typeface="Times New Roman" panose="02020603050405020304" pitchFamily="18" charset="0"/>
              </a:rPr>
              <a:t>Importance of PCB Layout Design</a:t>
            </a:r>
          </a:p>
          <a:p>
            <a:r>
              <a:rPr lang="en-US" sz="1800" dirty="0">
                <a:latin typeface="Times New Roman" panose="02020603050405020304" pitchFamily="18" charset="0"/>
                <a:cs typeface="Times New Roman" panose="02020603050405020304" pitchFamily="18" charset="0"/>
              </a:rPr>
              <a:t>Schematic Diagram</a:t>
            </a:r>
          </a:p>
          <a:p>
            <a:r>
              <a:rPr lang="en-US" sz="1800" dirty="0">
                <a:latin typeface="Times New Roman" panose="02020603050405020304" pitchFamily="18" charset="0"/>
                <a:cs typeface="Times New Roman" panose="02020603050405020304" pitchFamily="18" charset="0"/>
              </a:rPr>
              <a:t>About Easy EDA</a:t>
            </a:r>
          </a:p>
          <a:p>
            <a:r>
              <a:rPr lang="en-US" sz="1800" dirty="0">
                <a:latin typeface="Times New Roman" panose="02020603050405020304" pitchFamily="18" charset="0"/>
                <a:cs typeface="Times New Roman" panose="02020603050405020304" pitchFamily="18" charset="0"/>
              </a:rPr>
              <a:t>Easy EDA for PCB Layout Design</a:t>
            </a:r>
          </a:p>
          <a:p>
            <a:r>
              <a:rPr lang="en-US" sz="1800" dirty="0">
                <a:latin typeface="Times New Roman" panose="02020603050405020304" pitchFamily="18" charset="0"/>
                <a:cs typeface="Times New Roman" panose="02020603050405020304" pitchFamily="18" charset="0"/>
              </a:rPr>
              <a:t>PCB Layout Design for the project </a:t>
            </a:r>
          </a:p>
          <a:p>
            <a:r>
              <a:rPr lang="en-US" sz="1800" dirty="0">
                <a:latin typeface="Times New Roman" panose="02020603050405020304" pitchFamily="18" charset="0"/>
                <a:cs typeface="Times New Roman" panose="02020603050405020304" pitchFamily="18" charset="0"/>
              </a:rPr>
              <a:t>3D view of the PCB boards</a:t>
            </a:r>
          </a:p>
          <a:p>
            <a:pPr marL="0" indent="0">
              <a:buNone/>
            </a:pPr>
            <a:endParaRPr lang="en-US"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22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CCCD-F13B-4046-9C09-30C46180683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PCB Layout Design for the project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A37C6-044C-4B02-9376-963C83CD27C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also  have an option of Auto Route, on selection, components are connected using tracks automatically if there are no errors.</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81AAE7-C0F9-4AC0-9541-89080A48591D}"/>
              </a:ext>
            </a:extLst>
          </p:cNvPr>
          <p:cNvPicPr>
            <a:picLocks noChangeAspect="1"/>
          </p:cNvPicPr>
          <p:nvPr/>
        </p:nvPicPr>
        <p:blipFill>
          <a:blip r:embed="rId2"/>
          <a:stretch>
            <a:fillRect/>
          </a:stretch>
        </p:blipFill>
        <p:spPr>
          <a:xfrm>
            <a:off x="2945466" y="2667693"/>
            <a:ext cx="6019331" cy="3385873"/>
          </a:xfrm>
          <a:prstGeom prst="rect">
            <a:avLst/>
          </a:prstGeom>
          <a:effectLst/>
        </p:spPr>
      </p:pic>
    </p:spTree>
    <p:extLst>
      <p:ext uri="{BB962C8B-B14F-4D97-AF65-F5344CB8AC3E}">
        <p14:creationId xmlns:p14="http://schemas.microsoft.com/office/powerpoint/2010/main" val="2364861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C129-0683-4AFF-A621-DBFD418F563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PCB Layout Design for the project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52B6F-DBBF-452A-8B8D-45B79A307CF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Once the routing is completed, we get a pop up with the below information. Also the circuit with Auto routed tracks.</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2370D6-1D38-481B-B7C4-955585982255}"/>
              </a:ext>
            </a:extLst>
          </p:cNvPr>
          <p:cNvPicPr>
            <a:picLocks noChangeAspect="1"/>
          </p:cNvPicPr>
          <p:nvPr/>
        </p:nvPicPr>
        <p:blipFill>
          <a:blip r:embed="rId2"/>
          <a:stretch>
            <a:fillRect/>
          </a:stretch>
        </p:blipFill>
        <p:spPr>
          <a:xfrm>
            <a:off x="1617685" y="2726135"/>
            <a:ext cx="3314987" cy="2019475"/>
          </a:xfrm>
          <a:prstGeom prst="rect">
            <a:avLst/>
          </a:prstGeom>
        </p:spPr>
      </p:pic>
      <p:pic>
        <p:nvPicPr>
          <p:cNvPr id="5" name="Picture 4">
            <a:extLst>
              <a:ext uri="{FF2B5EF4-FFF2-40B4-BE49-F238E27FC236}">
                <a16:creationId xmlns:a16="http://schemas.microsoft.com/office/drawing/2014/main" id="{24F7F52F-64A8-4A7E-B637-AC49611EED94}"/>
              </a:ext>
            </a:extLst>
          </p:cNvPr>
          <p:cNvPicPr>
            <a:picLocks noChangeAspect="1"/>
          </p:cNvPicPr>
          <p:nvPr/>
        </p:nvPicPr>
        <p:blipFill>
          <a:blip r:embed="rId3"/>
          <a:stretch>
            <a:fillRect/>
          </a:stretch>
        </p:blipFill>
        <p:spPr>
          <a:xfrm>
            <a:off x="5878721" y="2370098"/>
            <a:ext cx="3236999" cy="3702361"/>
          </a:xfrm>
          <a:prstGeom prst="rect">
            <a:avLst/>
          </a:prstGeom>
        </p:spPr>
      </p:pic>
    </p:spTree>
    <p:extLst>
      <p:ext uri="{BB962C8B-B14F-4D97-AF65-F5344CB8AC3E}">
        <p14:creationId xmlns:p14="http://schemas.microsoft.com/office/powerpoint/2010/main" val="191173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144C-057E-43CC-82F5-2702966A92D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PCB Layout Design for the project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429760-FE4D-484A-974C-37C2BE531BE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will be using two separate Zero-PCB boards for mounting our components: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LCD, Arduino and Potentiometer</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Raspberry pi, Stepper driver and motors, PIR motion sensor, 12V DC Jack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These two boards can be connected together using the USB ports of Arduino Uno and Raspberry pi.</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Alexa device can be connected to raspberry pi wirelessly. And, raspberry pi camera can be placed directly into the camera module, which does not require any soldering.</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033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906A-4DA2-4EC7-B3AA-DC6F84CB203D}"/>
              </a:ext>
            </a:extLst>
          </p:cNvPr>
          <p:cNvSpPr>
            <a:spLocks noGrp="1"/>
          </p:cNvSpPr>
          <p:nvPr>
            <p:ph type="title"/>
          </p:nvPr>
        </p:nvSpPr>
        <p:spPr>
          <a:xfrm>
            <a:off x="546755" y="365126"/>
            <a:ext cx="10807045" cy="972712"/>
          </a:xfrm>
        </p:spPr>
        <p:txBody>
          <a:bodyPr/>
          <a:lstStyle/>
          <a:p>
            <a:r>
              <a:rPr lang="en-US" sz="4400" dirty="0">
                <a:latin typeface="Times New Roman" panose="02020603050405020304" pitchFamily="18" charset="0"/>
                <a:cs typeface="Times New Roman" panose="02020603050405020304" pitchFamily="18" charset="0"/>
              </a:rPr>
              <a:t>PCB Layout Design for the project</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99B1F5-2F0A-496A-A0DD-7F2561B1D161}"/>
              </a:ext>
            </a:extLst>
          </p:cNvPr>
          <p:cNvSpPr>
            <a:spLocks noGrp="1"/>
          </p:cNvSpPr>
          <p:nvPr>
            <p:ph idx="1"/>
          </p:nvPr>
        </p:nvSpPr>
        <p:spPr>
          <a:xfrm>
            <a:off x="641023" y="1475016"/>
            <a:ext cx="10712777" cy="518973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PCB Board:</a:t>
            </a: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17EA71-5EFA-4C16-9150-99FA9F82B1F2}"/>
              </a:ext>
            </a:extLst>
          </p:cNvPr>
          <p:cNvPicPr>
            <a:picLocks noChangeAspect="1"/>
          </p:cNvPicPr>
          <p:nvPr/>
        </p:nvPicPr>
        <p:blipFill>
          <a:blip r:embed="rId2"/>
          <a:stretch>
            <a:fillRect/>
          </a:stretch>
        </p:blipFill>
        <p:spPr>
          <a:xfrm>
            <a:off x="2439936" y="1825625"/>
            <a:ext cx="8047417" cy="4701947"/>
          </a:xfrm>
          <a:prstGeom prst="rect">
            <a:avLst/>
          </a:prstGeom>
        </p:spPr>
      </p:pic>
    </p:spTree>
    <p:extLst>
      <p:ext uri="{BB962C8B-B14F-4D97-AF65-F5344CB8AC3E}">
        <p14:creationId xmlns:p14="http://schemas.microsoft.com/office/powerpoint/2010/main" val="22141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63-FBDB-4134-A71F-EB7D3EA6C99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PCB Layout Design for the project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517143-21E5-4E49-9F83-25CEB2B6082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PCB Board: </a:t>
            </a:r>
            <a:endParaRPr lang="en-CA"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0B98C2-3ED0-47AF-90CE-C7799E04B177}"/>
              </a:ext>
            </a:extLst>
          </p:cNvPr>
          <p:cNvPicPr>
            <a:picLocks noChangeAspect="1"/>
          </p:cNvPicPr>
          <p:nvPr/>
        </p:nvPicPr>
        <p:blipFill>
          <a:blip r:embed="rId2"/>
          <a:stretch>
            <a:fillRect/>
          </a:stretch>
        </p:blipFill>
        <p:spPr>
          <a:xfrm>
            <a:off x="3038531" y="2179581"/>
            <a:ext cx="6416596" cy="4313294"/>
          </a:xfrm>
          <a:prstGeom prst="rect">
            <a:avLst/>
          </a:prstGeom>
        </p:spPr>
      </p:pic>
    </p:spTree>
    <p:extLst>
      <p:ext uri="{BB962C8B-B14F-4D97-AF65-F5344CB8AC3E}">
        <p14:creationId xmlns:p14="http://schemas.microsoft.com/office/powerpoint/2010/main" val="194677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3DDE-17EE-49E6-A43C-517779C45F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3D view of the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EECAD-9553-46B7-B1BB-9EA407C7352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PCB board:</a:t>
            </a: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4FD76F-C41B-4134-B1DA-F75A87607692}"/>
              </a:ext>
            </a:extLst>
          </p:cNvPr>
          <p:cNvPicPr>
            <a:picLocks noChangeAspect="1"/>
          </p:cNvPicPr>
          <p:nvPr/>
        </p:nvPicPr>
        <p:blipFill>
          <a:blip r:embed="rId2"/>
          <a:stretch>
            <a:fillRect/>
          </a:stretch>
        </p:blipFill>
        <p:spPr>
          <a:xfrm>
            <a:off x="1498048" y="2277983"/>
            <a:ext cx="6375642" cy="3698611"/>
          </a:xfrm>
          <a:prstGeom prst="rect">
            <a:avLst/>
          </a:prstGeom>
        </p:spPr>
      </p:pic>
    </p:spTree>
    <p:extLst>
      <p:ext uri="{BB962C8B-B14F-4D97-AF65-F5344CB8AC3E}">
        <p14:creationId xmlns:p14="http://schemas.microsoft.com/office/powerpoint/2010/main" val="261505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F72A-48BD-4429-9FA4-A5F61E4C321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3D view of the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EC32D7-381C-4BF9-8644-E1C29E514467}"/>
              </a:ext>
            </a:extLst>
          </p:cNvPr>
          <p:cNvSpPr>
            <a:spLocks noGrp="1"/>
          </p:cNvSpPr>
          <p:nvPr>
            <p:ph idx="1"/>
          </p:nvPr>
        </p:nvSpPr>
        <p:spPr>
          <a:xfrm>
            <a:off x="518474" y="1395166"/>
            <a:ext cx="10835326" cy="5213023"/>
          </a:xfrm>
        </p:spPr>
        <p:txBody>
          <a:bodyPr>
            <a:normAutofit/>
          </a:bodyPr>
          <a:lstStyle/>
          <a:p>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PCB Board:</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9FB071-03F6-48DA-BBAB-BC12CD5ECFFA}"/>
              </a:ext>
            </a:extLst>
          </p:cNvPr>
          <p:cNvPicPr>
            <a:picLocks noChangeAspect="1"/>
          </p:cNvPicPr>
          <p:nvPr/>
        </p:nvPicPr>
        <p:blipFill>
          <a:blip r:embed="rId2"/>
          <a:stretch>
            <a:fillRect/>
          </a:stretch>
        </p:blipFill>
        <p:spPr>
          <a:xfrm>
            <a:off x="2232698" y="1590473"/>
            <a:ext cx="7292972" cy="4686706"/>
          </a:xfrm>
          <a:prstGeom prst="rect">
            <a:avLst/>
          </a:prstGeom>
        </p:spPr>
      </p:pic>
    </p:spTree>
    <p:extLst>
      <p:ext uri="{BB962C8B-B14F-4D97-AF65-F5344CB8AC3E}">
        <p14:creationId xmlns:p14="http://schemas.microsoft.com/office/powerpoint/2010/main" val="4014579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32B-D84E-44A2-91DD-CFE0ADDEA9C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CA"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C5F376C-858C-43A3-81A6-8AB35E625A51}"/>
              </a:ext>
            </a:extLst>
          </p:cNvPr>
          <p:cNvSpPr>
            <a:spLocks noGrp="1" noChangeArrowheads="1"/>
          </p:cNvSpPr>
          <p:nvPr>
            <p:ph idx="1"/>
          </p:nvPr>
        </p:nvSpPr>
        <p:spPr bwMode="auto">
          <a:xfrm>
            <a:off x="754144" y="1634905"/>
            <a:ext cx="10850252" cy="4939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Ayibiowu, A. (2019, 09 13).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TOP 10 FREE PCB DESIGN SOFTWARE FOR 2019</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Electronics-lab.com: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https://www.electronics-lab.com/top-10-free-pcb-design-software-2019/</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Easyeda.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Libraries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EASYEDA: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https://docs.easyeda.com/en/Schematic/Libraries/index.html</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Fahad, E. (2020, October 18).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Selecting a Power Supply for Raspberry Pi</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Electronic Clinic: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https://www.electroniclinic.com/selecting-a-power-supply-for-raspberry-pi/</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Hommer.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 to Use EasyEDA to design PCB Schematic Step By Step</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WELLPCB: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https://www.wellpcb.com/easyeda.html</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Janstar. (2015).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JanExampleCircuits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EASYEDA: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https://easyeda.com/janstar1122/jan_example_circuits-yjhN5dICw</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 A. (2019, January 29).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is a Schematic Diagram?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ThoughtCo.: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https://www.thoughtco.com/what-is-a-schematic-diagram-4584811</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Siva.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PCB Designing using EasyEDA</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Instructables Circuits: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https://www.instructables.com/PCB-Designing-Using-EasyEDA/</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703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4F6C-231A-4E66-8071-E4ED949577F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CA"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B21CC27-70FC-4812-8635-FB8F98AD322C}"/>
              </a:ext>
            </a:extLst>
          </p:cNvPr>
          <p:cNvSpPr>
            <a:spLocks noGrp="1" noChangeArrowheads="1"/>
          </p:cNvSpPr>
          <p:nvPr>
            <p:ph idx="1"/>
          </p:nvPr>
        </p:nvSpPr>
        <p:spPr bwMode="auto">
          <a:xfrm>
            <a:off x="311085" y="1777994"/>
            <a:ext cx="108368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Digi-KeyElectronics. (n.d.). </a:t>
            </a:r>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2670Zero-PCB</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Digi-Key: https://www.digikey.ca/en/products/detail/adafruit-industries-llc/2670/7244957?utm_adgroup=Prototype%20Boards%20Perforated&amp;utm_source=google&amp;utm_medium=cpc&amp;utm_campaign=Shopping_Product_Prototyping%2C%20Fabrication%20Products_NEW&amp;utm_term=&amp;productid=72449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EadyEDA. (n.d.). </a:t>
            </a:r>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PCB Layout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EasyEDA: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https://docs.easyeda.com/en/Introduction/PCB-Layout/index.html</a:t>
            </a: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Electronicsforu. (2020, December 16). </a:t>
            </a:r>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Is Zero PCB Or Veroboard Mentioned In Your DIY articles?</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Electronicsforu.com: https://www.electronicsforu.com/technology-trends/learn-electronics/veroboard-zero-pcb-difference</a:t>
            </a:r>
            <a:endParaRPr kumimoji="0" lang="en-CA"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164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D2AD-059B-4610-94B7-57717633117D}"/>
              </a:ext>
            </a:extLst>
          </p:cNvPr>
          <p:cNvSpPr>
            <a:spLocks noGrp="1"/>
          </p:cNvSpPr>
          <p:nvPr>
            <p:ph type="title"/>
          </p:nvPr>
        </p:nvSpPr>
        <p:spPr>
          <a:xfrm>
            <a:off x="2479249" y="2690804"/>
            <a:ext cx="7456602" cy="1136479"/>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endParaRPr lang="en-CA"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7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6657-35CB-4FD6-91BA-FCC41CA21EF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883509-62FF-4949-8C35-970F3022C191}"/>
              </a:ext>
            </a:extLst>
          </p:cNvPr>
          <p:cNvSpPr>
            <a:spLocks noGrp="1"/>
          </p:cNvSpPr>
          <p:nvPr>
            <p:ph idx="1"/>
          </p:nvPr>
        </p:nvSpPr>
        <p:spPr/>
        <p:txBody>
          <a:bodyPr>
            <a:normAutofit/>
          </a:bodyPr>
          <a:lstStyle/>
          <a:p>
            <a:r>
              <a:rPr lang="en-US" sz="1800" b="0" i="0" dirty="0">
                <a:effectLst/>
                <a:latin typeface="Times New Roman" panose="02020603050405020304" pitchFamily="18" charset="0"/>
                <a:cs typeface="Times New Roman" panose="02020603050405020304" pitchFamily="18" charset="0"/>
              </a:rPr>
              <a:t>To overcome the problem of forgetting to take medicines in elderly people, we came up with a 'SMART MEDICINE REMINDER AND VENDING MACHINE.</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It is an IoT device which reminds and dispenses medicine on time. </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this project , we design and develop a medicine reminder and vending machine using Alexa as a Bluetooth speaker and Raspberry pi. </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 machine saves dispense and alarm time, when it is time to dispense the medicine, the machine alarms the user and dispenses the medicine box to the user.</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95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F1B5-83CE-4F21-B58F-51069D47A2AF}"/>
              </a:ext>
            </a:extLst>
          </p:cNvPr>
          <p:cNvSpPr>
            <a:spLocks noGrp="1"/>
          </p:cNvSpPr>
          <p:nvPr>
            <p:ph type="title"/>
          </p:nvPr>
        </p:nvSpPr>
        <p:spPr>
          <a:xfrm>
            <a:off x="3695306" y="2309566"/>
            <a:ext cx="4609707" cy="1593131"/>
          </a:xfrm>
        </p:spPr>
        <p:txBody>
          <a:bodyPr>
            <a:normAutofit/>
          </a:bodyPr>
          <a:lstStyle/>
          <a:p>
            <a:pPr algn="ctr"/>
            <a:r>
              <a:rPr lang="en-US" sz="4000" dirty="0">
                <a:latin typeface="Times New Roman" panose="02020603050405020304" pitchFamily="18" charset="0"/>
                <a:cs typeface="Times New Roman" panose="02020603050405020304" pitchFamily="18" charset="0"/>
              </a:rPr>
              <a:t>QUERIES?</a:t>
            </a:r>
            <a:endParaRPr lang="en-CA"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7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8832-258B-483D-9012-0970FE7E227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Block Diagram</a:t>
            </a:r>
            <a:endParaRPr lang="en-CA" sz="40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C8998EDC-9B74-4986-9044-47F096CD0793}"/>
              </a:ext>
            </a:extLst>
          </p:cNvPr>
          <p:cNvPicPr>
            <a:picLocks noGrp="1" noChangeAspect="1"/>
          </p:cNvPicPr>
          <p:nvPr>
            <p:ph idx="1"/>
          </p:nvPr>
        </p:nvPicPr>
        <p:blipFill>
          <a:blip r:embed="rId2"/>
          <a:stretch>
            <a:fillRect/>
          </a:stretch>
        </p:blipFill>
        <p:spPr>
          <a:xfrm>
            <a:off x="2509736" y="2191386"/>
            <a:ext cx="6447822" cy="4078183"/>
          </a:xfrm>
        </p:spPr>
      </p:pic>
    </p:spTree>
    <p:extLst>
      <p:ext uri="{BB962C8B-B14F-4D97-AF65-F5344CB8AC3E}">
        <p14:creationId xmlns:p14="http://schemas.microsoft.com/office/powerpoint/2010/main" val="395834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C374-45EB-4E1D-9F08-CE7A2DC7BDB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Popular Open-Source Software for Schematic/PCB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93E1F2-A4F5-44A8-91F0-C8DF583370B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Autodesk Eagle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KiCAD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Fritzing</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DesignSpark PCB</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EasyEDA</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1DD5-AD08-4A6B-A519-2F1923067F9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15AEA5-B622-42AF-953D-7226B2B3389F}"/>
              </a:ext>
            </a:extLst>
          </p:cNvPr>
          <p:cNvSpPr>
            <a:spLocks noGrp="1"/>
          </p:cNvSpPr>
          <p:nvPr>
            <p:ph idx="1"/>
          </p:nvPr>
        </p:nvSpPr>
        <p:spPr/>
        <p:txBody>
          <a:bodyPr>
            <a:normAutofit/>
          </a:bodyPr>
          <a:lstStyle/>
          <a:p>
            <a:r>
              <a:rPr lang="en-US" sz="1800" b="0" i="0" dirty="0">
                <a:solidFill>
                  <a:srgbClr val="3C3C3C"/>
                </a:solidFill>
                <a:effectLst/>
                <a:latin typeface="Times New Roman" panose="02020603050405020304" pitchFamily="18" charset="0"/>
                <a:cs typeface="Times New Roman" panose="02020603050405020304" pitchFamily="18" charset="0"/>
              </a:rPr>
              <a:t>Printed circuit board (PCB) design brings our electronic circuits to life in the physical form. We will be using Zero-PCB </a:t>
            </a:r>
            <a:r>
              <a:rPr lang="en-US" sz="1800" dirty="0">
                <a:solidFill>
                  <a:srgbClr val="3C3C3C"/>
                </a:solidFill>
                <a:latin typeface="Times New Roman" panose="02020603050405020304" pitchFamily="18" charset="0"/>
                <a:cs typeface="Times New Roman" panose="02020603050405020304" pitchFamily="18" charset="0"/>
              </a:rPr>
              <a:t>for our project’s PCB implementation.</a:t>
            </a:r>
            <a:r>
              <a:rPr lang="en-US" sz="1800" b="0" i="0" dirty="0">
                <a:solidFill>
                  <a:srgbClr val="3C3C3C"/>
                </a:solidFill>
                <a:effectLst/>
                <a:latin typeface="Times New Roman" panose="02020603050405020304" pitchFamily="18" charset="0"/>
                <a:cs typeface="Times New Roman" panose="02020603050405020304" pitchFamily="18" charset="0"/>
              </a:rPr>
              <a:t> </a:t>
            </a:r>
          </a:p>
          <a:p>
            <a:endParaRPr lang="en-US" sz="1800" dirty="0">
              <a:solidFill>
                <a:srgbClr val="3C3C3C"/>
              </a:solidFill>
              <a:latin typeface="Times New Roman" panose="02020603050405020304" pitchFamily="18" charset="0"/>
              <a:cs typeface="Times New Roman" panose="02020603050405020304" pitchFamily="18" charset="0"/>
            </a:endParaRPr>
          </a:p>
          <a:p>
            <a:pPr marL="0" indent="0">
              <a:buNone/>
            </a:pPr>
            <a:endParaRPr lang="en-US" sz="1800" dirty="0">
              <a:solidFill>
                <a:srgbClr val="3C3C3C"/>
              </a:solidFill>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Zero PCB is basically a general-purpose printed circuit board (PCB), also known as perfboard or DOT PCB. </a:t>
            </a:r>
            <a:endParaRPr lang="en-US" sz="1800" b="0" i="0" dirty="0">
              <a:solidFill>
                <a:srgbClr val="3C3C3C"/>
              </a:solidFill>
              <a:effectLst/>
              <a:latin typeface="Times New Roman" panose="02020603050405020304" pitchFamily="18" charset="0"/>
              <a:cs typeface="Times New Roman" panose="02020603050405020304" pitchFamily="18" charset="0"/>
            </a:endParaRPr>
          </a:p>
          <a:p>
            <a:endParaRPr lang="en-US" sz="1800" dirty="0">
              <a:solidFill>
                <a:srgbClr val="3C3C3C"/>
              </a:solidFill>
              <a:latin typeface="Times New Roman" panose="02020603050405020304" pitchFamily="18" charset="0"/>
              <a:cs typeface="Times New Roman" panose="02020603050405020304" pitchFamily="18" charset="0"/>
            </a:endParaRPr>
          </a:p>
          <a:p>
            <a:pPr marL="0" indent="0">
              <a:buNone/>
            </a:pPr>
            <a:endParaRPr lang="en-US" sz="1800" dirty="0">
              <a:solidFill>
                <a:srgbClr val="3C3C3C"/>
              </a:solidFill>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 It is a thin rigid copper sheet with holes pre-drilled at standard intervals across a grid with 2.54mm (0.1-inch) spacing between holes. </a:t>
            </a:r>
            <a:endParaRPr lang="en-US" sz="1800" b="0" i="0" dirty="0">
              <a:solidFill>
                <a:srgbClr val="3C3C3C"/>
              </a:solidFill>
              <a:effectLst/>
              <a:latin typeface="Times New Roman" panose="02020603050405020304" pitchFamily="18" charset="0"/>
              <a:cs typeface="Times New Roman" panose="02020603050405020304" pitchFamily="18" charset="0"/>
            </a:endParaRPr>
          </a:p>
          <a:p>
            <a:endParaRPr lang="en-US" sz="1800" dirty="0">
              <a:solidFill>
                <a:srgbClr val="3C3C3C"/>
              </a:solidFill>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70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0F23-EB74-4E6D-AC48-6B4A08CE12B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D09793-97F3-4526-94EA-A8F9C0F0B968}"/>
              </a:ext>
            </a:extLst>
          </p:cNvPr>
          <p:cNvSpPr>
            <a:spLocks noGrp="1"/>
          </p:cNvSpPr>
          <p:nvPr>
            <p:ph idx="1"/>
          </p:nvPr>
        </p:nvSpPr>
        <p:spPr/>
        <p:txBody>
          <a:bodyPr>
            <a:norm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Each hole is encircled by a round or square copper pad so that component lead can be inserted into the hole and soldered around the pad without short-circuiting the nearby pads and other leads.</a:t>
            </a:r>
          </a:p>
          <a:p>
            <a:endParaRPr lang="en-US" sz="18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For connecting the lead of component with another lead, solder these together or join these using a suitable conducting wire.</a:t>
            </a:r>
            <a:endParaRPr lang="en-US" sz="1800" dirty="0">
              <a:solidFill>
                <a:srgbClr val="3C3C3C"/>
              </a:solidFill>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08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DF0B-BF78-4CFD-B505-4E54550E958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57579B-1910-4725-A8D9-47C7E265EBB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Sample Zero-PCB board:</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8BE150-C217-4B6E-A5CC-665EB5EAABF7}"/>
              </a:ext>
            </a:extLst>
          </p:cNvPr>
          <p:cNvPicPr>
            <a:picLocks noChangeAspect="1"/>
          </p:cNvPicPr>
          <p:nvPr/>
        </p:nvPicPr>
        <p:blipFill>
          <a:blip r:embed="rId2"/>
          <a:stretch>
            <a:fillRect/>
          </a:stretch>
        </p:blipFill>
        <p:spPr>
          <a:xfrm>
            <a:off x="3012753" y="2303433"/>
            <a:ext cx="4846740" cy="4008467"/>
          </a:xfrm>
          <a:prstGeom prst="rect">
            <a:avLst/>
          </a:prstGeom>
        </p:spPr>
      </p:pic>
    </p:spTree>
    <p:extLst>
      <p:ext uri="{BB962C8B-B14F-4D97-AF65-F5344CB8AC3E}">
        <p14:creationId xmlns:p14="http://schemas.microsoft.com/office/powerpoint/2010/main" val="231212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B107-BF66-441F-A0EC-94C1371A820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Importance of PCB Layout Design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BF1D87-69F3-48FA-870D-C48026D1A9B0}"/>
              </a:ext>
            </a:extLst>
          </p:cNvPr>
          <p:cNvSpPr>
            <a:spLocks noGrp="1"/>
          </p:cNvSpPr>
          <p:nvPr>
            <p:ph idx="1"/>
          </p:nvPr>
        </p:nvSpPr>
        <p:spPr/>
        <p:txBody>
          <a:bodyPr>
            <a:normAutofit/>
          </a:bodyPr>
          <a:lstStyle/>
          <a:p>
            <a:r>
              <a:rPr lang="en-US" sz="1800" b="0" i="0" dirty="0">
                <a:solidFill>
                  <a:srgbClr val="0A1F34"/>
                </a:solidFill>
                <a:effectLst/>
                <a:latin typeface="Times New Roman" panose="02020603050405020304" pitchFamily="18" charset="0"/>
                <a:cs typeface="Times New Roman" panose="02020603050405020304" pitchFamily="18" charset="0"/>
              </a:rPr>
              <a:t>Designing the layout of the printed circuit board is crucial to creating a reliable, cost-effective board. </a:t>
            </a:r>
          </a:p>
          <a:p>
            <a:endParaRPr lang="en-US" sz="1800" dirty="0">
              <a:solidFill>
                <a:srgbClr val="0A1F34"/>
              </a:solidFill>
              <a:latin typeface="Times New Roman" panose="02020603050405020304" pitchFamily="18" charset="0"/>
              <a:cs typeface="Times New Roman" panose="02020603050405020304" pitchFamily="18" charset="0"/>
            </a:endParaRPr>
          </a:p>
          <a:p>
            <a:r>
              <a:rPr lang="en-US" sz="1800" b="0" i="0" dirty="0">
                <a:solidFill>
                  <a:srgbClr val="0A1F34"/>
                </a:solidFill>
                <a:effectLst/>
                <a:latin typeface="Times New Roman" panose="02020603050405020304" pitchFamily="18" charset="0"/>
                <a:cs typeface="Times New Roman" panose="02020603050405020304" pitchFamily="18" charset="0"/>
              </a:rPr>
              <a:t>While circuit design and component selection are also essential, we should always make sure that </a:t>
            </a:r>
            <a:r>
              <a:rPr lang="en-US" sz="1800" dirty="0">
                <a:solidFill>
                  <a:srgbClr val="0A1F34"/>
                </a:solidFill>
                <a:latin typeface="Times New Roman" panose="02020603050405020304" pitchFamily="18" charset="0"/>
                <a:cs typeface="Times New Roman" panose="02020603050405020304" pitchFamily="18" charset="0"/>
              </a:rPr>
              <a:t>we </a:t>
            </a:r>
            <a:r>
              <a:rPr lang="en-US" sz="1800" b="0" i="0" dirty="0">
                <a:solidFill>
                  <a:srgbClr val="0A1F34"/>
                </a:solidFill>
                <a:effectLst/>
                <a:latin typeface="Times New Roman" panose="02020603050405020304" pitchFamily="18" charset="0"/>
                <a:cs typeface="Times New Roman" panose="02020603050405020304" pitchFamily="18" charset="0"/>
              </a:rPr>
              <a:t>leave enough time for PCB layout.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PCB layout design plays a significant role in ensuring signal integrity and preventing electrical problems such as interference, often referred to as radio-frequency or electromagnetic interference.</a:t>
            </a:r>
          </a:p>
          <a:p>
            <a:endParaRPr lang="en-US" sz="1800" dirty="0">
              <a:latin typeface="Times New Roman" panose="02020603050405020304" pitchFamily="18" charset="0"/>
              <a:cs typeface="Times New Roman" panose="02020603050405020304" pitchFamily="18" charset="0"/>
            </a:endParaRPr>
          </a:p>
          <a:p>
            <a:r>
              <a:rPr lang="en-US" sz="1800" b="0" i="0" dirty="0">
                <a:solidFill>
                  <a:srgbClr val="0A1F34"/>
                </a:solidFill>
                <a:effectLst/>
                <a:latin typeface="Times New Roman" panose="02020603050405020304" pitchFamily="18" charset="0"/>
                <a:cs typeface="Times New Roman" panose="02020603050405020304" pitchFamily="18" charset="0"/>
              </a:rPr>
              <a:t>An inadequate layout can result in problems such as electromagnetic interference, conflicts from components on either side of the board, limited board functionality and even total board failure. </a:t>
            </a:r>
            <a:endParaRPr lang="en-US"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291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1599</Words>
  <Application>Microsoft Office PowerPoint</Application>
  <PresentationFormat>Widescreen</PresentationFormat>
  <Paragraphs>161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SMART MEDICINE REMINDER AND VENDING MACHINE </vt:lpstr>
      <vt:lpstr>Table of Contents</vt:lpstr>
      <vt:lpstr>Introduction</vt:lpstr>
      <vt:lpstr>Block Diagram</vt:lpstr>
      <vt:lpstr>Popular Open-Source Software for Schematic/PCB Design</vt:lpstr>
      <vt:lpstr>Introduction to PCB Layout Design</vt:lpstr>
      <vt:lpstr>Introduction to PCB Layout Design</vt:lpstr>
      <vt:lpstr>Introduction to PCB Layout Design</vt:lpstr>
      <vt:lpstr>Importance of PCB Layout Design</vt:lpstr>
      <vt:lpstr>Schematic Design</vt:lpstr>
      <vt:lpstr>Schematic Design</vt:lpstr>
      <vt:lpstr>About Easy EDA</vt:lpstr>
      <vt:lpstr>Easy EDA for PCB layout design</vt:lpstr>
      <vt:lpstr>Easy EDA for PCB layout design</vt:lpstr>
      <vt:lpstr>Easy EDA for PCB layout design</vt:lpstr>
      <vt:lpstr>Easy EDA for PCB layout design</vt:lpstr>
      <vt:lpstr>Easy EDA for PCB layout design</vt:lpstr>
      <vt:lpstr>Easy EDA for PCB layout design</vt:lpstr>
      <vt:lpstr>PCB Layout Design for the project</vt:lpstr>
      <vt:lpstr>PCB Layout Design for the project</vt:lpstr>
      <vt:lpstr>PCB Layout Design for the project</vt:lpstr>
      <vt:lpstr>PCB Layout Design for the project</vt:lpstr>
      <vt:lpstr>PCB Layout Design for the project</vt:lpstr>
      <vt:lpstr>PCB Layout Design for the project</vt:lpstr>
      <vt:lpstr>3D view of the design</vt:lpstr>
      <vt:lpstr>3D view of the design</vt:lpstr>
      <vt:lpstr>References</vt:lpstr>
      <vt:lpstr>References</vt:lpstr>
      <vt:lpstr>THANK YOU</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MEDICINE REMINDER AND VENDING MACHINE </dc:title>
  <dc:creator>nishithakodur@outlook.com</dc:creator>
  <cp:lastModifiedBy>nishithakodur@outlook.com</cp:lastModifiedBy>
  <cp:revision>217</cp:revision>
  <dcterms:created xsi:type="dcterms:W3CDTF">2021-08-03T16:11:57Z</dcterms:created>
  <dcterms:modified xsi:type="dcterms:W3CDTF">2021-08-04T17:22:21Z</dcterms:modified>
</cp:coreProperties>
</file>