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22"/>
  </p:notesMasterIdLst>
  <p:sldIdLst>
    <p:sldId id="256" r:id="rId2"/>
    <p:sldId id="269" r:id="rId3"/>
    <p:sldId id="257" r:id="rId4"/>
    <p:sldId id="262" r:id="rId5"/>
    <p:sldId id="272" r:id="rId6"/>
    <p:sldId id="273" r:id="rId7"/>
    <p:sldId id="277" r:id="rId8"/>
    <p:sldId id="278" r:id="rId9"/>
    <p:sldId id="279" r:id="rId10"/>
    <p:sldId id="264" r:id="rId11"/>
    <p:sldId id="265" r:id="rId12"/>
    <p:sldId id="274" r:id="rId13"/>
    <p:sldId id="281" r:id="rId14"/>
    <p:sldId id="270" r:id="rId15"/>
    <p:sldId id="280" r:id="rId16"/>
    <p:sldId id="266" r:id="rId17"/>
    <p:sldId id="271" r:id="rId18"/>
    <p:sldId id="275" r:id="rId19"/>
    <p:sldId id="276" r:id="rId20"/>
    <p:sldId id="267"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01C278C-9665-4BDD-93F0-79A89A8053F1}" v="98" dt="2025-04-24T17:51:24.65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6" d="100"/>
          <a:sy n="76" d="100"/>
        </p:scale>
        <p:origin x="91" y="101"/>
      </p:cViewPr>
      <p:guideLst>
        <p:guide orient="horz" pos="2160"/>
        <p:guide pos="384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njit Prasad AJ" userId="3887f065d382c84d" providerId="LiveId" clId="{5DBC1ECD-503F-4800-B6C9-A0938AF0568A}"/>
    <pc:docChg chg="modSld">
      <pc:chgData name="Ranjit Prasad AJ" userId="3887f065d382c84d" providerId="LiveId" clId="{5DBC1ECD-503F-4800-B6C9-A0938AF0568A}" dt="2025-04-24T18:17:24.836" v="4" actId="1076"/>
      <pc:docMkLst>
        <pc:docMk/>
      </pc:docMkLst>
      <pc:sldChg chg="modSp mod">
        <pc:chgData name="Ranjit Prasad AJ" userId="3887f065d382c84d" providerId="LiveId" clId="{5DBC1ECD-503F-4800-B6C9-A0938AF0568A}" dt="2025-04-24T18:17:24.836" v="4" actId="1076"/>
        <pc:sldMkLst>
          <pc:docMk/>
          <pc:sldMk cId="0" sldId="269"/>
        </pc:sldMkLst>
        <pc:spChg chg="mod">
          <ac:chgData name="Ranjit Prasad AJ" userId="3887f065d382c84d" providerId="LiveId" clId="{5DBC1ECD-503F-4800-B6C9-A0938AF0568A}" dt="2025-04-24T18:17:24.836" v="4" actId="1076"/>
          <ac:spMkLst>
            <pc:docMk/>
            <pc:sldMk cId="0" sldId="269"/>
            <ac:spMk id="3" creationId="{00000000-0000-0000-0000-000000000000}"/>
          </ac:spMkLst>
        </pc:spChg>
        <pc:spChg chg="mod">
          <ac:chgData name="Ranjit Prasad AJ" userId="3887f065d382c84d" providerId="LiveId" clId="{5DBC1ECD-503F-4800-B6C9-A0938AF0568A}" dt="2025-04-24T18:17:17.907" v="3" actId="113"/>
          <ac:spMkLst>
            <pc:docMk/>
            <pc:sldMk cId="0" sldId="269"/>
            <ac:spMk id="7"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E43E3CC-FE82-4A5E-8DCC-912D9265AC8E}" type="datetimeFigureOut">
              <a:rPr lang="en-US" smtClean="0"/>
              <a:pPr/>
              <a:t>4/24/2025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8A71CBF-769E-40A0-861E-88E4AAA820EC}"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C04392FE-623C-41F4-AE19-E2A994699E51}" type="datetime1">
              <a:rPr lang="en-US" smtClean="0"/>
              <a:pPr/>
              <a:t>4/24/2025</a:t>
            </a:fld>
            <a:endParaRPr lang="en-US"/>
          </a:p>
        </p:txBody>
      </p:sp>
      <p:sp>
        <p:nvSpPr>
          <p:cNvPr id="5" name="Footer Placeholder 4"/>
          <p:cNvSpPr>
            <a:spLocks noGrp="1"/>
          </p:cNvSpPr>
          <p:nvPr>
            <p:ph type="ftr" sz="quarter" idx="11"/>
          </p:nvPr>
        </p:nvSpPr>
        <p:spPr/>
        <p:txBody>
          <a:bodyPr/>
          <a:lstStyle/>
          <a:p>
            <a:r>
              <a:rPr lang="en-US"/>
              <a:t>Mini Project - ISE66</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93430BF-24D7-4E77-9898-45A34935B94E}" type="datetime1">
              <a:rPr lang="en-US" smtClean="0"/>
              <a:pPr/>
              <a:t>4/24/2025</a:t>
            </a:fld>
            <a:endParaRPr lang="en-US"/>
          </a:p>
        </p:txBody>
      </p:sp>
      <p:sp>
        <p:nvSpPr>
          <p:cNvPr id="5" name="Footer Placeholder 4"/>
          <p:cNvSpPr>
            <a:spLocks noGrp="1"/>
          </p:cNvSpPr>
          <p:nvPr>
            <p:ph type="ftr" sz="quarter" idx="11"/>
          </p:nvPr>
        </p:nvSpPr>
        <p:spPr/>
        <p:txBody>
          <a:bodyPr/>
          <a:lstStyle/>
          <a:p>
            <a:r>
              <a:rPr lang="en-US"/>
              <a:t>Mini Project - ISE66</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228770B-E514-4942-9F6A-0A0826774EF0}" type="datetime1">
              <a:rPr lang="en-US" smtClean="0"/>
              <a:pPr/>
              <a:t>4/24/2025</a:t>
            </a:fld>
            <a:endParaRPr lang="en-US"/>
          </a:p>
        </p:txBody>
      </p:sp>
      <p:sp>
        <p:nvSpPr>
          <p:cNvPr id="5" name="Footer Placeholder 4"/>
          <p:cNvSpPr>
            <a:spLocks noGrp="1"/>
          </p:cNvSpPr>
          <p:nvPr>
            <p:ph type="ftr" sz="quarter" idx="11"/>
          </p:nvPr>
        </p:nvSpPr>
        <p:spPr/>
        <p:txBody>
          <a:bodyPr/>
          <a:lstStyle/>
          <a:p>
            <a:r>
              <a:rPr lang="en-US"/>
              <a:t>Mini Project - ISE66</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DE85827-1C37-4695-8ADE-A7F68AF0EBC3}" type="datetime1">
              <a:rPr lang="en-US" smtClean="0"/>
              <a:pPr/>
              <a:t>4/24/2025</a:t>
            </a:fld>
            <a:endParaRPr lang="en-US"/>
          </a:p>
        </p:txBody>
      </p:sp>
      <p:sp>
        <p:nvSpPr>
          <p:cNvPr id="5" name="Footer Placeholder 4"/>
          <p:cNvSpPr>
            <a:spLocks noGrp="1"/>
          </p:cNvSpPr>
          <p:nvPr>
            <p:ph type="ftr" sz="quarter" idx="11"/>
          </p:nvPr>
        </p:nvSpPr>
        <p:spPr/>
        <p:txBody>
          <a:bodyPr/>
          <a:lstStyle/>
          <a:p>
            <a:r>
              <a:rPr lang="en-US"/>
              <a:t>Mini Project - ISE66</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02525B2-294A-4B0C-904D-C163F21F7B01}" type="datetime1">
              <a:rPr lang="en-US" smtClean="0"/>
              <a:pPr/>
              <a:t>4/24/2025</a:t>
            </a:fld>
            <a:endParaRPr lang="en-US"/>
          </a:p>
        </p:txBody>
      </p:sp>
      <p:sp>
        <p:nvSpPr>
          <p:cNvPr id="5" name="Footer Placeholder 4"/>
          <p:cNvSpPr>
            <a:spLocks noGrp="1"/>
          </p:cNvSpPr>
          <p:nvPr>
            <p:ph type="ftr" sz="quarter" idx="11"/>
          </p:nvPr>
        </p:nvSpPr>
        <p:spPr/>
        <p:txBody>
          <a:bodyPr/>
          <a:lstStyle/>
          <a:p>
            <a:r>
              <a:rPr lang="en-US"/>
              <a:t>Mini Project - ISE66</a:t>
            </a:r>
          </a:p>
        </p:txBody>
      </p:sp>
      <p:sp>
        <p:nvSpPr>
          <p:cNvPr id="6" name="Slide Number Placeholder 5"/>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9DE97795-B78A-40A8-831E-2681712341B0}" type="datetime1">
              <a:rPr lang="en-US" smtClean="0"/>
              <a:pPr/>
              <a:t>4/24/2025</a:t>
            </a:fld>
            <a:endParaRPr lang="en-US"/>
          </a:p>
        </p:txBody>
      </p:sp>
      <p:sp>
        <p:nvSpPr>
          <p:cNvPr id="6" name="Footer Placeholder 5"/>
          <p:cNvSpPr>
            <a:spLocks noGrp="1"/>
          </p:cNvSpPr>
          <p:nvPr>
            <p:ph type="ftr" sz="quarter" idx="11"/>
          </p:nvPr>
        </p:nvSpPr>
        <p:spPr/>
        <p:txBody>
          <a:bodyPr/>
          <a:lstStyle/>
          <a:p>
            <a:r>
              <a:rPr lang="en-US"/>
              <a:t>Mini Project - ISE66</a:t>
            </a:r>
          </a:p>
        </p:txBody>
      </p:sp>
      <p:sp>
        <p:nvSpPr>
          <p:cNvPr id="7" name="Slide Number Placeholder 6"/>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E590931-9EC2-4307-BD72-BE501958757F}" type="datetime1">
              <a:rPr lang="en-US" smtClean="0"/>
              <a:pPr/>
              <a:t>4/24/2025</a:t>
            </a:fld>
            <a:endParaRPr lang="en-US"/>
          </a:p>
        </p:txBody>
      </p:sp>
      <p:sp>
        <p:nvSpPr>
          <p:cNvPr id="8" name="Footer Placeholder 7"/>
          <p:cNvSpPr>
            <a:spLocks noGrp="1"/>
          </p:cNvSpPr>
          <p:nvPr>
            <p:ph type="ftr" sz="quarter" idx="11"/>
          </p:nvPr>
        </p:nvSpPr>
        <p:spPr/>
        <p:txBody>
          <a:bodyPr/>
          <a:lstStyle/>
          <a:p>
            <a:r>
              <a:rPr lang="en-US"/>
              <a:t>Mini Project - ISE66</a:t>
            </a:r>
          </a:p>
        </p:txBody>
      </p:sp>
      <p:sp>
        <p:nvSpPr>
          <p:cNvPr id="9" name="Slide Number Placeholder 8"/>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D401DBD-A0DA-45E8-AC73-D4B61AF49F15}" type="datetime1">
              <a:rPr lang="en-US" smtClean="0"/>
              <a:pPr/>
              <a:t>4/24/2025</a:t>
            </a:fld>
            <a:endParaRPr lang="en-US"/>
          </a:p>
        </p:txBody>
      </p:sp>
      <p:sp>
        <p:nvSpPr>
          <p:cNvPr id="4" name="Footer Placeholder 3"/>
          <p:cNvSpPr>
            <a:spLocks noGrp="1"/>
          </p:cNvSpPr>
          <p:nvPr>
            <p:ph type="ftr" sz="quarter" idx="11"/>
          </p:nvPr>
        </p:nvSpPr>
        <p:spPr/>
        <p:txBody>
          <a:bodyPr/>
          <a:lstStyle/>
          <a:p>
            <a:r>
              <a:rPr lang="en-US"/>
              <a:t>Mini Project - ISE66</a:t>
            </a:r>
          </a:p>
        </p:txBody>
      </p:sp>
      <p:sp>
        <p:nvSpPr>
          <p:cNvPr id="5" name="Slide Number Placeholder 4"/>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53D9197-F617-4323-8259-1A17254304E0}" type="datetime1">
              <a:rPr lang="en-US" smtClean="0"/>
              <a:pPr/>
              <a:t>4/24/2025</a:t>
            </a:fld>
            <a:endParaRPr lang="en-US"/>
          </a:p>
        </p:txBody>
      </p:sp>
      <p:sp>
        <p:nvSpPr>
          <p:cNvPr id="3" name="Footer Placeholder 2"/>
          <p:cNvSpPr>
            <a:spLocks noGrp="1"/>
          </p:cNvSpPr>
          <p:nvPr>
            <p:ph type="ftr" sz="quarter" idx="11"/>
          </p:nvPr>
        </p:nvSpPr>
        <p:spPr/>
        <p:txBody>
          <a:bodyPr/>
          <a:lstStyle/>
          <a:p>
            <a:r>
              <a:rPr lang="en-US"/>
              <a:t>Mini Project - ISE66</a:t>
            </a:r>
          </a:p>
        </p:txBody>
      </p:sp>
      <p:sp>
        <p:nvSpPr>
          <p:cNvPr id="4" name="Slide Number Placeholder 3"/>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C7DEC4D-6E8F-42D2-85C4-A06E89850A59}" type="datetime1">
              <a:rPr lang="en-US" smtClean="0"/>
              <a:pPr/>
              <a:t>4/24/2025</a:t>
            </a:fld>
            <a:endParaRPr lang="en-US"/>
          </a:p>
        </p:txBody>
      </p:sp>
      <p:sp>
        <p:nvSpPr>
          <p:cNvPr id="6" name="Footer Placeholder 5"/>
          <p:cNvSpPr>
            <a:spLocks noGrp="1"/>
          </p:cNvSpPr>
          <p:nvPr>
            <p:ph type="ftr" sz="quarter" idx="11"/>
          </p:nvPr>
        </p:nvSpPr>
        <p:spPr/>
        <p:txBody>
          <a:bodyPr/>
          <a:lstStyle/>
          <a:p>
            <a:r>
              <a:rPr lang="en-US"/>
              <a:t>Mini Project - ISE66</a:t>
            </a:r>
          </a:p>
        </p:txBody>
      </p:sp>
      <p:sp>
        <p:nvSpPr>
          <p:cNvPr id="7" name="Slide Number Placeholder 6"/>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FE0BF36-8C32-479F-AA3A-09C6AAF33B5F}" type="datetime1">
              <a:rPr lang="en-US" smtClean="0"/>
              <a:pPr/>
              <a:t>4/24/2025</a:t>
            </a:fld>
            <a:endParaRPr lang="en-US"/>
          </a:p>
        </p:txBody>
      </p:sp>
      <p:sp>
        <p:nvSpPr>
          <p:cNvPr id="6" name="Footer Placeholder 5"/>
          <p:cNvSpPr>
            <a:spLocks noGrp="1"/>
          </p:cNvSpPr>
          <p:nvPr>
            <p:ph type="ftr" sz="quarter" idx="11"/>
          </p:nvPr>
        </p:nvSpPr>
        <p:spPr/>
        <p:txBody>
          <a:bodyPr/>
          <a:lstStyle/>
          <a:p>
            <a:r>
              <a:rPr lang="en-US"/>
              <a:t>Mini Project - ISE66</a:t>
            </a:r>
          </a:p>
        </p:txBody>
      </p:sp>
      <p:sp>
        <p:nvSpPr>
          <p:cNvPr id="7" name="Slide Number Placeholder 6"/>
          <p:cNvSpPr>
            <a:spLocks noGrp="1"/>
          </p:cNvSpPr>
          <p:nvPr>
            <p:ph type="sldNum" sz="quarter" idx="12"/>
          </p:nvPr>
        </p:nvSpPr>
        <p:spPr/>
        <p:txBody>
          <a:bodyPr/>
          <a:lstStyle/>
          <a:p>
            <a:fld id="{3C0F9C3E-79AB-4D1D-AF94-F9B1D785080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1600201"/>
            <a:ext cx="109728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1"/>
            <a:ext cx="28448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D99439F-F01C-496B-8440-8045ECE3E29B}" type="datetime1">
              <a:rPr lang="en-US" smtClean="0"/>
              <a:pPr/>
              <a:t>4/24/2025</a:t>
            </a:fld>
            <a:endParaRPr lang="en-US"/>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Mini Project - ISE66</a:t>
            </a:r>
          </a:p>
        </p:txBody>
      </p:sp>
      <p:sp>
        <p:nvSpPr>
          <p:cNvPr id="6" name="Slide Number Placeholder 5"/>
          <p:cNvSpPr>
            <a:spLocks noGrp="1"/>
          </p:cNvSpPr>
          <p:nvPr>
            <p:ph type="sldNum" sz="quarter" idx="4"/>
          </p:nvPr>
        </p:nvSpPr>
        <p:spPr>
          <a:xfrm>
            <a:off x="8737600" y="6356351"/>
            <a:ext cx="28448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0F9C3E-79AB-4D1D-AF94-F9B1D785080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ieeexplore.ieee.org/author/37598513700" TargetMode="External"/><Relationship Id="rId2" Type="http://schemas.openxmlformats.org/officeDocument/2006/relationships/hyperlink" Target="https://ieeexplore.ieee.org/author/37086393297" TargetMode="External"/><Relationship Id="rId1" Type="http://schemas.openxmlformats.org/officeDocument/2006/relationships/slideLayout" Target="../slideLayouts/slideLayout3.xml"/><Relationship Id="rId4" Type="http://schemas.openxmlformats.org/officeDocument/2006/relationships/hyperlink" Target="https://ieeexplore.ieee.org/author/37085543808"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ieeexplore.ieee.org/author/37391819000" TargetMode="External"/><Relationship Id="rId2" Type="http://schemas.openxmlformats.org/officeDocument/2006/relationships/hyperlink" Target="https://ieeexplore.ieee.org/author/37088833523" TargetMode="Externa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hyperlink" Target="https://ieeexplore.ieee.org/author/37088396922" TargetMode="External"/><Relationship Id="rId2" Type="http://schemas.openxmlformats.org/officeDocument/2006/relationships/hyperlink" Target="https://ieeexplore.ieee.org/author/37088396199" TargetMode="External"/><Relationship Id="rId1" Type="http://schemas.openxmlformats.org/officeDocument/2006/relationships/slideLayout" Target="../slideLayouts/slideLayout3.xml"/><Relationship Id="rId4" Type="http://schemas.openxmlformats.org/officeDocument/2006/relationships/hyperlink" Target="https://ieeexplore.ieee.org/author/37086873473" TargetMode="External"/></Relationships>
</file>

<file path=ppt/slides/_rels/slide8.xml.rels><?xml version="1.0" encoding="UTF-8" standalone="yes"?>
<Relationships xmlns="http://schemas.openxmlformats.org/package/2006/relationships"><Relationship Id="rId3" Type="http://schemas.openxmlformats.org/officeDocument/2006/relationships/hyperlink" Target="https://ieeexplore.ieee.org/author/37089779186" TargetMode="External"/><Relationship Id="rId2" Type="http://schemas.openxmlformats.org/officeDocument/2006/relationships/hyperlink" Target="https://ieeexplore.ieee.org/author/37086394187" TargetMode="External"/><Relationship Id="rId1" Type="http://schemas.openxmlformats.org/officeDocument/2006/relationships/slideLayout" Target="../slideLayouts/slideLayout3.xml"/><Relationship Id="rId6" Type="http://schemas.openxmlformats.org/officeDocument/2006/relationships/hyperlink" Target="https://ieeexplore.ieee.org/author/37070561800" TargetMode="External"/><Relationship Id="rId5" Type="http://schemas.openxmlformats.org/officeDocument/2006/relationships/hyperlink" Target="https://ieeexplore.ieee.org/author/37088340069" TargetMode="External"/><Relationship Id="rId4" Type="http://schemas.openxmlformats.org/officeDocument/2006/relationships/hyperlink" Target="https://ieeexplore.ieee.org/author/38186820800"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s://ieeexplore.ieee.org/author/37300904700" TargetMode="External"/><Relationship Id="rId3" Type="http://schemas.openxmlformats.org/officeDocument/2006/relationships/hyperlink" Target="https://ieeexplore.ieee.org/author/37088460181" TargetMode="External"/><Relationship Id="rId7" Type="http://schemas.openxmlformats.org/officeDocument/2006/relationships/hyperlink" Target="https://ieeexplore.ieee.org/author/37087119019" TargetMode="External"/><Relationship Id="rId2" Type="http://schemas.openxmlformats.org/officeDocument/2006/relationships/hyperlink" Target="https://ieeexplore.ieee.org/author/37086268841" TargetMode="External"/><Relationship Id="rId1" Type="http://schemas.openxmlformats.org/officeDocument/2006/relationships/slideLayout" Target="../slideLayouts/slideLayout3.xml"/><Relationship Id="rId6" Type="http://schemas.openxmlformats.org/officeDocument/2006/relationships/hyperlink" Target="https://ieeexplore.ieee.org/author/37088552132" TargetMode="External"/><Relationship Id="rId5" Type="http://schemas.openxmlformats.org/officeDocument/2006/relationships/hyperlink" Target="https://ieeexplore.ieee.org/author/37088461157" TargetMode="External"/><Relationship Id="rId4" Type="http://schemas.openxmlformats.org/officeDocument/2006/relationships/hyperlink" Target="https://ieeexplore.ieee.org/author/37088461221"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1600200"/>
            <a:ext cx="10295792" cy="609600"/>
          </a:xfrm>
        </p:spPr>
        <p:txBody>
          <a:bodyPr>
            <a:noAutofit/>
          </a:bodyPr>
          <a:lstStyle/>
          <a:p>
            <a:r>
              <a:rPr lang="en-US" sz="2800" b="1" dirty="0">
                <a:solidFill>
                  <a:srgbClr val="0000CC"/>
                </a:solidFill>
                <a:latin typeface="Times New Roman" panose="02020603050405020304" pitchFamily="18" charset="0"/>
                <a:cs typeface="Times New Roman" panose="02020603050405020304" pitchFamily="18" charset="0"/>
              </a:rPr>
              <a:t>DEPARTMENT OF INFORMATION SCIENCE &amp; ENGINEERING</a:t>
            </a:r>
          </a:p>
        </p:txBody>
      </p:sp>
      <p:sp>
        <p:nvSpPr>
          <p:cNvPr id="3" name="Subtitle 2"/>
          <p:cNvSpPr>
            <a:spLocks noGrp="1"/>
          </p:cNvSpPr>
          <p:nvPr>
            <p:ph type="subTitle" idx="1"/>
          </p:nvPr>
        </p:nvSpPr>
        <p:spPr>
          <a:xfrm>
            <a:off x="2834054" y="2552700"/>
            <a:ext cx="6400800" cy="1752600"/>
          </a:xfrm>
        </p:spPr>
        <p:txBody>
          <a:bodyPr>
            <a:normAutofit lnSpcReduction="10000"/>
          </a:bodyPr>
          <a:lstStyle/>
          <a:p>
            <a:r>
              <a:rPr lang="en-US" sz="2800" dirty="0">
                <a:solidFill>
                  <a:schemeClr val="accent2">
                    <a:lumMod val="50000"/>
                  </a:schemeClr>
                </a:solidFill>
                <a:latin typeface="Times New Roman" panose="02020603050405020304" pitchFamily="18" charset="0"/>
                <a:cs typeface="Times New Roman" panose="02020603050405020304" pitchFamily="18" charset="0"/>
              </a:rPr>
              <a:t>Mini Project-I</a:t>
            </a:r>
          </a:p>
          <a:p>
            <a:r>
              <a:rPr lang="en-US" sz="2800" dirty="0">
                <a:solidFill>
                  <a:schemeClr val="accent2">
                    <a:lumMod val="50000"/>
                  </a:schemeClr>
                </a:solidFill>
                <a:latin typeface="Times New Roman" panose="02020603050405020304" pitchFamily="18" charset="0"/>
                <a:cs typeface="Times New Roman" panose="02020603050405020304" pitchFamily="18" charset="0"/>
              </a:rPr>
              <a:t>22ISE48</a:t>
            </a:r>
          </a:p>
          <a:p>
            <a:r>
              <a:rPr lang="en-US" sz="2400" b="1" i="0" dirty="0">
                <a:solidFill>
                  <a:srgbClr val="000000"/>
                </a:solidFill>
                <a:effectLst/>
                <a:latin typeface="Times New Roman" panose="02020603050405020304" pitchFamily="18" charset="0"/>
                <a:cs typeface="Times New Roman" panose="02020603050405020304" pitchFamily="18" charset="0"/>
              </a:rPr>
              <a:t>Air Quality Monitoring System using IoT and Data Visualization</a:t>
            </a:r>
            <a:endParaRPr lang="en-US" sz="2400" b="1" dirty="0">
              <a:effectLst/>
              <a:latin typeface="Times New Roman" panose="02020603050405020304" pitchFamily="18" charset="0"/>
              <a:cs typeface="Times New Roman" panose="02020603050405020304" pitchFamily="18" charset="0"/>
            </a:endParaRPr>
          </a:p>
          <a:p>
            <a:endParaRPr lang="en-US" sz="2800" dirty="0">
              <a:solidFill>
                <a:schemeClr val="accent2">
                  <a:lumMod val="50000"/>
                </a:schemeClr>
              </a:solidFill>
            </a:endParaRPr>
          </a:p>
        </p:txBody>
      </p:sp>
      <p:sp>
        <p:nvSpPr>
          <p:cNvPr id="4" name="Subtitle 2"/>
          <p:cNvSpPr txBox="1">
            <a:spLocks/>
          </p:cNvSpPr>
          <p:nvPr/>
        </p:nvSpPr>
        <p:spPr>
          <a:xfrm>
            <a:off x="152400" y="4495800"/>
            <a:ext cx="6248400" cy="1828800"/>
          </a:xfrm>
          <a:prstGeom prst="rect">
            <a:avLst/>
          </a:prstGeom>
        </p:spPr>
        <p:txBody>
          <a:bodyPr vert="horz" lIns="91440" tIns="45720" rIns="91440" bIns="45720" rtlCol="0">
            <a:normAutofit/>
          </a:bodyPr>
          <a:lstStyle/>
          <a:p>
            <a:pPr algn="just">
              <a:spcBef>
                <a:spcPct val="20000"/>
              </a:spcBef>
              <a:defRPr/>
            </a:pPr>
            <a:r>
              <a:rPr lang="en-US" sz="2400" dirty="0">
                <a:latin typeface="Times New Roman" panose="02020603050405020304" pitchFamily="18" charset="0"/>
                <a:cs typeface="Times New Roman" panose="02020603050405020304" pitchFamily="18" charset="0"/>
              </a:rPr>
              <a:t>Presentation by,</a:t>
            </a:r>
          </a:p>
          <a:p>
            <a:pPr algn="just">
              <a:spcBef>
                <a:spcPct val="20000"/>
              </a:spcBef>
              <a:defRPr/>
            </a:pPr>
            <a:r>
              <a:rPr lang="en-US" sz="2600" b="1" dirty="0">
                <a:solidFill>
                  <a:schemeClr val="accent2">
                    <a:lumMod val="50000"/>
                  </a:schemeClr>
                </a:solidFill>
                <a:latin typeface="Times New Roman" panose="02020603050405020304" pitchFamily="18" charset="0"/>
                <a:cs typeface="Times New Roman" panose="02020603050405020304" pitchFamily="18" charset="0"/>
              </a:rPr>
              <a:t>NAME :</a:t>
            </a:r>
            <a:r>
              <a:rPr lang="en-US" sz="2600" dirty="0">
                <a:solidFill>
                  <a:schemeClr val="accent2">
                    <a:lumMod val="50000"/>
                  </a:schemeClr>
                </a:solidFill>
                <a:latin typeface="Times New Roman" panose="02020603050405020304" pitchFamily="18" charset="0"/>
                <a:cs typeface="Times New Roman" panose="02020603050405020304" pitchFamily="18" charset="0"/>
              </a:rPr>
              <a:t>R </a:t>
            </a:r>
            <a:r>
              <a:rPr lang="en-US" sz="2600" dirty="0" err="1">
                <a:solidFill>
                  <a:schemeClr val="accent2">
                    <a:lumMod val="50000"/>
                  </a:schemeClr>
                </a:solidFill>
                <a:latin typeface="Times New Roman" panose="02020603050405020304" pitchFamily="18" charset="0"/>
                <a:cs typeface="Times New Roman" panose="02020603050405020304" pitchFamily="18" charset="0"/>
              </a:rPr>
              <a:t>Nirenjan</a:t>
            </a:r>
            <a:r>
              <a:rPr lang="en-US" sz="2600" dirty="0">
                <a:solidFill>
                  <a:schemeClr val="accent2">
                    <a:lumMod val="50000"/>
                  </a:schemeClr>
                </a:solidFill>
                <a:latin typeface="Times New Roman" panose="02020603050405020304" pitchFamily="18" charset="0"/>
                <a:cs typeface="Times New Roman" panose="02020603050405020304" pitchFamily="18" charset="0"/>
              </a:rPr>
              <a:t> Kumar, Ranjit Prasad AJ</a:t>
            </a:r>
          </a:p>
          <a:p>
            <a:pPr algn="just">
              <a:spcBef>
                <a:spcPct val="20000"/>
              </a:spcBef>
              <a:defRPr/>
            </a:pPr>
            <a:r>
              <a:rPr lang="en-US" sz="2600" b="1" dirty="0">
                <a:solidFill>
                  <a:schemeClr val="accent2">
                    <a:lumMod val="50000"/>
                  </a:schemeClr>
                </a:solidFill>
                <a:latin typeface="Times New Roman" panose="02020603050405020304" pitchFamily="18" charset="0"/>
                <a:cs typeface="Times New Roman" panose="02020603050405020304" pitchFamily="18" charset="0"/>
              </a:rPr>
              <a:t>USN :</a:t>
            </a:r>
            <a:r>
              <a:rPr lang="en-US" sz="2600" dirty="0">
                <a:solidFill>
                  <a:schemeClr val="accent2">
                    <a:lumMod val="50000"/>
                  </a:schemeClr>
                </a:solidFill>
                <a:latin typeface="Times New Roman" panose="02020603050405020304" pitchFamily="18" charset="0"/>
                <a:cs typeface="Times New Roman" panose="02020603050405020304" pitchFamily="18" charset="0"/>
              </a:rPr>
              <a:t>1NH23IS126, 1NH23IS131</a:t>
            </a:r>
          </a:p>
        </p:txBody>
      </p:sp>
      <p:sp>
        <p:nvSpPr>
          <p:cNvPr id="5" name="Subtitle 2"/>
          <p:cNvSpPr txBox="1">
            <a:spLocks/>
          </p:cNvSpPr>
          <p:nvPr/>
        </p:nvSpPr>
        <p:spPr>
          <a:xfrm>
            <a:off x="7239000" y="4495800"/>
            <a:ext cx="4800600" cy="2209800"/>
          </a:xfrm>
          <a:prstGeom prst="rect">
            <a:avLst/>
          </a:prstGeom>
        </p:spPr>
        <p:txBody>
          <a:bodyPr vert="horz" lIns="91440" tIns="45720" rIns="91440" bIns="45720" rtlCol="0">
            <a:normAutofit/>
          </a:bodyPr>
          <a:lstStyle/>
          <a:p>
            <a:pPr algn="just">
              <a:spcBef>
                <a:spcPct val="20000"/>
              </a:spcBef>
              <a:defRPr/>
            </a:pPr>
            <a:r>
              <a:rPr lang="en-US" sz="2400" dirty="0">
                <a:latin typeface="Times New Roman" panose="02020603050405020304" pitchFamily="18" charset="0"/>
                <a:cs typeface="Times New Roman" panose="02020603050405020304" pitchFamily="18" charset="0"/>
              </a:rPr>
              <a:t>Under the Guidance of ,</a:t>
            </a:r>
          </a:p>
          <a:p>
            <a:pPr algn="just">
              <a:spcBef>
                <a:spcPct val="20000"/>
              </a:spcBef>
              <a:defRPr/>
            </a:pPr>
            <a:r>
              <a:rPr lang="en-US" sz="2600" b="1" dirty="0">
                <a:solidFill>
                  <a:schemeClr val="accent2">
                    <a:lumMod val="50000"/>
                  </a:schemeClr>
                </a:solidFill>
                <a:latin typeface="Times New Roman" panose="02020603050405020304" pitchFamily="18" charset="0"/>
                <a:cs typeface="Times New Roman" panose="02020603050405020304" pitchFamily="18" charset="0"/>
              </a:rPr>
              <a:t>Guide Name : </a:t>
            </a:r>
            <a:r>
              <a:rPr lang="en-US" sz="2600" dirty="0">
                <a:solidFill>
                  <a:schemeClr val="accent2">
                    <a:lumMod val="50000"/>
                  </a:schemeClr>
                </a:solidFill>
                <a:latin typeface="Times New Roman" panose="02020603050405020304" pitchFamily="18" charset="0"/>
                <a:cs typeface="Times New Roman" panose="02020603050405020304" pitchFamily="18" charset="0"/>
              </a:rPr>
              <a:t>Dr. Kalaivani</a:t>
            </a:r>
          </a:p>
          <a:p>
            <a:pPr algn="just">
              <a:spcBef>
                <a:spcPct val="20000"/>
              </a:spcBef>
              <a:defRPr/>
            </a:pPr>
            <a:r>
              <a:rPr lang="en-US" sz="2600" b="1" dirty="0">
                <a:solidFill>
                  <a:schemeClr val="accent2">
                    <a:lumMod val="50000"/>
                  </a:schemeClr>
                </a:solidFill>
                <a:latin typeface="Times New Roman" panose="02020603050405020304" pitchFamily="18" charset="0"/>
                <a:cs typeface="Times New Roman" panose="02020603050405020304" pitchFamily="18" charset="0"/>
              </a:rPr>
              <a:t>Designation :</a:t>
            </a:r>
            <a:r>
              <a:rPr lang="en-US" sz="2600" dirty="0">
                <a:solidFill>
                  <a:schemeClr val="accent2">
                    <a:lumMod val="50000"/>
                  </a:schemeClr>
                </a:solidFill>
                <a:latin typeface="Times New Roman" panose="02020603050405020304" pitchFamily="18" charset="0"/>
                <a:cs typeface="Times New Roman" panose="02020603050405020304" pitchFamily="18" charset="0"/>
              </a:rPr>
              <a:t> Associate Professor</a:t>
            </a:r>
          </a:p>
        </p:txBody>
      </p:sp>
      <p:pic>
        <p:nvPicPr>
          <p:cNvPr id="1026" name="Picture 2"/>
          <p:cNvPicPr>
            <a:picLocks noChangeAspect="1" noChangeArrowheads="1"/>
          </p:cNvPicPr>
          <p:nvPr/>
        </p:nvPicPr>
        <p:blipFill>
          <a:blip r:embed="rId2"/>
          <a:srcRect/>
          <a:stretch>
            <a:fillRect/>
          </a:stretch>
        </p:blipFill>
        <p:spPr bwMode="auto">
          <a:xfrm>
            <a:off x="3352800" y="304800"/>
            <a:ext cx="5363308" cy="1143000"/>
          </a:xfrm>
          <a:prstGeom prst="rect">
            <a:avLst/>
          </a:prstGeom>
          <a:noFill/>
          <a:ln w="9525">
            <a:noFill/>
            <a:miter lim="800000"/>
            <a:headEnd/>
            <a:tailEnd/>
          </a:ln>
          <a:effec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76200"/>
            <a:ext cx="10972800" cy="1143000"/>
          </a:xfrm>
        </p:spPr>
        <p:txBody>
          <a:bodyPr/>
          <a:lstStyle/>
          <a:p>
            <a:r>
              <a:rPr lang="en-US" b="1" dirty="0">
                <a:solidFill>
                  <a:srgbClr val="FF0000"/>
                </a:solidFill>
                <a:latin typeface="Times New Roman" panose="02020603050405020304" pitchFamily="18" charset="0"/>
                <a:cs typeface="Times New Roman" panose="02020603050405020304" pitchFamily="18" charset="0"/>
              </a:rPr>
              <a:t>Objectives</a:t>
            </a:r>
          </a:p>
        </p:txBody>
      </p:sp>
      <p:sp>
        <p:nvSpPr>
          <p:cNvPr id="3" name="Content Placeholder 2"/>
          <p:cNvSpPr>
            <a:spLocks noGrp="1"/>
          </p:cNvSpPr>
          <p:nvPr>
            <p:ph idx="1"/>
          </p:nvPr>
        </p:nvSpPr>
        <p:spPr>
          <a:xfrm>
            <a:off x="609600" y="1295400"/>
            <a:ext cx="11125200" cy="4525964"/>
          </a:xfrm>
        </p:spPr>
        <p:txBody>
          <a:bodyPr>
            <a:normAutofit fontScale="92500" lnSpcReduction="20000"/>
          </a:bodyPr>
          <a:lstStyle/>
          <a:p>
            <a:pPr>
              <a:buFont typeface="+mj-lt"/>
              <a:buAutoNum type="arabicPeriod"/>
            </a:pPr>
            <a:r>
              <a:rPr lang="en-US" b="1" dirty="0">
                <a:latin typeface="Times New Roman" panose="02020603050405020304" pitchFamily="18" charset="0"/>
                <a:cs typeface="Times New Roman" panose="02020603050405020304" pitchFamily="18" charset="0"/>
              </a:rPr>
              <a:t>Develop a Mobile Air Quality Monitoring System:</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Build a sensor-equipped robotic vehicle using MQ-5 and MQ-7 sensors to measure methane and carbon monoxide in real-time.</a:t>
            </a:r>
          </a:p>
          <a:p>
            <a:pPr>
              <a:buFont typeface="+mj-lt"/>
              <a:buAutoNum type="arabicPeriod"/>
            </a:pP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b="1" dirty="0">
                <a:latin typeface="Times New Roman" panose="02020603050405020304" pitchFamily="18" charset="0"/>
                <a:cs typeface="Times New Roman" panose="02020603050405020304" pitchFamily="18" charset="0"/>
              </a:rPr>
              <a:t>Implement Wireless Control and Data Transmission: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Use Bluetooth or Wi-Fi to remotely control the vehicle and transmit sensor data to a mobile application.</a:t>
            </a:r>
          </a:p>
          <a:p>
            <a:pPr>
              <a:buFont typeface="+mj-lt"/>
              <a:buAutoNum type="arabicPeriod"/>
            </a:pPr>
            <a:endParaRPr lang="en-US" dirty="0">
              <a:latin typeface="Times New Roman" panose="02020603050405020304" pitchFamily="18" charset="0"/>
              <a:cs typeface="Times New Roman" panose="02020603050405020304" pitchFamily="18" charset="0"/>
            </a:endParaRPr>
          </a:p>
          <a:p>
            <a:pPr>
              <a:buFont typeface="+mj-lt"/>
              <a:buAutoNum type="arabicPeriod"/>
            </a:pPr>
            <a:r>
              <a:rPr lang="en-US" b="1" dirty="0">
                <a:latin typeface="Times New Roman" panose="02020603050405020304" pitchFamily="18" charset="0"/>
                <a:cs typeface="Times New Roman" panose="02020603050405020304" pitchFamily="18" charset="0"/>
              </a:rPr>
              <a:t>Provide Real-Time Data Visualization:</a:t>
            </a:r>
            <a:br>
              <a:rPr lang="en-US" dirty="0">
                <a:latin typeface="Times New Roman" panose="02020603050405020304" pitchFamily="18" charset="0"/>
                <a:cs typeface="Times New Roman" panose="02020603050405020304" pitchFamily="18" charset="0"/>
              </a:rPr>
            </a:br>
            <a:r>
              <a:rPr lang="en-US" dirty="0">
                <a:latin typeface="Times New Roman" panose="02020603050405020304" pitchFamily="18" charset="0"/>
                <a:cs typeface="Times New Roman" panose="02020603050405020304" pitchFamily="18" charset="0"/>
              </a:rPr>
              <a:t>Design a user-friendly mobile dashboard to display live gas readings, trends, and vehicle status for effective air quality assessment.</a:t>
            </a:r>
          </a:p>
          <a:p>
            <a:endParaRPr lang="en-US" dirty="0"/>
          </a:p>
          <a:p>
            <a:pPr>
              <a:buNone/>
            </a:pPr>
            <a:endParaRPr lang="en-US" dirty="0"/>
          </a:p>
        </p:txBody>
      </p:sp>
      <p:sp>
        <p:nvSpPr>
          <p:cNvPr id="4" name="Date Placeholder 3"/>
          <p:cNvSpPr>
            <a:spLocks noGrp="1"/>
          </p:cNvSpPr>
          <p:nvPr>
            <p:ph type="dt" sz="half" idx="10"/>
          </p:nvPr>
        </p:nvSpPr>
        <p:spPr/>
        <p:txBody>
          <a:bodyPr/>
          <a:lstStyle/>
          <a:p>
            <a:fld id="{6DE85827-1C37-4695-8ADE-A7F68AF0EBC3}" type="datetime1">
              <a:rPr lang="en-US" smtClean="0"/>
              <a:pPr/>
              <a:t>4/24/2025</a:t>
            </a:fld>
            <a:endParaRPr lang="en-US"/>
          </a:p>
        </p:txBody>
      </p:sp>
      <p:sp>
        <p:nvSpPr>
          <p:cNvPr id="5" name="Footer Placeholder 4"/>
          <p:cNvSpPr>
            <a:spLocks noGrp="1"/>
          </p:cNvSpPr>
          <p:nvPr>
            <p:ph type="ftr" sz="quarter" idx="11"/>
          </p:nvPr>
        </p:nvSpPr>
        <p:spPr/>
        <p:txBody>
          <a:bodyPr/>
          <a:lstStyle/>
          <a:p>
            <a:r>
              <a:rPr lang="en-US" dirty="0"/>
              <a:t>Mini Project – 22ISE48</a:t>
            </a:r>
          </a:p>
        </p:txBody>
      </p:sp>
      <p:sp>
        <p:nvSpPr>
          <p:cNvPr id="6" name="Slide Number Placeholder 5"/>
          <p:cNvSpPr>
            <a:spLocks noGrp="1"/>
          </p:cNvSpPr>
          <p:nvPr>
            <p:ph type="sldNum" sz="quarter" idx="12"/>
          </p:nvPr>
        </p:nvSpPr>
        <p:spPr/>
        <p:txBody>
          <a:bodyPr/>
          <a:lstStyle/>
          <a:p>
            <a:fld id="{3C0F9C3E-79AB-4D1D-AF94-F9B1D785080B}" type="slidenum">
              <a:rPr lang="en-US" smtClean="0"/>
              <a:pPr/>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79120" y="-190500"/>
            <a:ext cx="10972800" cy="1143000"/>
          </a:xfrm>
        </p:spPr>
        <p:txBody>
          <a:bodyPr/>
          <a:lstStyle/>
          <a:p>
            <a:r>
              <a:rPr lang="en-US" b="1" dirty="0">
                <a:solidFill>
                  <a:srgbClr val="FF0000"/>
                </a:solidFill>
                <a:latin typeface="Times New Roman" panose="02020603050405020304" pitchFamily="18" charset="0"/>
                <a:cs typeface="Times New Roman" panose="02020603050405020304" pitchFamily="18" charset="0"/>
              </a:rPr>
              <a:t>Design Modules</a:t>
            </a:r>
          </a:p>
        </p:txBody>
      </p:sp>
      <p:pic>
        <p:nvPicPr>
          <p:cNvPr id="10" name="Content Placeholder 9" descr="A diagram of a computer&#10;&#10;AI-generated content may be incorrect.">
            <a:extLst>
              <a:ext uri="{FF2B5EF4-FFF2-40B4-BE49-F238E27FC236}">
                <a16:creationId xmlns:a16="http://schemas.microsoft.com/office/drawing/2014/main" id="{E0A32D4C-26CB-BD24-3157-3D0DE892252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324792" y="765331"/>
            <a:ext cx="7481456" cy="5591020"/>
          </a:xfrm>
        </p:spPr>
      </p:pic>
      <p:sp>
        <p:nvSpPr>
          <p:cNvPr id="4" name="Date Placeholder 3"/>
          <p:cNvSpPr>
            <a:spLocks noGrp="1"/>
          </p:cNvSpPr>
          <p:nvPr>
            <p:ph type="dt" sz="half" idx="10"/>
          </p:nvPr>
        </p:nvSpPr>
        <p:spPr/>
        <p:txBody>
          <a:bodyPr/>
          <a:lstStyle/>
          <a:p>
            <a:fld id="{6DE85827-1C37-4695-8ADE-A7F68AF0EBC3}" type="datetime1">
              <a:rPr lang="en-US" smtClean="0"/>
              <a:pPr/>
              <a:t>4/24/2025</a:t>
            </a:fld>
            <a:endParaRPr lang="en-US" dirty="0"/>
          </a:p>
        </p:txBody>
      </p:sp>
      <p:sp>
        <p:nvSpPr>
          <p:cNvPr id="5" name="Footer Placeholder 4"/>
          <p:cNvSpPr>
            <a:spLocks noGrp="1"/>
          </p:cNvSpPr>
          <p:nvPr>
            <p:ph type="ftr" sz="quarter" idx="11"/>
          </p:nvPr>
        </p:nvSpPr>
        <p:spPr/>
        <p:txBody>
          <a:bodyPr/>
          <a:lstStyle/>
          <a:p>
            <a:r>
              <a:rPr lang="en-US" dirty="0"/>
              <a:t>Mini Project – 22ISE48</a:t>
            </a:r>
          </a:p>
        </p:txBody>
      </p:sp>
      <p:sp>
        <p:nvSpPr>
          <p:cNvPr id="6" name="Slide Number Placeholder 5"/>
          <p:cNvSpPr>
            <a:spLocks noGrp="1"/>
          </p:cNvSpPr>
          <p:nvPr>
            <p:ph type="sldNum" sz="quarter" idx="12"/>
          </p:nvPr>
        </p:nvSpPr>
        <p:spPr/>
        <p:txBody>
          <a:bodyPr/>
          <a:lstStyle/>
          <a:p>
            <a:fld id="{3C0F9C3E-79AB-4D1D-AF94-F9B1D785080B}" type="slidenum">
              <a:rPr lang="en-US" smtClean="0"/>
              <a:pPr/>
              <a:t>11</a:t>
            </a:fld>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A8D276-04D7-4F01-CA5B-9F598C89E3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115F22-3AF5-B4DF-074D-ADB5D0467D33}"/>
              </a:ext>
            </a:extLst>
          </p:cNvPr>
          <p:cNvSpPr>
            <a:spLocks noGrp="1"/>
          </p:cNvSpPr>
          <p:nvPr>
            <p:ph type="title"/>
          </p:nvPr>
        </p:nvSpPr>
        <p:spPr>
          <a:xfrm>
            <a:off x="304800" y="-304800"/>
            <a:ext cx="10972800" cy="1143000"/>
          </a:xfrm>
        </p:spPr>
        <p:txBody>
          <a:bodyPr/>
          <a:lstStyle/>
          <a:p>
            <a:r>
              <a:rPr lang="en-US" b="1" dirty="0">
                <a:solidFill>
                  <a:srgbClr val="FF0000"/>
                </a:solidFill>
                <a:latin typeface="Times New Roman" panose="02020603050405020304" pitchFamily="18" charset="0"/>
                <a:cs typeface="Times New Roman" panose="02020603050405020304" pitchFamily="18" charset="0"/>
              </a:rPr>
              <a:t>Algorithm</a:t>
            </a:r>
          </a:p>
        </p:txBody>
      </p:sp>
      <p:sp>
        <p:nvSpPr>
          <p:cNvPr id="4" name="Date Placeholder 3">
            <a:extLst>
              <a:ext uri="{FF2B5EF4-FFF2-40B4-BE49-F238E27FC236}">
                <a16:creationId xmlns:a16="http://schemas.microsoft.com/office/drawing/2014/main" id="{F5D3CC96-969C-CE28-CF5F-42DA80491576}"/>
              </a:ext>
            </a:extLst>
          </p:cNvPr>
          <p:cNvSpPr>
            <a:spLocks noGrp="1"/>
          </p:cNvSpPr>
          <p:nvPr>
            <p:ph type="dt" sz="half" idx="10"/>
          </p:nvPr>
        </p:nvSpPr>
        <p:spPr/>
        <p:txBody>
          <a:bodyPr/>
          <a:lstStyle/>
          <a:p>
            <a:fld id="{6DE85827-1C37-4695-8ADE-A7F68AF0EBC3}" type="datetime1">
              <a:rPr lang="en-US" smtClean="0"/>
              <a:pPr/>
              <a:t>4/24/2025</a:t>
            </a:fld>
            <a:endParaRPr lang="en-US" dirty="0"/>
          </a:p>
        </p:txBody>
      </p:sp>
      <p:sp>
        <p:nvSpPr>
          <p:cNvPr id="5" name="Footer Placeholder 4">
            <a:extLst>
              <a:ext uri="{FF2B5EF4-FFF2-40B4-BE49-F238E27FC236}">
                <a16:creationId xmlns:a16="http://schemas.microsoft.com/office/drawing/2014/main" id="{A3327635-7D19-0459-2D8F-DD7115A8B98B}"/>
              </a:ext>
            </a:extLst>
          </p:cNvPr>
          <p:cNvSpPr>
            <a:spLocks noGrp="1"/>
          </p:cNvSpPr>
          <p:nvPr>
            <p:ph type="ftr" sz="quarter" idx="11"/>
          </p:nvPr>
        </p:nvSpPr>
        <p:spPr/>
        <p:txBody>
          <a:bodyPr/>
          <a:lstStyle/>
          <a:p>
            <a:r>
              <a:rPr lang="en-US" dirty="0"/>
              <a:t>Mini Project – 22ISE48</a:t>
            </a:r>
          </a:p>
        </p:txBody>
      </p:sp>
      <p:sp>
        <p:nvSpPr>
          <p:cNvPr id="6" name="Slide Number Placeholder 5">
            <a:extLst>
              <a:ext uri="{FF2B5EF4-FFF2-40B4-BE49-F238E27FC236}">
                <a16:creationId xmlns:a16="http://schemas.microsoft.com/office/drawing/2014/main" id="{9AFAE8EB-7F4A-338B-7277-E9B219FB06BA}"/>
              </a:ext>
            </a:extLst>
          </p:cNvPr>
          <p:cNvSpPr>
            <a:spLocks noGrp="1"/>
          </p:cNvSpPr>
          <p:nvPr>
            <p:ph type="sldNum" sz="quarter" idx="12"/>
          </p:nvPr>
        </p:nvSpPr>
        <p:spPr/>
        <p:txBody>
          <a:bodyPr/>
          <a:lstStyle/>
          <a:p>
            <a:fld id="{3C0F9C3E-79AB-4D1D-AF94-F9B1D785080B}" type="slidenum">
              <a:rPr lang="en-US" smtClean="0"/>
              <a:pPr/>
              <a:t>12</a:t>
            </a:fld>
            <a:endParaRPr lang="en-US"/>
          </a:p>
        </p:txBody>
      </p:sp>
      <p:sp>
        <p:nvSpPr>
          <p:cNvPr id="8" name="Rectangle 1">
            <a:extLst>
              <a:ext uri="{FF2B5EF4-FFF2-40B4-BE49-F238E27FC236}">
                <a16:creationId xmlns:a16="http://schemas.microsoft.com/office/drawing/2014/main" id="{DABE4511-A6FC-6C74-C38E-FD7FC09F3889}"/>
              </a:ext>
            </a:extLst>
          </p:cNvPr>
          <p:cNvSpPr>
            <a:spLocks noGrp="1" noChangeArrowheads="1"/>
          </p:cNvSpPr>
          <p:nvPr>
            <p:ph idx="1"/>
          </p:nvPr>
        </p:nvSpPr>
        <p:spPr bwMode="auto">
          <a:xfrm>
            <a:off x="636181" y="258901"/>
            <a:ext cx="10820400" cy="63401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VG" sz="1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1.</a:t>
            </a:r>
            <a:r>
              <a:rPr kumimoji="0" lang="en-VG" altLang="en-VG" sz="1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Start</a:t>
            </a:r>
            <a:endParaRPr kumimoji="0" lang="en-VG" altLang="en-VG" sz="14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VG" sz="1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2.</a:t>
            </a:r>
            <a:r>
              <a:rPr kumimoji="0" lang="en-VG" altLang="en-VG" sz="1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Initialize hardware components:</a:t>
            </a:r>
            <a:r>
              <a:rPr kumimoji="0" lang="en-US" altLang="en-VG" sz="1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   </a:t>
            </a:r>
            <a:endParaRPr kumimoji="0" lang="en-VG" altLang="en-VG" sz="14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motor pins (motor1_A, motor1_B, motor2_A, motor2_B)</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Define gas sensor input pins (A0 for Methane, A1 for CO)</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Initialize Serial and </a:t>
            </a:r>
            <a:r>
              <a:rPr kumimoji="0" lang="en-VG" altLang="en-VG"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SoftwareSerial</a:t>
            </a: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communication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Connect to Blynk using Wi-Fi credentials and authorization token</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VG" sz="1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3.</a:t>
            </a:r>
            <a:r>
              <a:rPr kumimoji="0" lang="en-VG" altLang="en-VG" sz="1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Set Blynk Timer:</a:t>
            </a:r>
            <a:endParaRPr kumimoji="0" lang="en-VG" altLang="en-VG" sz="14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Every 1 second, call </a:t>
            </a:r>
            <a:r>
              <a:rPr kumimoji="0" lang="en-VG" altLang="en-VG"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send_parameters</a:t>
            </a: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 read and send sensor data</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VG" sz="1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4.</a:t>
            </a:r>
            <a:r>
              <a:rPr kumimoji="0" lang="en-VG" altLang="en-VG" sz="1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Inside loop():</a:t>
            </a:r>
            <a:endParaRPr kumimoji="0" lang="en-VG" altLang="en-VG" sz="14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Continuously run Blynk and the timer</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Check the values of control flags (f, b, l, r)</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f is HIGH → call forward()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b is HIGH → call backward()</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r is HIGH → call right()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If all are LOW → call halt()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VG" sz="1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5.</a:t>
            </a:r>
            <a:r>
              <a:rPr kumimoji="0" lang="en-VG" altLang="en-VG" sz="1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Motor Movement Functions:</a:t>
            </a:r>
            <a:endParaRPr kumimoji="0" lang="en-VG" altLang="en-VG" sz="14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forward(): Set motor directions to move forward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backward(): Set motor directions to move backward</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right(): Set motor directions to turn right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halt(): Stop all motors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VG" sz="1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6.</a:t>
            </a:r>
            <a:r>
              <a:rPr kumimoji="0" lang="en-VG" altLang="en-VG" sz="1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Read Gas Sensor Data in </a:t>
            </a:r>
            <a:r>
              <a:rPr kumimoji="0" lang="en-VG" altLang="en-VG" sz="1400" b="1" i="0" u="none" strike="noStrike" cap="none" normalizeH="0" baseline="0" dirty="0" err="1">
                <a:ln>
                  <a:noFill/>
                </a:ln>
                <a:solidFill>
                  <a:srgbClr val="0000FF"/>
                </a:solidFill>
                <a:effectLst/>
                <a:latin typeface="Times New Roman" panose="02020603050405020304" pitchFamily="18" charset="0"/>
                <a:cs typeface="Times New Roman" panose="02020603050405020304" pitchFamily="18" charset="0"/>
              </a:rPr>
              <a:t>send_parameters</a:t>
            </a:r>
            <a:r>
              <a:rPr kumimoji="0" lang="en-VG" altLang="en-VG" sz="1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a:t>
            </a:r>
            <a:endParaRPr kumimoji="0" lang="en-VG" altLang="en-VG" sz="14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Read </a:t>
            </a:r>
            <a:r>
              <a:rPr kumimoji="0" lang="en-VG" altLang="en-VG"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analog</a:t>
            </a: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values from Methane and CO sensors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Apply basic calibration offset (ch4 - 130, co - 30)</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Send these values to Blynk app on virtual pins V2 (CH₄) and V4 (CO)</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VG" sz="1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7.</a:t>
            </a:r>
            <a:r>
              <a:rPr kumimoji="0" lang="en-VG" altLang="en-VG" sz="1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Respond to Blynk Control:</a:t>
            </a:r>
            <a:endParaRPr kumimoji="0" lang="en-VG" altLang="en-VG" sz="14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When values on virtual pins V0–V3 change (from the app), update direction control variables (f, b, l, r)</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VG" sz="1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8.</a:t>
            </a:r>
            <a:r>
              <a:rPr kumimoji="0" lang="en-VG" altLang="en-VG" sz="1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Repeat Loop</a:t>
            </a:r>
            <a:endParaRPr kumimoji="0" lang="en-VG" altLang="en-VG" sz="14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VG" sz="1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9.</a:t>
            </a:r>
            <a:r>
              <a:rPr kumimoji="0" lang="en-VG" altLang="en-VG" sz="1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End</a:t>
            </a:r>
            <a:endParaRPr kumimoji="0" lang="en-VG" altLang="en-VG" sz="1400" b="0"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313169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38CDB44-9673-693F-6EC4-06C01FF23413}"/>
              </a:ext>
            </a:extLst>
          </p:cNvPr>
          <p:cNvSpPr>
            <a:spLocks noGrp="1"/>
          </p:cNvSpPr>
          <p:nvPr>
            <p:ph type="dt" sz="half" idx="10"/>
          </p:nvPr>
        </p:nvSpPr>
        <p:spPr/>
        <p:txBody>
          <a:bodyPr/>
          <a:lstStyle/>
          <a:p>
            <a:fld id="{753D9197-F617-4323-8259-1A17254304E0}" type="datetime1">
              <a:rPr lang="en-US" smtClean="0"/>
              <a:pPr/>
              <a:t>4/24/2025</a:t>
            </a:fld>
            <a:endParaRPr lang="en-US"/>
          </a:p>
        </p:txBody>
      </p:sp>
      <p:sp>
        <p:nvSpPr>
          <p:cNvPr id="3" name="Footer Placeholder 2">
            <a:extLst>
              <a:ext uri="{FF2B5EF4-FFF2-40B4-BE49-F238E27FC236}">
                <a16:creationId xmlns:a16="http://schemas.microsoft.com/office/drawing/2014/main" id="{3C5F1B05-41BD-A252-3DAD-A5DB25D09001}"/>
              </a:ext>
            </a:extLst>
          </p:cNvPr>
          <p:cNvSpPr>
            <a:spLocks noGrp="1"/>
          </p:cNvSpPr>
          <p:nvPr>
            <p:ph type="ftr" sz="quarter" idx="11"/>
          </p:nvPr>
        </p:nvSpPr>
        <p:spPr/>
        <p:txBody>
          <a:bodyPr/>
          <a:lstStyle/>
          <a:p>
            <a:r>
              <a:rPr lang="en-US"/>
              <a:t>Mini Project - ISE66</a:t>
            </a:r>
          </a:p>
        </p:txBody>
      </p:sp>
      <p:sp>
        <p:nvSpPr>
          <p:cNvPr id="4" name="Slide Number Placeholder 3">
            <a:extLst>
              <a:ext uri="{FF2B5EF4-FFF2-40B4-BE49-F238E27FC236}">
                <a16:creationId xmlns:a16="http://schemas.microsoft.com/office/drawing/2014/main" id="{1E8EF75A-8C9E-7FCC-FB47-17ABA3D0C5EE}"/>
              </a:ext>
            </a:extLst>
          </p:cNvPr>
          <p:cNvSpPr>
            <a:spLocks noGrp="1"/>
          </p:cNvSpPr>
          <p:nvPr>
            <p:ph type="sldNum" sz="quarter" idx="12"/>
          </p:nvPr>
        </p:nvSpPr>
        <p:spPr/>
        <p:txBody>
          <a:bodyPr/>
          <a:lstStyle/>
          <a:p>
            <a:fld id="{3C0F9C3E-79AB-4D1D-AF94-F9B1D785080B}" type="slidenum">
              <a:rPr lang="en-US" smtClean="0"/>
              <a:pPr/>
              <a:t>13</a:t>
            </a:fld>
            <a:endParaRPr lang="en-US"/>
          </a:p>
        </p:txBody>
      </p:sp>
      <p:sp>
        <p:nvSpPr>
          <p:cNvPr id="5" name="Title 1">
            <a:extLst>
              <a:ext uri="{FF2B5EF4-FFF2-40B4-BE49-F238E27FC236}">
                <a16:creationId xmlns:a16="http://schemas.microsoft.com/office/drawing/2014/main" id="{CB72DD3E-F0CD-7644-D60D-5B9830D0FD99}"/>
              </a:ext>
            </a:extLst>
          </p:cNvPr>
          <p:cNvSpPr txBox="1">
            <a:spLocks/>
          </p:cNvSpPr>
          <p:nvPr/>
        </p:nvSpPr>
        <p:spPr>
          <a:xfrm>
            <a:off x="609600" y="0"/>
            <a:ext cx="10972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rgbClr val="FF0000"/>
                </a:solidFill>
                <a:latin typeface="Times New Roman" panose="02020603050405020304" pitchFamily="18" charset="0"/>
                <a:cs typeface="Times New Roman" panose="02020603050405020304" pitchFamily="18" charset="0"/>
              </a:rPr>
              <a:t>Flow Chart</a:t>
            </a:r>
          </a:p>
        </p:txBody>
      </p:sp>
      <p:pic>
        <p:nvPicPr>
          <p:cNvPr id="8" name="Picture 7" descr="A diagram of a flowchart&#10;&#10;AI-generated content may be incorrect.">
            <a:extLst>
              <a:ext uri="{FF2B5EF4-FFF2-40B4-BE49-F238E27FC236}">
                <a16:creationId xmlns:a16="http://schemas.microsoft.com/office/drawing/2014/main" id="{4141D1D2-C7B2-6CA4-C9BF-EF03B8B432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000" y="747713"/>
            <a:ext cx="4060097" cy="5791200"/>
          </a:xfrm>
          <a:prstGeom prst="rect">
            <a:avLst/>
          </a:prstGeom>
        </p:spPr>
      </p:pic>
    </p:spTree>
    <p:extLst>
      <p:ext uri="{BB962C8B-B14F-4D97-AF65-F5344CB8AC3E}">
        <p14:creationId xmlns:p14="http://schemas.microsoft.com/office/powerpoint/2010/main" val="9455841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19390"/>
            <a:ext cx="10972800" cy="1143000"/>
          </a:xfrm>
        </p:spPr>
        <p:txBody>
          <a:bodyPr/>
          <a:lstStyle/>
          <a:p>
            <a:r>
              <a:rPr lang="en-US" b="1" dirty="0">
                <a:solidFill>
                  <a:srgbClr val="FF0000"/>
                </a:solidFill>
                <a:latin typeface="Times New Roman" panose="02020603050405020304" pitchFamily="18" charset="0"/>
                <a:cs typeface="Times New Roman" panose="02020603050405020304" pitchFamily="18" charset="0"/>
              </a:rPr>
              <a:t>Demonstration</a:t>
            </a:r>
          </a:p>
        </p:txBody>
      </p:sp>
      <p:sp>
        <p:nvSpPr>
          <p:cNvPr id="3" name="Content Placeholder 2"/>
          <p:cNvSpPr>
            <a:spLocks noGrp="1"/>
          </p:cNvSpPr>
          <p:nvPr>
            <p:ph idx="1"/>
          </p:nvPr>
        </p:nvSpPr>
        <p:spPr>
          <a:xfrm>
            <a:off x="609600" y="1600201"/>
            <a:ext cx="3860800" cy="4525963"/>
          </a:xfrm>
        </p:spPr>
        <p:txBody>
          <a:bodyPr/>
          <a:lstStyle/>
          <a:p>
            <a:pPr marL="0" indent="0">
              <a:buNone/>
            </a:pPr>
            <a:endParaRPr lang="en-US" dirty="0"/>
          </a:p>
          <a:p>
            <a:endParaRPr lang="en-US" dirty="0"/>
          </a:p>
        </p:txBody>
      </p:sp>
      <p:sp>
        <p:nvSpPr>
          <p:cNvPr id="4" name="Date Placeholder 3"/>
          <p:cNvSpPr>
            <a:spLocks noGrp="1"/>
          </p:cNvSpPr>
          <p:nvPr>
            <p:ph type="dt" sz="half" idx="10"/>
          </p:nvPr>
        </p:nvSpPr>
        <p:spPr/>
        <p:txBody>
          <a:bodyPr/>
          <a:lstStyle/>
          <a:p>
            <a:fld id="{6DE85827-1C37-4695-8ADE-A7F68AF0EBC3}" type="datetime1">
              <a:rPr lang="en-US" smtClean="0"/>
              <a:pPr/>
              <a:t>4/24/2025</a:t>
            </a:fld>
            <a:endParaRPr lang="en-US" dirty="0"/>
          </a:p>
        </p:txBody>
      </p:sp>
      <p:sp>
        <p:nvSpPr>
          <p:cNvPr id="5" name="Footer Placeholder 4"/>
          <p:cNvSpPr>
            <a:spLocks noGrp="1"/>
          </p:cNvSpPr>
          <p:nvPr>
            <p:ph type="ftr" sz="quarter" idx="11"/>
          </p:nvPr>
        </p:nvSpPr>
        <p:spPr>
          <a:xfrm>
            <a:off x="4071844" y="6492875"/>
            <a:ext cx="3860800" cy="365125"/>
          </a:xfrm>
        </p:spPr>
        <p:txBody>
          <a:bodyPr/>
          <a:lstStyle/>
          <a:p>
            <a:r>
              <a:rPr lang="en-US" dirty="0"/>
              <a:t>Mini Project – 22ISE48</a:t>
            </a:r>
          </a:p>
        </p:txBody>
      </p:sp>
      <p:sp>
        <p:nvSpPr>
          <p:cNvPr id="6" name="Slide Number Placeholder 5"/>
          <p:cNvSpPr>
            <a:spLocks noGrp="1"/>
          </p:cNvSpPr>
          <p:nvPr>
            <p:ph type="sldNum" sz="quarter" idx="12"/>
          </p:nvPr>
        </p:nvSpPr>
        <p:spPr/>
        <p:txBody>
          <a:bodyPr/>
          <a:lstStyle/>
          <a:p>
            <a:fld id="{3C0F9C3E-79AB-4D1D-AF94-F9B1D785080B}" type="slidenum">
              <a:rPr lang="en-US" smtClean="0"/>
              <a:pPr/>
              <a:t>14</a:t>
            </a:fld>
            <a:endParaRPr lang="en-US"/>
          </a:p>
        </p:txBody>
      </p:sp>
      <p:sp>
        <p:nvSpPr>
          <p:cNvPr id="7" name="Rectangle 1">
            <a:extLst>
              <a:ext uri="{FF2B5EF4-FFF2-40B4-BE49-F238E27FC236}">
                <a16:creationId xmlns:a16="http://schemas.microsoft.com/office/drawing/2014/main" id="{7324EBF8-67E5-71B5-0A19-94383ADC227F}"/>
              </a:ext>
            </a:extLst>
          </p:cNvPr>
          <p:cNvSpPr>
            <a:spLocks noChangeArrowheads="1"/>
          </p:cNvSpPr>
          <p:nvPr/>
        </p:nvSpPr>
        <p:spPr bwMode="auto">
          <a:xfrm>
            <a:off x="321235" y="676694"/>
            <a:ext cx="2923241" cy="4031873"/>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VG" altLang="en-VG" sz="16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Setup Function</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VG" altLang="en-VG"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VG" altLang="en-VG"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void setup()</a:t>
            </a:r>
            <a:endParaRPr kumimoji="0" lang="en-US" altLang="en-VG"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VG" altLang="en-VG"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VG"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VG" altLang="en-VG"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VG" altLang="en-VG"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pinMode</a:t>
            </a:r>
            <a:r>
              <a:rPr kumimoji="0" lang="en-VG" altLang="en-VG"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(motor1_A,OUTPUT); </a:t>
            </a:r>
            <a:endParaRPr kumimoji="0" lang="en-US" altLang="en-VG"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VG" altLang="en-VG"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pinMode</a:t>
            </a:r>
            <a:r>
              <a:rPr kumimoji="0" lang="en-VG" altLang="en-VG"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(motor1_B, OUTPUT); </a:t>
            </a:r>
            <a:endParaRPr kumimoji="0" lang="en-US" altLang="en-VG"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VG" altLang="en-VG"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pinMode</a:t>
            </a:r>
            <a:r>
              <a:rPr kumimoji="0" lang="en-VG" altLang="en-VG"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(motor2_A, OUTPUT); </a:t>
            </a:r>
            <a:endParaRPr kumimoji="0" lang="en-US" altLang="en-VG"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VG" altLang="en-VG"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pinMode</a:t>
            </a:r>
            <a:r>
              <a:rPr kumimoji="0" lang="en-VG" altLang="en-VG"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(motor2_B, OUTPUT); </a:t>
            </a:r>
            <a:endParaRPr kumimoji="0" lang="en-US" altLang="en-VG"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VG" altLang="en-VG"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Serial.begin</a:t>
            </a:r>
            <a:r>
              <a:rPr kumimoji="0" lang="en-VG" altLang="en-VG"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(9600); </a:t>
            </a:r>
            <a:endParaRPr kumimoji="0" lang="en-US" altLang="en-VG"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VG" altLang="en-VG"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EspSerial.begin</a:t>
            </a:r>
            <a:r>
              <a:rPr kumimoji="0" lang="en-VG" altLang="en-VG"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(9600); </a:t>
            </a:r>
            <a:endParaRPr kumimoji="0" lang="en-US" altLang="en-VG"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VG" altLang="en-VG"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delay(100); </a:t>
            </a:r>
            <a:endParaRPr kumimoji="0" lang="en-US" altLang="en-VG"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VG" altLang="en-VG"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Blynk.begin</a:t>
            </a:r>
            <a:r>
              <a:rPr kumimoji="0" lang="en-VG" altLang="en-VG"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(auth, </a:t>
            </a:r>
            <a:r>
              <a:rPr kumimoji="0" lang="en-VG" altLang="en-VG"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wifi</a:t>
            </a:r>
            <a:r>
              <a:rPr kumimoji="0" lang="en-VG" altLang="en-VG"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VG" altLang="en-VG"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ssid</a:t>
            </a:r>
            <a:r>
              <a:rPr kumimoji="0" lang="en-VG" altLang="en-VG"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pass);</a:t>
            </a:r>
            <a:endParaRPr kumimoji="0" lang="en-US" altLang="en-VG"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VG" altLang="en-VG"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timer.setInterval</a:t>
            </a:r>
            <a:r>
              <a:rPr kumimoji="0" lang="en-VG" altLang="en-VG"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(1000L,</a:t>
            </a:r>
            <a:endParaRPr kumimoji="0" lang="en-US" altLang="en-VG"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VG" altLang="en-VG"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send_parameters</a:t>
            </a:r>
            <a:r>
              <a:rPr kumimoji="0" lang="en-VG" altLang="en-VG"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VG"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VG" altLang="en-VG"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9" name="Rectangle 2">
            <a:extLst>
              <a:ext uri="{FF2B5EF4-FFF2-40B4-BE49-F238E27FC236}">
                <a16:creationId xmlns:a16="http://schemas.microsoft.com/office/drawing/2014/main" id="{C0AB9488-4545-596F-7536-AD0C26D39169}"/>
              </a:ext>
            </a:extLst>
          </p:cNvPr>
          <p:cNvSpPr>
            <a:spLocks noChangeArrowheads="1"/>
          </p:cNvSpPr>
          <p:nvPr/>
        </p:nvSpPr>
        <p:spPr bwMode="auto">
          <a:xfrm>
            <a:off x="3449544" y="676694"/>
            <a:ext cx="5105400" cy="590931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VG" altLang="en-VG" sz="14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Motor Control Functions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void forward() </a:t>
            </a:r>
            <a:endParaRPr kumimoji="0" lang="en-US"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VG" altLang="en-VG"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digitalWrite</a:t>
            </a: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(motor1_A, LOW); </a:t>
            </a:r>
            <a:r>
              <a:rPr kumimoji="0" lang="en-VG" altLang="en-VG"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digitalWrite</a:t>
            </a: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(motor1_B, HIGH); </a:t>
            </a:r>
            <a:endParaRPr kumimoji="0" lang="en-US"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VG" altLang="en-VG"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digitalWrite</a:t>
            </a: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(motor2_A, LOW); </a:t>
            </a:r>
            <a:r>
              <a:rPr kumimoji="0" lang="en-VG" altLang="en-VG"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digitalWrite</a:t>
            </a: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(motor2_B, HIGH);</a:t>
            </a:r>
            <a:endParaRPr kumimoji="0" lang="en-US"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void backward() </a:t>
            </a:r>
            <a:endParaRPr kumimoji="0" lang="en-US"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VG" altLang="en-VG"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digitalWrite</a:t>
            </a: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(motor1_A, HIGH); </a:t>
            </a:r>
            <a:r>
              <a:rPr kumimoji="0" lang="en-VG" altLang="en-VG"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digitalWrite</a:t>
            </a: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(motor1_B, LOW); </a:t>
            </a:r>
            <a:endParaRPr kumimoji="0" lang="en-US"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VG" altLang="en-VG"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digitalWrite</a:t>
            </a: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(motor2_A, HIGH); </a:t>
            </a:r>
            <a:r>
              <a:rPr kumimoji="0" lang="en-VG" altLang="en-VG"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digitalWrite</a:t>
            </a: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(motor2_B, LOW);</a:t>
            </a:r>
            <a:endParaRPr kumimoji="0" lang="en-US"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void right() </a:t>
            </a:r>
            <a:endParaRPr kumimoji="0" lang="en-US"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VG" altLang="en-VG"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digitalWrite</a:t>
            </a: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(motor1_A, HIGH); </a:t>
            </a:r>
            <a:r>
              <a:rPr kumimoji="0" lang="en-VG" altLang="en-VG"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digitalWrite</a:t>
            </a: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(motor1_B, LOW); </a:t>
            </a:r>
            <a:endParaRPr kumimoji="0" lang="en-US"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VG" altLang="en-VG"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digitalWrite</a:t>
            </a: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(motor2_A, LOW); </a:t>
            </a:r>
            <a:r>
              <a:rPr kumimoji="0" lang="en-VG" altLang="en-VG"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digitalWrite</a:t>
            </a: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(motor2_B, HIGH);</a:t>
            </a:r>
            <a:endParaRPr kumimoji="0" lang="en-US"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void left() </a:t>
            </a:r>
            <a:endParaRPr kumimoji="0" lang="en-US"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VG" altLang="en-VG"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digitalWrite</a:t>
            </a: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(motor1_A, LOW); </a:t>
            </a:r>
            <a:r>
              <a:rPr kumimoji="0" lang="en-VG" altLang="en-VG"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digitalWrite</a:t>
            </a: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(motor1_B, HIGH); </a:t>
            </a:r>
            <a:endParaRPr kumimoji="0" lang="en-US"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VG" altLang="en-VG"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digitalWrite</a:t>
            </a: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(motor2_A, HIGH); </a:t>
            </a:r>
            <a:r>
              <a:rPr kumimoji="0" lang="en-VG" altLang="en-VG"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digitalWrite</a:t>
            </a: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(motor2_B, LOW); </a:t>
            </a:r>
            <a:endParaRPr kumimoji="0" lang="en-US"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void halt() </a:t>
            </a:r>
            <a:endParaRPr kumimoji="0" lang="en-US"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endParaRPr kumimoji="0" lang="en-US"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VG" altLang="en-VG"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digitalWrite</a:t>
            </a: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(motor1_A, LOW); </a:t>
            </a:r>
            <a:r>
              <a:rPr kumimoji="0" lang="en-VG" altLang="en-VG"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digitalWrite</a:t>
            </a: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(motor1_B, LOW); </a:t>
            </a:r>
            <a:endParaRPr kumimoji="0" lang="en-US"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VG" altLang="en-VG"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digitalWrite</a:t>
            </a: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(motor2_A, LOW); </a:t>
            </a:r>
            <a:r>
              <a:rPr kumimoji="0" lang="en-VG" altLang="en-VG" sz="14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digitalWrite</a:t>
            </a: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(motor2_B, LOW);</a:t>
            </a:r>
            <a:endParaRPr kumimoji="0" lang="en-US"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VG" altLang="en-VG"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
        <p:nvSpPr>
          <p:cNvPr id="10" name="Rectangle 3">
            <a:extLst>
              <a:ext uri="{FF2B5EF4-FFF2-40B4-BE49-F238E27FC236}">
                <a16:creationId xmlns:a16="http://schemas.microsoft.com/office/drawing/2014/main" id="{AE2D1D66-6EA3-AF90-61BB-B505D9D8A170}"/>
              </a:ext>
            </a:extLst>
          </p:cNvPr>
          <p:cNvSpPr>
            <a:spLocks noChangeArrowheads="1"/>
          </p:cNvSpPr>
          <p:nvPr/>
        </p:nvSpPr>
        <p:spPr bwMode="auto">
          <a:xfrm>
            <a:off x="8760012" y="676694"/>
            <a:ext cx="3302000" cy="2308324"/>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VG" altLang="en-VG" sz="1600" b="1" i="0" u="none" strike="noStrike" cap="none" normalizeH="0" baseline="0" dirty="0">
                <a:ln>
                  <a:noFill/>
                </a:ln>
                <a:solidFill>
                  <a:srgbClr val="0000FF"/>
                </a:solidFill>
                <a:effectLst/>
                <a:latin typeface="Times New Roman" panose="02020603050405020304" pitchFamily="18" charset="0"/>
                <a:cs typeface="Times New Roman" panose="02020603050405020304" pitchFamily="18" charset="0"/>
              </a:rPr>
              <a:t>Send Sensor Data to Blynk</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VG" altLang="en-VG"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VG" altLang="en-VG"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void </a:t>
            </a:r>
            <a:r>
              <a:rPr kumimoji="0" lang="en-VG" altLang="en-VG"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send_parameters</a:t>
            </a:r>
            <a:r>
              <a:rPr kumimoji="0" lang="en-VG" altLang="en-VG"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VG"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VG" altLang="en-VG"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altLang="en-VG"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VG" altLang="en-VG"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ch4 = </a:t>
            </a:r>
            <a:r>
              <a:rPr kumimoji="0" lang="en-VG" altLang="en-VG"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analogRead</a:t>
            </a:r>
            <a:r>
              <a:rPr kumimoji="0" lang="en-VG" altLang="en-VG"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(methane) - 130; </a:t>
            </a:r>
            <a:endParaRPr kumimoji="0" lang="en-US" altLang="en-VG"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VG" altLang="en-VG"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 = </a:t>
            </a:r>
            <a:r>
              <a:rPr kumimoji="0" lang="en-VG" altLang="en-VG"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analogRead</a:t>
            </a:r>
            <a:r>
              <a:rPr kumimoji="0" lang="en-VG" altLang="en-VG"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r>
              <a:rPr kumimoji="0" lang="en-VG" altLang="en-VG"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carbon_mono</a:t>
            </a:r>
            <a:r>
              <a:rPr kumimoji="0" lang="en-VG" altLang="en-VG"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- 30; </a:t>
            </a:r>
            <a:endParaRPr kumimoji="0" lang="en-US" altLang="en-VG"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VG" altLang="en-VG"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Blynk.virtualWrite</a:t>
            </a:r>
            <a:r>
              <a:rPr kumimoji="0" lang="en-VG" altLang="en-VG"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(V2, ch4); </a:t>
            </a:r>
            <a:endParaRPr kumimoji="0" lang="en-US" altLang="en-VG"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VG" altLang="en-VG"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Blynk.virtualWrite</a:t>
            </a:r>
            <a:r>
              <a:rPr kumimoji="0" lang="en-VG" altLang="en-VG"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(V4, co);</a:t>
            </a:r>
            <a:endParaRPr kumimoji="0" lang="en-US" altLang="en-VG"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VG" altLang="en-VG"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0ED4DFB-47D5-0864-5EE1-D742BD2B7D94}"/>
              </a:ext>
            </a:extLst>
          </p:cNvPr>
          <p:cNvSpPr>
            <a:spLocks noGrp="1"/>
          </p:cNvSpPr>
          <p:nvPr>
            <p:ph type="dt" sz="half" idx="10"/>
          </p:nvPr>
        </p:nvSpPr>
        <p:spPr/>
        <p:txBody>
          <a:bodyPr/>
          <a:lstStyle/>
          <a:p>
            <a:fld id="{753D9197-F617-4323-8259-1A17254304E0}" type="datetime1">
              <a:rPr lang="en-US" smtClean="0"/>
              <a:pPr/>
              <a:t>4/24/2025</a:t>
            </a:fld>
            <a:endParaRPr lang="en-US"/>
          </a:p>
        </p:txBody>
      </p:sp>
      <p:sp>
        <p:nvSpPr>
          <p:cNvPr id="4" name="Slide Number Placeholder 3">
            <a:extLst>
              <a:ext uri="{FF2B5EF4-FFF2-40B4-BE49-F238E27FC236}">
                <a16:creationId xmlns:a16="http://schemas.microsoft.com/office/drawing/2014/main" id="{D51AC761-9AC7-7D80-AABB-55AE9F6BB4C9}"/>
              </a:ext>
            </a:extLst>
          </p:cNvPr>
          <p:cNvSpPr>
            <a:spLocks noGrp="1"/>
          </p:cNvSpPr>
          <p:nvPr>
            <p:ph type="sldNum" sz="quarter" idx="12"/>
          </p:nvPr>
        </p:nvSpPr>
        <p:spPr/>
        <p:txBody>
          <a:bodyPr/>
          <a:lstStyle/>
          <a:p>
            <a:fld id="{3C0F9C3E-79AB-4D1D-AF94-F9B1D785080B}" type="slidenum">
              <a:rPr lang="en-US" smtClean="0"/>
              <a:pPr/>
              <a:t>15</a:t>
            </a:fld>
            <a:endParaRPr lang="en-US"/>
          </a:p>
        </p:txBody>
      </p:sp>
      <p:sp>
        <p:nvSpPr>
          <p:cNvPr id="5" name="Title 1">
            <a:extLst>
              <a:ext uri="{FF2B5EF4-FFF2-40B4-BE49-F238E27FC236}">
                <a16:creationId xmlns:a16="http://schemas.microsoft.com/office/drawing/2014/main" id="{1F7D2D30-179E-350A-7A46-86647FC28909}"/>
              </a:ext>
            </a:extLst>
          </p:cNvPr>
          <p:cNvSpPr txBox="1">
            <a:spLocks/>
          </p:cNvSpPr>
          <p:nvPr/>
        </p:nvSpPr>
        <p:spPr>
          <a:xfrm>
            <a:off x="609600" y="-36586"/>
            <a:ext cx="10972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rgbClr val="FF0000"/>
                </a:solidFill>
                <a:latin typeface="Times New Roman" panose="02020603050405020304" pitchFamily="18" charset="0"/>
                <a:cs typeface="Times New Roman" panose="02020603050405020304" pitchFamily="18" charset="0"/>
              </a:rPr>
              <a:t>Experimental results</a:t>
            </a:r>
          </a:p>
        </p:txBody>
      </p:sp>
      <p:sp>
        <p:nvSpPr>
          <p:cNvPr id="8" name="Title 1">
            <a:extLst>
              <a:ext uri="{FF2B5EF4-FFF2-40B4-BE49-F238E27FC236}">
                <a16:creationId xmlns:a16="http://schemas.microsoft.com/office/drawing/2014/main" id="{93A729E3-6C5C-619F-A993-00C03DC24C1F}"/>
              </a:ext>
            </a:extLst>
          </p:cNvPr>
          <p:cNvSpPr txBox="1">
            <a:spLocks/>
          </p:cNvSpPr>
          <p:nvPr/>
        </p:nvSpPr>
        <p:spPr>
          <a:xfrm>
            <a:off x="6934200" y="1076325"/>
            <a:ext cx="5511800" cy="1143000"/>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solidFill>
                  <a:srgbClr val="FF0000"/>
                </a:solidFill>
                <a:latin typeface="Times New Roman" panose="02020603050405020304" pitchFamily="18" charset="0"/>
                <a:cs typeface="Times New Roman" panose="02020603050405020304" pitchFamily="18" charset="0"/>
              </a:rPr>
              <a:t>Graph</a:t>
            </a:r>
          </a:p>
        </p:txBody>
      </p:sp>
      <p:pic>
        <p:nvPicPr>
          <p:cNvPr id="6" name="Picture 5" descr="A screenshot of a phone&#10;&#10;AI-generated content may be incorrect.">
            <a:extLst>
              <a:ext uri="{FF2B5EF4-FFF2-40B4-BE49-F238E27FC236}">
                <a16:creationId xmlns:a16="http://schemas.microsoft.com/office/drawing/2014/main" id="{03FEBAF0-2F41-97B8-C329-C465A329D7E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62498" y="788594"/>
            <a:ext cx="4267004" cy="5938198"/>
          </a:xfrm>
          <a:prstGeom prst="rect">
            <a:avLst/>
          </a:prstGeom>
        </p:spPr>
      </p:pic>
    </p:spTree>
    <p:extLst>
      <p:ext uri="{BB962C8B-B14F-4D97-AF65-F5344CB8AC3E}">
        <p14:creationId xmlns:p14="http://schemas.microsoft.com/office/powerpoint/2010/main" val="31996306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6153" y="0"/>
            <a:ext cx="10972800" cy="1143000"/>
          </a:xfrm>
        </p:spPr>
        <p:txBody>
          <a:bodyPr/>
          <a:lstStyle/>
          <a:p>
            <a:r>
              <a:rPr lang="en-US" b="1" dirty="0">
                <a:solidFill>
                  <a:srgbClr val="FF0000"/>
                </a:solidFill>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lstStyle/>
          <a:p>
            <a:endParaRPr lang="en-US" dirty="0"/>
          </a:p>
          <a:p>
            <a:pPr marL="0" indent="0">
              <a:buNone/>
            </a:pPr>
            <a:endParaRPr lang="en-US" dirty="0"/>
          </a:p>
        </p:txBody>
      </p:sp>
      <p:sp>
        <p:nvSpPr>
          <p:cNvPr id="4" name="Date Placeholder 3"/>
          <p:cNvSpPr>
            <a:spLocks noGrp="1"/>
          </p:cNvSpPr>
          <p:nvPr>
            <p:ph type="dt" sz="half" idx="10"/>
          </p:nvPr>
        </p:nvSpPr>
        <p:spPr/>
        <p:txBody>
          <a:bodyPr/>
          <a:lstStyle/>
          <a:p>
            <a:fld id="{6DE85827-1C37-4695-8ADE-A7F68AF0EBC3}" type="datetime1">
              <a:rPr lang="en-US" smtClean="0"/>
              <a:pPr/>
              <a:t>4/24/2025</a:t>
            </a:fld>
            <a:endParaRPr lang="en-US"/>
          </a:p>
        </p:txBody>
      </p:sp>
      <p:sp>
        <p:nvSpPr>
          <p:cNvPr id="5" name="Footer Placeholder 4"/>
          <p:cNvSpPr>
            <a:spLocks noGrp="1"/>
          </p:cNvSpPr>
          <p:nvPr>
            <p:ph type="ftr" sz="quarter" idx="11"/>
          </p:nvPr>
        </p:nvSpPr>
        <p:spPr/>
        <p:txBody>
          <a:bodyPr/>
          <a:lstStyle/>
          <a:p>
            <a:r>
              <a:rPr lang="en-US" dirty="0"/>
              <a:t>Mini Project – 22ISE48</a:t>
            </a:r>
          </a:p>
        </p:txBody>
      </p:sp>
      <p:sp>
        <p:nvSpPr>
          <p:cNvPr id="6" name="Slide Number Placeholder 5"/>
          <p:cNvSpPr>
            <a:spLocks noGrp="1"/>
          </p:cNvSpPr>
          <p:nvPr>
            <p:ph type="sldNum" sz="quarter" idx="12"/>
          </p:nvPr>
        </p:nvSpPr>
        <p:spPr/>
        <p:txBody>
          <a:bodyPr/>
          <a:lstStyle/>
          <a:p>
            <a:fld id="{3C0F9C3E-79AB-4D1D-AF94-F9B1D785080B}" type="slidenum">
              <a:rPr lang="en-US" smtClean="0"/>
              <a:pPr/>
              <a:t>16</a:t>
            </a:fld>
            <a:endParaRPr lang="en-US"/>
          </a:p>
        </p:txBody>
      </p:sp>
      <p:sp>
        <p:nvSpPr>
          <p:cNvPr id="7" name="Rectangle 1">
            <a:extLst>
              <a:ext uri="{FF2B5EF4-FFF2-40B4-BE49-F238E27FC236}">
                <a16:creationId xmlns:a16="http://schemas.microsoft.com/office/drawing/2014/main" id="{0ACEED62-C16F-A972-6156-9EA316B55816}"/>
              </a:ext>
            </a:extLst>
          </p:cNvPr>
          <p:cNvSpPr>
            <a:spLocks noChangeArrowheads="1"/>
          </p:cNvSpPr>
          <p:nvPr/>
        </p:nvSpPr>
        <p:spPr bwMode="auto">
          <a:xfrm rot="10800000" flipV="1">
            <a:off x="266700" y="1347610"/>
            <a:ext cx="11658600" cy="48936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VG" altLang="en-VG"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VG" altLang="en-VG"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Real-time Gas Detection</a:t>
            </a:r>
            <a:br>
              <a:rPr kumimoji="0" lang="en-VG" altLang="en-VG"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VG" altLang="en-VG"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The system effectively detects CH₄ and CO levels in real-time using reliable gas sensors.</a:t>
            </a:r>
            <a:endParaRPr kumimoji="0" lang="en-US" altLang="en-VG"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VG" altLang="en-VG"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VG" altLang="en-VG"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VG" altLang="en-VG"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Mobile Monitoring Advantage</a:t>
            </a:r>
            <a:br>
              <a:rPr kumimoji="0" lang="en-VG" altLang="en-VG"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VG" altLang="en-VG"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 mobile robot allows flexible air quality monitoring across different locations and terrains.</a:t>
            </a:r>
            <a:endParaRPr kumimoji="0" lang="en-US" altLang="en-VG"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VG" altLang="en-VG"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VG" altLang="en-VG"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VG" altLang="en-VG"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Wireless Local Control</a:t>
            </a:r>
            <a:br>
              <a:rPr kumimoji="0" lang="en-VG" altLang="en-VG"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VG" altLang="en-VG"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Users can control the robot and view sensor data through a custom mobile app without internet/cloud dependency.</a:t>
            </a:r>
            <a:endParaRPr kumimoji="0" lang="en-US" altLang="en-VG"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VG" altLang="en-VG"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VG" altLang="en-VG"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VG" altLang="en-VG" sz="24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Cost-Effective &amp; Scalable Solution</a:t>
            </a:r>
            <a:br>
              <a:rPr kumimoji="0" lang="en-VG" altLang="en-VG"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br>
            <a:r>
              <a:rPr kumimoji="0" lang="en-VG" altLang="en-VG"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Built with affordable components, making it easy to replicate for broader monitoring coverage.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99090" y="-229393"/>
            <a:ext cx="10972800" cy="1143000"/>
          </a:xfrm>
        </p:spPr>
        <p:txBody>
          <a:bodyPr/>
          <a:lstStyle/>
          <a:p>
            <a:r>
              <a:rPr lang="en-US" b="1" dirty="0">
                <a:solidFill>
                  <a:srgbClr val="FF0000"/>
                </a:solidFill>
                <a:latin typeface="Times New Roman" panose="02020603050405020304" pitchFamily="18" charset="0"/>
                <a:cs typeface="Times New Roman" panose="02020603050405020304" pitchFamily="18" charset="0"/>
              </a:rPr>
              <a:t>References</a:t>
            </a:r>
          </a:p>
        </p:txBody>
      </p:sp>
      <p:sp>
        <p:nvSpPr>
          <p:cNvPr id="3" name="Content Placeholder 2"/>
          <p:cNvSpPr>
            <a:spLocks noGrp="1"/>
          </p:cNvSpPr>
          <p:nvPr>
            <p:ph idx="1"/>
          </p:nvPr>
        </p:nvSpPr>
        <p:spPr>
          <a:xfrm>
            <a:off x="609600" y="913607"/>
            <a:ext cx="10972800" cy="5212557"/>
          </a:xfrm>
        </p:spPr>
        <p:txBody>
          <a:bodyPr>
            <a:normAutofit fontScale="85000" lnSpcReduction="20000"/>
          </a:bodyPr>
          <a:lstStyle/>
          <a:p>
            <a:pPr>
              <a:buNone/>
            </a:pPr>
            <a:r>
              <a:rPr lang="en-US" sz="3300" dirty="0">
                <a:latin typeface="Times New Roman" panose="02020603050405020304" pitchFamily="18" charset="0"/>
                <a:cs typeface="Times New Roman" panose="02020603050405020304" pitchFamily="18" charset="0"/>
              </a:rPr>
              <a:t>[1] </a:t>
            </a:r>
            <a:r>
              <a:rPr lang="en-US" sz="3300" b="0" i="0" dirty="0">
                <a:solidFill>
                  <a:srgbClr val="222222"/>
                </a:solidFill>
                <a:effectLst/>
                <a:latin typeface="Times New Roman" panose="02020603050405020304" pitchFamily="18" charset="0"/>
                <a:cs typeface="Times New Roman" panose="02020603050405020304" pitchFamily="18" charset="0"/>
              </a:rPr>
              <a:t>Zeng, Yu-Ren, Yue Shan Chang, and You Hao Fang. "Data visualization for air quality analysis on bigdata platform." </a:t>
            </a:r>
            <a:r>
              <a:rPr lang="en-US" sz="3300" b="0" i="1" dirty="0">
                <a:solidFill>
                  <a:srgbClr val="222222"/>
                </a:solidFill>
                <a:effectLst/>
                <a:latin typeface="Times New Roman" panose="02020603050405020304" pitchFamily="18" charset="0"/>
                <a:cs typeface="Times New Roman" panose="02020603050405020304" pitchFamily="18" charset="0"/>
              </a:rPr>
              <a:t>2019 international conference on system science and engineering (ICSSE)</a:t>
            </a:r>
            <a:r>
              <a:rPr lang="en-US" sz="3300" b="0" i="0" dirty="0">
                <a:solidFill>
                  <a:srgbClr val="222222"/>
                </a:solidFill>
                <a:effectLst/>
                <a:latin typeface="Times New Roman" panose="02020603050405020304" pitchFamily="18" charset="0"/>
                <a:cs typeface="Times New Roman" panose="02020603050405020304" pitchFamily="18" charset="0"/>
              </a:rPr>
              <a:t>. IEEE, 2019.</a:t>
            </a:r>
          </a:p>
          <a:p>
            <a:pPr>
              <a:buNone/>
            </a:pPr>
            <a:endParaRPr lang="en-US" sz="3300" dirty="0">
              <a:latin typeface="Times New Roman" panose="02020603050405020304" pitchFamily="18" charset="0"/>
              <a:cs typeface="Times New Roman" panose="02020603050405020304" pitchFamily="18" charset="0"/>
            </a:endParaRPr>
          </a:p>
          <a:p>
            <a:pPr>
              <a:buNone/>
            </a:pPr>
            <a:r>
              <a:rPr lang="en-US" sz="3300" dirty="0">
                <a:latin typeface="Times New Roman" panose="02020603050405020304" pitchFamily="18" charset="0"/>
                <a:cs typeface="Times New Roman" panose="02020603050405020304" pitchFamily="18" charset="0"/>
              </a:rPr>
              <a:t>[2] </a:t>
            </a:r>
            <a:r>
              <a:rPr lang="en-US" sz="3300" b="0" i="0" dirty="0">
                <a:solidFill>
                  <a:srgbClr val="222222"/>
                </a:solidFill>
                <a:effectLst/>
                <a:latin typeface="Times New Roman" panose="02020603050405020304" pitchFamily="18" charset="0"/>
                <a:cs typeface="Times New Roman" panose="02020603050405020304" pitchFamily="18" charset="0"/>
              </a:rPr>
              <a:t>Umadevi, K. S., and D. Geraldine Bessie Amali. "Data Visualization and Analysis for Air Quality Monitoring Using IBM Watson IoT Platform." </a:t>
            </a:r>
            <a:r>
              <a:rPr lang="en-US" sz="3300" b="0" i="1" dirty="0">
                <a:solidFill>
                  <a:srgbClr val="222222"/>
                </a:solidFill>
                <a:effectLst/>
                <a:latin typeface="Times New Roman" panose="02020603050405020304" pitchFamily="18" charset="0"/>
                <a:cs typeface="Times New Roman" panose="02020603050405020304" pitchFamily="18" charset="0"/>
              </a:rPr>
              <a:t>Data Visualization: Trends and Challenges Toward Multidisciplinary Perception</a:t>
            </a:r>
            <a:r>
              <a:rPr lang="en-US" sz="3300" b="0" i="0" dirty="0">
                <a:solidFill>
                  <a:srgbClr val="222222"/>
                </a:solidFill>
                <a:effectLst/>
                <a:latin typeface="Times New Roman" panose="02020603050405020304" pitchFamily="18" charset="0"/>
                <a:cs typeface="Times New Roman" panose="02020603050405020304" pitchFamily="18" charset="0"/>
              </a:rPr>
              <a:t> (2020): 15-32.</a:t>
            </a:r>
          </a:p>
          <a:p>
            <a:pPr>
              <a:buNone/>
            </a:pPr>
            <a:endParaRPr lang="en-US" sz="3300" b="0" i="0" dirty="0">
              <a:solidFill>
                <a:srgbClr val="222222"/>
              </a:solidFill>
              <a:effectLst/>
              <a:latin typeface="Times New Roman" panose="02020603050405020304" pitchFamily="18" charset="0"/>
              <a:cs typeface="Times New Roman" panose="02020603050405020304" pitchFamily="18" charset="0"/>
            </a:endParaRPr>
          </a:p>
          <a:p>
            <a:pPr>
              <a:buNone/>
            </a:pPr>
            <a:r>
              <a:rPr lang="en-US" sz="3300" dirty="0">
                <a:solidFill>
                  <a:srgbClr val="222222"/>
                </a:solidFill>
                <a:latin typeface="Times New Roman" panose="02020603050405020304" pitchFamily="18" charset="0"/>
                <a:cs typeface="Times New Roman" panose="02020603050405020304" pitchFamily="18" charset="0"/>
              </a:rPr>
              <a:t>[3] </a:t>
            </a:r>
            <a:r>
              <a:rPr lang="en-US" sz="3300" b="0" i="0" dirty="0">
                <a:solidFill>
                  <a:srgbClr val="222222"/>
                </a:solidFill>
                <a:effectLst/>
                <a:latin typeface="Times New Roman" panose="02020603050405020304" pitchFamily="18" charset="0"/>
                <a:cs typeface="Times New Roman" panose="02020603050405020304" pitchFamily="18" charset="0"/>
              </a:rPr>
              <a:t>Das, Nayan. "An IoT-based System for Air Pollution Data Analysis and Visualization." </a:t>
            </a:r>
            <a:r>
              <a:rPr lang="en-US" sz="3300" b="0" i="1" dirty="0">
                <a:solidFill>
                  <a:srgbClr val="222222"/>
                </a:solidFill>
                <a:effectLst/>
                <a:latin typeface="Times New Roman" panose="02020603050405020304" pitchFamily="18" charset="0"/>
                <a:cs typeface="Times New Roman" panose="02020603050405020304" pitchFamily="18" charset="0"/>
              </a:rPr>
              <a:t>2021 5th International Conference on Electrical Engineering and Information Communication Technology (ICEEICT)</a:t>
            </a:r>
            <a:r>
              <a:rPr lang="en-US" sz="3300" b="0" i="0" dirty="0">
                <a:solidFill>
                  <a:srgbClr val="222222"/>
                </a:solidFill>
                <a:effectLst/>
                <a:latin typeface="Times New Roman" panose="02020603050405020304" pitchFamily="18" charset="0"/>
                <a:cs typeface="Times New Roman" panose="02020603050405020304" pitchFamily="18" charset="0"/>
              </a:rPr>
              <a:t>. IEEE, 2021.</a:t>
            </a:r>
            <a:endParaRPr lang="en-US" sz="3300" dirty="0">
              <a:latin typeface="Times New Roman" panose="02020603050405020304" pitchFamily="18" charset="0"/>
              <a:cs typeface="Times New Roman" panose="02020603050405020304" pitchFamily="18" charset="0"/>
            </a:endParaRPr>
          </a:p>
          <a:p>
            <a:pPr>
              <a:buNone/>
            </a:pPr>
            <a:endParaRPr lang="en-US" dirty="0"/>
          </a:p>
        </p:txBody>
      </p:sp>
      <p:sp>
        <p:nvSpPr>
          <p:cNvPr id="4" name="Date Placeholder 3"/>
          <p:cNvSpPr>
            <a:spLocks noGrp="1"/>
          </p:cNvSpPr>
          <p:nvPr>
            <p:ph type="dt" sz="half" idx="10"/>
          </p:nvPr>
        </p:nvSpPr>
        <p:spPr/>
        <p:txBody>
          <a:bodyPr/>
          <a:lstStyle/>
          <a:p>
            <a:fld id="{6DE85827-1C37-4695-8ADE-A7F68AF0EBC3}" type="datetime1">
              <a:rPr lang="en-US" smtClean="0"/>
              <a:pPr/>
              <a:t>4/24/2025</a:t>
            </a:fld>
            <a:endParaRPr lang="en-US"/>
          </a:p>
        </p:txBody>
      </p:sp>
      <p:sp>
        <p:nvSpPr>
          <p:cNvPr id="5" name="Footer Placeholder 4"/>
          <p:cNvSpPr>
            <a:spLocks noGrp="1"/>
          </p:cNvSpPr>
          <p:nvPr>
            <p:ph type="ftr" sz="quarter" idx="11"/>
          </p:nvPr>
        </p:nvSpPr>
        <p:spPr/>
        <p:txBody>
          <a:bodyPr/>
          <a:lstStyle/>
          <a:p>
            <a:r>
              <a:rPr lang="en-US" dirty="0"/>
              <a:t>Mini Project – 22ISE48</a:t>
            </a:r>
          </a:p>
        </p:txBody>
      </p:sp>
      <p:sp>
        <p:nvSpPr>
          <p:cNvPr id="6" name="Slide Number Placeholder 5"/>
          <p:cNvSpPr>
            <a:spLocks noGrp="1"/>
          </p:cNvSpPr>
          <p:nvPr>
            <p:ph type="sldNum" sz="quarter" idx="12"/>
          </p:nvPr>
        </p:nvSpPr>
        <p:spPr/>
        <p:txBody>
          <a:bodyPr/>
          <a:lstStyle/>
          <a:p>
            <a:fld id="{3C0F9C3E-79AB-4D1D-AF94-F9B1D785080B}" type="slidenum">
              <a:rPr lang="en-US" smtClean="0"/>
              <a:pPr/>
              <a:t>17</a:t>
            </a:fld>
            <a:endParaRPr 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46BCFC-702A-AD5E-F366-EF060A875AEA}"/>
              </a:ext>
            </a:extLst>
          </p:cNvPr>
          <p:cNvSpPr>
            <a:spLocks noGrp="1"/>
          </p:cNvSpPr>
          <p:nvPr>
            <p:ph type="dt" sz="half" idx="10"/>
          </p:nvPr>
        </p:nvSpPr>
        <p:spPr/>
        <p:txBody>
          <a:bodyPr/>
          <a:lstStyle/>
          <a:p>
            <a:fld id="{753D9197-F617-4323-8259-1A17254304E0}" type="datetime1">
              <a:rPr lang="en-US" smtClean="0"/>
              <a:pPr/>
              <a:t>4/24/2025</a:t>
            </a:fld>
            <a:endParaRPr lang="en-US"/>
          </a:p>
        </p:txBody>
      </p:sp>
      <p:sp>
        <p:nvSpPr>
          <p:cNvPr id="3" name="Footer Placeholder 2">
            <a:extLst>
              <a:ext uri="{FF2B5EF4-FFF2-40B4-BE49-F238E27FC236}">
                <a16:creationId xmlns:a16="http://schemas.microsoft.com/office/drawing/2014/main" id="{D9BD02A8-2180-8A79-3EF9-E298FEFC4D90}"/>
              </a:ext>
            </a:extLst>
          </p:cNvPr>
          <p:cNvSpPr>
            <a:spLocks noGrp="1"/>
          </p:cNvSpPr>
          <p:nvPr>
            <p:ph type="ftr" sz="quarter" idx="11"/>
          </p:nvPr>
        </p:nvSpPr>
        <p:spPr/>
        <p:txBody>
          <a:bodyPr/>
          <a:lstStyle/>
          <a:p>
            <a:r>
              <a:rPr lang="en-US"/>
              <a:t>Mini Project - ISE66</a:t>
            </a:r>
          </a:p>
        </p:txBody>
      </p:sp>
      <p:sp>
        <p:nvSpPr>
          <p:cNvPr id="4" name="Slide Number Placeholder 3">
            <a:extLst>
              <a:ext uri="{FF2B5EF4-FFF2-40B4-BE49-F238E27FC236}">
                <a16:creationId xmlns:a16="http://schemas.microsoft.com/office/drawing/2014/main" id="{C6C7B891-F4E2-6E3C-E789-EB802DA8B1EA}"/>
              </a:ext>
            </a:extLst>
          </p:cNvPr>
          <p:cNvSpPr>
            <a:spLocks noGrp="1"/>
          </p:cNvSpPr>
          <p:nvPr>
            <p:ph type="sldNum" sz="quarter" idx="12"/>
          </p:nvPr>
        </p:nvSpPr>
        <p:spPr/>
        <p:txBody>
          <a:bodyPr/>
          <a:lstStyle/>
          <a:p>
            <a:fld id="{3C0F9C3E-79AB-4D1D-AF94-F9B1D785080B}" type="slidenum">
              <a:rPr lang="en-US" smtClean="0"/>
              <a:pPr/>
              <a:t>18</a:t>
            </a:fld>
            <a:endParaRPr lang="en-US"/>
          </a:p>
        </p:txBody>
      </p:sp>
      <p:sp>
        <p:nvSpPr>
          <p:cNvPr id="7" name="TextBox 6">
            <a:extLst>
              <a:ext uri="{FF2B5EF4-FFF2-40B4-BE49-F238E27FC236}">
                <a16:creationId xmlns:a16="http://schemas.microsoft.com/office/drawing/2014/main" id="{EBCC1071-8C83-C66B-A3BE-7E93A0EE89E9}"/>
              </a:ext>
            </a:extLst>
          </p:cNvPr>
          <p:cNvSpPr txBox="1"/>
          <p:nvPr/>
        </p:nvSpPr>
        <p:spPr>
          <a:xfrm>
            <a:off x="171450" y="377169"/>
            <a:ext cx="11849100" cy="6278642"/>
          </a:xfrm>
          <a:prstGeom prst="rect">
            <a:avLst/>
          </a:prstGeom>
          <a:noFill/>
        </p:spPr>
        <p:txBody>
          <a:bodyPr wrap="square">
            <a:spAutoFit/>
          </a:bodyPr>
          <a:lstStyle/>
          <a:p>
            <a:endParaRPr lang="en-US" dirty="0">
              <a:solidFill>
                <a:srgbClr val="222222"/>
              </a:solidFill>
              <a:latin typeface="Arial" panose="020B0604020202020204" pitchFamily="34" charset="0"/>
            </a:endParaRPr>
          </a:p>
          <a:p>
            <a:r>
              <a:rPr lang="en-US" sz="2400" dirty="0">
                <a:solidFill>
                  <a:srgbClr val="222222"/>
                </a:solidFill>
                <a:latin typeface="Times New Roman" panose="02020603050405020304" pitchFamily="18" charset="0"/>
                <a:cs typeface="Times New Roman" panose="02020603050405020304" pitchFamily="18" charset="0"/>
              </a:rPr>
              <a:t>[4] </a:t>
            </a:r>
            <a:r>
              <a:rPr lang="en-US" sz="2400" b="0" i="0" dirty="0">
                <a:solidFill>
                  <a:srgbClr val="222222"/>
                </a:solidFill>
                <a:effectLst/>
                <a:latin typeface="Times New Roman" panose="02020603050405020304" pitchFamily="18" charset="0"/>
                <a:cs typeface="Times New Roman" panose="02020603050405020304" pitchFamily="18" charset="0"/>
              </a:rPr>
              <a:t>Zamri, Haziq, et al. "</a:t>
            </a:r>
            <a:r>
              <a:rPr lang="en-US" sz="2400" b="0" i="0" dirty="0" err="1">
                <a:solidFill>
                  <a:srgbClr val="222222"/>
                </a:solidFill>
                <a:effectLst/>
                <a:latin typeface="Times New Roman" panose="02020603050405020304" pitchFamily="18" charset="0"/>
                <a:cs typeface="Times New Roman" panose="02020603050405020304" pitchFamily="18" charset="0"/>
              </a:rPr>
              <a:t>AirAwareMalaysia</a:t>
            </a:r>
            <a:r>
              <a:rPr lang="en-US" sz="2400" b="0" i="0" dirty="0">
                <a:solidFill>
                  <a:srgbClr val="222222"/>
                </a:solidFill>
                <a:effectLst/>
                <a:latin typeface="Times New Roman" panose="02020603050405020304" pitchFamily="18" charset="0"/>
                <a:cs typeface="Times New Roman" panose="02020603050405020304" pitchFamily="18" charset="0"/>
              </a:rPr>
              <a:t>: Data Visualization and Air Quality Awareness on Air Pollution in Selangor Using Big Data Analytics." </a:t>
            </a:r>
            <a:r>
              <a:rPr lang="en-US" sz="2400" b="0" i="1" dirty="0">
                <a:solidFill>
                  <a:srgbClr val="222222"/>
                </a:solidFill>
                <a:effectLst/>
                <a:latin typeface="Times New Roman" panose="02020603050405020304" pitchFamily="18" charset="0"/>
                <a:cs typeface="Times New Roman" panose="02020603050405020304" pitchFamily="18" charset="0"/>
              </a:rPr>
              <a:t>International Conference on Soft Computing and Data Mining</a:t>
            </a:r>
            <a:r>
              <a:rPr lang="en-US" sz="2400" b="0" i="0" dirty="0">
                <a:solidFill>
                  <a:srgbClr val="222222"/>
                </a:solidFill>
                <a:effectLst/>
                <a:latin typeface="Times New Roman" panose="02020603050405020304" pitchFamily="18" charset="0"/>
                <a:cs typeface="Times New Roman" panose="02020603050405020304" pitchFamily="18" charset="0"/>
              </a:rPr>
              <a:t>. Cham: Springer International Publishing, 2022.</a:t>
            </a:r>
          </a:p>
          <a:p>
            <a:endParaRPr lang="en-US" sz="2400" dirty="0">
              <a:solidFill>
                <a:srgbClr val="222222"/>
              </a:solidFill>
              <a:latin typeface="Times New Roman" panose="02020603050405020304" pitchFamily="18" charset="0"/>
              <a:cs typeface="Times New Roman" panose="02020603050405020304" pitchFamily="18" charset="0"/>
            </a:endParaRPr>
          </a:p>
          <a:p>
            <a:r>
              <a:rPr lang="en-US" sz="2400" dirty="0">
                <a:solidFill>
                  <a:srgbClr val="222222"/>
                </a:solidFill>
                <a:latin typeface="Times New Roman" panose="02020603050405020304" pitchFamily="18" charset="0"/>
                <a:cs typeface="Times New Roman" panose="02020603050405020304" pitchFamily="18" charset="0"/>
              </a:rPr>
              <a:t>[5] </a:t>
            </a:r>
            <a:r>
              <a:rPr lang="en-US" sz="2400" b="0" i="0" dirty="0">
                <a:solidFill>
                  <a:srgbClr val="222222"/>
                </a:solidFill>
                <a:effectLst/>
                <a:latin typeface="Times New Roman" panose="02020603050405020304" pitchFamily="18" charset="0"/>
                <a:cs typeface="Times New Roman" panose="02020603050405020304" pitchFamily="18" charset="0"/>
              </a:rPr>
              <a:t>Kumar, Ajitesh, Mona Kumari, and Harsh Gupta. "Design and analysis of </a:t>
            </a:r>
            <a:r>
              <a:rPr lang="en-US" sz="2400" b="0" i="0" dirty="0" err="1">
                <a:solidFill>
                  <a:srgbClr val="222222"/>
                </a:solidFill>
                <a:effectLst/>
                <a:latin typeface="Times New Roman" panose="02020603050405020304" pitchFamily="18" charset="0"/>
                <a:cs typeface="Times New Roman" panose="02020603050405020304" pitchFamily="18" charset="0"/>
              </a:rPr>
              <a:t>iot</a:t>
            </a:r>
            <a:r>
              <a:rPr lang="en-US" sz="2400" b="0" i="0" dirty="0">
                <a:solidFill>
                  <a:srgbClr val="222222"/>
                </a:solidFill>
                <a:effectLst/>
                <a:latin typeface="Times New Roman" panose="02020603050405020304" pitchFamily="18" charset="0"/>
                <a:cs typeface="Times New Roman" panose="02020603050405020304" pitchFamily="18" charset="0"/>
              </a:rPr>
              <a:t> based air quality monitoring system." </a:t>
            </a:r>
            <a:r>
              <a:rPr lang="en-US" sz="2400" b="0" i="1" dirty="0">
                <a:solidFill>
                  <a:srgbClr val="222222"/>
                </a:solidFill>
                <a:effectLst/>
                <a:latin typeface="Times New Roman" panose="02020603050405020304" pitchFamily="18" charset="0"/>
                <a:cs typeface="Times New Roman" panose="02020603050405020304" pitchFamily="18" charset="0"/>
              </a:rPr>
              <a:t>2020 International Conference on Power Electronics &amp; IoT Applications in Renewable Energy and its Control (PARC)</a:t>
            </a:r>
            <a:r>
              <a:rPr lang="en-US" sz="2400" b="0" i="0" dirty="0">
                <a:solidFill>
                  <a:srgbClr val="222222"/>
                </a:solidFill>
                <a:effectLst/>
                <a:latin typeface="Times New Roman" panose="02020603050405020304" pitchFamily="18" charset="0"/>
                <a:cs typeface="Times New Roman" panose="02020603050405020304" pitchFamily="18" charset="0"/>
              </a:rPr>
              <a:t>. IEEE, 2020.</a:t>
            </a:r>
          </a:p>
          <a:p>
            <a:endParaRPr lang="en-US" sz="2400" dirty="0">
              <a:solidFill>
                <a:srgbClr val="222222"/>
              </a:solidFill>
              <a:latin typeface="Times New Roman" panose="02020603050405020304" pitchFamily="18" charset="0"/>
              <a:cs typeface="Times New Roman" panose="02020603050405020304" pitchFamily="18" charset="0"/>
            </a:endParaRPr>
          </a:p>
          <a:p>
            <a:r>
              <a:rPr lang="en-US" sz="2400" dirty="0">
                <a:solidFill>
                  <a:srgbClr val="222222"/>
                </a:solidFill>
                <a:latin typeface="Times New Roman" panose="02020603050405020304" pitchFamily="18" charset="0"/>
                <a:cs typeface="Times New Roman" panose="02020603050405020304" pitchFamily="18" charset="0"/>
              </a:rPr>
              <a:t>[6] </a:t>
            </a:r>
            <a:r>
              <a:rPr lang="en-US" sz="2400" b="0" i="0" dirty="0">
                <a:solidFill>
                  <a:srgbClr val="222222"/>
                </a:solidFill>
                <a:effectLst/>
                <a:latin typeface="Times New Roman" panose="02020603050405020304" pitchFamily="18" charset="0"/>
                <a:cs typeface="Times New Roman" panose="02020603050405020304" pitchFamily="18" charset="0"/>
              </a:rPr>
              <a:t>Rosero-Montalvo, Paul D., et al. "Urban pollution environmental monitoring system using </a:t>
            </a:r>
            <a:r>
              <a:rPr lang="en-US" sz="2400" b="0" i="0" dirty="0" err="1">
                <a:solidFill>
                  <a:srgbClr val="222222"/>
                </a:solidFill>
                <a:effectLst/>
                <a:latin typeface="Times New Roman" panose="02020603050405020304" pitchFamily="18" charset="0"/>
                <a:cs typeface="Times New Roman" panose="02020603050405020304" pitchFamily="18" charset="0"/>
              </a:rPr>
              <a:t>iot</a:t>
            </a:r>
            <a:r>
              <a:rPr lang="en-US" sz="2400" b="0" i="0" dirty="0">
                <a:solidFill>
                  <a:srgbClr val="222222"/>
                </a:solidFill>
                <a:effectLst/>
                <a:latin typeface="Times New Roman" panose="02020603050405020304" pitchFamily="18" charset="0"/>
                <a:cs typeface="Times New Roman" panose="02020603050405020304" pitchFamily="18" charset="0"/>
              </a:rPr>
              <a:t> devices and data visualization: a case study." </a:t>
            </a:r>
            <a:r>
              <a:rPr lang="en-US" sz="2400" b="0" i="1" dirty="0">
                <a:solidFill>
                  <a:srgbClr val="222222"/>
                </a:solidFill>
                <a:effectLst/>
                <a:latin typeface="Times New Roman" panose="02020603050405020304" pitchFamily="18" charset="0"/>
                <a:cs typeface="Times New Roman" panose="02020603050405020304" pitchFamily="18" charset="0"/>
              </a:rPr>
              <a:t>Hybrid Artificial Intelligent Systems: 14th International Conference, HAIS 2019, León, Spain, September 4–6, 2019, Proceedings 14</a:t>
            </a:r>
            <a:r>
              <a:rPr lang="en-US" sz="2400" b="0" i="0" dirty="0">
                <a:solidFill>
                  <a:srgbClr val="222222"/>
                </a:solidFill>
                <a:effectLst/>
                <a:latin typeface="Times New Roman" panose="02020603050405020304" pitchFamily="18" charset="0"/>
                <a:cs typeface="Times New Roman" panose="02020603050405020304" pitchFamily="18" charset="0"/>
              </a:rPr>
              <a:t>. Springer International Publishing, 2019.</a:t>
            </a:r>
          </a:p>
          <a:p>
            <a:endParaRPr lang="en-US" sz="2400" dirty="0">
              <a:solidFill>
                <a:srgbClr val="222222"/>
              </a:solidFill>
              <a:latin typeface="Times New Roman" panose="02020603050405020304" pitchFamily="18" charset="0"/>
              <a:cs typeface="Times New Roman" panose="02020603050405020304" pitchFamily="18" charset="0"/>
            </a:endParaRPr>
          </a:p>
          <a:p>
            <a:r>
              <a:rPr lang="en-US" sz="2400" dirty="0">
                <a:solidFill>
                  <a:srgbClr val="222222"/>
                </a:solidFill>
                <a:latin typeface="Times New Roman" panose="02020603050405020304" pitchFamily="18" charset="0"/>
                <a:cs typeface="Times New Roman" panose="02020603050405020304" pitchFamily="18" charset="0"/>
              </a:rPr>
              <a:t>[7] </a:t>
            </a:r>
            <a:r>
              <a:rPr lang="en-US" sz="2400" b="0" i="0" dirty="0">
                <a:solidFill>
                  <a:srgbClr val="222222"/>
                </a:solidFill>
                <a:effectLst/>
                <a:latin typeface="Times New Roman" panose="02020603050405020304" pitchFamily="18" charset="0"/>
                <a:cs typeface="Times New Roman" panose="02020603050405020304" pitchFamily="18" charset="0"/>
              </a:rPr>
              <a:t>Parmar, Gagan, Sagar Lakhani, and Manju K. Chattopadhyay. "An IoT based low cost air pollution monitoring system." </a:t>
            </a:r>
            <a:r>
              <a:rPr lang="en-US" sz="2400" b="0" i="1" dirty="0">
                <a:solidFill>
                  <a:srgbClr val="222222"/>
                </a:solidFill>
                <a:effectLst/>
                <a:latin typeface="Times New Roman" panose="02020603050405020304" pitchFamily="18" charset="0"/>
                <a:cs typeface="Times New Roman" panose="02020603050405020304" pitchFamily="18" charset="0"/>
              </a:rPr>
              <a:t>2017 International Conference on Recent Innovations in Signal processing and Embedded Systems (RISE)</a:t>
            </a:r>
            <a:r>
              <a:rPr lang="en-US" sz="2400" b="0" i="0" dirty="0">
                <a:solidFill>
                  <a:srgbClr val="222222"/>
                </a:solidFill>
                <a:effectLst/>
                <a:latin typeface="Times New Roman" panose="02020603050405020304" pitchFamily="18" charset="0"/>
                <a:cs typeface="Times New Roman" panose="02020603050405020304" pitchFamily="18" charset="0"/>
              </a:rPr>
              <a:t>. IEEE, 2017</a:t>
            </a:r>
            <a:r>
              <a:rPr lang="en-US" b="0" i="0" dirty="0">
                <a:solidFill>
                  <a:srgbClr val="222222"/>
                </a:solidFill>
                <a:effectLst/>
                <a:latin typeface="Arial" panose="020B0604020202020204" pitchFamily="34" charset="0"/>
              </a:rPr>
              <a:t>.</a:t>
            </a:r>
            <a:endParaRPr lang="en-VG" dirty="0"/>
          </a:p>
        </p:txBody>
      </p:sp>
      <p:sp>
        <p:nvSpPr>
          <p:cNvPr id="11" name="TextBox 10">
            <a:extLst>
              <a:ext uri="{FF2B5EF4-FFF2-40B4-BE49-F238E27FC236}">
                <a16:creationId xmlns:a16="http://schemas.microsoft.com/office/drawing/2014/main" id="{5B828469-F809-B24F-10AD-63CE098524F1}"/>
              </a:ext>
            </a:extLst>
          </p:cNvPr>
          <p:cNvSpPr txBox="1"/>
          <p:nvPr/>
        </p:nvSpPr>
        <p:spPr>
          <a:xfrm>
            <a:off x="4724400" y="-7552"/>
            <a:ext cx="6096000" cy="769441"/>
          </a:xfrm>
          <a:prstGeom prst="rect">
            <a:avLst/>
          </a:prstGeom>
          <a:noFill/>
        </p:spPr>
        <p:txBody>
          <a:bodyPr wrap="square">
            <a:spAutoFit/>
          </a:bodyPr>
          <a:lstStyle/>
          <a:p>
            <a:r>
              <a:rPr lang="en-US" sz="4400" b="1" dirty="0">
                <a:solidFill>
                  <a:srgbClr val="FF0000"/>
                </a:solidFill>
                <a:latin typeface="Times New Roman" panose="02020603050405020304" pitchFamily="18" charset="0"/>
                <a:cs typeface="Times New Roman" panose="02020603050405020304" pitchFamily="18" charset="0"/>
              </a:rPr>
              <a:t>References</a:t>
            </a:r>
            <a:endParaRPr lang="en-VG" sz="4400" dirty="0"/>
          </a:p>
        </p:txBody>
      </p:sp>
    </p:spTree>
    <p:extLst>
      <p:ext uri="{BB962C8B-B14F-4D97-AF65-F5344CB8AC3E}">
        <p14:creationId xmlns:p14="http://schemas.microsoft.com/office/powerpoint/2010/main" val="9143497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34C2E0C-A36D-158A-6467-F3075C6A305A}"/>
              </a:ext>
            </a:extLst>
          </p:cNvPr>
          <p:cNvSpPr>
            <a:spLocks noGrp="1"/>
          </p:cNvSpPr>
          <p:nvPr>
            <p:ph type="dt" sz="half" idx="10"/>
          </p:nvPr>
        </p:nvSpPr>
        <p:spPr/>
        <p:txBody>
          <a:bodyPr/>
          <a:lstStyle/>
          <a:p>
            <a:fld id="{753D9197-F617-4323-8259-1A17254304E0}" type="datetime1">
              <a:rPr lang="en-US" smtClean="0"/>
              <a:pPr/>
              <a:t>4/24/2025</a:t>
            </a:fld>
            <a:endParaRPr lang="en-US"/>
          </a:p>
        </p:txBody>
      </p:sp>
      <p:sp>
        <p:nvSpPr>
          <p:cNvPr id="3" name="Footer Placeholder 2">
            <a:extLst>
              <a:ext uri="{FF2B5EF4-FFF2-40B4-BE49-F238E27FC236}">
                <a16:creationId xmlns:a16="http://schemas.microsoft.com/office/drawing/2014/main" id="{BD76B79D-8A45-C617-87C0-6E3F6B8A0557}"/>
              </a:ext>
            </a:extLst>
          </p:cNvPr>
          <p:cNvSpPr>
            <a:spLocks noGrp="1"/>
          </p:cNvSpPr>
          <p:nvPr>
            <p:ph type="ftr" sz="quarter" idx="11"/>
          </p:nvPr>
        </p:nvSpPr>
        <p:spPr/>
        <p:txBody>
          <a:bodyPr/>
          <a:lstStyle/>
          <a:p>
            <a:r>
              <a:rPr lang="en-US"/>
              <a:t>Mini Project - ISE66</a:t>
            </a:r>
          </a:p>
        </p:txBody>
      </p:sp>
      <p:sp>
        <p:nvSpPr>
          <p:cNvPr id="4" name="Slide Number Placeholder 3">
            <a:extLst>
              <a:ext uri="{FF2B5EF4-FFF2-40B4-BE49-F238E27FC236}">
                <a16:creationId xmlns:a16="http://schemas.microsoft.com/office/drawing/2014/main" id="{103B8870-E5E7-78C0-244D-40926B8C5D35}"/>
              </a:ext>
            </a:extLst>
          </p:cNvPr>
          <p:cNvSpPr>
            <a:spLocks noGrp="1"/>
          </p:cNvSpPr>
          <p:nvPr>
            <p:ph type="sldNum" sz="quarter" idx="12"/>
          </p:nvPr>
        </p:nvSpPr>
        <p:spPr/>
        <p:txBody>
          <a:bodyPr/>
          <a:lstStyle/>
          <a:p>
            <a:fld id="{3C0F9C3E-79AB-4D1D-AF94-F9B1D785080B}" type="slidenum">
              <a:rPr lang="en-US" smtClean="0"/>
              <a:pPr/>
              <a:t>19</a:t>
            </a:fld>
            <a:endParaRPr lang="en-US"/>
          </a:p>
        </p:txBody>
      </p:sp>
      <p:sp>
        <p:nvSpPr>
          <p:cNvPr id="8" name="TextBox 7">
            <a:extLst>
              <a:ext uri="{FF2B5EF4-FFF2-40B4-BE49-F238E27FC236}">
                <a16:creationId xmlns:a16="http://schemas.microsoft.com/office/drawing/2014/main" id="{8857C789-6D5F-F05B-EBAF-BBB67F276C7E}"/>
              </a:ext>
            </a:extLst>
          </p:cNvPr>
          <p:cNvSpPr txBox="1"/>
          <p:nvPr/>
        </p:nvSpPr>
        <p:spPr>
          <a:xfrm>
            <a:off x="152400" y="1066800"/>
            <a:ext cx="11658600" cy="4154984"/>
          </a:xfrm>
          <a:prstGeom prst="rect">
            <a:avLst/>
          </a:prstGeom>
          <a:noFill/>
        </p:spPr>
        <p:txBody>
          <a:bodyPr wrap="square">
            <a:spAutoFit/>
          </a:bodyPr>
          <a:lstStyle/>
          <a:p>
            <a:r>
              <a:rPr lang="en-US" sz="2400" b="0" i="0" dirty="0">
                <a:solidFill>
                  <a:srgbClr val="222222"/>
                </a:solidFill>
                <a:effectLst/>
                <a:latin typeface="Times New Roman" panose="02020603050405020304" pitchFamily="18" charset="0"/>
                <a:cs typeface="Times New Roman" panose="02020603050405020304" pitchFamily="18" charset="0"/>
              </a:rPr>
              <a:t>[8] Sassi, M. </a:t>
            </a:r>
            <a:r>
              <a:rPr lang="en-US" sz="2400" b="0" i="0" dirty="0" err="1">
                <a:solidFill>
                  <a:srgbClr val="222222"/>
                </a:solidFill>
                <a:effectLst/>
                <a:latin typeface="Times New Roman" panose="02020603050405020304" pitchFamily="18" charset="0"/>
                <a:cs typeface="Times New Roman" panose="02020603050405020304" pitchFamily="18" charset="0"/>
              </a:rPr>
              <a:t>Saifeddine</a:t>
            </a:r>
            <a:r>
              <a:rPr lang="en-US" sz="2400" b="0" i="0" dirty="0">
                <a:solidFill>
                  <a:srgbClr val="222222"/>
                </a:solidFill>
                <a:effectLst/>
                <a:latin typeface="Times New Roman" panose="02020603050405020304" pitchFamily="18" charset="0"/>
                <a:cs typeface="Times New Roman" panose="02020603050405020304" pitchFamily="18" charset="0"/>
              </a:rPr>
              <a:t> Hadj, and Lamia Chaari Fourati. "Deep learning and augmented reality for IoT-based air quality monitoring and prediction system." </a:t>
            </a:r>
            <a:r>
              <a:rPr lang="en-US" sz="2400" b="0" i="1" dirty="0">
                <a:solidFill>
                  <a:srgbClr val="222222"/>
                </a:solidFill>
                <a:effectLst/>
                <a:latin typeface="Times New Roman" panose="02020603050405020304" pitchFamily="18" charset="0"/>
                <a:cs typeface="Times New Roman" panose="02020603050405020304" pitchFamily="18" charset="0"/>
              </a:rPr>
              <a:t>2021 International Symposium on Networks, Computers and Communications (ISNCC)</a:t>
            </a:r>
            <a:r>
              <a:rPr lang="en-US" sz="2400" b="0" i="0" dirty="0">
                <a:solidFill>
                  <a:srgbClr val="222222"/>
                </a:solidFill>
                <a:effectLst/>
                <a:latin typeface="Times New Roman" panose="02020603050405020304" pitchFamily="18" charset="0"/>
                <a:cs typeface="Times New Roman" panose="02020603050405020304" pitchFamily="18" charset="0"/>
              </a:rPr>
              <a:t>. IEEE, 2021.</a:t>
            </a:r>
          </a:p>
          <a:p>
            <a:endParaRPr lang="en-US" sz="2400" dirty="0">
              <a:solidFill>
                <a:srgbClr val="222222"/>
              </a:solidFill>
              <a:latin typeface="Times New Roman" panose="02020603050405020304" pitchFamily="18" charset="0"/>
              <a:cs typeface="Times New Roman" panose="02020603050405020304" pitchFamily="18" charset="0"/>
            </a:endParaRPr>
          </a:p>
          <a:p>
            <a:r>
              <a:rPr lang="en-US" sz="2400" dirty="0">
                <a:solidFill>
                  <a:srgbClr val="222222"/>
                </a:solidFill>
                <a:latin typeface="Times New Roman" panose="02020603050405020304" pitchFamily="18" charset="0"/>
                <a:cs typeface="Times New Roman" panose="02020603050405020304" pitchFamily="18" charset="0"/>
              </a:rPr>
              <a:t>[9] </a:t>
            </a:r>
            <a:r>
              <a:rPr lang="en-US" sz="2400" b="0" i="0" dirty="0">
                <a:solidFill>
                  <a:srgbClr val="222222"/>
                </a:solidFill>
                <a:effectLst/>
                <a:latin typeface="Times New Roman" panose="02020603050405020304" pitchFamily="18" charset="0"/>
                <a:cs typeface="Times New Roman" panose="02020603050405020304" pitchFamily="18" charset="0"/>
              </a:rPr>
              <a:t>Grace, R. </a:t>
            </a:r>
            <a:r>
              <a:rPr lang="en-US" sz="2400" b="0" i="0" dirty="0" err="1">
                <a:solidFill>
                  <a:srgbClr val="222222"/>
                </a:solidFill>
                <a:effectLst/>
                <a:latin typeface="Times New Roman" panose="02020603050405020304" pitchFamily="18" charset="0"/>
                <a:cs typeface="Times New Roman" panose="02020603050405020304" pitchFamily="18" charset="0"/>
              </a:rPr>
              <a:t>Kingsy</a:t>
            </a:r>
            <a:r>
              <a:rPr lang="en-US" sz="2400" b="0" i="0" dirty="0">
                <a:solidFill>
                  <a:srgbClr val="222222"/>
                </a:solidFill>
                <a:effectLst/>
                <a:latin typeface="Times New Roman" panose="02020603050405020304" pitchFamily="18" charset="0"/>
                <a:cs typeface="Times New Roman" panose="02020603050405020304" pitchFamily="18" charset="0"/>
              </a:rPr>
              <a:t>, B. Monisha, and A. Kaarthik. "Analysis and visualization of air quality using real time pollutant data." </a:t>
            </a:r>
            <a:r>
              <a:rPr lang="en-US" sz="2400" b="0" i="1" dirty="0">
                <a:solidFill>
                  <a:srgbClr val="222222"/>
                </a:solidFill>
                <a:effectLst/>
                <a:latin typeface="Times New Roman" panose="02020603050405020304" pitchFamily="18" charset="0"/>
                <a:cs typeface="Times New Roman" panose="02020603050405020304" pitchFamily="18" charset="0"/>
              </a:rPr>
              <a:t>2020 6th International Conference on Advanced Computing and Communication Systems (ICACCS)</a:t>
            </a:r>
            <a:r>
              <a:rPr lang="en-US" sz="2400" b="0" i="0" dirty="0">
                <a:solidFill>
                  <a:srgbClr val="222222"/>
                </a:solidFill>
                <a:effectLst/>
                <a:latin typeface="Times New Roman" panose="02020603050405020304" pitchFamily="18" charset="0"/>
                <a:cs typeface="Times New Roman" panose="02020603050405020304" pitchFamily="18" charset="0"/>
              </a:rPr>
              <a:t>. IEEE, 2020.</a:t>
            </a:r>
          </a:p>
          <a:p>
            <a:endParaRPr lang="en-US" sz="2400" dirty="0">
              <a:solidFill>
                <a:srgbClr val="222222"/>
              </a:solidFill>
              <a:latin typeface="Times New Roman" panose="02020603050405020304" pitchFamily="18" charset="0"/>
              <a:cs typeface="Times New Roman" panose="02020603050405020304" pitchFamily="18" charset="0"/>
            </a:endParaRPr>
          </a:p>
          <a:p>
            <a:r>
              <a:rPr lang="en-US" sz="2400" dirty="0">
                <a:solidFill>
                  <a:srgbClr val="222222"/>
                </a:solidFill>
                <a:latin typeface="Times New Roman" panose="02020603050405020304" pitchFamily="18" charset="0"/>
                <a:cs typeface="Times New Roman" panose="02020603050405020304" pitchFamily="18" charset="0"/>
              </a:rPr>
              <a:t>[10] </a:t>
            </a:r>
            <a:r>
              <a:rPr lang="en-US" sz="2400" b="0" i="0" dirty="0">
                <a:solidFill>
                  <a:srgbClr val="222222"/>
                </a:solidFill>
                <a:effectLst/>
                <a:latin typeface="Times New Roman" panose="02020603050405020304" pitchFamily="18" charset="0"/>
                <a:cs typeface="Times New Roman" panose="02020603050405020304" pitchFamily="18" charset="0"/>
              </a:rPr>
              <a:t>Rosati, Carlo Alberto, Andrea Cervo, and Cesare Fantuzzi. "Air quality monitoring in a BIM model by means of a IoT sensors network." </a:t>
            </a:r>
            <a:r>
              <a:rPr lang="en-US" sz="2400" b="0" i="1" dirty="0">
                <a:solidFill>
                  <a:srgbClr val="222222"/>
                </a:solidFill>
                <a:effectLst/>
                <a:latin typeface="Times New Roman" panose="02020603050405020304" pitchFamily="18" charset="0"/>
                <a:cs typeface="Times New Roman" panose="02020603050405020304" pitchFamily="18" charset="0"/>
              </a:rPr>
              <a:t>2020 Fourth International Conference on I-SMAC (IoT in Social, Mobile, Analytics and Cloud)(I-SMAC)</a:t>
            </a:r>
            <a:r>
              <a:rPr lang="en-US" sz="2400" b="0" i="0" dirty="0">
                <a:solidFill>
                  <a:srgbClr val="222222"/>
                </a:solidFill>
                <a:effectLst/>
                <a:latin typeface="Times New Roman" panose="02020603050405020304" pitchFamily="18" charset="0"/>
                <a:cs typeface="Times New Roman" panose="02020603050405020304" pitchFamily="18" charset="0"/>
              </a:rPr>
              <a:t>. IEEE, 2020.</a:t>
            </a:r>
            <a:endParaRPr lang="en-VG" sz="2400" dirty="0">
              <a:latin typeface="Times New Roman" panose="02020603050405020304" pitchFamily="18" charset="0"/>
              <a:cs typeface="Times New Roman" panose="02020603050405020304" pitchFamily="18" charset="0"/>
            </a:endParaRPr>
          </a:p>
        </p:txBody>
      </p:sp>
      <p:sp>
        <p:nvSpPr>
          <p:cNvPr id="10" name="TextBox 9">
            <a:extLst>
              <a:ext uri="{FF2B5EF4-FFF2-40B4-BE49-F238E27FC236}">
                <a16:creationId xmlns:a16="http://schemas.microsoft.com/office/drawing/2014/main" id="{1996F3EB-23F8-7BAF-6701-1BD8AF36B340}"/>
              </a:ext>
            </a:extLst>
          </p:cNvPr>
          <p:cNvSpPr txBox="1"/>
          <p:nvPr/>
        </p:nvSpPr>
        <p:spPr>
          <a:xfrm>
            <a:off x="4800600" y="0"/>
            <a:ext cx="6096000" cy="769441"/>
          </a:xfrm>
          <a:prstGeom prst="rect">
            <a:avLst/>
          </a:prstGeom>
          <a:noFill/>
        </p:spPr>
        <p:txBody>
          <a:bodyPr wrap="square">
            <a:spAutoFit/>
          </a:bodyPr>
          <a:lstStyle/>
          <a:p>
            <a:r>
              <a:rPr lang="en-US" sz="4400" b="1" dirty="0">
                <a:solidFill>
                  <a:srgbClr val="FF0000"/>
                </a:solidFill>
                <a:latin typeface="Times New Roman" panose="02020603050405020304" pitchFamily="18" charset="0"/>
                <a:cs typeface="Times New Roman" panose="02020603050405020304" pitchFamily="18" charset="0"/>
              </a:rPr>
              <a:t>References</a:t>
            </a:r>
            <a:endParaRPr lang="en-VG" sz="4400" dirty="0"/>
          </a:p>
        </p:txBody>
      </p:sp>
    </p:spTree>
    <p:extLst>
      <p:ext uri="{BB962C8B-B14F-4D97-AF65-F5344CB8AC3E}">
        <p14:creationId xmlns:p14="http://schemas.microsoft.com/office/powerpoint/2010/main" val="9511100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945193" y="1144588"/>
            <a:ext cx="8229600" cy="5211763"/>
          </a:xfrm>
        </p:spPr>
        <p:txBody>
          <a:bodyPr>
            <a:normAutofit lnSpcReduction="10000"/>
          </a:bodyPr>
          <a:lstStyle/>
          <a:p>
            <a:pPr>
              <a:buFont typeface="Wingdings" pitchFamily="2" charset="2"/>
              <a:buChar char="Ø"/>
            </a:pPr>
            <a:r>
              <a:rPr lang="en-US" dirty="0">
                <a:latin typeface="Times New Roman" panose="02020603050405020304" pitchFamily="18" charset="0"/>
                <a:cs typeface="Times New Roman" panose="02020603050405020304" pitchFamily="18" charset="0"/>
              </a:rPr>
              <a:t>Introduction</a:t>
            </a:r>
          </a:p>
          <a:p>
            <a:pPr>
              <a:buFont typeface="Wingdings" pitchFamily="2" charset="2"/>
              <a:buChar char="Ø"/>
            </a:pPr>
            <a:r>
              <a:rPr lang="en-US" dirty="0">
                <a:latin typeface="Times New Roman" panose="02020603050405020304" pitchFamily="18" charset="0"/>
                <a:cs typeface="Times New Roman" panose="02020603050405020304" pitchFamily="18" charset="0"/>
              </a:rPr>
              <a:t>Problem Definition</a:t>
            </a:r>
          </a:p>
          <a:p>
            <a:pPr>
              <a:buFont typeface="Wingdings" pitchFamily="2" charset="2"/>
              <a:buChar char="Ø"/>
            </a:pPr>
            <a:r>
              <a:rPr lang="en-US" dirty="0">
                <a:latin typeface="Times New Roman" panose="02020603050405020304" pitchFamily="18" charset="0"/>
                <a:cs typeface="Times New Roman" panose="02020603050405020304" pitchFamily="18" charset="0"/>
              </a:rPr>
              <a:t>Literature Survey</a:t>
            </a:r>
          </a:p>
          <a:p>
            <a:pPr>
              <a:buFont typeface="Wingdings" pitchFamily="2" charset="2"/>
              <a:buChar char="Ø"/>
            </a:pPr>
            <a:r>
              <a:rPr lang="en-US" dirty="0">
                <a:latin typeface="Times New Roman" panose="02020603050405020304" pitchFamily="18" charset="0"/>
                <a:cs typeface="Times New Roman" panose="02020603050405020304" pitchFamily="18" charset="0"/>
              </a:rPr>
              <a:t>Objectives</a:t>
            </a:r>
          </a:p>
          <a:p>
            <a:pPr>
              <a:buFont typeface="Wingdings" pitchFamily="2" charset="2"/>
              <a:buChar char="Ø"/>
            </a:pPr>
            <a:r>
              <a:rPr lang="en-US" dirty="0">
                <a:latin typeface="Times New Roman" panose="02020603050405020304" pitchFamily="18" charset="0"/>
                <a:cs typeface="Times New Roman" panose="02020603050405020304" pitchFamily="18" charset="0"/>
              </a:rPr>
              <a:t>Proposed system</a:t>
            </a:r>
          </a:p>
          <a:p>
            <a:pPr>
              <a:buFont typeface="Wingdings" pitchFamily="2" charset="2"/>
              <a:buChar char="Ø"/>
            </a:pPr>
            <a:r>
              <a:rPr lang="en-US" dirty="0">
                <a:latin typeface="Times New Roman" panose="02020603050405020304" pitchFamily="18" charset="0"/>
                <a:cs typeface="Times New Roman" panose="02020603050405020304" pitchFamily="18" charset="0"/>
              </a:rPr>
              <a:t>Design modules</a:t>
            </a:r>
          </a:p>
          <a:p>
            <a:pPr>
              <a:buFont typeface="Wingdings" pitchFamily="2" charset="2"/>
              <a:buChar char="Ø"/>
            </a:pPr>
            <a:r>
              <a:rPr lang="en-US" dirty="0">
                <a:latin typeface="Times New Roman" panose="02020603050405020304" pitchFamily="18" charset="0"/>
                <a:cs typeface="Times New Roman" panose="02020603050405020304" pitchFamily="18" charset="0"/>
              </a:rPr>
              <a:t>Implementation</a:t>
            </a:r>
          </a:p>
          <a:p>
            <a:pPr>
              <a:buFont typeface="Wingdings" pitchFamily="2" charset="2"/>
              <a:buChar char="Ø"/>
            </a:pPr>
            <a:r>
              <a:rPr lang="en-US" dirty="0">
                <a:latin typeface="Times New Roman" panose="02020603050405020304" pitchFamily="18" charset="0"/>
                <a:cs typeface="Times New Roman" panose="02020603050405020304" pitchFamily="18" charset="0"/>
              </a:rPr>
              <a:t>Demonstration</a:t>
            </a:r>
          </a:p>
          <a:p>
            <a:pPr>
              <a:buFont typeface="Wingdings" pitchFamily="2" charset="2"/>
              <a:buChar char="Ø"/>
            </a:pPr>
            <a:r>
              <a:rPr lang="en-US" dirty="0">
                <a:latin typeface="Times New Roman" panose="02020603050405020304" pitchFamily="18" charset="0"/>
                <a:cs typeface="Times New Roman" panose="02020603050405020304" pitchFamily="18" charset="0"/>
              </a:rPr>
              <a:t>Conclusion</a:t>
            </a:r>
          </a:p>
          <a:p>
            <a:pPr>
              <a:buFont typeface="Wingdings" pitchFamily="2" charset="2"/>
              <a:buChar char="Ø"/>
            </a:pPr>
            <a:endParaRPr lang="en-US" dirty="0"/>
          </a:p>
          <a:p>
            <a:pPr>
              <a:buFont typeface="Wingdings" pitchFamily="2" charset="2"/>
              <a:buChar char="Ø"/>
            </a:pPr>
            <a:endParaRPr lang="en-US" dirty="0"/>
          </a:p>
          <a:p>
            <a:pPr>
              <a:buFont typeface="Wingdings" pitchFamily="2" charset="2"/>
              <a:buChar char="Ø"/>
            </a:pPr>
            <a:endParaRPr lang="en-US" dirty="0"/>
          </a:p>
        </p:txBody>
      </p:sp>
      <p:sp>
        <p:nvSpPr>
          <p:cNvPr id="4" name="Date Placeholder 3"/>
          <p:cNvSpPr>
            <a:spLocks noGrp="1"/>
          </p:cNvSpPr>
          <p:nvPr>
            <p:ph type="dt" sz="half" idx="10"/>
          </p:nvPr>
        </p:nvSpPr>
        <p:spPr/>
        <p:txBody>
          <a:bodyPr/>
          <a:lstStyle/>
          <a:p>
            <a:fld id="{6DE85827-1C37-4695-8ADE-A7F68AF0EBC3}" type="datetime1">
              <a:rPr lang="en-US" smtClean="0"/>
              <a:pPr/>
              <a:t>4/24/2025</a:t>
            </a:fld>
            <a:endParaRPr lang="en-US" dirty="0"/>
          </a:p>
        </p:txBody>
      </p:sp>
      <p:sp>
        <p:nvSpPr>
          <p:cNvPr id="5" name="Footer Placeholder 4"/>
          <p:cNvSpPr>
            <a:spLocks noGrp="1"/>
          </p:cNvSpPr>
          <p:nvPr>
            <p:ph type="ftr" sz="quarter" idx="11"/>
          </p:nvPr>
        </p:nvSpPr>
        <p:spPr/>
        <p:txBody>
          <a:bodyPr/>
          <a:lstStyle/>
          <a:p>
            <a:r>
              <a:rPr lang="en-US" dirty="0"/>
              <a:t>Mini Project -I– 22ISE48</a:t>
            </a:r>
          </a:p>
        </p:txBody>
      </p:sp>
      <p:sp>
        <p:nvSpPr>
          <p:cNvPr id="6" name="Slide Number Placeholder 5"/>
          <p:cNvSpPr>
            <a:spLocks noGrp="1"/>
          </p:cNvSpPr>
          <p:nvPr>
            <p:ph type="sldNum" sz="quarter" idx="12"/>
          </p:nvPr>
        </p:nvSpPr>
        <p:spPr/>
        <p:txBody>
          <a:bodyPr/>
          <a:lstStyle/>
          <a:p>
            <a:fld id="{3C0F9C3E-79AB-4D1D-AF94-F9B1D785080B}" type="slidenum">
              <a:rPr lang="en-US" smtClean="0"/>
              <a:pPr/>
              <a:t>2</a:t>
            </a:fld>
            <a:endParaRPr lang="en-US"/>
          </a:p>
        </p:txBody>
      </p:sp>
      <p:sp>
        <p:nvSpPr>
          <p:cNvPr id="7" name="Title 1"/>
          <p:cNvSpPr>
            <a:spLocks noGrp="1"/>
          </p:cNvSpPr>
          <p:nvPr>
            <p:ph type="title"/>
          </p:nvPr>
        </p:nvSpPr>
        <p:spPr>
          <a:xfrm>
            <a:off x="1981200" y="228600"/>
            <a:ext cx="8229600" cy="563562"/>
          </a:xfrm>
        </p:spPr>
        <p:txBody>
          <a:bodyPr>
            <a:noAutofit/>
          </a:bodyPr>
          <a:lstStyle/>
          <a:p>
            <a:r>
              <a:rPr lang="en-US" b="1" dirty="0">
                <a:solidFill>
                  <a:srgbClr val="FF0000"/>
                </a:solidFill>
                <a:latin typeface="Times New Roman" panose="02020603050405020304" pitchFamily="18" charset="0"/>
                <a:cs typeface="Times New Roman" panose="02020603050405020304" pitchFamily="18" charset="0"/>
              </a:rPr>
              <a:t>Agenda</a:t>
            </a:r>
            <a:endParaRPr lang="en-US"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6DE85827-1C37-4695-8ADE-A7F68AF0EBC3}" type="datetime1">
              <a:rPr lang="en-US" smtClean="0"/>
              <a:pPr/>
              <a:t>4/24/2025</a:t>
            </a:fld>
            <a:endParaRPr lang="en-US"/>
          </a:p>
        </p:txBody>
      </p:sp>
      <p:sp>
        <p:nvSpPr>
          <p:cNvPr id="5" name="Footer Placeholder 4"/>
          <p:cNvSpPr>
            <a:spLocks noGrp="1"/>
          </p:cNvSpPr>
          <p:nvPr>
            <p:ph type="ftr" sz="quarter" idx="11"/>
          </p:nvPr>
        </p:nvSpPr>
        <p:spPr/>
        <p:txBody>
          <a:bodyPr/>
          <a:lstStyle/>
          <a:p>
            <a:r>
              <a:rPr lang="en-US" dirty="0"/>
              <a:t>Mini Project – 22ISE48</a:t>
            </a:r>
          </a:p>
        </p:txBody>
      </p:sp>
      <p:sp>
        <p:nvSpPr>
          <p:cNvPr id="6" name="Slide Number Placeholder 5"/>
          <p:cNvSpPr>
            <a:spLocks noGrp="1"/>
          </p:cNvSpPr>
          <p:nvPr>
            <p:ph type="sldNum" sz="quarter" idx="12"/>
          </p:nvPr>
        </p:nvSpPr>
        <p:spPr/>
        <p:txBody>
          <a:bodyPr/>
          <a:lstStyle/>
          <a:p>
            <a:fld id="{3C0F9C3E-79AB-4D1D-AF94-F9B1D785080B}" type="slidenum">
              <a:rPr lang="en-US" smtClean="0"/>
              <a:pPr/>
              <a:t>20</a:t>
            </a:fld>
            <a:endParaRPr lang="en-US"/>
          </a:p>
        </p:txBody>
      </p:sp>
      <p:sp>
        <p:nvSpPr>
          <p:cNvPr id="7" name="Rectangle 6"/>
          <p:cNvSpPr/>
          <p:nvPr/>
        </p:nvSpPr>
        <p:spPr>
          <a:xfrm>
            <a:off x="4495801" y="1828800"/>
            <a:ext cx="3166829" cy="923330"/>
          </a:xfrm>
          <a:prstGeom prst="rect">
            <a:avLst/>
          </a:prstGeom>
          <a:noFill/>
        </p:spPr>
        <p:txBody>
          <a:bodyPr wrap="non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Thank you</a:t>
            </a:r>
          </a:p>
        </p:txBody>
      </p:sp>
      <p:sp>
        <p:nvSpPr>
          <p:cNvPr id="8" name="Rectangle 7"/>
          <p:cNvSpPr/>
          <p:nvPr/>
        </p:nvSpPr>
        <p:spPr>
          <a:xfrm>
            <a:off x="4343400" y="3505200"/>
            <a:ext cx="3505200" cy="92333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5400" b="1" dirty="0">
                <a:ln w="11430"/>
                <a:gradFill>
                  <a:gsLst>
                    <a:gs pos="0">
                      <a:schemeClr val="accent2">
                        <a:tint val="70000"/>
                        <a:satMod val="245000"/>
                      </a:schemeClr>
                    </a:gs>
                    <a:gs pos="75000">
                      <a:schemeClr val="accent2">
                        <a:tint val="90000"/>
                        <a:shade val="60000"/>
                        <a:satMod val="240000"/>
                      </a:schemeClr>
                    </a:gs>
                    <a:gs pos="100000">
                      <a:schemeClr val="accent2">
                        <a:tint val="100000"/>
                        <a:shade val="50000"/>
                        <a:satMod val="240000"/>
                      </a:schemeClr>
                    </a:gs>
                  </a:gsLst>
                  <a:lin ang="5400000"/>
                </a:gradFill>
                <a:effectLst>
                  <a:outerShdw blurRad="50800" dist="39000" dir="5460000" algn="tl">
                    <a:srgbClr val="000000">
                      <a:alpha val="38000"/>
                    </a:srgbClr>
                  </a:outerShdw>
                </a:effectLst>
              </a:rPr>
              <a:t>Queries ?</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52400"/>
            <a:ext cx="10972800" cy="1143000"/>
          </a:xfrm>
        </p:spPr>
        <p:txBody>
          <a:bodyPr/>
          <a:lstStyle/>
          <a:p>
            <a:r>
              <a:rPr lang="en-US" b="1" dirty="0">
                <a:solidFill>
                  <a:srgbClr val="FF0000"/>
                </a:solidFill>
                <a:latin typeface="Times New Roman" panose="02020603050405020304" pitchFamily="18" charset="0"/>
                <a:cs typeface="Times New Roman" panose="02020603050405020304" pitchFamily="18" charset="0"/>
              </a:rPr>
              <a:t>Introduction </a:t>
            </a:r>
          </a:p>
        </p:txBody>
      </p:sp>
      <p:sp>
        <p:nvSpPr>
          <p:cNvPr id="3" name="Content Placeholder 2"/>
          <p:cNvSpPr>
            <a:spLocks noGrp="1"/>
          </p:cNvSpPr>
          <p:nvPr>
            <p:ph idx="1"/>
          </p:nvPr>
        </p:nvSpPr>
        <p:spPr>
          <a:xfrm>
            <a:off x="152400" y="762001"/>
            <a:ext cx="11811000" cy="5334000"/>
          </a:xfrm>
        </p:spPr>
        <p:txBody>
          <a:bodyPr>
            <a:noAutofit/>
          </a:bodyPr>
          <a:lstStyle/>
          <a:p>
            <a:r>
              <a:rPr lang="en-US" sz="1800" b="1" i="0" dirty="0">
                <a:effectLst/>
                <a:latin typeface="Times New Roman" panose="02020603050405020304" pitchFamily="18" charset="0"/>
                <a:cs typeface="Times New Roman" panose="02020603050405020304" pitchFamily="18" charset="0"/>
              </a:rPr>
              <a:t>Air Pollution Challenge:</a:t>
            </a:r>
            <a:r>
              <a:rPr lang="en-US" sz="1800" dirty="0">
                <a:latin typeface="Times New Roman" panose="02020603050405020304" pitchFamily="18" charset="0"/>
                <a:cs typeface="Times New Roman" panose="02020603050405020304" pitchFamily="18" charset="0"/>
              </a:rPr>
              <a:t>   </a:t>
            </a:r>
          </a:p>
          <a:p>
            <a:pPr marL="0" indent="0">
              <a:buNone/>
            </a:pPr>
            <a:r>
              <a:rPr lang="en-US" sz="1800" b="0" i="0" dirty="0">
                <a:effectLst/>
                <a:latin typeface="Times New Roman" panose="02020603050405020304" pitchFamily="18" charset="0"/>
                <a:cs typeface="Times New Roman" panose="02020603050405020304" pitchFamily="18" charset="0"/>
              </a:rPr>
              <a:t>Air pollution poses a significant risk to public health and the environment, and requires precise and scalable monitoring systems.</a:t>
            </a:r>
          </a:p>
          <a:p>
            <a:endParaRPr lang="en-US" sz="1800" dirty="0">
              <a:latin typeface="Times New Roman" panose="02020603050405020304" pitchFamily="18" charset="0"/>
              <a:cs typeface="Times New Roman" panose="02020603050405020304" pitchFamily="18" charset="0"/>
            </a:endParaRPr>
          </a:p>
          <a:p>
            <a:r>
              <a:rPr lang="en-US" sz="1800" b="1" i="0" dirty="0">
                <a:effectLst/>
                <a:latin typeface="Times New Roman" panose="02020603050405020304" pitchFamily="18" charset="0"/>
                <a:cs typeface="Times New Roman" panose="02020603050405020304" pitchFamily="18" charset="0"/>
              </a:rPr>
              <a:t>Limitations of Traditional Monitoring:   </a:t>
            </a:r>
          </a:p>
          <a:p>
            <a:pPr marL="0" indent="0">
              <a:buNone/>
            </a:pPr>
            <a:r>
              <a:rPr lang="en-US" sz="1800" b="0" i="0" dirty="0">
                <a:effectLst/>
                <a:latin typeface="Times New Roman" panose="02020603050405020304" pitchFamily="18" charset="0"/>
                <a:cs typeface="Times New Roman" panose="02020603050405020304" pitchFamily="18" charset="0"/>
              </a:rPr>
              <a:t>Fixed stations are expensive, stationary, and inflexible in monitoring large or heterogeneous areas.</a:t>
            </a:r>
          </a:p>
          <a:p>
            <a:endParaRPr lang="en-US" sz="1800" dirty="0">
              <a:latin typeface="Times New Roman" panose="02020603050405020304" pitchFamily="18" charset="0"/>
              <a:cs typeface="Times New Roman" panose="02020603050405020304" pitchFamily="18" charset="0"/>
            </a:endParaRPr>
          </a:p>
          <a:p>
            <a:r>
              <a:rPr lang="en-US" sz="1800" b="1" i="0" dirty="0">
                <a:effectLst/>
                <a:latin typeface="Times New Roman" panose="02020603050405020304" pitchFamily="18" charset="0"/>
                <a:cs typeface="Times New Roman" panose="02020603050405020304" pitchFamily="18" charset="0"/>
              </a:rPr>
              <a:t>Proposed Solution:   </a:t>
            </a:r>
          </a:p>
          <a:p>
            <a:pPr marL="0" indent="0">
              <a:buNone/>
            </a:pPr>
            <a:r>
              <a:rPr lang="en-US" sz="1800" b="0" i="0" dirty="0">
                <a:effectLst/>
                <a:latin typeface="Times New Roman" panose="02020603050405020304" pitchFamily="18" charset="0"/>
                <a:cs typeface="Times New Roman" panose="02020603050405020304" pitchFamily="18" charset="0"/>
              </a:rPr>
              <a:t>A mobile, IoT-enabled air quality monitoring system based on sensors to identify methane (CH₄) and carbon monoxide (CO) in real-time.</a:t>
            </a:r>
          </a:p>
          <a:p>
            <a:endParaRPr lang="en-US" sz="1800" dirty="0">
              <a:latin typeface="Times New Roman" panose="02020603050405020304" pitchFamily="18" charset="0"/>
              <a:cs typeface="Times New Roman" panose="02020603050405020304" pitchFamily="18" charset="0"/>
            </a:endParaRPr>
          </a:p>
          <a:p>
            <a:r>
              <a:rPr lang="en-US" sz="1800" b="1" i="0" dirty="0">
                <a:effectLst/>
                <a:latin typeface="Times New Roman" panose="02020603050405020304" pitchFamily="18" charset="0"/>
                <a:cs typeface="Times New Roman" panose="02020603050405020304" pitchFamily="18" charset="0"/>
              </a:rPr>
              <a:t>Core Features:  </a:t>
            </a:r>
          </a:p>
          <a:p>
            <a:pPr marL="0" indent="0">
              <a:buNone/>
            </a:pPr>
            <a:r>
              <a:rPr lang="en-US" sz="1800" b="1" i="0" dirty="0">
                <a:effectLst/>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Comprises a four-wheeled robot car, MQ-5 &amp; MQ-7 gas sensors, Arduino microcontroller, and a mobile application with live data visualization.</a:t>
            </a:r>
          </a:p>
          <a:p>
            <a:endParaRPr lang="en-US" sz="1800" dirty="0">
              <a:latin typeface="Times New Roman" panose="02020603050405020304" pitchFamily="18" charset="0"/>
              <a:cs typeface="Times New Roman" panose="02020603050405020304" pitchFamily="18" charset="0"/>
            </a:endParaRPr>
          </a:p>
          <a:p>
            <a:r>
              <a:rPr lang="en-US" sz="1800" b="1" i="0" dirty="0">
                <a:effectLst/>
                <a:latin typeface="Times New Roman" panose="02020603050405020304" pitchFamily="18" charset="0"/>
                <a:cs typeface="Times New Roman" panose="02020603050405020304" pitchFamily="18" charset="0"/>
              </a:rPr>
              <a:t>Key Benefits &amp; Use Cases:  </a:t>
            </a:r>
          </a:p>
          <a:p>
            <a:pPr marL="0" indent="0">
              <a:buNone/>
            </a:pPr>
            <a:r>
              <a:rPr lang="en-US" sz="1800" b="1" i="0" dirty="0">
                <a:effectLst/>
                <a:latin typeface="Times New Roman" panose="02020603050405020304" pitchFamily="18" charset="0"/>
                <a:cs typeface="Times New Roman" panose="02020603050405020304" pitchFamily="18" charset="0"/>
              </a:rPr>
              <a:t> </a:t>
            </a:r>
            <a:r>
              <a:rPr lang="en-US" sz="1800" b="0" i="0" dirty="0">
                <a:effectLst/>
                <a:latin typeface="Times New Roman" panose="02020603050405020304" pitchFamily="18" charset="0"/>
                <a:cs typeface="Times New Roman" panose="02020603050405020304" pitchFamily="18" charset="0"/>
              </a:rPr>
              <a:t>Provides mobility, real-time data, and cost-effectiveness for urban surveillance, industrial areas, and environmental studies.</a:t>
            </a:r>
            <a:endParaRPr lang="en-US" sz="1800" dirty="0">
              <a:latin typeface="Times New Roman" panose="02020603050405020304" pitchFamily="18" charset="0"/>
              <a:cs typeface="Times New Roman" panose="02020603050405020304" pitchFamily="18" charset="0"/>
            </a:endParaRPr>
          </a:p>
        </p:txBody>
      </p:sp>
      <p:sp>
        <p:nvSpPr>
          <p:cNvPr id="4" name="Date Placeholder 3"/>
          <p:cNvSpPr>
            <a:spLocks noGrp="1"/>
          </p:cNvSpPr>
          <p:nvPr>
            <p:ph type="dt" sz="half" idx="10"/>
          </p:nvPr>
        </p:nvSpPr>
        <p:spPr/>
        <p:txBody>
          <a:bodyPr/>
          <a:lstStyle/>
          <a:p>
            <a:fld id="{6DE85827-1C37-4695-8ADE-A7F68AF0EBC3}" type="datetime1">
              <a:rPr lang="en-US" smtClean="0"/>
              <a:pPr/>
              <a:t>4/24/2025</a:t>
            </a:fld>
            <a:endParaRPr lang="en-US"/>
          </a:p>
        </p:txBody>
      </p:sp>
      <p:sp>
        <p:nvSpPr>
          <p:cNvPr id="5" name="Footer Placeholder 4"/>
          <p:cNvSpPr>
            <a:spLocks noGrp="1"/>
          </p:cNvSpPr>
          <p:nvPr>
            <p:ph type="ftr" sz="quarter" idx="11"/>
          </p:nvPr>
        </p:nvSpPr>
        <p:spPr/>
        <p:txBody>
          <a:bodyPr/>
          <a:lstStyle/>
          <a:p>
            <a:r>
              <a:rPr lang="en-US" dirty="0"/>
              <a:t>Mini Project – 22ISE48</a:t>
            </a:r>
          </a:p>
        </p:txBody>
      </p:sp>
      <p:sp>
        <p:nvSpPr>
          <p:cNvPr id="6" name="Slide Number Placeholder 5"/>
          <p:cNvSpPr>
            <a:spLocks noGrp="1"/>
          </p:cNvSpPr>
          <p:nvPr>
            <p:ph type="sldNum" sz="quarter" idx="12"/>
          </p:nvPr>
        </p:nvSpPr>
        <p:spPr/>
        <p:txBody>
          <a:bodyPr/>
          <a:lstStyle/>
          <a:p>
            <a:fld id="{3C0F9C3E-79AB-4D1D-AF94-F9B1D785080B}" type="slidenum">
              <a:rPr lang="en-US" smtClean="0"/>
              <a:pPr/>
              <a:t>3</a:t>
            </a:fld>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12422" y="0"/>
            <a:ext cx="10972800" cy="1143000"/>
          </a:xfrm>
        </p:spPr>
        <p:txBody>
          <a:bodyPr/>
          <a:lstStyle/>
          <a:p>
            <a:r>
              <a:rPr lang="en-US" b="1" dirty="0">
                <a:solidFill>
                  <a:srgbClr val="FF0000"/>
                </a:solidFill>
                <a:latin typeface="Times New Roman" panose="02020603050405020304" pitchFamily="18" charset="0"/>
                <a:cs typeface="Times New Roman" panose="02020603050405020304" pitchFamily="18" charset="0"/>
              </a:rPr>
              <a:t>Problem Definition</a:t>
            </a:r>
          </a:p>
        </p:txBody>
      </p:sp>
      <p:sp>
        <p:nvSpPr>
          <p:cNvPr id="3" name="Content Placeholder 2"/>
          <p:cNvSpPr>
            <a:spLocks noGrp="1"/>
          </p:cNvSpPr>
          <p:nvPr>
            <p:ph idx="1"/>
          </p:nvPr>
        </p:nvSpPr>
        <p:spPr>
          <a:xfrm>
            <a:off x="304800" y="1295400"/>
            <a:ext cx="11734800" cy="4525963"/>
          </a:xfrm>
        </p:spPr>
        <p:txBody>
          <a:bodyPr>
            <a:normAutofit fontScale="25000" lnSpcReduction="20000"/>
          </a:bodyPr>
          <a:lstStyle/>
          <a:p>
            <a:r>
              <a:rPr lang="en-US" sz="9600" b="1" i="0" dirty="0">
                <a:effectLst/>
                <a:latin typeface="Times New Roman" panose="02020603050405020304" pitchFamily="18" charset="0"/>
                <a:cs typeface="Times New Roman" panose="02020603050405020304" pitchFamily="18" charset="0"/>
              </a:rPr>
              <a:t>Limited Spatial Awareness:  </a:t>
            </a:r>
          </a:p>
          <a:p>
            <a:pPr marL="0" indent="0">
              <a:buNone/>
            </a:pPr>
            <a:r>
              <a:rPr lang="en-US" sz="9600" b="0" i="0" dirty="0">
                <a:effectLst/>
                <a:latin typeface="Times New Roman" panose="02020603050405020304" pitchFamily="18" charset="0"/>
                <a:cs typeface="Times New Roman" panose="02020603050405020304" pitchFamily="18" charset="0"/>
              </a:rPr>
              <a:t>Existing monitoring systems cannot dynamically monitor pollutant concentration at multiple locations, resulting in data inconsistencies in highly dynamic urban and industrial settings.</a:t>
            </a:r>
          </a:p>
          <a:p>
            <a:endParaRPr lang="en-US" sz="9600" dirty="0">
              <a:latin typeface="Times New Roman" panose="02020603050405020304" pitchFamily="18" charset="0"/>
              <a:cs typeface="Times New Roman" panose="02020603050405020304" pitchFamily="18" charset="0"/>
            </a:endParaRPr>
          </a:p>
          <a:p>
            <a:r>
              <a:rPr lang="en-US" sz="9600" b="1" i="0" dirty="0">
                <a:effectLst/>
                <a:latin typeface="Times New Roman" panose="02020603050405020304" pitchFamily="18" charset="0"/>
                <a:cs typeface="Times New Roman" panose="02020603050405020304" pitchFamily="18" charset="0"/>
              </a:rPr>
              <a:t>No User Interaction &amp; Flexibility:  </a:t>
            </a:r>
          </a:p>
          <a:p>
            <a:pPr marL="0" indent="0">
              <a:buNone/>
            </a:pPr>
            <a:r>
              <a:rPr lang="en-US" sz="9600" b="0" i="0" dirty="0">
                <a:effectLst/>
                <a:latin typeface="Times New Roman" panose="02020603050405020304" pitchFamily="18" charset="0"/>
                <a:cs typeface="Times New Roman" panose="02020603050405020304" pitchFamily="18" charset="0"/>
              </a:rPr>
              <a:t>Most existing solutions do not provide real-time user control or remote reconfiguration, and hence on-demand or occasion-specific monitoring is virtually impossible.</a:t>
            </a:r>
          </a:p>
          <a:p>
            <a:endParaRPr lang="en-US" sz="9600" b="0" i="0" dirty="0">
              <a:effectLst/>
              <a:latin typeface="Times New Roman" panose="02020603050405020304" pitchFamily="18" charset="0"/>
              <a:cs typeface="Times New Roman" panose="02020603050405020304" pitchFamily="18" charset="0"/>
            </a:endParaRPr>
          </a:p>
          <a:p>
            <a:r>
              <a:rPr lang="en-US" sz="9600" b="1" i="0" dirty="0">
                <a:effectLst/>
                <a:latin typeface="Times New Roman" panose="02020603050405020304" pitchFamily="18" charset="0"/>
                <a:cs typeface="Times New Roman" panose="02020603050405020304" pitchFamily="18" charset="0"/>
              </a:rPr>
              <a:t>Delayed and Isolated Data Access:  </a:t>
            </a:r>
          </a:p>
          <a:p>
            <a:pPr marL="0" indent="0">
              <a:buNone/>
            </a:pPr>
            <a:r>
              <a:rPr lang="en-US" sz="9600" b="0" i="0" dirty="0">
                <a:effectLst/>
                <a:latin typeface="Times New Roman" panose="02020603050405020304" pitchFamily="18" charset="0"/>
                <a:cs typeface="Times New Roman" panose="02020603050405020304" pitchFamily="18" charset="0"/>
              </a:rPr>
              <a:t>Air quality information is frequently delayed, confined to localized systems, or hard to comprehend, which makes it less than useful for immediate public health responses and environmental activities.</a:t>
            </a:r>
            <a:br>
              <a:rPr lang="en-US" sz="9600" b="0" i="0" dirty="0">
                <a:solidFill>
                  <a:srgbClr val="191919"/>
                </a:solidFill>
                <a:effectLst/>
                <a:latin typeface="Times New Roman" panose="02020603050405020304" pitchFamily="18" charset="0"/>
                <a:cs typeface="Times New Roman" panose="02020603050405020304" pitchFamily="18" charset="0"/>
              </a:rPr>
            </a:br>
            <a:endParaRPr lang="en-US" sz="9600" dirty="0">
              <a:latin typeface="Times New Roman" panose="02020603050405020304" pitchFamily="18" charset="0"/>
              <a:cs typeface="Times New Roman" panose="02020603050405020304" pitchFamily="18" charset="0"/>
            </a:endParaRPr>
          </a:p>
          <a:p>
            <a:endParaRPr lang="en-US" dirty="0"/>
          </a:p>
        </p:txBody>
      </p:sp>
      <p:sp>
        <p:nvSpPr>
          <p:cNvPr id="4" name="Date Placeholder 3"/>
          <p:cNvSpPr>
            <a:spLocks noGrp="1"/>
          </p:cNvSpPr>
          <p:nvPr>
            <p:ph type="dt" sz="half" idx="10"/>
          </p:nvPr>
        </p:nvSpPr>
        <p:spPr/>
        <p:txBody>
          <a:bodyPr/>
          <a:lstStyle/>
          <a:p>
            <a:fld id="{6DE85827-1C37-4695-8ADE-A7F68AF0EBC3}" type="datetime1">
              <a:rPr lang="en-US" smtClean="0"/>
              <a:pPr/>
              <a:t>4/24/2025</a:t>
            </a:fld>
            <a:endParaRPr lang="en-US"/>
          </a:p>
        </p:txBody>
      </p:sp>
      <p:sp>
        <p:nvSpPr>
          <p:cNvPr id="5" name="Footer Placeholder 4"/>
          <p:cNvSpPr>
            <a:spLocks noGrp="1"/>
          </p:cNvSpPr>
          <p:nvPr>
            <p:ph type="ftr" sz="quarter" idx="11"/>
          </p:nvPr>
        </p:nvSpPr>
        <p:spPr/>
        <p:txBody>
          <a:bodyPr/>
          <a:lstStyle/>
          <a:p>
            <a:r>
              <a:rPr lang="en-US" dirty="0"/>
              <a:t>Mini Project – 22ISE48</a:t>
            </a:r>
          </a:p>
        </p:txBody>
      </p:sp>
      <p:sp>
        <p:nvSpPr>
          <p:cNvPr id="6" name="Slide Number Placeholder 5"/>
          <p:cNvSpPr>
            <a:spLocks noGrp="1"/>
          </p:cNvSpPr>
          <p:nvPr>
            <p:ph type="sldNum" sz="quarter" idx="12"/>
          </p:nvPr>
        </p:nvSpPr>
        <p:spPr/>
        <p:txBody>
          <a:bodyPr/>
          <a:lstStyle/>
          <a:p>
            <a:fld id="{3C0F9C3E-79AB-4D1D-AF94-F9B1D785080B}"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80D1ECF-3B27-6534-8E82-D815FBEE2BF1}"/>
              </a:ext>
            </a:extLst>
          </p:cNvPr>
          <p:cNvSpPr>
            <a:spLocks noGrp="1"/>
          </p:cNvSpPr>
          <p:nvPr>
            <p:ph type="dt" sz="half" idx="10"/>
          </p:nvPr>
        </p:nvSpPr>
        <p:spPr/>
        <p:txBody>
          <a:bodyPr/>
          <a:lstStyle/>
          <a:p>
            <a:fld id="{502525B2-294A-4B0C-904D-C163F21F7B01}" type="datetime1">
              <a:rPr lang="en-US" smtClean="0"/>
              <a:pPr/>
              <a:t>4/24/2025</a:t>
            </a:fld>
            <a:endParaRPr lang="en-US"/>
          </a:p>
        </p:txBody>
      </p:sp>
      <p:sp>
        <p:nvSpPr>
          <p:cNvPr id="6" name="Slide Number Placeholder 5">
            <a:extLst>
              <a:ext uri="{FF2B5EF4-FFF2-40B4-BE49-F238E27FC236}">
                <a16:creationId xmlns:a16="http://schemas.microsoft.com/office/drawing/2014/main" id="{F134D149-1DEC-DFAC-A89A-B3D1703F2801}"/>
              </a:ext>
            </a:extLst>
          </p:cNvPr>
          <p:cNvSpPr>
            <a:spLocks noGrp="1"/>
          </p:cNvSpPr>
          <p:nvPr>
            <p:ph type="sldNum" sz="quarter" idx="12"/>
          </p:nvPr>
        </p:nvSpPr>
        <p:spPr/>
        <p:txBody>
          <a:bodyPr/>
          <a:lstStyle/>
          <a:p>
            <a:fld id="{3C0F9C3E-79AB-4D1D-AF94-F9B1D785080B}" type="slidenum">
              <a:rPr lang="en-US" smtClean="0"/>
              <a:pPr/>
              <a:t>5</a:t>
            </a:fld>
            <a:endParaRPr lang="en-US"/>
          </a:p>
        </p:txBody>
      </p:sp>
      <p:sp>
        <p:nvSpPr>
          <p:cNvPr id="7" name="Title 1">
            <a:extLst>
              <a:ext uri="{FF2B5EF4-FFF2-40B4-BE49-F238E27FC236}">
                <a16:creationId xmlns:a16="http://schemas.microsoft.com/office/drawing/2014/main" id="{89819A65-CB18-5A7B-78FF-26AE50E23224}"/>
              </a:ext>
            </a:extLst>
          </p:cNvPr>
          <p:cNvSpPr txBox="1">
            <a:spLocks/>
          </p:cNvSpPr>
          <p:nvPr/>
        </p:nvSpPr>
        <p:spPr>
          <a:xfrm>
            <a:off x="1981200" y="0"/>
            <a:ext cx="8229600" cy="1417638"/>
          </a:xfrm>
          <a:prstGeom prst="rect">
            <a:avLst/>
          </a:prstGeom>
        </p:spPr>
        <p:txBody>
          <a:bodyPr vert="horz" lIns="91440" tIns="45720" rIns="91440" bIns="45720" rtlCol="0" anchor="t">
            <a:norm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en-US" dirty="0">
                <a:solidFill>
                  <a:srgbClr val="FF0000"/>
                </a:solidFill>
                <a:latin typeface="Times New Roman" panose="02020603050405020304" pitchFamily="18" charset="0"/>
                <a:cs typeface="Times New Roman" panose="02020603050405020304" pitchFamily="18" charset="0"/>
              </a:rPr>
              <a:t>Literature Survey</a:t>
            </a:r>
          </a:p>
        </p:txBody>
      </p:sp>
      <p:sp>
        <p:nvSpPr>
          <p:cNvPr id="8" name="Content Placeholder 2">
            <a:extLst>
              <a:ext uri="{FF2B5EF4-FFF2-40B4-BE49-F238E27FC236}">
                <a16:creationId xmlns:a16="http://schemas.microsoft.com/office/drawing/2014/main" id="{AA97C161-66D2-3207-F5A9-05F78045B47A}"/>
              </a:ext>
            </a:extLst>
          </p:cNvPr>
          <p:cNvSpPr txBox="1">
            <a:spLocks/>
          </p:cNvSpPr>
          <p:nvPr/>
        </p:nvSpPr>
        <p:spPr>
          <a:xfrm>
            <a:off x="1981200" y="1600201"/>
            <a:ext cx="8229600" cy="4525963"/>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endParaRPr lang="en-US" dirty="0"/>
          </a:p>
          <a:p>
            <a:endParaRPr lang="en-US" dirty="0"/>
          </a:p>
        </p:txBody>
      </p:sp>
      <p:graphicFrame>
        <p:nvGraphicFramePr>
          <p:cNvPr id="9" name="Table 8">
            <a:extLst>
              <a:ext uri="{FF2B5EF4-FFF2-40B4-BE49-F238E27FC236}">
                <a16:creationId xmlns:a16="http://schemas.microsoft.com/office/drawing/2014/main" id="{26701960-4E1E-7727-D9DA-8B72E6C7BB7D}"/>
              </a:ext>
            </a:extLst>
          </p:cNvPr>
          <p:cNvGraphicFramePr>
            <a:graphicFrameLocks noGrp="1"/>
          </p:cNvGraphicFramePr>
          <p:nvPr>
            <p:extLst>
              <p:ext uri="{D42A27DB-BD31-4B8C-83A1-F6EECF244321}">
                <p14:modId xmlns:p14="http://schemas.microsoft.com/office/powerpoint/2010/main" val="3395418788"/>
              </p:ext>
            </p:extLst>
          </p:nvPr>
        </p:nvGraphicFramePr>
        <p:xfrm>
          <a:off x="152400" y="632060"/>
          <a:ext cx="11696702" cy="6156960"/>
        </p:xfrm>
        <a:graphic>
          <a:graphicData uri="http://schemas.openxmlformats.org/drawingml/2006/table">
            <a:tbl>
              <a:tblPr firstRow="1" bandRow="1">
                <a:tableStyleId>{5940675A-B579-460E-94D1-54222C63F5DA}</a:tableStyleId>
              </a:tblPr>
              <a:tblGrid>
                <a:gridCol w="697155">
                  <a:extLst>
                    <a:ext uri="{9D8B030D-6E8A-4147-A177-3AD203B41FA5}">
                      <a16:colId xmlns:a16="http://schemas.microsoft.com/office/drawing/2014/main" val="2580789494"/>
                    </a:ext>
                  </a:extLst>
                </a:gridCol>
                <a:gridCol w="1936540">
                  <a:extLst>
                    <a:ext uri="{9D8B030D-6E8A-4147-A177-3AD203B41FA5}">
                      <a16:colId xmlns:a16="http://schemas.microsoft.com/office/drawing/2014/main" val="2127584132"/>
                    </a:ext>
                  </a:extLst>
                </a:gridCol>
                <a:gridCol w="3864473">
                  <a:extLst>
                    <a:ext uri="{9D8B030D-6E8A-4147-A177-3AD203B41FA5}">
                      <a16:colId xmlns:a16="http://schemas.microsoft.com/office/drawing/2014/main" val="3766001457"/>
                    </a:ext>
                  </a:extLst>
                </a:gridCol>
                <a:gridCol w="2469304">
                  <a:extLst>
                    <a:ext uri="{9D8B030D-6E8A-4147-A177-3AD203B41FA5}">
                      <a16:colId xmlns:a16="http://schemas.microsoft.com/office/drawing/2014/main" val="1989905757"/>
                    </a:ext>
                  </a:extLst>
                </a:gridCol>
                <a:gridCol w="2729230">
                  <a:extLst>
                    <a:ext uri="{9D8B030D-6E8A-4147-A177-3AD203B41FA5}">
                      <a16:colId xmlns:a16="http://schemas.microsoft.com/office/drawing/2014/main" val="1699379814"/>
                    </a:ext>
                  </a:extLst>
                </a:gridCol>
              </a:tblGrid>
              <a:tr h="417940">
                <a:tc>
                  <a:txBody>
                    <a:bodyPr/>
                    <a:lstStyle/>
                    <a:p>
                      <a:r>
                        <a:rPr lang="en-IN" dirty="0" err="1">
                          <a:latin typeface="Times New Roman" panose="02020603050405020304" pitchFamily="18" charset="0"/>
                          <a:cs typeface="Times New Roman" panose="02020603050405020304" pitchFamily="18" charset="0"/>
                        </a:rPr>
                        <a:t>Sl</a:t>
                      </a:r>
                      <a:r>
                        <a:rPr lang="en-IN" dirty="0">
                          <a:latin typeface="Times New Roman" panose="02020603050405020304" pitchFamily="18" charset="0"/>
                          <a:cs typeface="Times New Roman" panose="02020603050405020304" pitchFamily="18" charset="0"/>
                        </a:rPr>
                        <a:t> No</a:t>
                      </a:r>
                    </a:p>
                  </a:txBody>
                  <a:tcPr/>
                </a:tc>
                <a:tc>
                  <a:txBody>
                    <a:bodyPr/>
                    <a:lstStyle/>
                    <a:p>
                      <a:r>
                        <a:rPr lang="en-IN" dirty="0">
                          <a:latin typeface="Times New Roman" panose="02020603050405020304" pitchFamily="18" charset="0"/>
                          <a:cs typeface="Times New Roman" panose="02020603050405020304" pitchFamily="18" charset="0"/>
                        </a:rPr>
                        <a:t>Authors</a:t>
                      </a:r>
                    </a:p>
                  </a:txBody>
                  <a:tcPr/>
                </a:tc>
                <a:tc>
                  <a:txBody>
                    <a:bodyPr/>
                    <a:lstStyle/>
                    <a:p>
                      <a:r>
                        <a:rPr lang="en-IN" dirty="0">
                          <a:latin typeface="Times New Roman" panose="02020603050405020304" pitchFamily="18" charset="0"/>
                          <a:cs typeface="Times New Roman" panose="02020603050405020304" pitchFamily="18" charset="0"/>
                        </a:rPr>
                        <a:t>Methodology </a:t>
                      </a:r>
                    </a:p>
                  </a:txBody>
                  <a:tcPr/>
                </a:tc>
                <a:tc>
                  <a:txBody>
                    <a:bodyPr/>
                    <a:lstStyle/>
                    <a:p>
                      <a:r>
                        <a:rPr lang="en-IN" dirty="0">
                          <a:latin typeface="Times New Roman" panose="02020603050405020304" pitchFamily="18" charset="0"/>
                          <a:cs typeface="Times New Roman" panose="02020603050405020304" pitchFamily="18" charset="0"/>
                        </a:rPr>
                        <a:t>Advantages </a:t>
                      </a:r>
                    </a:p>
                  </a:txBody>
                  <a:tcPr/>
                </a:tc>
                <a:tc>
                  <a:txBody>
                    <a:bodyPr/>
                    <a:lstStyle/>
                    <a:p>
                      <a:r>
                        <a:rPr lang="en-IN" dirty="0">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val="1263074364"/>
                  </a:ext>
                </a:extLst>
              </a:tr>
              <a:tr h="2551983">
                <a:tc>
                  <a:txBody>
                    <a:bodyPr/>
                    <a:lstStyle/>
                    <a:p>
                      <a:r>
                        <a:rPr lang="en-IN" sz="1400" dirty="0"/>
                        <a:t>1</a:t>
                      </a:r>
                    </a:p>
                  </a:txBody>
                  <a:tcPr/>
                </a:tc>
                <a:tc>
                  <a:txBody>
                    <a:bodyPr/>
                    <a:lstStyle/>
                    <a:p>
                      <a:r>
                        <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2"/>
                        </a:rPr>
                        <a:t>Yu-Ren Zeng</a:t>
                      </a:r>
                      <a:r>
                        <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a:t>
                      </a:r>
                      <a:endParaRPr lang="en-US" sz="1800" b="0" i="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3"/>
                        </a:rPr>
                        <a:t>Yue Shan Chang</a:t>
                      </a:r>
                      <a:r>
                        <a:rPr lang="en-US" sz="18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a:t>
                      </a:r>
                      <a:endParaRPr lang="en-US" sz="1800" b="0" i="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sz="1800" b="0" i="0" u="sng" kern="1200" dirty="0">
                          <a:solidFill>
                            <a:schemeClr val="tx1"/>
                          </a:solidFill>
                          <a:effectLst/>
                          <a:latin typeface="Times New Roman" panose="02020603050405020304" pitchFamily="18" charset="0"/>
                          <a:ea typeface="+mn-ea"/>
                          <a:cs typeface="Times New Roman" panose="02020603050405020304" pitchFamily="18" charset="0"/>
                          <a:hlinkClick r:id="rId4"/>
                        </a:rPr>
                        <a:t>You Hao Fang</a:t>
                      </a:r>
                      <a:endParaRPr lang="en-US" sz="1800" b="0" i="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sz="1800" b="0" i="0" kern="1200" dirty="0">
                          <a:solidFill>
                            <a:schemeClr val="tx1"/>
                          </a:solidFill>
                          <a:effectLst/>
                          <a:latin typeface="Times New Roman" panose="02020603050405020304" pitchFamily="18" charset="0"/>
                          <a:ea typeface="+mn-ea"/>
                          <a:cs typeface="Times New Roman" panose="02020603050405020304" pitchFamily="18" charset="0"/>
                        </a:rPr>
                        <a:t>Dept. of CSIE, National Taipei University, New Taipei City, Taiwan</a:t>
                      </a:r>
                    </a:p>
                  </a:txBody>
                  <a:tcPr/>
                </a:tc>
                <a:tc>
                  <a:txBody>
                    <a:bodyPr/>
                    <a:lstStyle/>
                    <a:p>
                      <a:r>
                        <a:rPr lang="en-US" sz="1400" dirty="0">
                          <a:latin typeface="Times New Roman" panose="02020603050405020304" pitchFamily="18" charset="0"/>
                          <a:cs typeface="Times New Roman" panose="02020603050405020304" pitchFamily="18" charset="0"/>
                        </a:rPr>
                        <a:t>The system uses a big data platform with an ETL (Extract-Transform-Load) framework to collect, process, and visualize air quality data. Computing nodes handle data collection and forecasting for the next 1 to 8 hours using machine learning and deep learning. Storage nodes manage data retrieval and preprocessing. A RESTful API delivers data to a web interface, where real-time and forecasted air quality information is displayed using Google Maps API and D3.js for interactive visualization.</a:t>
                      </a: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a:t>
                      </a:r>
                      <a:endParaRPr lang="en-IN" sz="12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This approach provides both real-time and forecasted air quality insights, supports large-scale data processing, and improves prediction accuracy with machine learning. The use of interactive, map-based visualization enhances user engagement, while browser-based access via RESTful APIs makes the system easily accessible and user-friendly.</a:t>
                      </a:r>
                    </a:p>
                  </a:txBody>
                  <a:tcPr/>
                </a:tc>
                <a:tc>
                  <a:txBody>
                    <a:bodyPr/>
                    <a:lstStyle/>
                    <a:p>
                      <a:r>
                        <a:rPr lang="en-US" sz="1400" dirty="0">
                          <a:latin typeface="Times New Roman" panose="02020603050405020304" pitchFamily="18" charset="0"/>
                          <a:cs typeface="Times New Roman" panose="02020603050405020304" pitchFamily="18" charset="0"/>
                        </a:rPr>
                        <a:t>The system requires significant computing resources and technical expertise. Its complexity and dependence on high-quality data can impact performance and accuracy. Additionally, ETL and processing layers may introduce slight delays, making it less ideal for applications requiring instant responses.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47591889"/>
                  </a:ext>
                </a:extLst>
              </a:tr>
              <a:tr h="2214480">
                <a:tc>
                  <a:txBody>
                    <a:bodyPr/>
                    <a:lstStyle/>
                    <a:p>
                      <a:r>
                        <a:rPr lang="en-IN" dirty="0"/>
                        <a:t>2</a:t>
                      </a:r>
                    </a:p>
                  </a:txBody>
                  <a:tcPr/>
                </a:tc>
                <a:tc>
                  <a:txBody>
                    <a:bodyPr/>
                    <a:lstStyle/>
                    <a:p>
                      <a:r>
                        <a:rPr lang="en-US" sz="1600" b="0" i="0" kern="1200" dirty="0">
                          <a:solidFill>
                            <a:srgbClr val="0000FF"/>
                          </a:solidFill>
                          <a:effectLst/>
                          <a:latin typeface="Times New Roman" panose="02020603050405020304" pitchFamily="18" charset="0"/>
                          <a:ea typeface="+mn-ea"/>
                          <a:cs typeface="Times New Roman" panose="02020603050405020304" pitchFamily="18" charset="0"/>
                        </a:rPr>
                        <a:t>K. S. Umadevi &amp; D. Geraldine Bessie Amali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School of Computer Science and Engineering, Vellore, India</a:t>
                      </a:r>
                    </a:p>
                    <a:p>
                      <a:endParaRPr lang="en-US" sz="1800" b="0" i="0" kern="1200" dirty="0">
                        <a:solidFill>
                          <a:schemeClr val="tx1"/>
                        </a:solidFill>
                        <a:effectLst/>
                        <a:latin typeface="+mn-lt"/>
                        <a:ea typeface="+mn-ea"/>
                        <a:cs typeface="+mn-cs"/>
                      </a:endParaRPr>
                    </a:p>
                    <a:p>
                      <a:endParaRPr lang="en-IN" dirty="0"/>
                    </a:p>
                  </a:txBody>
                  <a:tcPr/>
                </a:tc>
                <a:tc>
                  <a:txBody>
                    <a:bodyPr/>
                    <a:lstStyle/>
                    <a:p>
                      <a:r>
                        <a:rPr lang="en-US" sz="1400" dirty="0">
                          <a:latin typeface="Times New Roman" panose="02020603050405020304" pitchFamily="18" charset="0"/>
                          <a:cs typeface="Times New Roman" panose="02020603050405020304" pitchFamily="18" charset="0"/>
                        </a:rPr>
                        <a:t>This work integrates data visualization with Internet of Things (IoT) technology to simplify the process of understanding and analyzing real-time, big data. The approach involves selecting the most appropriate visual representations to make complex data from various IoT sensors comprehensible. IBM’s analytics solutions are used to gather data from diverse sources, including web and social media, which are then processed and visualized through analytic engines to provide actionable insights and support real-time decision-making.</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Data visualization enables the identification of patterns, trends, and correlations in complex data, making it easier to understand and take fast, result-oriented actions. The use of IBM’s solutions allows for efficient data collection, storage, analysis, and reporting, providing users with real-time insights and actionable analytics.</a:t>
                      </a:r>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The complexity of integrating diverse IoT data and sensors can pose challenges in ensuring consistency and accuracy. Additionally, while visualization aids in comprehension, it requires specialized tools and expertise to implement effectively, which can limit its accessibility for non-technical users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10836316"/>
                  </a:ext>
                </a:extLst>
              </a:tr>
            </a:tbl>
          </a:graphicData>
        </a:graphic>
      </p:graphicFrame>
    </p:spTree>
    <p:extLst>
      <p:ext uri="{BB962C8B-B14F-4D97-AF65-F5344CB8AC3E}">
        <p14:creationId xmlns:p14="http://schemas.microsoft.com/office/powerpoint/2010/main" val="13633635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76ADCF-9822-F65D-9334-449776383F7F}"/>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D8A1548C-5797-BFB0-9887-8B450AF6B6B6}"/>
              </a:ext>
            </a:extLst>
          </p:cNvPr>
          <p:cNvSpPr>
            <a:spLocks noGrp="1"/>
          </p:cNvSpPr>
          <p:nvPr>
            <p:ph type="dt" sz="half" idx="10"/>
          </p:nvPr>
        </p:nvSpPr>
        <p:spPr/>
        <p:txBody>
          <a:bodyPr/>
          <a:lstStyle/>
          <a:p>
            <a:fld id="{502525B2-294A-4B0C-904D-C163F21F7B01}" type="datetime1">
              <a:rPr lang="en-US" smtClean="0"/>
              <a:pPr/>
              <a:t>4/24/2025</a:t>
            </a:fld>
            <a:endParaRPr lang="en-US"/>
          </a:p>
        </p:txBody>
      </p:sp>
      <p:sp>
        <p:nvSpPr>
          <p:cNvPr id="6" name="Slide Number Placeholder 5">
            <a:extLst>
              <a:ext uri="{FF2B5EF4-FFF2-40B4-BE49-F238E27FC236}">
                <a16:creationId xmlns:a16="http://schemas.microsoft.com/office/drawing/2014/main" id="{77E892EC-3C7A-3144-2452-C29796C4C53B}"/>
              </a:ext>
            </a:extLst>
          </p:cNvPr>
          <p:cNvSpPr>
            <a:spLocks noGrp="1"/>
          </p:cNvSpPr>
          <p:nvPr>
            <p:ph type="sldNum" sz="quarter" idx="12"/>
          </p:nvPr>
        </p:nvSpPr>
        <p:spPr/>
        <p:txBody>
          <a:bodyPr/>
          <a:lstStyle/>
          <a:p>
            <a:fld id="{3C0F9C3E-79AB-4D1D-AF94-F9B1D785080B}" type="slidenum">
              <a:rPr lang="en-US" smtClean="0"/>
              <a:pPr/>
              <a:t>6</a:t>
            </a:fld>
            <a:endParaRPr lang="en-US"/>
          </a:p>
        </p:txBody>
      </p:sp>
      <p:sp>
        <p:nvSpPr>
          <p:cNvPr id="7" name="Title 1">
            <a:extLst>
              <a:ext uri="{FF2B5EF4-FFF2-40B4-BE49-F238E27FC236}">
                <a16:creationId xmlns:a16="http://schemas.microsoft.com/office/drawing/2014/main" id="{06A0FB17-D84A-F48D-968D-108E6D44A426}"/>
              </a:ext>
            </a:extLst>
          </p:cNvPr>
          <p:cNvSpPr txBox="1">
            <a:spLocks/>
          </p:cNvSpPr>
          <p:nvPr/>
        </p:nvSpPr>
        <p:spPr>
          <a:xfrm>
            <a:off x="3653816" y="-152400"/>
            <a:ext cx="8229600" cy="1265891"/>
          </a:xfrm>
          <a:prstGeom prst="rect">
            <a:avLst/>
          </a:prstGeom>
        </p:spPr>
        <p:txBody>
          <a:bodyPr vert="horz" lIns="91440" tIns="45720" rIns="91440" bIns="45720" rtlCol="0" anchor="t">
            <a:norm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en-US" sz="3600" dirty="0">
                <a:solidFill>
                  <a:srgbClr val="FF0000"/>
                </a:solidFill>
              </a:rPr>
              <a:t>Literature Survey</a:t>
            </a:r>
          </a:p>
        </p:txBody>
      </p:sp>
      <p:graphicFrame>
        <p:nvGraphicFramePr>
          <p:cNvPr id="9" name="Table 8">
            <a:extLst>
              <a:ext uri="{FF2B5EF4-FFF2-40B4-BE49-F238E27FC236}">
                <a16:creationId xmlns:a16="http://schemas.microsoft.com/office/drawing/2014/main" id="{10BA83E2-BE2C-712D-F3CC-2DAF0FDCCE67}"/>
              </a:ext>
            </a:extLst>
          </p:cNvPr>
          <p:cNvGraphicFramePr>
            <a:graphicFrameLocks noGrp="1"/>
          </p:cNvGraphicFramePr>
          <p:nvPr>
            <p:extLst>
              <p:ext uri="{D42A27DB-BD31-4B8C-83A1-F6EECF244321}">
                <p14:modId xmlns:p14="http://schemas.microsoft.com/office/powerpoint/2010/main" val="2347076906"/>
              </p:ext>
            </p:extLst>
          </p:nvPr>
        </p:nvGraphicFramePr>
        <p:xfrm>
          <a:off x="163830" y="366396"/>
          <a:ext cx="11731016" cy="6370320"/>
        </p:xfrm>
        <a:graphic>
          <a:graphicData uri="http://schemas.openxmlformats.org/drawingml/2006/table">
            <a:tbl>
              <a:tblPr firstRow="1" bandRow="1">
                <a:tableStyleId>{5940675A-B579-460E-94D1-54222C63F5DA}</a:tableStyleId>
              </a:tblPr>
              <a:tblGrid>
                <a:gridCol w="761755">
                  <a:extLst>
                    <a:ext uri="{9D8B030D-6E8A-4147-A177-3AD203B41FA5}">
                      <a16:colId xmlns:a16="http://schemas.microsoft.com/office/drawing/2014/main" val="2580789494"/>
                    </a:ext>
                  </a:extLst>
                </a:gridCol>
                <a:gridCol w="1980561">
                  <a:extLst>
                    <a:ext uri="{9D8B030D-6E8A-4147-A177-3AD203B41FA5}">
                      <a16:colId xmlns:a16="http://schemas.microsoft.com/office/drawing/2014/main" val="2127584132"/>
                    </a:ext>
                  </a:extLst>
                </a:gridCol>
                <a:gridCol w="3656422">
                  <a:extLst>
                    <a:ext uri="{9D8B030D-6E8A-4147-A177-3AD203B41FA5}">
                      <a16:colId xmlns:a16="http://schemas.microsoft.com/office/drawing/2014/main" val="3766001457"/>
                    </a:ext>
                  </a:extLst>
                </a:gridCol>
                <a:gridCol w="2588375">
                  <a:extLst>
                    <a:ext uri="{9D8B030D-6E8A-4147-A177-3AD203B41FA5}">
                      <a16:colId xmlns:a16="http://schemas.microsoft.com/office/drawing/2014/main" val="1989905757"/>
                    </a:ext>
                  </a:extLst>
                </a:gridCol>
                <a:gridCol w="2743903">
                  <a:extLst>
                    <a:ext uri="{9D8B030D-6E8A-4147-A177-3AD203B41FA5}">
                      <a16:colId xmlns:a16="http://schemas.microsoft.com/office/drawing/2014/main" val="1699379814"/>
                    </a:ext>
                  </a:extLst>
                </a:gridCol>
              </a:tblGrid>
              <a:tr h="353510">
                <a:tc>
                  <a:txBody>
                    <a:bodyPr/>
                    <a:lstStyle/>
                    <a:p>
                      <a:r>
                        <a:rPr lang="en-IN" dirty="0" err="1">
                          <a:latin typeface="Times New Roman" panose="02020603050405020304" pitchFamily="18" charset="0"/>
                          <a:cs typeface="Times New Roman" panose="02020603050405020304" pitchFamily="18" charset="0"/>
                        </a:rPr>
                        <a:t>Sl</a:t>
                      </a:r>
                      <a:r>
                        <a:rPr lang="en-IN" dirty="0">
                          <a:latin typeface="Times New Roman" panose="02020603050405020304" pitchFamily="18" charset="0"/>
                          <a:cs typeface="Times New Roman" panose="02020603050405020304" pitchFamily="18" charset="0"/>
                        </a:rPr>
                        <a:t> No</a:t>
                      </a:r>
                    </a:p>
                  </a:txBody>
                  <a:tcPr/>
                </a:tc>
                <a:tc>
                  <a:txBody>
                    <a:bodyPr/>
                    <a:lstStyle/>
                    <a:p>
                      <a:r>
                        <a:rPr lang="en-IN" dirty="0">
                          <a:latin typeface="Times New Roman" panose="02020603050405020304" pitchFamily="18" charset="0"/>
                          <a:cs typeface="Times New Roman" panose="02020603050405020304" pitchFamily="18" charset="0"/>
                        </a:rPr>
                        <a:t>Authors</a:t>
                      </a:r>
                    </a:p>
                  </a:txBody>
                  <a:tcPr/>
                </a:tc>
                <a:tc>
                  <a:txBody>
                    <a:bodyPr/>
                    <a:lstStyle/>
                    <a:p>
                      <a:r>
                        <a:rPr lang="en-IN" dirty="0">
                          <a:latin typeface="Times New Roman" panose="02020603050405020304" pitchFamily="18" charset="0"/>
                          <a:cs typeface="Times New Roman" panose="02020603050405020304" pitchFamily="18" charset="0"/>
                        </a:rPr>
                        <a:t>Methodology </a:t>
                      </a:r>
                    </a:p>
                  </a:txBody>
                  <a:tcPr/>
                </a:tc>
                <a:tc>
                  <a:txBody>
                    <a:bodyPr/>
                    <a:lstStyle/>
                    <a:p>
                      <a:r>
                        <a:rPr lang="en-IN" dirty="0">
                          <a:latin typeface="Times New Roman" panose="02020603050405020304" pitchFamily="18" charset="0"/>
                          <a:cs typeface="Times New Roman" panose="02020603050405020304" pitchFamily="18" charset="0"/>
                        </a:rPr>
                        <a:t>Advantages </a:t>
                      </a:r>
                    </a:p>
                  </a:txBody>
                  <a:tcPr/>
                </a:tc>
                <a:tc>
                  <a:txBody>
                    <a:bodyPr/>
                    <a:lstStyle/>
                    <a:p>
                      <a:r>
                        <a:rPr lang="en-IN" dirty="0">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val="1263074364"/>
                  </a:ext>
                </a:extLst>
              </a:tr>
              <a:tr h="2886996">
                <a:tc>
                  <a:txBody>
                    <a:bodyPr/>
                    <a:lstStyle/>
                    <a:p>
                      <a:r>
                        <a:rPr lang="en-IN" sz="1800" b="0" dirty="0"/>
                        <a:t>3</a:t>
                      </a:r>
                      <a:endParaRPr lang="en-IN" sz="1200" b="0" dirty="0"/>
                    </a:p>
                  </a:txBody>
                  <a:tcPr/>
                </a:tc>
                <a:tc>
                  <a:txBody>
                    <a:bodyPr/>
                    <a:lstStyle/>
                    <a:p>
                      <a:r>
                        <a:rPr lang="en-US" sz="1600" b="0" i="0"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2"/>
                        </a:rPr>
                        <a:t>Nayan Das</a:t>
                      </a:r>
                      <a:r>
                        <a:rPr lang="en-US" sz="16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a:t>
                      </a:r>
                      <a:endParaRPr lang="en-US" sz="1600" b="0" i="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sz="1600" b="0" i="0" u="none" strike="noStrike" kern="1200" dirty="0" err="1">
                          <a:solidFill>
                            <a:schemeClr val="tx1"/>
                          </a:solidFill>
                          <a:effectLst/>
                          <a:latin typeface="Times New Roman" panose="02020603050405020304" pitchFamily="18" charset="0"/>
                          <a:ea typeface="+mn-ea"/>
                          <a:cs typeface="Times New Roman" panose="02020603050405020304" pitchFamily="18" charset="0"/>
                          <a:hlinkClick r:id="rId3"/>
                        </a:rPr>
                        <a:t>Asaduzzaman</a:t>
                      </a:r>
                      <a:endParaRPr lang="en-US" sz="1600" b="0" i="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Department of Computer Science and Engineering (CSE), Chittagong University of Engineering and Technology (CUET), Chittagong, Bangladesh</a:t>
                      </a:r>
                    </a:p>
                    <a:p>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This system uses IoT sensors to collect real-time data on smoke, CO, particulate matter, temperature, and humidity. The data is displayed through a front-end interface for live monitoring. Machine learning models are applied to historical data to predict future air quality. Various algorithms are tested for accuracy, and correlations between AQI and weather conditions are analyzed.</a:t>
                      </a:r>
                    </a:p>
                    <a:p>
                      <a:endParaRPr lang="en-IN" sz="1600" dirty="0">
                        <a:latin typeface="Times New Roman" panose="02020603050405020304" pitchFamily="18" charset="0"/>
                        <a:cs typeface="Times New Roman" panose="02020603050405020304" pitchFamily="18" charset="0"/>
                      </a:endParaRPr>
                    </a:p>
                  </a:txBody>
                  <a:tcPr/>
                </a:tc>
                <a:tc>
                  <a:txBody>
                    <a:bodyPr/>
                    <a:lstStyle/>
                    <a:p>
                      <a:pPr algn="just"/>
                      <a:r>
                        <a:rPr lang="en-US" sz="1600" dirty="0">
                          <a:latin typeface="Times New Roman" panose="02020603050405020304" pitchFamily="18" charset="0"/>
                          <a:cs typeface="Times New Roman" panose="02020603050405020304" pitchFamily="18" charset="0"/>
                        </a:rPr>
                        <a:t>The system enables continuous, real-time air quality monitoring and provides early warnings through predictive analysis. IoT automation reduces manual effort, while correlation analysis helps understand how weather impacts pollution.</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Sensor accuracy may vary due to environmental factors. The system relies on internet and power connectivity, involves high setup costs, and requires regular updates to the machine learning models for accurate predictions.</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47591889"/>
                  </a:ext>
                </a:extLst>
              </a:tr>
              <a:tr h="2916455">
                <a:tc>
                  <a:txBody>
                    <a:bodyPr/>
                    <a:lstStyle/>
                    <a:p>
                      <a:r>
                        <a:rPr lang="en-IN" dirty="0"/>
                        <a:t>4</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b="0" i="0" kern="1200" dirty="0">
                          <a:solidFill>
                            <a:srgbClr val="0000FF"/>
                          </a:solidFill>
                          <a:effectLst/>
                          <a:latin typeface="Times New Roman" panose="02020603050405020304" pitchFamily="18" charset="0"/>
                          <a:ea typeface="+mn-ea"/>
                          <a:cs typeface="Times New Roman" panose="02020603050405020304" pitchFamily="18" charset="0"/>
                        </a:rPr>
                        <a:t>Haziq Zamri, </a:t>
                      </a:r>
                      <a:r>
                        <a:rPr lang="en-US" sz="1600" b="0" i="0" kern="1200" dirty="0" err="1">
                          <a:solidFill>
                            <a:srgbClr val="0000FF"/>
                          </a:solidFill>
                          <a:effectLst/>
                          <a:latin typeface="Times New Roman" panose="02020603050405020304" pitchFamily="18" charset="0"/>
                          <a:ea typeface="+mn-ea"/>
                          <a:cs typeface="Times New Roman" panose="02020603050405020304" pitchFamily="18" charset="0"/>
                        </a:rPr>
                        <a:t>Zatul</a:t>
                      </a:r>
                      <a:r>
                        <a:rPr lang="en-US" sz="1600" b="0" i="0" kern="1200" dirty="0">
                          <a:solidFill>
                            <a:srgbClr val="0000FF"/>
                          </a:solidFill>
                          <a:effectLst/>
                          <a:latin typeface="Times New Roman" panose="02020603050405020304" pitchFamily="18" charset="0"/>
                          <a:ea typeface="+mn-ea"/>
                          <a:cs typeface="Times New Roman" panose="02020603050405020304" pitchFamily="18" charset="0"/>
                        </a:rPr>
                        <a:t> Amilah </a:t>
                      </a:r>
                      <a:r>
                        <a:rPr lang="en-US" sz="1600" b="0" i="0" kern="1200" dirty="0" err="1">
                          <a:solidFill>
                            <a:srgbClr val="0000FF"/>
                          </a:solidFill>
                          <a:effectLst/>
                          <a:latin typeface="Times New Roman" panose="02020603050405020304" pitchFamily="18" charset="0"/>
                          <a:ea typeface="+mn-ea"/>
                          <a:cs typeface="Times New Roman" panose="02020603050405020304" pitchFamily="18" charset="0"/>
                        </a:rPr>
                        <a:t>Shaffiei</a:t>
                      </a:r>
                      <a:r>
                        <a:rPr lang="en-US" sz="1600" b="0" i="0" kern="1200" dirty="0">
                          <a:solidFill>
                            <a:srgbClr val="0000FF"/>
                          </a:solidFill>
                          <a:effectLst/>
                          <a:latin typeface="Times New Roman" panose="02020603050405020304" pitchFamily="18" charset="0"/>
                          <a:ea typeface="+mn-ea"/>
                          <a:cs typeface="Times New Roman" panose="02020603050405020304" pitchFamily="18" charset="0"/>
                        </a:rPr>
                        <a:t>, Nor Aziah Daud &amp; Nor Diana Ahmad</a:t>
                      </a:r>
                    </a:p>
                    <a:p>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Faculty of Computer and Mathematical Sciences, </a:t>
                      </a:r>
                      <a:r>
                        <a:rPr lang="en-US" sz="1600" b="0" i="0" kern="1200" dirty="0" err="1">
                          <a:solidFill>
                            <a:schemeClr val="tx1"/>
                          </a:solidFill>
                          <a:effectLst/>
                          <a:latin typeface="Times New Roman" panose="02020603050405020304" pitchFamily="18" charset="0"/>
                          <a:ea typeface="+mn-ea"/>
                          <a:cs typeface="Times New Roman" panose="02020603050405020304" pitchFamily="18" charset="0"/>
                        </a:rPr>
                        <a:t>Universiti</a:t>
                      </a: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600" b="0" i="0" kern="1200" dirty="0" err="1">
                          <a:solidFill>
                            <a:schemeClr val="tx1"/>
                          </a:solidFill>
                          <a:effectLst/>
                          <a:latin typeface="Times New Roman" panose="02020603050405020304" pitchFamily="18" charset="0"/>
                          <a:ea typeface="+mn-ea"/>
                          <a:cs typeface="Times New Roman" panose="02020603050405020304" pitchFamily="18" charset="0"/>
                        </a:rPr>
                        <a:t>Teknologi</a:t>
                      </a:r>
                      <a:r>
                        <a:rPr lang="en-US" sz="1600" b="0" i="0" kern="1200" dirty="0">
                          <a:solidFill>
                            <a:schemeClr val="tx1"/>
                          </a:solidFill>
                          <a:effectLst/>
                          <a:latin typeface="Times New Roman" panose="02020603050405020304" pitchFamily="18" charset="0"/>
                          <a:ea typeface="+mn-ea"/>
                          <a:cs typeface="Times New Roman" panose="02020603050405020304" pitchFamily="18" charset="0"/>
                        </a:rPr>
                        <a:t> MARA (UiTM), 40450, Shah Alam, Selangor, Malaysia</a:t>
                      </a:r>
                    </a:p>
                    <a:p>
                      <a:endParaRPr lang="en-IN" sz="16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600" dirty="0">
                          <a:latin typeface="Times New Roman" panose="02020603050405020304" pitchFamily="18" charset="0"/>
                          <a:cs typeface="Times New Roman" panose="02020603050405020304" pitchFamily="18" charset="0"/>
                        </a:rPr>
                        <a:t>The study uses the CRISP-DM model to guide the data analytics process. Air pollution data is collected, analyzed, and visualized through a dashboard called </a:t>
                      </a:r>
                      <a:r>
                        <a:rPr lang="en-US" sz="1600" dirty="0" err="1">
                          <a:latin typeface="Times New Roman" panose="02020603050405020304" pitchFamily="18" charset="0"/>
                          <a:cs typeface="Times New Roman" panose="02020603050405020304" pitchFamily="18" charset="0"/>
                        </a:rPr>
                        <a:t>AirAwareMalaysia</a:t>
                      </a:r>
                      <a:r>
                        <a:rPr lang="en-US" sz="1600" dirty="0">
                          <a:latin typeface="Times New Roman" panose="02020603050405020304" pitchFamily="18" charset="0"/>
                          <a:cs typeface="Times New Roman" panose="02020603050405020304" pitchFamily="18" charset="0"/>
                        </a:rPr>
                        <a:t>. Prediction techniques help identify low air quality areas, and an interactive web interface is designed for users to explore the data by clicking on specific features.</a:t>
                      </a:r>
                    </a:p>
                    <a:p>
                      <a:endParaRPr lang="en-IN"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The system increases public awareness of air pollution, provides easy-to-understand visualizations, and allows early detection of poor air quality through predictive analysis. The interactive dashboard improves user engagement and supports informed decision-making.</a:t>
                      </a:r>
                      <a:endParaRPr lang="en-IN" sz="1600" dirty="0">
                        <a:latin typeface="Times New Roman" panose="02020603050405020304" pitchFamily="18" charset="0"/>
                        <a:cs typeface="Times New Roman" panose="02020603050405020304" pitchFamily="18" charset="0"/>
                      </a:endParaRPr>
                    </a:p>
                  </a:txBody>
                  <a:tcPr/>
                </a:tc>
                <a:tc>
                  <a:txBody>
                    <a:bodyPr/>
                    <a:lstStyle/>
                    <a:p>
                      <a:r>
                        <a:rPr lang="en-US" sz="1600" dirty="0">
                          <a:latin typeface="Times New Roman" panose="02020603050405020304" pitchFamily="18" charset="0"/>
                          <a:cs typeface="Times New Roman" panose="02020603050405020304" pitchFamily="18" charset="0"/>
                        </a:rPr>
                        <a:t>The accuracy of the system depends on the quality of the collected data. Maintaining and updating the dashboard may require technical expertise, and users must have internet access to use the platform effectively.</a:t>
                      </a:r>
                      <a:endParaRPr lang="en-IN" sz="16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10836316"/>
                  </a:ext>
                </a:extLst>
              </a:tr>
            </a:tbl>
          </a:graphicData>
        </a:graphic>
      </p:graphicFrame>
      <p:sp>
        <p:nvSpPr>
          <p:cNvPr id="2" name="Content Placeholder 2">
            <a:extLst>
              <a:ext uri="{FF2B5EF4-FFF2-40B4-BE49-F238E27FC236}">
                <a16:creationId xmlns:a16="http://schemas.microsoft.com/office/drawing/2014/main" id="{0C579068-02E6-3C64-D967-E7D77AD39133}"/>
              </a:ext>
            </a:extLst>
          </p:cNvPr>
          <p:cNvSpPr txBox="1">
            <a:spLocks/>
          </p:cNvSpPr>
          <p:nvPr/>
        </p:nvSpPr>
        <p:spPr>
          <a:xfrm>
            <a:off x="942975" y="5715001"/>
            <a:ext cx="10972800" cy="1171574"/>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endParaRPr lang="en-US" dirty="0"/>
          </a:p>
          <a:p>
            <a:endParaRPr lang="en-US" dirty="0"/>
          </a:p>
        </p:txBody>
      </p:sp>
    </p:spTree>
    <p:extLst>
      <p:ext uri="{BB962C8B-B14F-4D97-AF65-F5344CB8AC3E}">
        <p14:creationId xmlns:p14="http://schemas.microsoft.com/office/powerpoint/2010/main" val="93997260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DB7F05-8837-0652-3052-666648C62EF4}"/>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17AB7F41-99AB-1C26-1047-422F251E0ABC}"/>
              </a:ext>
            </a:extLst>
          </p:cNvPr>
          <p:cNvSpPr>
            <a:spLocks noGrp="1"/>
          </p:cNvSpPr>
          <p:nvPr>
            <p:ph type="dt" sz="half" idx="10"/>
          </p:nvPr>
        </p:nvSpPr>
        <p:spPr/>
        <p:txBody>
          <a:bodyPr/>
          <a:lstStyle/>
          <a:p>
            <a:fld id="{502525B2-294A-4B0C-904D-C163F21F7B01}" type="datetime1">
              <a:rPr lang="en-US" smtClean="0"/>
              <a:pPr/>
              <a:t>4/24/2025</a:t>
            </a:fld>
            <a:endParaRPr lang="en-US"/>
          </a:p>
        </p:txBody>
      </p:sp>
      <p:sp>
        <p:nvSpPr>
          <p:cNvPr id="6" name="Slide Number Placeholder 5">
            <a:extLst>
              <a:ext uri="{FF2B5EF4-FFF2-40B4-BE49-F238E27FC236}">
                <a16:creationId xmlns:a16="http://schemas.microsoft.com/office/drawing/2014/main" id="{19C6CE95-75F3-4343-405D-30E3425EF281}"/>
              </a:ext>
            </a:extLst>
          </p:cNvPr>
          <p:cNvSpPr>
            <a:spLocks noGrp="1"/>
          </p:cNvSpPr>
          <p:nvPr>
            <p:ph type="sldNum" sz="quarter" idx="12"/>
          </p:nvPr>
        </p:nvSpPr>
        <p:spPr/>
        <p:txBody>
          <a:bodyPr/>
          <a:lstStyle/>
          <a:p>
            <a:fld id="{3C0F9C3E-79AB-4D1D-AF94-F9B1D785080B}" type="slidenum">
              <a:rPr lang="en-US" smtClean="0"/>
              <a:pPr/>
              <a:t>7</a:t>
            </a:fld>
            <a:endParaRPr lang="en-US"/>
          </a:p>
        </p:txBody>
      </p:sp>
      <p:sp>
        <p:nvSpPr>
          <p:cNvPr id="7" name="Title 1">
            <a:extLst>
              <a:ext uri="{FF2B5EF4-FFF2-40B4-BE49-F238E27FC236}">
                <a16:creationId xmlns:a16="http://schemas.microsoft.com/office/drawing/2014/main" id="{BF36FDBE-0350-6B65-E4BC-61837EA39F6C}"/>
              </a:ext>
            </a:extLst>
          </p:cNvPr>
          <p:cNvSpPr txBox="1">
            <a:spLocks/>
          </p:cNvSpPr>
          <p:nvPr/>
        </p:nvSpPr>
        <p:spPr>
          <a:xfrm>
            <a:off x="3200400" y="-152400"/>
            <a:ext cx="8229600" cy="11430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en-US" dirty="0">
                <a:solidFill>
                  <a:srgbClr val="FF0000"/>
                </a:solidFill>
              </a:rPr>
              <a:t>Literature Survey</a:t>
            </a:r>
          </a:p>
        </p:txBody>
      </p:sp>
      <p:graphicFrame>
        <p:nvGraphicFramePr>
          <p:cNvPr id="9" name="Table 8">
            <a:extLst>
              <a:ext uri="{FF2B5EF4-FFF2-40B4-BE49-F238E27FC236}">
                <a16:creationId xmlns:a16="http://schemas.microsoft.com/office/drawing/2014/main" id="{6676099F-868C-4088-06C6-C6567182531F}"/>
              </a:ext>
            </a:extLst>
          </p:cNvPr>
          <p:cNvGraphicFramePr>
            <a:graphicFrameLocks noGrp="1"/>
          </p:cNvGraphicFramePr>
          <p:nvPr>
            <p:extLst>
              <p:ext uri="{D42A27DB-BD31-4B8C-83A1-F6EECF244321}">
                <p14:modId xmlns:p14="http://schemas.microsoft.com/office/powerpoint/2010/main" val="1315016019"/>
              </p:ext>
            </p:extLst>
          </p:nvPr>
        </p:nvGraphicFramePr>
        <p:xfrm>
          <a:off x="114300" y="487619"/>
          <a:ext cx="11963400" cy="5882762"/>
        </p:xfrm>
        <a:graphic>
          <a:graphicData uri="http://schemas.openxmlformats.org/drawingml/2006/table">
            <a:tbl>
              <a:tblPr firstRow="1" bandRow="1">
                <a:tableStyleId>{5940675A-B579-460E-94D1-54222C63F5DA}</a:tableStyleId>
              </a:tblPr>
              <a:tblGrid>
                <a:gridCol w="815686">
                  <a:extLst>
                    <a:ext uri="{9D8B030D-6E8A-4147-A177-3AD203B41FA5}">
                      <a16:colId xmlns:a16="http://schemas.microsoft.com/office/drawing/2014/main" val="2580789494"/>
                    </a:ext>
                  </a:extLst>
                </a:gridCol>
                <a:gridCol w="2773334">
                  <a:extLst>
                    <a:ext uri="{9D8B030D-6E8A-4147-A177-3AD203B41FA5}">
                      <a16:colId xmlns:a16="http://schemas.microsoft.com/office/drawing/2014/main" val="2127584132"/>
                    </a:ext>
                  </a:extLst>
                </a:gridCol>
                <a:gridCol w="3057313">
                  <a:extLst>
                    <a:ext uri="{9D8B030D-6E8A-4147-A177-3AD203B41FA5}">
                      <a16:colId xmlns:a16="http://schemas.microsoft.com/office/drawing/2014/main" val="3766001457"/>
                    </a:ext>
                  </a:extLst>
                </a:gridCol>
                <a:gridCol w="2525608">
                  <a:extLst>
                    <a:ext uri="{9D8B030D-6E8A-4147-A177-3AD203B41FA5}">
                      <a16:colId xmlns:a16="http://schemas.microsoft.com/office/drawing/2014/main" val="1989905757"/>
                    </a:ext>
                  </a:extLst>
                </a:gridCol>
                <a:gridCol w="2791459">
                  <a:extLst>
                    <a:ext uri="{9D8B030D-6E8A-4147-A177-3AD203B41FA5}">
                      <a16:colId xmlns:a16="http://schemas.microsoft.com/office/drawing/2014/main" val="1699379814"/>
                    </a:ext>
                  </a:extLst>
                </a:gridCol>
              </a:tblGrid>
              <a:tr h="514662">
                <a:tc>
                  <a:txBody>
                    <a:bodyPr/>
                    <a:lstStyle/>
                    <a:p>
                      <a:r>
                        <a:rPr lang="en-IN" sz="1400" dirty="0" err="1">
                          <a:latin typeface="Times New Roman" panose="02020603050405020304" pitchFamily="18" charset="0"/>
                          <a:cs typeface="Times New Roman" panose="02020603050405020304" pitchFamily="18" charset="0"/>
                        </a:rPr>
                        <a:t>Sl</a:t>
                      </a:r>
                      <a:r>
                        <a:rPr lang="en-IN" sz="1400" dirty="0">
                          <a:latin typeface="Times New Roman" panose="02020603050405020304" pitchFamily="18" charset="0"/>
                          <a:cs typeface="Times New Roman" panose="02020603050405020304" pitchFamily="18" charset="0"/>
                        </a:rPr>
                        <a:t> No</a:t>
                      </a:r>
                    </a:p>
                  </a:txBody>
                  <a:tcPr/>
                </a:tc>
                <a:tc>
                  <a:txBody>
                    <a:bodyPr/>
                    <a:lstStyle/>
                    <a:p>
                      <a:r>
                        <a:rPr lang="en-IN" sz="1400" dirty="0">
                          <a:latin typeface="Times New Roman" panose="02020603050405020304" pitchFamily="18" charset="0"/>
                          <a:cs typeface="Times New Roman" panose="02020603050405020304" pitchFamily="18" charset="0"/>
                        </a:rPr>
                        <a:t>Authors</a:t>
                      </a:r>
                    </a:p>
                  </a:txBody>
                  <a:tcPr/>
                </a:tc>
                <a:tc>
                  <a:txBody>
                    <a:bodyPr/>
                    <a:lstStyle/>
                    <a:p>
                      <a:r>
                        <a:rPr lang="en-IN" sz="1400" dirty="0">
                          <a:latin typeface="Times New Roman" panose="02020603050405020304" pitchFamily="18" charset="0"/>
                          <a:cs typeface="Times New Roman" panose="02020603050405020304" pitchFamily="18" charset="0"/>
                        </a:rPr>
                        <a:t>Methodology </a:t>
                      </a:r>
                    </a:p>
                  </a:txBody>
                  <a:tcPr/>
                </a:tc>
                <a:tc>
                  <a:txBody>
                    <a:bodyPr/>
                    <a:lstStyle/>
                    <a:p>
                      <a:r>
                        <a:rPr lang="en-IN" sz="1400" dirty="0">
                          <a:latin typeface="Times New Roman" panose="02020603050405020304" pitchFamily="18" charset="0"/>
                          <a:cs typeface="Times New Roman" panose="02020603050405020304" pitchFamily="18" charset="0"/>
                        </a:rPr>
                        <a:t>Advantages </a:t>
                      </a:r>
                    </a:p>
                  </a:txBody>
                  <a:tcPr/>
                </a:tc>
                <a:tc>
                  <a:txBody>
                    <a:bodyPr/>
                    <a:lstStyle/>
                    <a:p>
                      <a:r>
                        <a:rPr lang="en-IN" sz="1400" dirty="0">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val="1263074364"/>
                  </a:ext>
                </a:extLst>
              </a:tr>
              <a:tr h="2716340">
                <a:tc>
                  <a:txBody>
                    <a:bodyPr/>
                    <a:lstStyle/>
                    <a:p>
                      <a:r>
                        <a:rPr lang="en-IN" sz="1400" dirty="0">
                          <a:latin typeface="Times New Roman" panose="02020603050405020304" pitchFamily="18" charset="0"/>
                          <a:cs typeface="Times New Roman" panose="02020603050405020304" pitchFamily="18" charset="0"/>
                        </a:rPr>
                        <a:t>5</a:t>
                      </a:r>
                    </a:p>
                  </a:txBody>
                  <a:tcPr/>
                </a:tc>
                <a:tc>
                  <a:txBody>
                    <a:bodyPr/>
                    <a:lstStyle/>
                    <a:p>
                      <a:r>
                        <a:rPr lang="en-US" sz="1400" b="0" i="0"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2"/>
                        </a:rPr>
                        <a:t>Ajitesh Kumar</a:t>
                      </a:r>
                      <a:r>
                        <a:rPr lang="en-US" sz="14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a:t>
                      </a:r>
                    </a:p>
                    <a:p>
                      <a:r>
                        <a:rPr lang="en-US" sz="1400" b="0" i="0"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3"/>
                        </a:rPr>
                        <a:t>Mona Kumari</a:t>
                      </a:r>
                      <a:r>
                        <a:rPr lang="en-US" sz="14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 </a:t>
                      </a:r>
                    </a:p>
                    <a:p>
                      <a:r>
                        <a:rPr lang="en-US" sz="1400" b="0" i="0"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4"/>
                        </a:rPr>
                        <a:t>Harsh Gupta</a:t>
                      </a:r>
                      <a:endParaRPr lang="en-US" sz="1400" b="0" i="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CEA </a:t>
                      </a:r>
                      <a:r>
                        <a:rPr lang="en-US" sz="1400" b="0" i="0" kern="1200" dirty="0" err="1">
                          <a:solidFill>
                            <a:schemeClr val="tx1"/>
                          </a:solidFill>
                          <a:effectLst/>
                          <a:latin typeface="Times New Roman" panose="02020603050405020304" pitchFamily="18" charset="0"/>
                          <a:ea typeface="+mn-ea"/>
                          <a:cs typeface="Times New Roman" panose="02020603050405020304" pitchFamily="18" charset="0"/>
                        </a:rPr>
                        <a:t>Deaprtment</a:t>
                      </a: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 GLA University, Mathura, India</a:t>
                      </a:r>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The study presents a mobile IoT-enabled air quality monitoring system that measures real-time environmental data, specifically focusing on Carbon Monoxide, Smoke, and PM levels. The system analyzes this data to assess air contamination in local areas and triggers alerts via a built-in buzzer when pollution levels rise. It uses AQI standards and is designed for small-scale, easy deployment.</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The system provides real-time alerts, helping users respond quickly to poor air quality. Its compact and mobile design makes it suitable for homes and small spaces. It is also user-friendly and easy to operate, promoting wider adoption.</a:t>
                      </a: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It may have limited coverage and scalability for larger areas. Sensor accuracy can vary, and it relies on consistent power and maintenance. The buzzer alert system may not provide detailed information compared to full dashboards.</a:t>
                      </a:r>
                    </a:p>
                    <a:p>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47591889"/>
                  </a:ext>
                </a:extLst>
              </a:tr>
              <a:tr h="1113985">
                <a:tc>
                  <a:txBody>
                    <a:bodyPr/>
                    <a:lstStyle/>
                    <a:p>
                      <a:r>
                        <a:rPr lang="en-IN" sz="1400" dirty="0">
                          <a:latin typeface="Times New Roman" panose="02020603050405020304" pitchFamily="18" charset="0"/>
                          <a:cs typeface="Times New Roman" panose="02020603050405020304" pitchFamily="18" charset="0"/>
                        </a:rPr>
                        <a:t>6</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b="0" i="0" kern="1200" dirty="0">
                          <a:solidFill>
                            <a:srgbClr val="0000FF"/>
                          </a:solidFill>
                          <a:effectLst/>
                          <a:latin typeface="Times New Roman" panose="02020603050405020304" pitchFamily="18" charset="0"/>
                          <a:ea typeface="+mn-ea"/>
                          <a:cs typeface="Times New Roman" panose="02020603050405020304" pitchFamily="18" charset="0"/>
                        </a:rPr>
                        <a:t>Paul D. Rosero-Montalvo &amp; Vivian F. López-Batista, Diego H. Peluffo-Ordóñez &amp; Leandro L. Lorente-Leyva</a:t>
                      </a:r>
                    </a:p>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Universidad de Salamanca, Salamanca, Spain &amp;</a:t>
                      </a:r>
                    </a:p>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Universidad Técnica del Norte, Ibarra, Ecuador</a:t>
                      </a:r>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This study implements thirteen IoT devices in Ibarra city to collect real-time urban pollution data. The data is processed using Prototype Selection and Data Balance algorithms, which are compared for performance with the k-Nearest </a:t>
                      </a:r>
                      <a:r>
                        <a:rPr lang="en-US" sz="1400" dirty="0" err="1">
                          <a:latin typeface="Times New Roman" panose="02020603050405020304" pitchFamily="18" charset="0"/>
                          <a:cs typeface="Times New Roman" panose="02020603050405020304" pitchFamily="18" charset="0"/>
                        </a:rPr>
                        <a:t>Neighbour</a:t>
                      </a:r>
                      <a:r>
                        <a:rPr lang="en-US" sz="1400" dirty="0">
                          <a:latin typeface="Times New Roman" panose="02020603050405020304" pitchFamily="18" charset="0"/>
                          <a:cs typeface="Times New Roman" panose="02020603050405020304" pitchFamily="18" charset="0"/>
                        </a:rPr>
                        <a:t> (k-NN) classifier. This approach ensures an optimized training set for accurate pollution classification. The results are displayed through a visualization platform with over 90% accuracy.</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The system provides accurate, real-time pollution monitoring with high classification performance. The use of multiple IoT devices improves data reliability, while the visualization platform enhances user understanding of pollution levels in urban areas.</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The system setup may be complex and resource-intensive due to the number of devices and algorithm tuning. It may also require technical expertise for maintenance and further updates to maintain performance across varying conditions.</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10836316"/>
                  </a:ext>
                </a:extLst>
              </a:tr>
            </a:tbl>
          </a:graphicData>
        </a:graphic>
      </p:graphicFrame>
      <p:sp>
        <p:nvSpPr>
          <p:cNvPr id="2" name="Content Placeholder 2">
            <a:extLst>
              <a:ext uri="{FF2B5EF4-FFF2-40B4-BE49-F238E27FC236}">
                <a16:creationId xmlns:a16="http://schemas.microsoft.com/office/drawing/2014/main" id="{3FFCA52B-8651-AD64-1380-FBF892F85329}"/>
              </a:ext>
            </a:extLst>
          </p:cNvPr>
          <p:cNvSpPr txBox="1">
            <a:spLocks/>
          </p:cNvSpPr>
          <p:nvPr/>
        </p:nvSpPr>
        <p:spPr>
          <a:xfrm>
            <a:off x="942975" y="5715001"/>
            <a:ext cx="10972800" cy="1171574"/>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val="8300932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82ED31-C284-3ADF-6A74-DAB859536AD3}"/>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B507BD2E-4130-C348-E63E-B70A003CA62F}"/>
              </a:ext>
            </a:extLst>
          </p:cNvPr>
          <p:cNvSpPr>
            <a:spLocks noGrp="1"/>
          </p:cNvSpPr>
          <p:nvPr>
            <p:ph type="dt" sz="half" idx="10"/>
          </p:nvPr>
        </p:nvSpPr>
        <p:spPr/>
        <p:txBody>
          <a:bodyPr/>
          <a:lstStyle/>
          <a:p>
            <a:fld id="{502525B2-294A-4B0C-904D-C163F21F7B01}" type="datetime1">
              <a:rPr lang="en-US" smtClean="0"/>
              <a:pPr/>
              <a:t>4/24/2025</a:t>
            </a:fld>
            <a:endParaRPr lang="en-US"/>
          </a:p>
        </p:txBody>
      </p:sp>
      <p:sp>
        <p:nvSpPr>
          <p:cNvPr id="6" name="Slide Number Placeholder 5">
            <a:extLst>
              <a:ext uri="{FF2B5EF4-FFF2-40B4-BE49-F238E27FC236}">
                <a16:creationId xmlns:a16="http://schemas.microsoft.com/office/drawing/2014/main" id="{8E3D3C41-31E1-D689-F5DB-6F7A62B029C7}"/>
              </a:ext>
            </a:extLst>
          </p:cNvPr>
          <p:cNvSpPr>
            <a:spLocks noGrp="1"/>
          </p:cNvSpPr>
          <p:nvPr>
            <p:ph type="sldNum" sz="quarter" idx="12"/>
          </p:nvPr>
        </p:nvSpPr>
        <p:spPr/>
        <p:txBody>
          <a:bodyPr/>
          <a:lstStyle/>
          <a:p>
            <a:fld id="{3C0F9C3E-79AB-4D1D-AF94-F9B1D785080B}" type="slidenum">
              <a:rPr lang="en-US" smtClean="0"/>
              <a:pPr/>
              <a:t>8</a:t>
            </a:fld>
            <a:endParaRPr lang="en-US"/>
          </a:p>
        </p:txBody>
      </p:sp>
      <p:sp>
        <p:nvSpPr>
          <p:cNvPr id="7" name="Title 1">
            <a:extLst>
              <a:ext uri="{FF2B5EF4-FFF2-40B4-BE49-F238E27FC236}">
                <a16:creationId xmlns:a16="http://schemas.microsoft.com/office/drawing/2014/main" id="{16075801-66AE-5C1C-E04C-1C853CF7AD67}"/>
              </a:ext>
            </a:extLst>
          </p:cNvPr>
          <p:cNvSpPr txBox="1">
            <a:spLocks/>
          </p:cNvSpPr>
          <p:nvPr/>
        </p:nvSpPr>
        <p:spPr>
          <a:xfrm>
            <a:off x="3712845" y="-139187"/>
            <a:ext cx="8229600" cy="11430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en-US" dirty="0">
                <a:solidFill>
                  <a:srgbClr val="FF0000"/>
                </a:solidFill>
              </a:rPr>
              <a:t>Literature Survey</a:t>
            </a:r>
          </a:p>
        </p:txBody>
      </p:sp>
      <p:graphicFrame>
        <p:nvGraphicFramePr>
          <p:cNvPr id="9" name="Table 8">
            <a:extLst>
              <a:ext uri="{FF2B5EF4-FFF2-40B4-BE49-F238E27FC236}">
                <a16:creationId xmlns:a16="http://schemas.microsoft.com/office/drawing/2014/main" id="{5A396363-F850-B4E8-2758-1E18E97C3F8B}"/>
              </a:ext>
            </a:extLst>
          </p:cNvPr>
          <p:cNvGraphicFramePr>
            <a:graphicFrameLocks noGrp="1"/>
          </p:cNvGraphicFramePr>
          <p:nvPr>
            <p:extLst>
              <p:ext uri="{D42A27DB-BD31-4B8C-83A1-F6EECF244321}">
                <p14:modId xmlns:p14="http://schemas.microsoft.com/office/powerpoint/2010/main" val="2242771020"/>
              </p:ext>
            </p:extLst>
          </p:nvPr>
        </p:nvGraphicFramePr>
        <p:xfrm>
          <a:off x="152400" y="496449"/>
          <a:ext cx="11887200" cy="5882762"/>
        </p:xfrm>
        <a:graphic>
          <a:graphicData uri="http://schemas.openxmlformats.org/drawingml/2006/table">
            <a:tbl>
              <a:tblPr firstRow="1" bandRow="1">
                <a:tableStyleId>{5940675A-B579-460E-94D1-54222C63F5DA}</a:tableStyleId>
              </a:tblPr>
              <a:tblGrid>
                <a:gridCol w="1307592">
                  <a:extLst>
                    <a:ext uri="{9D8B030D-6E8A-4147-A177-3AD203B41FA5}">
                      <a16:colId xmlns:a16="http://schemas.microsoft.com/office/drawing/2014/main" val="2580789494"/>
                    </a:ext>
                  </a:extLst>
                </a:gridCol>
                <a:gridCol w="2258568">
                  <a:extLst>
                    <a:ext uri="{9D8B030D-6E8A-4147-A177-3AD203B41FA5}">
                      <a16:colId xmlns:a16="http://schemas.microsoft.com/office/drawing/2014/main" val="2127584132"/>
                    </a:ext>
                  </a:extLst>
                </a:gridCol>
                <a:gridCol w="3037839">
                  <a:extLst>
                    <a:ext uri="{9D8B030D-6E8A-4147-A177-3AD203B41FA5}">
                      <a16:colId xmlns:a16="http://schemas.microsoft.com/office/drawing/2014/main" val="3766001457"/>
                    </a:ext>
                  </a:extLst>
                </a:gridCol>
                <a:gridCol w="2509521">
                  <a:extLst>
                    <a:ext uri="{9D8B030D-6E8A-4147-A177-3AD203B41FA5}">
                      <a16:colId xmlns:a16="http://schemas.microsoft.com/office/drawing/2014/main" val="1989905757"/>
                    </a:ext>
                  </a:extLst>
                </a:gridCol>
                <a:gridCol w="2773680">
                  <a:extLst>
                    <a:ext uri="{9D8B030D-6E8A-4147-A177-3AD203B41FA5}">
                      <a16:colId xmlns:a16="http://schemas.microsoft.com/office/drawing/2014/main" val="1699379814"/>
                    </a:ext>
                  </a:extLst>
                </a:gridCol>
              </a:tblGrid>
              <a:tr h="514662">
                <a:tc>
                  <a:txBody>
                    <a:bodyPr/>
                    <a:lstStyle/>
                    <a:p>
                      <a:r>
                        <a:rPr lang="en-IN" sz="1400" dirty="0" err="1">
                          <a:latin typeface="Times New Roman" panose="02020603050405020304" pitchFamily="18" charset="0"/>
                          <a:cs typeface="Times New Roman" panose="02020603050405020304" pitchFamily="18" charset="0"/>
                        </a:rPr>
                        <a:t>Sl</a:t>
                      </a:r>
                      <a:r>
                        <a:rPr lang="en-IN" sz="1400" dirty="0">
                          <a:latin typeface="Times New Roman" panose="02020603050405020304" pitchFamily="18" charset="0"/>
                          <a:cs typeface="Times New Roman" panose="02020603050405020304" pitchFamily="18" charset="0"/>
                        </a:rPr>
                        <a:t> No</a:t>
                      </a:r>
                    </a:p>
                  </a:txBody>
                  <a:tcPr/>
                </a:tc>
                <a:tc>
                  <a:txBody>
                    <a:bodyPr/>
                    <a:lstStyle/>
                    <a:p>
                      <a:r>
                        <a:rPr lang="en-IN" sz="1400" dirty="0">
                          <a:latin typeface="Times New Roman" panose="02020603050405020304" pitchFamily="18" charset="0"/>
                          <a:cs typeface="Times New Roman" panose="02020603050405020304" pitchFamily="18" charset="0"/>
                        </a:rPr>
                        <a:t>Authors</a:t>
                      </a:r>
                    </a:p>
                  </a:txBody>
                  <a:tcPr/>
                </a:tc>
                <a:tc>
                  <a:txBody>
                    <a:bodyPr/>
                    <a:lstStyle/>
                    <a:p>
                      <a:r>
                        <a:rPr lang="en-IN" sz="1400" dirty="0">
                          <a:latin typeface="Times New Roman" panose="02020603050405020304" pitchFamily="18" charset="0"/>
                          <a:cs typeface="Times New Roman" panose="02020603050405020304" pitchFamily="18" charset="0"/>
                        </a:rPr>
                        <a:t>Methodology </a:t>
                      </a:r>
                    </a:p>
                  </a:txBody>
                  <a:tcPr/>
                </a:tc>
                <a:tc>
                  <a:txBody>
                    <a:bodyPr/>
                    <a:lstStyle/>
                    <a:p>
                      <a:r>
                        <a:rPr lang="en-IN" sz="1400" dirty="0">
                          <a:latin typeface="Times New Roman" panose="02020603050405020304" pitchFamily="18" charset="0"/>
                          <a:cs typeface="Times New Roman" panose="02020603050405020304" pitchFamily="18" charset="0"/>
                        </a:rPr>
                        <a:t>Advantages </a:t>
                      </a:r>
                    </a:p>
                  </a:txBody>
                  <a:tcPr/>
                </a:tc>
                <a:tc>
                  <a:txBody>
                    <a:bodyPr/>
                    <a:lstStyle/>
                    <a:p>
                      <a:r>
                        <a:rPr lang="en-IN" sz="1400" dirty="0">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val="1263074364"/>
                  </a:ext>
                </a:extLst>
              </a:tr>
              <a:tr h="2716340">
                <a:tc>
                  <a:txBody>
                    <a:bodyPr/>
                    <a:lstStyle/>
                    <a:p>
                      <a:r>
                        <a:rPr lang="en-IN" sz="1400" dirty="0">
                          <a:latin typeface="Times New Roman" panose="02020603050405020304" pitchFamily="18" charset="0"/>
                          <a:cs typeface="Times New Roman" panose="02020603050405020304" pitchFamily="18" charset="0"/>
                        </a:rPr>
                        <a:t>7</a:t>
                      </a:r>
                    </a:p>
                  </a:txBody>
                  <a:tcPr/>
                </a:tc>
                <a:tc>
                  <a:txBody>
                    <a:bodyPr/>
                    <a:lstStyle/>
                    <a:p>
                      <a:r>
                        <a:rPr lang="en-US" sz="1400"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2"/>
                        </a:rPr>
                        <a:t>Gagan Parmar</a:t>
                      </a:r>
                      <a:r>
                        <a:rPr lang="en-US" sz="1400" u="none" strike="noStrike" kern="1200" dirty="0">
                          <a:solidFill>
                            <a:schemeClr val="tx1"/>
                          </a:solidFill>
                          <a:effectLst/>
                          <a:latin typeface="Times New Roman" panose="02020603050405020304" pitchFamily="18" charset="0"/>
                          <a:ea typeface="+mn-ea"/>
                          <a:cs typeface="Times New Roman" panose="02020603050405020304" pitchFamily="18" charset="0"/>
                        </a:rPr>
                        <a:t>,</a:t>
                      </a:r>
                      <a:endParaRPr lang="en-US" sz="1400" dirty="0">
                        <a:effectLst/>
                        <a:latin typeface="Times New Roman" panose="02020603050405020304" pitchFamily="18" charset="0"/>
                        <a:cs typeface="Times New Roman" panose="02020603050405020304" pitchFamily="18" charset="0"/>
                      </a:endParaRPr>
                    </a:p>
                    <a:p>
                      <a:r>
                        <a:rPr lang="en-US" sz="1400"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3"/>
                        </a:rPr>
                        <a:t>Sagar Lakhani</a:t>
                      </a:r>
                      <a:r>
                        <a:rPr lang="en-US" sz="1400" u="none" strike="noStrike" kern="1200" dirty="0">
                          <a:solidFill>
                            <a:schemeClr val="tx1"/>
                          </a:solidFill>
                          <a:effectLst/>
                          <a:latin typeface="Times New Roman" panose="02020603050405020304" pitchFamily="18" charset="0"/>
                          <a:ea typeface="+mn-ea"/>
                          <a:cs typeface="Times New Roman" panose="02020603050405020304" pitchFamily="18" charset="0"/>
                        </a:rPr>
                        <a:t>,</a:t>
                      </a:r>
                      <a:endParaRPr lang="en-US" sz="1400" dirty="0">
                        <a:effectLst/>
                        <a:latin typeface="Times New Roman" panose="02020603050405020304" pitchFamily="18" charset="0"/>
                        <a:cs typeface="Times New Roman" panose="02020603050405020304" pitchFamily="18" charset="0"/>
                      </a:endParaRPr>
                    </a:p>
                    <a:p>
                      <a:r>
                        <a:rPr lang="en-US" sz="1400"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4"/>
                        </a:rPr>
                        <a:t>Manju K. Chattopadhyay</a:t>
                      </a:r>
                      <a:endParaRPr lang="en-US" sz="1400" dirty="0">
                        <a:effectLst/>
                        <a:latin typeface="Times New Roman" panose="02020603050405020304" pitchFamily="18" charset="0"/>
                        <a:cs typeface="Times New Roman" panose="02020603050405020304" pitchFamily="18" charset="0"/>
                      </a:endParaRPr>
                    </a:p>
                    <a:p>
                      <a:r>
                        <a:rPr lang="en-US" sz="1400" dirty="0">
                          <a:effectLst/>
                          <a:latin typeface="Times New Roman" panose="02020603050405020304" pitchFamily="18" charset="0"/>
                          <a:cs typeface="Times New Roman" panose="02020603050405020304" pitchFamily="18" charset="0"/>
                        </a:rPr>
                        <a:t>School of Electronics, Devi Ahilya University, Indore, India</a:t>
                      </a:r>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This prototype system uses low-cost air quality monitoring nodes equipped with semiconductor gas sensors and Wi-Fi modules to detect gases like CO, CO₂, SO₂, and NO₂. The sensor data is transmitted to a Raspberry Pi, which acts as a base station. A web server hosted on Raspberry Pi 3 displays the real-time data using a MEAN stack (MongoDB, Express.js, Angular, and Node.js) for visualization.</a:t>
                      </a:r>
                      <a:endParaRPr lang="en-IN" sz="1400" dirty="0">
                        <a:latin typeface="Times New Roman" panose="02020603050405020304" pitchFamily="18" charset="0"/>
                        <a:cs typeface="Times New Roman" panose="02020603050405020304" pitchFamily="18" charset="0"/>
                      </a:endParaRPr>
                    </a:p>
                  </a:txBody>
                  <a:tcPr/>
                </a:tc>
                <a:tc>
                  <a:txBody>
                    <a:bodyPr/>
                    <a:lstStyle/>
                    <a:p>
                      <a:pPr algn="just"/>
                      <a:r>
                        <a:rPr lang="en-US" sz="1400" dirty="0">
                          <a:latin typeface="Times New Roman" panose="02020603050405020304" pitchFamily="18" charset="0"/>
                          <a:cs typeface="Times New Roman" panose="02020603050405020304" pitchFamily="18" charset="0"/>
                        </a:rPr>
                        <a:t>The system is cost-effective and suitable for widespread deployment. It allows real-time monitoring and data sharing via a web platform. The use of Raspberry Pi and MEAN stack makes it flexible, scalable, and user-accessible.</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Sensor accuracy may be limited due to the use of low-cost components. The system requires reliable power and network connectivity. Performance may degrade in harsh environmental conditions or without regular calibration and maintenance.</a:t>
                      </a:r>
                    </a:p>
                    <a:p>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47591889"/>
                  </a:ext>
                </a:extLst>
              </a:tr>
              <a:tr h="1113985">
                <a:tc>
                  <a:txBody>
                    <a:bodyPr/>
                    <a:lstStyle/>
                    <a:p>
                      <a:r>
                        <a:rPr lang="en-IN" sz="1400" dirty="0">
                          <a:latin typeface="Times New Roman" panose="02020603050405020304" pitchFamily="18" charset="0"/>
                          <a:cs typeface="Times New Roman" panose="02020603050405020304" pitchFamily="18" charset="0"/>
                        </a:rPr>
                        <a:t>8</a:t>
                      </a:r>
                    </a:p>
                  </a:txBody>
                  <a:tcPr/>
                </a:tc>
                <a:tc>
                  <a:txBody>
                    <a:bodyPr/>
                    <a:lstStyle/>
                    <a:p>
                      <a:r>
                        <a:rPr lang="en-US" sz="1400" b="0" i="0"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5"/>
                        </a:rPr>
                        <a:t>M. </a:t>
                      </a:r>
                      <a:r>
                        <a:rPr lang="en-US" sz="1400" b="0" i="0" u="none" strike="noStrike" kern="1200" dirty="0" err="1">
                          <a:solidFill>
                            <a:schemeClr val="tx1"/>
                          </a:solidFill>
                          <a:effectLst/>
                          <a:latin typeface="Times New Roman" panose="02020603050405020304" pitchFamily="18" charset="0"/>
                          <a:ea typeface="+mn-ea"/>
                          <a:cs typeface="Times New Roman" panose="02020603050405020304" pitchFamily="18" charset="0"/>
                          <a:hlinkClick r:id="rId5"/>
                        </a:rPr>
                        <a:t>Saifeddine</a:t>
                      </a:r>
                      <a:r>
                        <a:rPr lang="en-US" sz="1400" b="0" i="0"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5"/>
                        </a:rPr>
                        <a:t> Hadj Sassi</a:t>
                      </a:r>
                      <a:r>
                        <a:rPr lang="en-US" sz="14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a:t>
                      </a:r>
                      <a:endParaRPr lang="en-US" sz="1400" b="0" i="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sz="1400" b="0" i="0"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6"/>
                        </a:rPr>
                        <a:t>Lamia Chaari Fourati</a:t>
                      </a:r>
                      <a:endParaRPr lang="en-US" sz="1400" b="0" i="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Digital Research Center of Sfax (CRNS) Laboratory of Signals, </a:t>
                      </a:r>
                      <a:r>
                        <a:rPr lang="en-US" sz="1400" b="0" i="0" kern="1200" dirty="0" err="1">
                          <a:solidFill>
                            <a:schemeClr val="tx1"/>
                          </a:solidFill>
                          <a:effectLst/>
                          <a:latin typeface="Times New Roman" panose="02020603050405020304" pitchFamily="18" charset="0"/>
                          <a:ea typeface="+mn-ea"/>
                          <a:cs typeface="Times New Roman" panose="02020603050405020304" pitchFamily="18" charset="0"/>
                        </a:rPr>
                        <a:t>systeMs</a:t>
                      </a: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 </a:t>
                      </a:r>
                      <a:r>
                        <a:rPr lang="en-US" sz="1400" b="0" i="0" kern="1200" dirty="0" err="1">
                          <a:solidFill>
                            <a:schemeClr val="tx1"/>
                          </a:solidFill>
                          <a:effectLst/>
                          <a:latin typeface="Times New Roman" panose="02020603050405020304" pitchFamily="18" charset="0"/>
                          <a:ea typeface="+mn-ea"/>
                          <a:cs typeface="Times New Roman" panose="02020603050405020304" pitchFamily="18" charset="0"/>
                        </a:rPr>
                        <a:t>aRtificial</a:t>
                      </a: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 Intelligence, and </a:t>
                      </a:r>
                      <a:r>
                        <a:rPr lang="en-US" sz="1400" b="0" i="0" kern="1200" dirty="0" err="1">
                          <a:solidFill>
                            <a:schemeClr val="tx1"/>
                          </a:solidFill>
                          <a:effectLst/>
                          <a:latin typeface="Times New Roman" panose="02020603050405020304" pitchFamily="18" charset="0"/>
                          <a:ea typeface="+mn-ea"/>
                          <a:cs typeface="Times New Roman" panose="02020603050405020304" pitchFamily="18" charset="0"/>
                        </a:rPr>
                        <a:t>neTworkS</a:t>
                      </a:r>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 (SM@RTS), Sfax University, Tunisia</a:t>
                      </a:r>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The proposed system combines IoT devices for real-time air quality monitoring with deep learning techniques, specifically Recurrent Neural Networks (RNN) and Long Short-Term Memory (LSTM), to analyze time-series air quality data. Augmented Reality (AR) is integrated for enhanced data visualization, allowing users to intuitively interact with and interpret AQ information for better decision-making.</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The system leverages advanced AI for accurate prediction of air quality trends and supports early warning against pollution risks. AR visualization enhances user engagement and simplifies complex data interpretation. It also helps highlight the link between poor air quality and health risks, especially in pandemic contexts.</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Deep learning models require significant computational resources and high-quality training data. The use of AR and IoT may increase system complexity and cost. Additionally, reliable internet and hardware are necessary for seamless performance and real-time updates.</a:t>
                      </a:r>
                    </a:p>
                    <a:p>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10836316"/>
                  </a:ext>
                </a:extLst>
              </a:tr>
            </a:tbl>
          </a:graphicData>
        </a:graphic>
      </p:graphicFrame>
      <p:sp>
        <p:nvSpPr>
          <p:cNvPr id="2" name="Content Placeholder 2">
            <a:extLst>
              <a:ext uri="{FF2B5EF4-FFF2-40B4-BE49-F238E27FC236}">
                <a16:creationId xmlns:a16="http://schemas.microsoft.com/office/drawing/2014/main" id="{BEE19CE4-1C69-942E-24EA-94523E3BB46B}"/>
              </a:ext>
            </a:extLst>
          </p:cNvPr>
          <p:cNvSpPr txBox="1">
            <a:spLocks/>
          </p:cNvSpPr>
          <p:nvPr/>
        </p:nvSpPr>
        <p:spPr>
          <a:xfrm>
            <a:off x="942975" y="5715001"/>
            <a:ext cx="10972800" cy="1171574"/>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val="37422267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DA6AB6-CAD7-F790-2E74-F03DB0D6ED4F}"/>
            </a:ext>
          </a:extLst>
        </p:cNvPr>
        <p:cNvGrpSpPr/>
        <p:nvPr/>
      </p:nvGrpSpPr>
      <p:grpSpPr>
        <a:xfrm>
          <a:off x="0" y="0"/>
          <a:ext cx="0" cy="0"/>
          <a:chOff x="0" y="0"/>
          <a:chExt cx="0" cy="0"/>
        </a:xfrm>
      </p:grpSpPr>
      <p:sp>
        <p:nvSpPr>
          <p:cNvPr id="4" name="Date Placeholder 3">
            <a:extLst>
              <a:ext uri="{FF2B5EF4-FFF2-40B4-BE49-F238E27FC236}">
                <a16:creationId xmlns:a16="http://schemas.microsoft.com/office/drawing/2014/main" id="{B507AB69-ADBD-7036-57F7-52BDFD70C9E9}"/>
              </a:ext>
            </a:extLst>
          </p:cNvPr>
          <p:cNvSpPr>
            <a:spLocks noGrp="1"/>
          </p:cNvSpPr>
          <p:nvPr>
            <p:ph type="dt" sz="half" idx="10"/>
          </p:nvPr>
        </p:nvSpPr>
        <p:spPr/>
        <p:txBody>
          <a:bodyPr/>
          <a:lstStyle/>
          <a:p>
            <a:fld id="{502525B2-294A-4B0C-904D-C163F21F7B01}" type="datetime1">
              <a:rPr lang="en-US" smtClean="0"/>
              <a:pPr/>
              <a:t>4/24/2025</a:t>
            </a:fld>
            <a:endParaRPr lang="en-US"/>
          </a:p>
        </p:txBody>
      </p:sp>
      <p:sp>
        <p:nvSpPr>
          <p:cNvPr id="6" name="Slide Number Placeholder 5">
            <a:extLst>
              <a:ext uri="{FF2B5EF4-FFF2-40B4-BE49-F238E27FC236}">
                <a16:creationId xmlns:a16="http://schemas.microsoft.com/office/drawing/2014/main" id="{29E4392C-6CC5-DA09-A822-3A407A15913F}"/>
              </a:ext>
            </a:extLst>
          </p:cNvPr>
          <p:cNvSpPr>
            <a:spLocks noGrp="1"/>
          </p:cNvSpPr>
          <p:nvPr>
            <p:ph type="sldNum" sz="quarter" idx="12"/>
          </p:nvPr>
        </p:nvSpPr>
        <p:spPr/>
        <p:txBody>
          <a:bodyPr/>
          <a:lstStyle/>
          <a:p>
            <a:fld id="{3C0F9C3E-79AB-4D1D-AF94-F9B1D785080B}" type="slidenum">
              <a:rPr lang="en-US" smtClean="0"/>
              <a:pPr/>
              <a:t>9</a:t>
            </a:fld>
            <a:endParaRPr lang="en-US"/>
          </a:p>
        </p:txBody>
      </p:sp>
      <p:sp>
        <p:nvSpPr>
          <p:cNvPr id="7" name="Title 1">
            <a:extLst>
              <a:ext uri="{FF2B5EF4-FFF2-40B4-BE49-F238E27FC236}">
                <a16:creationId xmlns:a16="http://schemas.microsoft.com/office/drawing/2014/main" id="{88902F6F-3372-D79C-79CF-AEB4E8977A8C}"/>
              </a:ext>
            </a:extLst>
          </p:cNvPr>
          <p:cNvSpPr txBox="1">
            <a:spLocks/>
          </p:cNvSpPr>
          <p:nvPr/>
        </p:nvSpPr>
        <p:spPr>
          <a:xfrm>
            <a:off x="3581400" y="-93661"/>
            <a:ext cx="8229600" cy="1143000"/>
          </a:xfrm>
          <a:prstGeom prst="rect">
            <a:avLst/>
          </a:prstGeom>
        </p:spPr>
        <p:txBody>
          <a:bodyPr vert="horz" lIns="91440" tIns="45720" rIns="91440" bIns="45720" rtlCol="0" anchor="t">
            <a:normAutofit/>
          </a:bodyPr>
          <a:lstStyle>
            <a:lvl1pPr algn="l" defTabSz="914400" rtl="0" eaLnBrk="1" latinLnBrk="0" hangingPunct="1">
              <a:spcBef>
                <a:spcPct val="0"/>
              </a:spcBef>
              <a:buNone/>
              <a:defRPr sz="4000" b="1" kern="1200" cap="all">
                <a:solidFill>
                  <a:schemeClr val="tx1"/>
                </a:solidFill>
                <a:latin typeface="+mj-lt"/>
                <a:ea typeface="+mj-ea"/>
                <a:cs typeface="+mj-cs"/>
              </a:defRPr>
            </a:lvl1pPr>
          </a:lstStyle>
          <a:p>
            <a:r>
              <a:rPr lang="en-US" dirty="0">
                <a:solidFill>
                  <a:srgbClr val="FF0000"/>
                </a:solidFill>
              </a:rPr>
              <a:t>Literature Survey</a:t>
            </a:r>
          </a:p>
        </p:txBody>
      </p:sp>
      <p:graphicFrame>
        <p:nvGraphicFramePr>
          <p:cNvPr id="9" name="Table 8">
            <a:extLst>
              <a:ext uri="{FF2B5EF4-FFF2-40B4-BE49-F238E27FC236}">
                <a16:creationId xmlns:a16="http://schemas.microsoft.com/office/drawing/2014/main" id="{D137135A-1CF3-B4F2-1D76-66635C96FB9A}"/>
              </a:ext>
            </a:extLst>
          </p:cNvPr>
          <p:cNvGraphicFramePr>
            <a:graphicFrameLocks noGrp="1"/>
          </p:cNvGraphicFramePr>
          <p:nvPr>
            <p:extLst>
              <p:ext uri="{D42A27DB-BD31-4B8C-83A1-F6EECF244321}">
                <p14:modId xmlns:p14="http://schemas.microsoft.com/office/powerpoint/2010/main" val="2287965999"/>
              </p:ext>
            </p:extLst>
          </p:nvPr>
        </p:nvGraphicFramePr>
        <p:xfrm>
          <a:off x="228600" y="457200"/>
          <a:ext cx="11658601" cy="6361021"/>
        </p:xfrm>
        <a:graphic>
          <a:graphicData uri="http://schemas.openxmlformats.org/drawingml/2006/table">
            <a:tbl>
              <a:tblPr firstRow="1" bandRow="1">
                <a:tableStyleId>{5940675A-B579-460E-94D1-54222C63F5DA}</a:tableStyleId>
              </a:tblPr>
              <a:tblGrid>
                <a:gridCol w="1250755">
                  <a:extLst>
                    <a:ext uri="{9D8B030D-6E8A-4147-A177-3AD203B41FA5}">
                      <a16:colId xmlns:a16="http://schemas.microsoft.com/office/drawing/2014/main" val="2580789494"/>
                    </a:ext>
                  </a:extLst>
                </a:gridCol>
                <a:gridCol w="2257337">
                  <a:extLst>
                    <a:ext uri="{9D8B030D-6E8A-4147-A177-3AD203B41FA5}">
                      <a16:colId xmlns:a16="http://schemas.microsoft.com/office/drawing/2014/main" val="2127584132"/>
                    </a:ext>
                  </a:extLst>
                </a:gridCol>
                <a:gridCol w="2953082">
                  <a:extLst>
                    <a:ext uri="{9D8B030D-6E8A-4147-A177-3AD203B41FA5}">
                      <a16:colId xmlns:a16="http://schemas.microsoft.com/office/drawing/2014/main" val="3766001457"/>
                    </a:ext>
                  </a:extLst>
                </a:gridCol>
                <a:gridCol w="2468778">
                  <a:extLst>
                    <a:ext uri="{9D8B030D-6E8A-4147-A177-3AD203B41FA5}">
                      <a16:colId xmlns:a16="http://schemas.microsoft.com/office/drawing/2014/main" val="1989905757"/>
                    </a:ext>
                  </a:extLst>
                </a:gridCol>
                <a:gridCol w="2728649">
                  <a:extLst>
                    <a:ext uri="{9D8B030D-6E8A-4147-A177-3AD203B41FA5}">
                      <a16:colId xmlns:a16="http://schemas.microsoft.com/office/drawing/2014/main" val="1699379814"/>
                    </a:ext>
                  </a:extLst>
                </a:gridCol>
              </a:tblGrid>
              <a:tr h="417421">
                <a:tc>
                  <a:txBody>
                    <a:bodyPr/>
                    <a:lstStyle/>
                    <a:p>
                      <a:r>
                        <a:rPr lang="en-IN" sz="1400" dirty="0" err="1">
                          <a:latin typeface="Times New Roman" panose="02020603050405020304" pitchFamily="18" charset="0"/>
                          <a:cs typeface="Times New Roman" panose="02020603050405020304" pitchFamily="18" charset="0"/>
                        </a:rPr>
                        <a:t>Sl</a:t>
                      </a:r>
                      <a:r>
                        <a:rPr lang="en-IN" sz="1400" dirty="0">
                          <a:latin typeface="Times New Roman" panose="02020603050405020304" pitchFamily="18" charset="0"/>
                          <a:cs typeface="Times New Roman" panose="02020603050405020304" pitchFamily="18" charset="0"/>
                        </a:rPr>
                        <a:t> No</a:t>
                      </a:r>
                    </a:p>
                  </a:txBody>
                  <a:tcPr/>
                </a:tc>
                <a:tc>
                  <a:txBody>
                    <a:bodyPr/>
                    <a:lstStyle/>
                    <a:p>
                      <a:r>
                        <a:rPr lang="en-IN" sz="1400" dirty="0">
                          <a:latin typeface="Times New Roman" panose="02020603050405020304" pitchFamily="18" charset="0"/>
                          <a:cs typeface="Times New Roman" panose="02020603050405020304" pitchFamily="18" charset="0"/>
                        </a:rPr>
                        <a:t>Authors</a:t>
                      </a:r>
                    </a:p>
                  </a:txBody>
                  <a:tcPr/>
                </a:tc>
                <a:tc>
                  <a:txBody>
                    <a:bodyPr/>
                    <a:lstStyle/>
                    <a:p>
                      <a:r>
                        <a:rPr lang="en-IN" sz="1400" dirty="0">
                          <a:latin typeface="Times New Roman" panose="02020603050405020304" pitchFamily="18" charset="0"/>
                          <a:cs typeface="Times New Roman" panose="02020603050405020304" pitchFamily="18" charset="0"/>
                        </a:rPr>
                        <a:t>Methodology </a:t>
                      </a:r>
                    </a:p>
                  </a:txBody>
                  <a:tcPr/>
                </a:tc>
                <a:tc>
                  <a:txBody>
                    <a:bodyPr/>
                    <a:lstStyle/>
                    <a:p>
                      <a:r>
                        <a:rPr lang="en-IN" sz="1400" dirty="0">
                          <a:latin typeface="Times New Roman" panose="02020603050405020304" pitchFamily="18" charset="0"/>
                          <a:cs typeface="Times New Roman" panose="02020603050405020304" pitchFamily="18" charset="0"/>
                        </a:rPr>
                        <a:t>Advantages </a:t>
                      </a:r>
                    </a:p>
                  </a:txBody>
                  <a:tcPr/>
                </a:tc>
                <a:tc>
                  <a:txBody>
                    <a:bodyPr/>
                    <a:lstStyle/>
                    <a:p>
                      <a:r>
                        <a:rPr lang="en-IN" sz="1400" dirty="0">
                          <a:latin typeface="Times New Roman" panose="02020603050405020304" pitchFamily="18" charset="0"/>
                          <a:cs typeface="Times New Roman" panose="02020603050405020304" pitchFamily="18" charset="0"/>
                        </a:rPr>
                        <a:t>Disadvantages</a:t>
                      </a:r>
                    </a:p>
                  </a:txBody>
                  <a:tcPr/>
                </a:tc>
                <a:extLst>
                  <a:ext uri="{0D108BD9-81ED-4DB2-BD59-A6C34878D82A}">
                    <a16:rowId xmlns:a16="http://schemas.microsoft.com/office/drawing/2014/main" val="1263074364"/>
                  </a:ext>
                </a:extLst>
              </a:tr>
              <a:tr h="2728283">
                <a:tc>
                  <a:txBody>
                    <a:bodyPr/>
                    <a:lstStyle/>
                    <a:p>
                      <a:r>
                        <a:rPr lang="en-IN" sz="1400" dirty="0">
                          <a:latin typeface="Times New Roman" panose="02020603050405020304" pitchFamily="18" charset="0"/>
                          <a:cs typeface="Times New Roman" panose="02020603050405020304" pitchFamily="18" charset="0"/>
                        </a:rPr>
                        <a:t>9</a:t>
                      </a:r>
                    </a:p>
                  </a:txBody>
                  <a:tcPr/>
                </a:tc>
                <a:tc>
                  <a:txBody>
                    <a:bodyPr/>
                    <a:lstStyle/>
                    <a:p>
                      <a:r>
                        <a:rPr lang="en-US" sz="1400" b="0" i="0"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2"/>
                        </a:rPr>
                        <a:t>R. </a:t>
                      </a:r>
                      <a:r>
                        <a:rPr lang="en-US" sz="1400" b="0" i="0" u="none" strike="noStrike" kern="1200" dirty="0" err="1">
                          <a:solidFill>
                            <a:schemeClr val="tx1"/>
                          </a:solidFill>
                          <a:effectLst/>
                          <a:latin typeface="Times New Roman" panose="02020603050405020304" pitchFamily="18" charset="0"/>
                          <a:ea typeface="+mn-ea"/>
                          <a:cs typeface="Times New Roman" panose="02020603050405020304" pitchFamily="18" charset="0"/>
                          <a:hlinkClick r:id="rId2"/>
                        </a:rPr>
                        <a:t>Kingsy</a:t>
                      </a:r>
                      <a:r>
                        <a:rPr lang="en-US" sz="1400" b="0" i="0"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2"/>
                        </a:rPr>
                        <a:t> Grace</a:t>
                      </a:r>
                      <a:r>
                        <a:rPr lang="en-US" sz="14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a:t>
                      </a:r>
                      <a:endParaRPr lang="en-US" sz="1400" b="0" i="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sz="1400" b="0" i="0"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3"/>
                        </a:rPr>
                        <a:t>Karthika Aishvarya S.</a:t>
                      </a:r>
                      <a:r>
                        <a:rPr lang="en-US" sz="14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a:t>
                      </a:r>
                      <a:endParaRPr lang="en-US" sz="1400" b="0" i="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sz="1400" b="0" i="0"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4"/>
                        </a:rPr>
                        <a:t>B. Monisha</a:t>
                      </a:r>
                      <a:r>
                        <a:rPr lang="en-US" sz="14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a:t>
                      </a:r>
                      <a:endParaRPr lang="en-US" sz="1400" b="0" i="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sz="1400" b="0" i="0"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5"/>
                        </a:rPr>
                        <a:t>A. Kaarthik</a:t>
                      </a:r>
                      <a:endParaRPr lang="en-US" sz="1400" b="0" i="0" kern="1200" dirty="0">
                        <a:solidFill>
                          <a:schemeClr val="tx1"/>
                        </a:solidFill>
                        <a:effectLst/>
                        <a:latin typeface="Times New Roman" panose="02020603050405020304" pitchFamily="18" charset="0"/>
                        <a:ea typeface="+mn-ea"/>
                        <a:cs typeface="Times New Roman" panose="02020603050405020304" pitchFamily="18" charset="0"/>
                      </a:endParaRPr>
                    </a:p>
                    <a:p>
                      <a:r>
                        <a:rPr lang="en-US" sz="1400" b="0" i="0" kern="1200" dirty="0">
                          <a:solidFill>
                            <a:schemeClr val="tx1"/>
                          </a:solidFill>
                          <a:effectLst/>
                          <a:latin typeface="Times New Roman" panose="02020603050405020304" pitchFamily="18" charset="0"/>
                          <a:ea typeface="+mn-ea"/>
                          <a:cs typeface="Times New Roman" panose="02020603050405020304" pitchFamily="18" charset="0"/>
                        </a:rPr>
                        <a:t>Department of Computer Science and Engineering, Sri Ramakrishna Engineering College, Coimbatore, India</a:t>
                      </a:r>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The proposed system uses real-time sensor data to analyze and visualize air quality by measuring six critical pollutants: ozone (O₃), Particulate Matter (PM2.5), carbon monoxide (CO), nitrogen dioxide (NO₂), and sulfur dioxide (SO₂). Fuzzy C-Means clustering is applied to process the data, providing a more accurate analysis of air pollution. The results are compared with other algorithms in the literature, showing superior accuracy with Fuzzy C-Means.</a:t>
                      </a:r>
                      <a:endParaRPr lang="en-IN" sz="1400" dirty="0">
                        <a:latin typeface="Times New Roman" panose="02020603050405020304" pitchFamily="18" charset="0"/>
                        <a:cs typeface="Times New Roman" panose="02020603050405020304" pitchFamily="18" charset="0"/>
                      </a:endParaRPr>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n-US" sz="1400" dirty="0">
                          <a:latin typeface="Times New Roman" panose="02020603050405020304" pitchFamily="18" charset="0"/>
                          <a:cs typeface="Times New Roman" panose="02020603050405020304" pitchFamily="18" charset="0"/>
                        </a:rPr>
                        <a:t>The system provides real-time air quality monitoring, offering valuable insights into pollutant levels. Fuzzy C-Means clustering enhances accuracy and effectiveness compared to other algorithms. This system can help raise awareness of air pollution’s health risks and guide preventive actions.</a:t>
                      </a:r>
                    </a:p>
                    <a:p>
                      <a:pPr algn="just"/>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The accuracy of the system depends on the quality of sensor data and environmental conditions. The complexity of Fuzzy C-Means clustering may require more processing power, and maintaining the system can be resource-intensive. The system's performance may also be influenced by sensor calibration and data variability.</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447591889"/>
                  </a:ext>
                </a:extLst>
              </a:tr>
              <a:tr h="2931453">
                <a:tc>
                  <a:txBody>
                    <a:bodyPr/>
                    <a:lstStyle/>
                    <a:p>
                      <a:r>
                        <a:rPr lang="en-IN" sz="1400" dirty="0">
                          <a:latin typeface="Times New Roman" panose="02020603050405020304" pitchFamily="18" charset="0"/>
                          <a:cs typeface="Times New Roman" panose="02020603050405020304" pitchFamily="18" charset="0"/>
                        </a:rPr>
                        <a:t>10</a:t>
                      </a:r>
                    </a:p>
                  </a:txBody>
                  <a:tcPr/>
                </a:tc>
                <a:tc>
                  <a:txBody>
                    <a:bodyPr/>
                    <a:lstStyle/>
                    <a:p>
                      <a:r>
                        <a:rPr lang="it-IT" sz="1400" b="0" i="0" u="sng" kern="1200" dirty="0">
                          <a:solidFill>
                            <a:schemeClr val="tx1"/>
                          </a:solidFill>
                          <a:effectLst/>
                          <a:latin typeface="Times New Roman" panose="02020603050405020304" pitchFamily="18" charset="0"/>
                          <a:ea typeface="+mn-ea"/>
                          <a:cs typeface="Times New Roman" panose="02020603050405020304" pitchFamily="18" charset="0"/>
                          <a:hlinkClick r:id="rId6"/>
                        </a:rPr>
                        <a:t>Carlo Alberto Rosati</a:t>
                      </a:r>
                      <a:r>
                        <a:rPr lang="it-IT" sz="1400" b="0" i="0" u="sng" kern="1200" dirty="0">
                          <a:solidFill>
                            <a:schemeClr val="tx1"/>
                          </a:solidFill>
                          <a:effectLst/>
                          <a:latin typeface="Times New Roman" panose="02020603050405020304" pitchFamily="18" charset="0"/>
                          <a:ea typeface="+mn-ea"/>
                          <a:cs typeface="Times New Roman" panose="02020603050405020304" pitchFamily="18" charset="0"/>
                        </a:rPr>
                        <a:t>,</a:t>
                      </a:r>
                      <a:endParaRPr lang="it-IT" sz="1400" b="0" i="0" kern="1200" dirty="0">
                        <a:solidFill>
                          <a:schemeClr val="tx1"/>
                        </a:solidFill>
                        <a:effectLst/>
                        <a:latin typeface="Times New Roman" panose="02020603050405020304" pitchFamily="18" charset="0"/>
                        <a:ea typeface="+mn-ea"/>
                        <a:cs typeface="Times New Roman" panose="02020603050405020304" pitchFamily="18" charset="0"/>
                      </a:endParaRPr>
                    </a:p>
                    <a:p>
                      <a:r>
                        <a:rPr lang="it-IT" sz="1400" b="0" i="0"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7"/>
                        </a:rPr>
                        <a:t>Andrea Cervo</a:t>
                      </a:r>
                      <a:r>
                        <a:rPr lang="it-IT" sz="1400" b="0" i="0" u="none" strike="noStrike" kern="1200" dirty="0">
                          <a:solidFill>
                            <a:schemeClr val="tx1"/>
                          </a:solidFill>
                          <a:effectLst/>
                          <a:latin typeface="Times New Roman" panose="02020603050405020304" pitchFamily="18" charset="0"/>
                          <a:ea typeface="+mn-ea"/>
                          <a:cs typeface="Times New Roman" panose="02020603050405020304" pitchFamily="18" charset="0"/>
                        </a:rPr>
                        <a:t>,</a:t>
                      </a:r>
                      <a:endParaRPr lang="it-IT" sz="1400" b="0" i="0" kern="1200" dirty="0">
                        <a:solidFill>
                          <a:schemeClr val="tx1"/>
                        </a:solidFill>
                        <a:effectLst/>
                        <a:latin typeface="Times New Roman" panose="02020603050405020304" pitchFamily="18" charset="0"/>
                        <a:ea typeface="+mn-ea"/>
                        <a:cs typeface="Times New Roman" panose="02020603050405020304" pitchFamily="18" charset="0"/>
                      </a:endParaRPr>
                    </a:p>
                    <a:p>
                      <a:r>
                        <a:rPr lang="it-IT" sz="1400" b="0" i="0" u="none" strike="noStrike" kern="1200" dirty="0">
                          <a:solidFill>
                            <a:schemeClr val="tx1"/>
                          </a:solidFill>
                          <a:effectLst/>
                          <a:latin typeface="Times New Roman" panose="02020603050405020304" pitchFamily="18" charset="0"/>
                          <a:ea typeface="+mn-ea"/>
                          <a:cs typeface="Times New Roman" panose="02020603050405020304" pitchFamily="18" charset="0"/>
                          <a:hlinkClick r:id="rId8"/>
                        </a:rPr>
                        <a:t>Cesare Fantuzzi</a:t>
                      </a:r>
                      <a:endParaRPr lang="it-IT" sz="1400" b="0" i="0" kern="1200" dirty="0">
                        <a:solidFill>
                          <a:schemeClr val="tx1"/>
                        </a:solidFill>
                        <a:effectLst/>
                        <a:latin typeface="Times New Roman" panose="02020603050405020304" pitchFamily="18" charset="0"/>
                        <a:ea typeface="+mn-ea"/>
                        <a:cs typeface="Times New Roman" panose="02020603050405020304" pitchFamily="18" charset="0"/>
                      </a:endParaRPr>
                    </a:p>
                    <a:p>
                      <a:r>
                        <a:rPr lang="it-IT" sz="1400" b="0" i="0" kern="1200" dirty="0">
                          <a:solidFill>
                            <a:schemeClr val="tx1"/>
                          </a:solidFill>
                          <a:effectLst/>
                          <a:latin typeface="Times New Roman" panose="02020603050405020304" pitchFamily="18" charset="0"/>
                          <a:ea typeface="+mn-ea"/>
                          <a:cs typeface="Times New Roman" panose="02020603050405020304" pitchFamily="18" charset="0"/>
                        </a:rPr>
                        <a:t>DISMI, UNIMORE, Reggio Emilia, Italy</a:t>
                      </a:r>
                    </a:p>
                    <a:p>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This project integrates Building Information Modeling (BIM) with IoT sensor networks to monitor air quality parameters in real-time. The system uses distributed IoT sensors, employing open-source software and MQTT communication protocols to update and manage air quality data. A web-based dashboard is developed to visualize both real-time and historical data. The BIM system is enhanced with sensor data to bridge the gap between digital models and actual conditions in construction automation.</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The integration of IoT sensors with BIM allows for real-time monitoring and updating, improving synchronization between the digital model and the physical structure. It provides scalable solutions for air quality monitoring and enhances decision-making with live data. Open-source software and protocols reduce costs and promote flexibility.</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US" sz="1400" dirty="0">
                          <a:latin typeface="Times New Roman" panose="02020603050405020304" pitchFamily="18" charset="0"/>
                          <a:cs typeface="Times New Roman" panose="02020603050405020304" pitchFamily="18" charset="0"/>
                        </a:rPr>
                        <a:t>Managing large datasets may become complex as the system scales, requiring efficient data processing and storage solutions. The system’s reliance on continuous sensor data and stable communication networks may introduce risks related to data loss or inaccuracies. Additionally, frequent updates to the digital model may still require manual input to maintain synchronization.</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710836316"/>
                  </a:ext>
                </a:extLst>
              </a:tr>
            </a:tbl>
          </a:graphicData>
        </a:graphic>
      </p:graphicFrame>
      <p:sp>
        <p:nvSpPr>
          <p:cNvPr id="2" name="Content Placeholder 2">
            <a:extLst>
              <a:ext uri="{FF2B5EF4-FFF2-40B4-BE49-F238E27FC236}">
                <a16:creationId xmlns:a16="http://schemas.microsoft.com/office/drawing/2014/main" id="{E66667F2-3740-0527-0C1D-8CE6C6093251}"/>
              </a:ext>
            </a:extLst>
          </p:cNvPr>
          <p:cNvSpPr txBox="1">
            <a:spLocks/>
          </p:cNvSpPr>
          <p:nvPr/>
        </p:nvSpPr>
        <p:spPr>
          <a:xfrm>
            <a:off x="942975" y="5715001"/>
            <a:ext cx="10972800" cy="1171574"/>
          </a:xfrm>
          <a:prstGeom prst="rect">
            <a:avLst/>
          </a:prstGeom>
        </p:spPr>
        <p:txBody>
          <a:bodyPr vert="horz" lIns="91440" tIns="45720" rIns="91440" bIns="45720" rtlCol="0" anchor="b">
            <a:normAutofit/>
          </a:bodyPr>
          <a:lstStyle>
            <a:lvl1pPr marL="0" indent="0" algn="l"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1pPr>
            <a:lvl2pPr marL="457200" indent="0" algn="l" defTabSz="914400" rtl="0" eaLnBrk="1" latinLnBrk="0" hangingPunct="1">
              <a:spcBef>
                <a:spcPct val="20000"/>
              </a:spcBef>
              <a:buFont typeface="Arial" pitchFamily="34" charset="0"/>
              <a:buNone/>
              <a:defRPr sz="1800" kern="1200">
                <a:solidFill>
                  <a:schemeClr val="tx1">
                    <a:tint val="75000"/>
                  </a:schemeClr>
                </a:solidFill>
                <a:latin typeface="+mn-lt"/>
                <a:ea typeface="+mn-ea"/>
                <a:cs typeface="+mn-cs"/>
              </a:defRPr>
            </a:lvl2pPr>
            <a:lvl3pPr marL="914400" indent="0" algn="l" defTabSz="914400" rtl="0" eaLnBrk="1" latinLnBrk="0" hangingPunct="1">
              <a:spcBef>
                <a:spcPct val="20000"/>
              </a:spcBef>
              <a:buFont typeface="Arial" pitchFamily="34" charset="0"/>
              <a:buNone/>
              <a:defRPr sz="1600" kern="1200">
                <a:solidFill>
                  <a:schemeClr val="tx1">
                    <a:tint val="75000"/>
                  </a:schemeClr>
                </a:solidFill>
                <a:latin typeface="+mn-lt"/>
                <a:ea typeface="+mn-ea"/>
                <a:cs typeface="+mn-cs"/>
              </a:defRPr>
            </a:lvl3pPr>
            <a:lvl4pPr marL="1371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4pPr>
            <a:lvl5pPr marL="18288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5pPr>
            <a:lvl6pPr marL="22860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6pPr>
            <a:lvl7pPr marL="27432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7pPr>
            <a:lvl8pPr marL="32004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8pPr>
            <a:lvl9pPr marL="3657600" indent="0" algn="l" defTabSz="914400" rtl="0" eaLnBrk="1" latinLnBrk="0" hangingPunct="1">
              <a:spcBef>
                <a:spcPct val="20000"/>
              </a:spcBef>
              <a:buFont typeface="Arial" pitchFamily="34" charset="0"/>
              <a:buNone/>
              <a:defRPr sz="1400" kern="1200">
                <a:solidFill>
                  <a:schemeClr val="tx1">
                    <a:tint val="75000"/>
                  </a:schemeClr>
                </a:solidFill>
                <a:latin typeface="+mn-lt"/>
                <a:ea typeface="+mn-ea"/>
                <a:cs typeface="+mn-cs"/>
              </a:defRPr>
            </a:lvl9pPr>
          </a:lstStyle>
          <a:p>
            <a:endParaRPr lang="en-US" dirty="0"/>
          </a:p>
        </p:txBody>
      </p:sp>
    </p:spTree>
    <p:extLst>
      <p:ext uri="{BB962C8B-B14F-4D97-AF65-F5344CB8AC3E}">
        <p14:creationId xmlns:p14="http://schemas.microsoft.com/office/powerpoint/2010/main" val="20727147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499</TotalTime>
  <Words>3528</Words>
  <Application>Microsoft Office PowerPoint</Application>
  <PresentationFormat>Widescreen</PresentationFormat>
  <Paragraphs>322</Paragraphs>
  <Slides>20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Calibri</vt:lpstr>
      <vt:lpstr>Times New Roman</vt:lpstr>
      <vt:lpstr>Wingdings</vt:lpstr>
      <vt:lpstr>Office Theme</vt:lpstr>
      <vt:lpstr>DEPARTMENT OF INFORMATION SCIENCE &amp; ENGINEERING</vt:lpstr>
      <vt:lpstr>Agenda</vt:lpstr>
      <vt:lpstr>Introduction </vt:lpstr>
      <vt:lpstr>Problem Definition</vt:lpstr>
      <vt:lpstr>PowerPoint Presentation</vt:lpstr>
      <vt:lpstr>PowerPoint Presentation</vt:lpstr>
      <vt:lpstr>PowerPoint Presentation</vt:lpstr>
      <vt:lpstr>PowerPoint Presentation</vt:lpstr>
      <vt:lpstr>PowerPoint Presentation</vt:lpstr>
      <vt:lpstr>Objectives</vt:lpstr>
      <vt:lpstr>Design Modules</vt:lpstr>
      <vt:lpstr>Algorithm</vt:lpstr>
      <vt:lpstr>PowerPoint Presentation</vt:lpstr>
      <vt:lpstr>Demonstration</vt:lpstr>
      <vt:lpstr>PowerPoint Presentation</vt:lpstr>
      <vt:lpstr>Conclusion</vt:lpstr>
      <vt:lpstr>References</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INFORMATION SCIENCE &amp; ENGINEERING</dc:title>
  <dc:creator>GANGADHAR</dc:creator>
  <cp:lastModifiedBy>Ranjit Prasad AJ</cp:lastModifiedBy>
  <cp:revision>20</cp:revision>
  <dcterms:created xsi:type="dcterms:W3CDTF">2019-03-07T05:34:07Z</dcterms:created>
  <dcterms:modified xsi:type="dcterms:W3CDTF">2025-04-24T18:17:29Z</dcterms:modified>
</cp:coreProperties>
</file>