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1" r:id="rId2"/>
    <p:sldId id="259" r:id="rId3"/>
    <p:sldId id="260" r:id="rId4"/>
    <p:sldId id="262" r:id="rId5"/>
    <p:sldId id="263" r:id="rId6"/>
    <p:sldId id="266" r:id="rId7"/>
    <p:sldId id="264" r:id="rId8"/>
    <p:sldId id="265" r:id="rId9"/>
    <p:sldId id="267" r:id="rId10"/>
    <p:sldId id="268" r:id="rId11"/>
    <p:sldId id="270" r:id="rId12"/>
    <p:sldId id="271" r:id="rId13"/>
    <p:sldId id="272" r:id="rId14"/>
    <p:sldId id="273" r:id="rId15"/>
    <p:sldId id="274" r:id="rId16"/>
    <p:sldId id="269" r:id="rId17"/>
    <p:sldId id="276" r:id="rId18"/>
    <p:sldId id="278" r:id="rId19"/>
    <p:sldId id="279" r:id="rId20"/>
    <p:sldId id="280"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353" autoAdjust="0"/>
  </p:normalViewPr>
  <p:slideViewPr>
    <p:cSldViewPr snapToGrid="0">
      <p:cViewPr varScale="1">
        <p:scale>
          <a:sx n="82" d="100"/>
          <a:sy n="82" d="100"/>
        </p:scale>
        <p:origin x="624"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0326C6-C211-4ACE-B5D2-D0008CD52410}" type="datetimeFigureOut">
              <a:rPr lang="en-US" smtClean="0"/>
              <a:t>2/6/2025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0326C6-C211-4ACE-B5D2-D0008CD52410}" type="datetimeFigureOut">
              <a:rPr lang="en-US" smtClean="0"/>
              <a:t>2/6/2025</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326C6-C211-4ACE-B5D2-D0008CD52410}"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2/6/2025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54197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2/6/2025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326C6-C211-4ACE-B5D2-D0008CD52410}" type="datetimeFigureOut">
              <a:rPr lang="en-US" smtClean="0"/>
              <a:t>2/6/2025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a:p>
            <a:r>
              <a:rPr lang="en-US" dirty="0"/>
              <a:t>DATA STRUCTURE AND ALGORITHM</a:t>
            </a:r>
          </a:p>
        </p:txBody>
      </p:sp>
      <p:sp>
        <p:nvSpPr>
          <p:cNvPr id="3" name="Text Placeholder 2"/>
          <p:cNvSpPr>
            <a:spLocks noGrp="1"/>
          </p:cNvSpPr>
          <p:nvPr>
            <p:ph type="body" sz="quarter" idx="14"/>
          </p:nvPr>
        </p:nvSpPr>
        <p:spPr/>
        <p:txBody>
          <a:bodyPr/>
          <a:lstStyle/>
          <a:p>
            <a:r>
              <a:rPr lang="en-US" dirty="0"/>
              <a:t>3</a:t>
            </a:r>
            <a:r>
              <a:rPr lang="en-US" baseline="30000" dirty="0"/>
              <a:t>RD</a:t>
            </a:r>
            <a:r>
              <a:rPr lang="en-US" dirty="0"/>
              <a:t> SEMESTER</a:t>
            </a:r>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83"/>
            <a:ext cx="10515600" cy="637114"/>
          </a:xfrm>
        </p:spPr>
        <p:txBody>
          <a:bodyPr>
            <a:normAutofit fontScale="90000"/>
          </a:bodyPr>
          <a:lstStyle/>
          <a:p>
            <a:br>
              <a:rPr lang="en-US" dirty="0"/>
            </a:br>
            <a:r>
              <a:rPr lang="en-US" b="1" dirty="0"/>
              <a:t>Classification of data structure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34096"/>
            <a:ext cx="10515600" cy="6123904"/>
          </a:xfrm>
        </p:spPr>
      </p:pic>
    </p:spTree>
    <p:extLst>
      <p:ext uri="{BB962C8B-B14F-4D97-AF65-F5344CB8AC3E}">
        <p14:creationId xmlns:p14="http://schemas.microsoft.com/office/powerpoint/2010/main" val="301937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Primitive data structure</a:t>
            </a:r>
          </a:p>
        </p:txBody>
      </p:sp>
      <p:sp>
        <p:nvSpPr>
          <p:cNvPr id="3" name="Content Placeholder 2"/>
          <p:cNvSpPr>
            <a:spLocks noGrp="1"/>
          </p:cNvSpPr>
          <p:nvPr>
            <p:ph idx="1"/>
          </p:nvPr>
        </p:nvSpPr>
        <p:spPr/>
        <p:txBody>
          <a:bodyPr/>
          <a:lstStyle/>
          <a:p>
            <a:pPr marL="0" indent="0">
              <a:buNone/>
            </a:pPr>
            <a:r>
              <a:rPr lang="en-US" b="1" dirty="0"/>
              <a:t>Primitive Data Structures</a:t>
            </a:r>
            <a:br>
              <a:rPr lang="en-US" dirty="0"/>
            </a:br>
            <a:r>
              <a:rPr lang="en-US" dirty="0"/>
              <a:t>Basic data structures directly operated by machine instructions. Examples:</a:t>
            </a:r>
          </a:p>
          <a:p>
            <a:pPr>
              <a:buFont typeface="Arial" panose="020B0604020202020204" pitchFamily="34" charset="0"/>
              <a:buChar char="•"/>
            </a:pPr>
            <a:r>
              <a:rPr lang="en-US" dirty="0"/>
              <a:t>Integer</a:t>
            </a:r>
          </a:p>
          <a:p>
            <a:pPr>
              <a:buFont typeface="Arial" panose="020B0604020202020204" pitchFamily="34" charset="0"/>
              <a:buChar char="•"/>
            </a:pPr>
            <a:r>
              <a:rPr lang="en-US" dirty="0"/>
              <a:t>Float</a:t>
            </a:r>
          </a:p>
          <a:p>
            <a:pPr>
              <a:buFont typeface="Arial" panose="020B0604020202020204" pitchFamily="34" charset="0"/>
              <a:buChar char="•"/>
            </a:pPr>
            <a:r>
              <a:rPr lang="en-US" dirty="0"/>
              <a:t>Character</a:t>
            </a:r>
          </a:p>
          <a:p>
            <a:pPr>
              <a:buFont typeface="Arial" panose="020B0604020202020204" pitchFamily="34" charset="0"/>
              <a:buChar char="•"/>
            </a:pPr>
            <a:r>
              <a:rPr lang="en-US" dirty="0"/>
              <a:t>Pointer</a:t>
            </a:r>
          </a:p>
          <a:p>
            <a:pPr>
              <a:buFont typeface="Arial" panose="020B0604020202020204" pitchFamily="34" charset="0"/>
              <a:buChar char="•"/>
            </a:pPr>
            <a:r>
              <a:rPr lang="en-US" dirty="0"/>
              <a:t>Double</a:t>
            </a:r>
          </a:p>
          <a:p>
            <a:endParaRPr lang="en-US" dirty="0"/>
          </a:p>
        </p:txBody>
      </p:sp>
    </p:spTree>
    <p:extLst>
      <p:ext uri="{BB962C8B-B14F-4D97-AF65-F5344CB8AC3E}">
        <p14:creationId xmlns:p14="http://schemas.microsoft.com/office/powerpoint/2010/main" val="60309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 primitive data structure</a:t>
            </a:r>
          </a:p>
        </p:txBody>
      </p:sp>
      <p:sp>
        <p:nvSpPr>
          <p:cNvPr id="3" name="Content Placeholder 2"/>
          <p:cNvSpPr>
            <a:spLocks noGrp="1"/>
          </p:cNvSpPr>
          <p:nvPr>
            <p:ph idx="1"/>
          </p:nvPr>
        </p:nvSpPr>
        <p:spPr/>
        <p:txBody>
          <a:bodyPr/>
          <a:lstStyle/>
          <a:p>
            <a:pPr marL="0" indent="0">
              <a:buNone/>
            </a:pPr>
            <a:r>
              <a:rPr lang="en-US" b="1" dirty="0"/>
              <a:t>Non-Primitive Data Structures</a:t>
            </a:r>
            <a:endParaRPr lang="en-US" dirty="0"/>
          </a:p>
          <a:p>
            <a:pPr>
              <a:buFont typeface="Arial" panose="020B0604020202020204" pitchFamily="34" charset="0"/>
              <a:buChar char="•"/>
            </a:pPr>
            <a:r>
              <a:rPr lang="en-US" dirty="0"/>
              <a:t>Highly developed and complex data structures</a:t>
            </a:r>
          </a:p>
          <a:p>
            <a:pPr>
              <a:buFont typeface="Arial" panose="020B0604020202020204" pitchFamily="34" charset="0"/>
              <a:buChar char="•"/>
            </a:pPr>
            <a:r>
              <a:rPr lang="en-US" dirty="0"/>
              <a:t>Derived from primitive data structures</a:t>
            </a:r>
          </a:p>
          <a:p>
            <a:pPr>
              <a:buFont typeface="Arial" panose="020B0604020202020204" pitchFamily="34" charset="0"/>
              <a:buChar char="•"/>
            </a:pPr>
            <a:r>
              <a:rPr lang="en-US" dirty="0"/>
              <a:t>Organize groups of homogeneous and heterogeneous data elements</a:t>
            </a:r>
          </a:p>
          <a:p>
            <a:pPr marL="0" indent="0">
              <a:buNone/>
            </a:pPr>
            <a:r>
              <a:rPr lang="en-US" b="1" dirty="0"/>
              <a:t>Examples:</a:t>
            </a:r>
            <a:endParaRPr lang="en-US" dirty="0"/>
          </a:p>
          <a:p>
            <a:pPr>
              <a:buFont typeface="Arial" panose="020B0604020202020204" pitchFamily="34" charset="0"/>
              <a:buChar char="•"/>
            </a:pPr>
            <a:r>
              <a:rPr lang="en-US" dirty="0"/>
              <a:t>Arrays</a:t>
            </a:r>
          </a:p>
          <a:p>
            <a:pPr>
              <a:buFont typeface="Arial" panose="020B0604020202020204" pitchFamily="34" charset="0"/>
              <a:buChar char="•"/>
            </a:pPr>
            <a:r>
              <a:rPr lang="en-US" dirty="0"/>
              <a:t>Lists</a:t>
            </a:r>
          </a:p>
          <a:p>
            <a:pPr>
              <a:buFont typeface="Arial" panose="020B0604020202020204" pitchFamily="34" charset="0"/>
              <a:buChar char="•"/>
            </a:pPr>
            <a:r>
              <a:rPr lang="en-US" dirty="0"/>
              <a:t>Files</a:t>
            </a:r>
          </a:p>
        </p:txBody>
      </p:sp>
    </p:spTree>
    <p:extLst>
      <p:ext uri="{BB962C8B-B14F-4D97-AF65-F5344CB8AC3E}">
        <p14:creationId xmlns:p14="http://schemas.microsoft.com/office/powerpoint/2010/main" val="6410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Linear and non-linear data structure</a:t>
            </a:r>
          </a:p>
        </p:txBody>
      </p:sp>
      <p:sp>
        <p:nvSpPr>
          <p:cNvPr id="3" name="Content Placeholder 2"/>
          <p:cNvSpPr>
            <a:spLocks noGrp="1"/>
          </p:cNvSpPr>
          <p:nvPr>
            <p:ph idx="1"/>
          </p:nvPr>
        </p:nvSpPr>
        <p:spPr>
          <a:ln>
            <a:solidFill>
              <a:srgbClr val="FFFFFF"/>
            </a:solidFill>
          </a:ln>
        </p:spPr>
        <p:txBody>
          <a:bodyPr/>
          <a:lstStyle/>
          <a:p>
            <a:pPr marL="0" indent="0">
              <a:buNone/>
            </a:pPr>
            <a:r>
              <a:rPr lang="en-US" b="1" dirty="0"/>
              <a:t>Linear data structure:</a:t>
            </a:r>
          </a:p>
          <a:p>
            <a:r>
              <a:rPr lang="en-US" dirty="0"/>
              <a:t>All the data elements are arranged in linear order</a:t>
            </a:r>
          </a:p>
          <a:p>
            <a:r>
              <a:rPr lang="en-US" dirty="0"/>
              <a:t>Data are stored in non hierarchical order where each element has predecessor and successor except first and last</a:t>
            </a:r>
          </a:p>
          <a:p>
            <a:r>
              <a:rPr lang="en-US" dirty="0"/>
              <a:t>Example of linear data structure are</a:t>
            </a:r>
          </a:p>
          <a:p>
            <a:pPr lvl="1"/>
            <a:r>
              <a:rPr lang="en-US" dirty="0"/>
              <a:t>Array, stack, queue and linked list</a:t>
            </a:r>
          </a:p>
          <a:p>
            <a:endParaRPr lang="en-US" dirty="0"/>
          </a:p>
        </p:txBody>
      </p:sp>
    </p:spTree>
    <p:extLst>
      <p:ext uri="{BB962C8B-B14F-4D97-AF65-F5344CB8AC3E}">
        <p14:creationId xmlns:p14="http://schemas.microsoft.com/office/powerpoint/2010/main" val="189443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b="1" dirty="0"/>
              <a:t>Non linear data structure:</a:t>
            </a:r>
          </a:p>
          <a:p>
            <a:r>
              <a:rPr lang="en-US" dirty="0"/>
              <a:t>The data structure doesn't form a sequence i.e. each element is connected with two or more items in a non-linear arrangement</a:t>
            </a:r>
          </a:p>
          <a:p>
            <a:r>
              <a:rPr lang="en-US" dirty="0"/>
              <a:t> Data are arranged in some arbitrary function</a:t>
            </a:r>
          </a:p>
          <a:p>
            <a:r>
              <a:rPr lang="en-US" dirty="0"/>
              <a:t>For example: tree, graph etc.</a:t>
            </a:r>
          </a:p>
          <a:p>
            <a:pPr marL="0" indent="0">
              <a:buNone/>
            </a:pPr>
            <a:endParaRPr lang="en-US" dirty="0"/>
          </a:p>
        </p:txBody>
      </p:sp>
    </p:spTree>
    <p:extLst>
      <p:ext uri="{BB962C8B-B14F-4D97-AF65-F5344CB8AC3E}">
        <p14:creationId xmlns:p14="http://schemas.microsoft.com/office/powerpoint/2010/main" val="259449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data type</a:t>
            </a:r>
          </a:p>
        </p:txBody>
      </p:sp>
      <p:sp>
        <p:nvSpPr>
          <p:cNvPr id="3" name="Content Placeholder 2"/>
          <p:cNvSpPr>
            <a:spLocks noGrp="1"/>
          </p:cNvSpPr>
          <p:nvPr>
            <p:ph idx="1"/>
          </p:nvPr>
        </p:nvSpPr>
        <p:spPr/>
        <p:txBody>
          <a:bodyPr>
            <a:normAutofit/>
          </a:bodyPr>
          <a:lstStyle/>
          <a:p>
            <a:pPr marL="0" indent="0">
              <a:buNone/>
            </a:pPr>
            <a:r>
              <a:rPr lang="en-US" b="1" dirty="0"/>
              <a:t>Abstract Data Type (ADT)</a:t>
            </a:r>
            <a:endParaRPr lang="en-US" dirty="0"/>
          </a:p>
          <a:p>
            <a:pPr>
              <a:buFont typeface="Arial" panose="020B0604020202020204" pitchFamily="34" charset="0"/>
              <a:buChar char="•"/>
            </a:pPr>
            <a:r>
              <a:rPr lang="en-US" dirty="0"/>
              <a:t>Functional definition of a data structure, independent of implementation</a:t>
            </a:r>
          </a:p>
          <a:p>
            <a:pPr>
              <a:buFont typeface="Arial" panose="020B0604020202020204" pitchFamily="34" charset="0"/>
              <a:buChar char="•"/>
            </a:pPr>
            <a:r>
              <a:rPr lang="en-US" dirty="0"/>
              <a:t>Consists of a data type and a set of operations for manipulation</a:t>
            </a:r>
          </a:p>
          <a:p>
            <a:pPr>
              <a:buFont typeface="Arial" panose="020B0604020202020204" pitchFamily="34" charset="0"/>
              <a:buChar char="•"/>
            </a:pPr>
            <a:r>
              <a:rPr lang="en-US" dirty="0"/>
              <a:t>Specified in an implementation-independent manner</a:t>
            </a:r>
          </a:p>
          <a:p>
            <a:pPr>
              <a:buFont typeface="Arial" panose="020B0604020202020204" pitchFamily="34" charset="0"/>
              <a:buChar char="•"/>
            </a:pPr>
            <a:r>
              <a:rPr lang="en-US" dirty="0"/>
              <a:t>Focuses on mathematical properties, ignoring implementation constraints</a:t>
            </a:r>
          </a:p>
        </p:txBody>
      </p:sp>
    </p:spTree>
    <p:extLst>
      <p:ext uri="{BB962C8B-B14F-4D97-AF65-F5344CB8AC3E}">
        <p14:creationId xmlns:p14="http://schemas.microsoft.com/office/powerpoint/2010/main" val="116554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a:t>
            </a:r>
          </a:p>
        </p:txBody>
      </p:sp>
      <p:sp>
        <p:nvSpPr>
          <p:cNvPr id="3" name="Content Placeholder 2"/>
          <p:cNvSpPr>
            <a:spLocks noGrp="1"/>
          </p:cNvSpPr>
          <p:nvPr>
            <p:ph idx="1"/>
          </p:nvPr>
        </p:nvSpPr>
        <p:spPr/>
        <p:txBody>
          <a:bodyPr>
            <a:normAutofit/>
          </a:bodyPr>
          <a:lstStyle/>
          <a:p>
            <a:pPr marL="0" indent="0">
              <a:buNone/>
            </a:pPr>
            <a:r>
              <a:rPr lang="en-US" b="1" dirty="0"/>
              <a:t>Algorithm</a:t>
            </a:r>
            <a:endParaRPr lang="en-US" dirty="0"/>
          </a:p>
          <a:p>
            <a:pPr>
              <a:buFont typeface="Arial" panose="020B0604020202020204" pitchFamily="34" charset="0"/>
              <a:buChar char="•"/>
            </a:pPr>
            <a:r>
              <a:rPr lang="en-US" dirty="0"/>
              <a:t>A finite sequence of instructions to solve a stated problem</a:t>
            </a:r>
          </a:p>
          <a:p>
            <a:pPr>
              <a:buFont typeface="Arial" panose="020B0604020202020204" pitchFamily="34" charset="0"/>
              <a:buChar char="•"/>
            </a:pPr>
            <a:r>
              <a:rPr lang="en-US" dirty="0"/>
              <a:t>A stated problem is a well-defined, solvable task</a:t>
            </a:r>
          </a:p>
          <a:p>
            <a:pPr>
              <a:buFont typeface="Arial" panose="020B0604020202020204" pitchFamily="34" charset="0"/>
              <a:buChar char="•"/>
            </a:pPr>
            <a:r>
              <a:rPr lang="en-US" dirty="0"/>
              <a:t>Must terminate and produce a result</a:t>
            </a:r>
          </a:p>
          <a:p>
            <a:pPr marL="0" indent="0">
              <a:buNone/>
            </a:pPr>
            <a:r>
              <a:rPr lang="en-US" b="1" dirty="0"/>
              <a:t>Characteristics of an Algorithm:</a:t>
            </a:r>
            <a:endParaRPr lang="en-US" dirty="0"/>
          </a:p>
          <a:p>
            <a:pPr>
              <a:buFont typeface="Arial" panose="020B0604020202020204" pitchFamily="34" charset="0"/>
              <a:buChar char="•"/>
            </a:pPr>
            <a:r>
              <a:rPr lang="en-US" b="1" dirty="0"/>
              <a:t>Input</a:t>
            </a:r>
            <a:endParaRPr lang="en-US" dirty="0"/>
          </a:p>
          <a:p>
            <a:pPr>
              <a:buFont typeface="Arial" panose="020B0604020202020204" pitchFamily="34" charset="0"/>
              <a:buChar char="•"/>
            </a:pPr>
            <a:r>
              <a:rPr lang="en-US" b="1" dirty="0"/>
              <a:t>Output</a:t>
            </a:r>
            <a:endParaRPr lang="en-US" dirty="0"/>
          </a:p>
          <a:p>
            <a:pPr>
              <a:buFont typeface="Arial" panose="020B0604020202020204" pitchFamily="34" charset="0"/>
              <a:buChar char="•"/>
            </a:pPr>
            <a:r>
              <a:rPr lang="en-US" b="1" dirty="0"/>
              <a:t>Finiteness</a:t>
            </a:r>
            <a:r>
              <a:rPr lang="en-US" dirty="0"/>
              <a:t> – Should complete in a finite number of steps</a:t>
            </a:r>
          </a:p>
          <a:p>
            <a:pPr>
              <a:buFont typeface="Arial" panose="020B0604020202020204" pitchFamily="34" charset="0"/>
              <a:buChar char="•"/>
            </a:pPr>
            <a:r>
              <a:rPr lang="en-US" b="1" dirty="0"/>
              <a:t>Unambiguous</a:t>
            </a:r>
            <a:r>
              <a:rPr lang="en-US" dirty="0"/>
              <a:t> – Clearly stated instructions</a:t>
            </a:r>
          </a:p>
          <a:p>
            <a:pPr>
              <a:buFont typeface="Arial" panose="020B0604020202020204" pitchFamily="34" charset="0"/>
              <a:buChar char="•"/>
            </a:pPr>
            <a:r>
              <a:rPr lang="en-US" b="1" dirty="0"/>
              <a:t>Effectiveness</a:t>
            </a:r>
            <a:r>
              <a:rPr lang="en-US" dirty="0"/>
              <a:t> – Achieves the desired outcome efficiently</a:t>
            </a:r>
          </a:p>
        </p:txBody>
      </p:sp>
    </p:spTree>
    <p:extLst>
      <p:ext uri="{BB962C8B-B14F-4D97-AF65-F5344CB8AC3E}">
        <p14:creationId xmlns:p14="http://schemas.microsoft.com/office/powerpoint/2010/main" val="415138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Write an algorithm to find largest of three numbers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9186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an algorithm to find largest of two numbers</a:t>
            </a:r>
          </a:p>
        </p:txBody>
      </p:sp>
      <p:sp>
        <p:nvSpPr>
          <p:cNvPr id="3" name="Content Placeholder 2"/>
          <p:cNvSpPr>
            <a:spLocks noGrp="1"/>
          </p:cNvSpPr>
          <p:nvPr>
            <p:ph idx="1"/>
          </p:nvPr>
        </p:nvSpPr>
        <p:spPr/>
        <p:txBody>
          <a:bodyPr>
            <a:normAutofit/>
          </a:bodyPr>
          <a:lstStyle/>
          <a:p>
            <a:pPr marL="0" indent="0">
              <a:buNone/>
            </a:pPr>
            <a:r>
              <a:rPr lang="en-US" b="1" dirty="0"/>
              <a:t>Algorithm to Find the Greatest of Three Numbers</a:t>
            </a:r>
            <a:endParaRPr lang="en-US" dirty="0"/>
          </a:p>
          <a:p>
            <a:pPr>
              <a:buFont typeface="+mj-lt"/>
              <a:buAutoNum type="arabicPeriod"/>
            </a:pPr>
            <a:r>
              <a:rPr lang="en-US" b="1" dirty="0"/>
              <a:t>Start</a:t>
            </a:r>
            <a:endParaRPr lang="en-US" dirty="0"/>
          </a:p>
          <a:p>
            <a:pPr>
              <a:buFont typeface="+mj-lt"/>
              <a:buAutoNum type="arabicPeriod"/>
            </a:pPr>
            <a:r>
              <a:rPr lang="en-US" dirty="0"/>
              <a:t>Read three numbers: </a:t>
            </a:r>
            <a:r>
              <a:rPr lang="en-US" b="1" dirty="0"/>
              <a:t>A, B,</a:t>
            </a:r>
            <a:r>
              <a:rPr lang="en-US" dirty="0"/>
              <a:t> and </a:t>
            </a:r>
            <a:r>
              <a:rPr lang="en-US" b="1" dirty="0"/>
              <a:t>C</a:t>
            </a:r>
            <a:endParaRPr lang="en-US" dirty="0"/>
          </a:p>
          <a:p>
            <a:pPr>
              <a:buFont typeface="+mj-lt"/>
              <a:buAutoNum type="arabicPeriod"/>
            </a:pPr>
            <a:r>
              <a:rPr lang="en-US" dirty="0"/>
              <a:t>Check if </a:t>
            </a:r>
            <a:r>
              <a:rPr lang="en-US" b="1" dirty="0"/>
              <a:t>A &gt; B</a:t>
            </a:r>
            <a:endParaRPr lang="en-US" dirty="0"/>
          </a:p>
          <a:p>
            <a:pPr marL="742950" lvl="1" indent="-285750">
              <a:buFont typeface="+mj-lt"/>
              <a:buAutoNum type="arabicPeriod"/>
            </a:pPr>
            <a:r>
              <a:rPr lang="en-US" b="1" dirty="0"/>
              <a:t>If true</a:t>
            </a:r>
            <a:r>
              <a:rPr lang="en-US" dirty="0"/>
              <a:t>, check if </a:t>
            </a:r>
            <a:r>
              <a:rPr lang="en-US" b="1" dirty="0"/>
              <a:t>A &gt; C</a:t>
            </a:r>
            <a:endParaRPr lang="en-US" dirty="0"/>
          </a:p>
          <a:p>
            <a:pPr marL="1143000" lvl="2" indent="-228600">
              <a:buFont typeface="+mj-lt"/>
              <a:buAutoNum type="arabicPeriod"/>
            </a:pPr>
            <a:r>
              <a:rPr lang="en-US" b="1" dirty="0"/>
              <a:t>If true</a:t>
            </a:r>
            <a:r>
              <a:rPr lang="en-US" dirty="0"/>
              <a:t>, print </a:t>
            </a:r>
            <a:r>
              <a:rPr lang="en-US" b="1" dirty="0"/>
              <a:t>A</a:t>
            </a:r>
            <a:r>
              <a:rPr lang="en-US" dirty="0"/>
              <a:t> as the greatest number</a:t>
            </a:r>
          </a:p>
          <a:p>
            <a:pPr marL="1143000" lvl="2" indent="-228600">
              <a:buFont typeface="+mj-lt"/>
              <a:buAutoNum type="arabicPeriod"/>
            </a:pPr>
            <a:r>
              <a:rPr lang="en-US" b="1" dirty="0"/>
              <a:t>If false</a:t>
            </a:r>
            <a:r>
              <a:rPr lang="en-US" dirty="0"/>
              <a:t>, print </a:t>
            </a:r>
            <a:r>
              <a:rPr lang="en-US" b="1" dirty="0"/>
              <a:t>C</a:t>
            </a:r>
            <a:r>
              <a:rPr lang="en-US" dirty="0"/>
              <a:t> as the greatest number</a:t>
            </a:r>
          </a:p>
          <a:p>
            <a:pPr marL="742950" lvl="1" indent="-285750">
              <a:buFont typeface="+mj-lt"/>
              <a:buAutoNum type="arabicPeriod"/>
            </a:pPr>
            <a:r>
              <a:rPr lang="en-US" b="1" dirty="0"/>
              <a:t>If false</a:t>
            </a:r>
            <a:r>
              <a:rPr lang="en-US" dirty="0"/>
              <a:t>, check if </a:t>
            </a:r>
            <a:r>
              <a:rPr lang="en-US" b="1" dirty="0"/>
              <a:t>B &gt; C</a:t>
            </a:r>
            <a:endParaRPr lang="en-US" dirty="0"/>
          </a:p>
          <a:p>
            <a:pPr marL="1143000" lvl="2" indent="-228600">
              <a:buFont typeface="+mj-lt"/>
              <a:buAutoNum type="arabicPeriod"/>
            </a:pPr>
            <a:r>
              <a:rPr lang="en-US" b="1" dirty="0"/>
              <a:t>If true</a:t>
            </a:r>
            <a:r>
              <a:rPr lang="en-US" dirty="0"/>
              <a:t>, print </a:t>
            </a:r>
            <a:r>
              <a:rPr lang="en-US" b="1" dirty="0"/>
              <a:t>B</a:t>
            </a:r>
            <a:r>
              <a:rPr lang="en-US" dirty="0"/>
              <a:t> as the greatest number</a:t>
            </a:r>
          </a:p>
          <a:p>
            <a:pPr marL="1143000" lvl="2" indent="-228600">
              <a:buFont typeface="+mj-lt"/>
              <a:buAutoNum type="arabicPeriod"/>
            </a:pPr>
            <a:r>
              <a:rPr lang="en-US" b="1" dirty="0"/>
              <a:t>If false</a:t>
            </a:r>
            <a:r>
              <a:rPr lang="en-US" dirty="0"/>
              <a:t>, print </a:t>
            </a:r>
            <a:r>
              <a:rPr lang="en-US" b="1" dirty="0"/>
              <a:t>C</a:t>
            </a:r>
            <a:r>
              <a:rPr lang="en-US" dirty="0"/>
              <a:t> as the greatest number</a:t>
            </a:r>
          </a:p>
          <a:p>
            <a:pPr>
              <a:buFont typeface="+mj-lt"/>
              <a:buAutoNum type="arabicPeriod"/>
            </a:pPr>
            <a:r>
              <a:rPr lang="en-US" b="1" dirty="0"/>
              <a:t>End</a:t>
            </a:r>
            <a:endParaRPr lang="en-US" dirty="0"/>
          </a:p>
        </p:txBody>
      </p:sp>
    </p:spTree>
    <p:extLst>
      <p:ext uri="{BB962C8B-B14F-4D97-AF65-F5344CB8AC3E}">
        <p14:creationId xmlns:p14="http://schemas.microsoft.com/office/powerpoint/2010/main" val="227976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Analysis</a:t>
            </a:r>
          </a:p>
        </p:txBody>
      </p:sp>
      <p:sp>
        <p:nvSpPr>
          <p:cNvPr id="3" name="Content Placeholder 2"/>
          <p:cNvSpPr>
            <a:spLocks noGrp="1"/>
          </p:cNvSpPr>
          <p:nvPr>
            <p:ph idx="1"/>
          </p:nvPr>
        </p:nvSpPr>
        <p:spPr/>
        <p:txBody>
          <a:bodyPr/>
          <a:lstStyle/>
          <a:p>
            <a:r>
              <a:rPr lang="en-US" b="1" dirty="0"/>
              <a:t>Analysis of the Algorithm</a:t>
            </a:r>
            <a:endParaRPr lang="en-US" dirty="0"/>
          </a:p>
          <a:p>
            <a:pPr>
              <a:buFont typeface="Arial" panose="020B0604020202020204" pitchFamily="34" charset="0"/>
              <a:buChar char="•"/>
            </a:pPr>
            <a:r>
              <a:rPr lang="en-US" dirty="0"/>
              <a:t>An algorithm is a well-defined set of instructions for solving a problem.</a:t>
            </a:r>
          </a:p>
          <a:p>
            <a:pPr>
              <a:buFont typeface="Arial" panose="020B0604020202020204" pitchFamily="34" charset="0"/>
              <a:buChar char="•"/>
            </a:pPr>
            <a:r>
              <a:rPr lang="en-US" dirty="0"/>
              <a:t>Once the algorithm is finalized, its performance is analyzed based on:</a:t>
            </a:r>
          </a:p>
          <a:p>
            <a:pPr marL="742950" lvl="1" indent="-285750">
              <a:buFont typeface="Arial" panose="020B0604020202020204" pitchFamily="34" charset="0"/>
              <a:buChar char="•"/>
            </a:pPr>
            <a:r>
              <a:rPr lang="en-US" b="1" dirty="0"/>
              <a:t>Time Complexity</a:t>
            </a:r>
            <a:r>
              <a:rPr lang="en-US" dirty="0"/>
              <a:t> – Measures the execution time based on input size.</a:t>
            </a:r>
          </a:p>
          <a:p>
            <a:pPr marL="742950" lvl="1" indent="-285750">
              <a:buFont typeface="Arial" panose="020B0604020202020204" pitchFamily="34" charset="0"/>
              <a:buChar char="•"/>
            </a:pPr>
            <a:r>
              <a:rPr lang="en-US" b="1" dirty="0"/>
              <a:t>Space Complexity</a:t>
            </a:r>
            <a:r>
              <a:rPr lang="en-US" dirty="0"/>
              <a:t> – Evaluates the memory required for execution.</a:t>
            </a:r>
          </a:p>
          <a:p>
            <a:pPr>
              <a:buFont typeface="Arial" panose="020B0604020202020204" pitchFamily="34" charset="0"/>
              <a:buChar char="•"/>
            </a:pPr>
            <a:r>
              <a:rPr lang="en-US" dirty="0"/>
              <a:t>Efficient algorithms optimize both time and space for better performance.</a:t>
            </a:r>
          </a:p>
        </p:txBody>
      </p:sp>
    </p:spTree>
    <p:extLst>
      <p:ext uri="{BB962C8B-B14F-4D97-AF65-F5344CB8AC3E}">
        <p14:creationId xmlns:p14="http://schemas.microsoft.com/office/powerpoint/2010/main" val="336302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SYLLABUS</a:t>
            </a:r>
          </a:p>
        </p:txBody>
      </p:sp>
      <p:sp>
        <p:nvSpPr>
          <p:cNvPr id="5" name="Content Placeholder 4"/>
          <p:cNvSpPr>
            <a:spLocks noGrp="1"/>
          </p:cNvSpPr>
          <p:nvPr>
            <p:ph idx="1"/>
          </p:nvPr>
        </p:nvSpPr>
        <p:spPr/>
        <p:txBody>
          <a:bodyPr>
            <a:normAutofit lnSpcReduction="10000"/>
          </a:bodyPr>
          <a:lstStyle/>
          <a:p>
            <a:pPr marL="0" indent="0">
              <a:buNone/>
            </a:pPr>
            <a:r>
              <a:rPr lang="en-US" b="1" dirty="0"/>
              <a:t>Unit 1: Introduction to Data Structure (2 Hrs.)</a:t>
            </a:r>
            <a:br>
              <a:rPr lang="en-US" dirty="0"/>
            </a:br>
            <a:r>
              <a:rPr lang="en-US" dirty="0"/>
              <a:t>Definition, Abstract Data Type, Importance of Data Structure.</a:t>
            </a:r>
          </a:p>
          <a:p>
            <a:pPr marL="0" indent="0">
              <a:buNone/>
            </a:pPr>
            <a:r>
              <a:rPr lang="en-US" dirty="0"/>
              <a:t> </a:t>
            </a:r>
          </a:p>
          <a:p>
            <a:pPr marL="0" indent="0">
              <a:buNone/>
            </a:pPr>
            <a:r>
              <a:rPr lang="en-US" b="1" dirty="0"/>
              <a:t>Unit 2: The Stack (3 Hrs.)</a:t>
            </a:r>
            <a:br>
              <a:rPr lang="en-US" dirty="0"/>
            </a:br>
            <a:r>
              <a:rPr lang="en-US" dirty="0"/>
              <a:t>Introduction, Stack as an ADT, POP and PUSH Operation, Stack Application: Evaluation of Infix, Postfix, and Prefix Expressions, Conversion of Expression.</a:t>
            </a:r>
          </a:p>
          <a:p>
            <a:pPr marL="0" indent="0">
              <a:buNone/>
            </a:pPr>
            <a:r>
              <a:rPr lang="en-US" dirty="0"/>
              <a:t> </a:t>
            </a:r>
          </a:p>
          <a:p>
            <a:pPr marL="0" indent="0">
              <a:buNone/>
            </a:pPr>
            <a:r>
              <a:rPr lang="en-US" b="1" dirty="0"/>
              <a:t>Unit 3: Queue (3 Hrs.)</a:t>
            </a:r>
            <a:br>
              <a:rPr lang="en-US" dirty="0"/>
            </a:br>
            <a:r>
              <a:rPr lang="en-US" dirty="0"/>
              <a:t>Introduction, Queue as an ADT, Primitive Operations in Queue, Linear and Circular Queue and Their Application, </a:t>
            </a:r>
            <a:r>
              <a:rPr lang="en-US" dirty="0" err="1"/>
              <a:t>Enqueue</a:t>
            </a:r>
            <a:r>
              <a:rPr lang="en-US" dirty="0"/>
              <a:t> and </a:t>
            </a:r>
            <a:r>
              <a:rPr lang="en-US" dirty="0" err="1"/>
              <a:t>Dequeue</a:t>
            </a:r>
            <a:r>
              <a:rPr lang="en-US" dirty="0"/>
              <a:t>, Priority Queue.</a:t>
            </a:r>
          </a:p>
        </p:txBody>
      </p:sp>
    </p:spTree>
    <p:extLst>
      <p:ext uri="{BB962C8B-B14F-4D97-AF65-F5344CB8AC3E}">
        <p14:creationId xmlns:p14="http://schemas.microsoft.com/office/powerpoint/2010/main" val="208561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22D-A046-66D2-C4AC-71A3BBBC4E7C}"/>
              </a:ext>
            </a:extLst>
          </p:cNvPr>
          <p:cNvSpPr>
            <a:spLocks noGrp="1"/>
          </p:cNvSpPr>
          <p:nvPr>
            <p:ph type="title"/>
          </p:nvPr>
        </p:nvSpPr>
        <p:spPr/>
        <p:txBody>
          <a:bodyPr>
            <a:normAutofit fontScale="90000"/>
          </a:bodyPr>
          <a:lstStyle/>
          <a:p>
            <a:r>
              <a:rPr lang="en-US" b="1" dirty="0"/>
              <a:t>Algorithm Analysis</a:t>
            </a:r>
            <a:endParaRPr lang="en-US" dirty="0"/>
          </a:p>
        </p:txBody>
      </p:sp>
      <p:sp>
        <p:nvSpPr>
          <p:cNvPr id="3" name="Content Placeholder 2">
            <a:extLst>
              <a:ext uri="{FF2B5EF4-FFF2-40B4-BE49-F238E27FC236}">
                <a16:creationId xmlns:a16="http://schemas.microsoft.com/office/drawing/2014/main" id="{8B2ACC86-769A-4907-F4F3-825B6CB34127}"/>
              </a:ext>
            </a:extLst>
          </p:cNvPr>
          <p:cNvSpPr>
            <a:spLocks noGrp="1"/>
          </p:cNvSpPr>
          <p:nvPr>
            <p:ph idx="1"/>
          </p:nvPr>
        </p:nvSpPr>
        <p:spPr/>
        <p:txBody>
          <a:bodyPr>
            <a:normAutofit fontScale="92500" lnSpcReduction="20000"/>
          </a:bodyPr>
          <a:lstStyle/>
          <a:p>
            <a:pPr marL="0" indent="0">
              <a:buNone/>
            </a:pPr>
            <a:r>
              <a:rPr lang="en-US" b="1" dirty="0"/>
              <a:t>1. Time Complexity</a:t>
            </a:r>
          </a:p>
          <a:p>
            <a:pPr marL="0" indent="0">
              <a:buNone/>
            </a:pPr>
            <a:r>
              <a:rPr lang="en-US" dirty="0"/>
              <a:t>Measures the execution time of an algorithm based on input size.</a:t>
            </a:r>
          </a:p>
          <a:p>
            <a:pPr marL="0" indent="0">
              <a:buNone/>
            </a:pPr>
            <a:r>
              <a:rPr lang="en-US" dirty="0"/>
              <a:t>Expressed using </a:t>
            </a:r>
            <a:r>
              <a:rPr lang="en-US" b="1" dirty="0"/>
              <a:t>Big-O notation</a:t>
            </a:r>
            <a:r>
              <a:rPr lang="en-US" dirty="0"/>
              <a:t> (e.g., </a:t>
            </a:r>
            <a:r>
              <a:rPr lang="en-US" b="1" dirty="0"/>
              <a:t>O(1), O(n), O(log n), O(n²)</a:t>
            </a:r>
            <a:r>
              <a:rPr lang="en-US" dirty="0"/>
              <a:t>).</a:t>
            </a:r>
          </a:p>
          <a:p>
            <a:pPr marL="0" indent="0">
              <a:buNone/>
            </a:pPr>
            <a:r>
              <a:rPr lang="en-US" b="1" dirty="0"/>
              <a:t>Best case, worst case, and average case</a:t>
            </a:r>
            <a:r>
              <a:rPr lang="en-US" dirty="0"/>
              <a:t> complexities are considered.</a:t>
            </a:r>
          </a:p>
          <a:p>
            <a:pPr marL="0" indent="0">
              <a:buNone/>
            </a:pPr>
            <a:endParaRPr lang="en-US" b="1" dirty="0"/>
          </a:p>
          <a:p>
            <a:pPr marL="0" indent="0">
              <a:buNone/>
            </a:pPr>
            <a:r>
              <a:rPr lang="en-US" b="1" dirty="0"/>
              <a:t>2. Space Complexity</a:t>
            </a:r>
          </a:p>
          <a:p>
            <a:pPr marL="0" indent="0">
              <a:buNone/>
            </a:pPr>
            <a:r>
              <a:rPr lang="en-US" dirty="0"/>
              <a:t>Evaluates the memory required by an algorithm during execution.</a:t>
            </a:r>
          </a:p>
          <a:p>
            <a:pPr marL="0" indent="0">
              <a:buNone/>
            </a:pPr>
            <a:r>
              <a:rPr lang="en-US" dirty="0"/>
              <a:t>Includes </a:t>
            </a:r>
            <a:r>
              <a:rPr lang="en-US" b="1" dirty="0"/>
              <a:t>input storage, auxiliary space, and recursion stack space</a:t>
            </a:r>
            <a:r>
              <a:rPr lang="en-US" dirty="0"/>
              <a:t>.</a:t>
            </a:r>
          </a:p>
          <a:p>
            <a:pPr marL="0" indent="0">
              <a:buNone/>
            </a:pPr>
            <a:r>
              <a:rPr lang="en-US" dirty="0"/>
              <a:t>Expressed using Big-O notation (e.g., </a:t>
            </a:r>
            <a:r>
              <a:rPr lang="en-US" b="1" dirty="0"/>
              <a:t>O(1), O(n), O(n²)</a:t>
            </a:r>
            <a:r>
              <a:rPr lang="en-US" dirty="0"/>
              <a:t>).</a:t>
            </a:r>
          </a:p>
          <a:p>
            <a:pPr marL="0" indent="0">
              <a:buNone/>
            </a:pPr>
            <a:endParaRPr lang="en-US" dirty="0"/>
          </a:p>
          <a:p>
            <a:pPr marL="0" indent="0">
              <a:buNone/>
            </a:pPr>
            <a:r>
              <a:rPr lang="en-US" b="1" dirty="0"/>
              <a:t>Optimizing time and space complexity ensures efficient algorithm performance.</a:t>
            </a:r>
            <a:endParaRPr lang="en-US" dirty="0"/>
          </a:p>
          <a:p>
            <a:pPr marL="0" indent="0">
              <a:buNone/>
            </a:pPr>
            <a:endParaRPr lang="en-US" dirty="0"/>
          </a:p>
        </p:txBody>
      </p:sp>
    </p:spTree>
    <p:extLst>
      <p:ext uri="{BB962C8B-B14F-4D97-AF65-F5344CB8AC3E}">
        <p14:creationId xmlns:p14="http://schemas.microsoft.com/office/powerpoint/2010/main" val="1452657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a:p>
            <a:r>
              <a:rPr lang="en-US" dirty="0"/>
              <a:t>THANK YOU</a:t>
            </a:r>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6822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Unit 4: List (2 Hrs.)</a:t>
            </a:r>
            <a:br>
              <a:rPr lang="en-US" dirty="0"/>
            </a:br>
            <a:r>
              <a:rPr lang="en-US" dirty="0"/>
              <a:t>Introduction, Static and Dynamic List Structure, Array Implementation of Lists, Queues as a List.</a:t>
            </a:r>
          </a:p>
          <a:p>
            <a:pPr marL="0" indent="0">
              <a:buNone/>
            </a:pPr>
            <a:endParaRPr lang="en-US" dirty="0"/>
          </a:p>
          <a:p>
            <a:pPr marL="0" indent="0">
              <a:buNone/>
            </a:pPr>
            <a:r>
              <a:rPr lang="en-US" b="1" dirty="0"/>
              <a:t>Unit 5: Linked Lists (5 Hrs.)</a:t>
            </a:r>
            <a:br>
              <a:rPr lang="en-US" dirty="0"/>
            </a:br>
            <a:r>
              <a:rPr lang="en-US" dirty="0"/>
              <a:t>Introduction, Linked List as an ADT, Dynamic Implementation, Insertion &amp; Deletion of Node To and From a List, Insertion and Deletion After and Before Nodes, Linked Stacks and Queues, Doubly Linked Lists and Its Advantages.</a:t>
            </a:r>
          </a:p>
          <a:p>
            <a:pPr marL="0" indent="0">
              <a:buNone/>
            </a:pPr>
            <a:r>
              <a:rPr lang="en-US" dirty="0"/>
              <a:t> </a:t>
            </a:r>
          </a:p>
          <a:p>
            <a:pPr marL="0" indent="0">
              <a:buNone/>
            </a:pPr>
            <a:r>
              <a:rPr lang="en-US" b="1" dirty="0"/>
              <a:t>Unit 6: Recursion (4 Hrs.)</a:t>
            </a:r>
            <a:br>
              <a:rPr lang="en-US" dirty="0"/>
            </a:br>
            <a:r>
              <a:rPr lang="en-US" dirty="0"/>
              <a:t>Introduction, Principle of Recursion, Recursion vs. Iteration, Recursion Example: TOH and Fibonacci Series, Applications of Recursion, Search Tree.</a:t>
            </a:r>
          </a:p>
          <a:p>
            <a:pPr marL="0" indent="0">
              <a:buNone/>
            </a:pPr>
            <a:endParaRPr lang="en-US" dirty="0"/>
          </a:p>
          <a:p>
            <a:pPr marL="0" indent="0">
              <a:buNone/>
            </a:pPr>
            <a:r>
              <a:rPr lang="en-US" b="1" dirty="0"/>
              <a:t>Unit 7: Trees (5 Hrs.)</a:t>
            </a:r>
            <a:br>
              <a:rPr lang="en-US" dirty="0"/>
            </a:br>
            <a:r>
              <a:rPr lang="en-US" dirty="0"/>
              <a:t>Introduction, Basic Operation in Binary tree, Tree Search and Insertion/Deletion, Binary Tree Traversals (pre-order, post -order and in-order), Tree Height, Level, and Depth, Balanced Trees: AVL Balanced Trees, Balancing Algorithm, The Huffman Algorithm, Game tree, B-Tree.</a:t>
            </a:r>
          </a:p>
        </p:txBody>
      </p:sp>
    </p:spTree>
    <p:extLst>
      <p:ext uri="{BB962C8B-B14F-4D97-AF65-F5344CB8AC3E}">
        <p14:creationId xmlns:p14="http://schemas.microsoft.com/office/powerpoint/2010/main" val="216102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Unit 8: Sorting (5 Hrs.)</a:t>
            </a:r>
            <a:br>
              <a:rPr lang="en-US" dirty="0"/>
            </a:br>
            <a:r>
              <a:rPr lang="en-US" dirty="0"/>
              <a:t>Introduction, Internal and External Sort, Insertion and Selection Sort, Exchange Sort, Bubble and Quick Sort, Merge and Radix Sort, Shell Sort, Binary Sort, Heap Sort as Priority Queue, Efficiency of Sorting, Big 'O' Notation.</a:t>
            </a:r>
          </a:p>
          <a:p>
            <a:pPr marL="0" indent="0">
              <a:buNone/>
            </a:pPr>
            <a:endParaRPr lang="en-US" dirty="0"/>
          </a:p>
          <a:p>
            <a:pPr marL="0" indent="0">
              <a:buNone/>
            </a:pPr>
            <a:r>
              <a:rPr lang="en-US" b="1" dirty="0"/>
              <a:t>Unit 9: Searching (5 Hrs.)</a:t>
            </a:r>
            <a:br>
              <a:rPr lang="en-US" dirty="0"/>
            </a:br>
            <a:r>
              <a:rPr lang="en-US" dirty="0"/>
              <a:t>Introduction to Search Technique; essential of search, Sequential search, Binary search, Tree search, General Search Tree, Hashing: Hash Function and Hash Table, Collision Resolution Technique, Efficiency Comparisons of Different Search Technique.</a:t>
            </a:r>
          </a:p>
          <a:p>
            <a:endParaRPr lang="en-US" dirty="0"/>
          </a:p>
          <a:p>
            <a:pPr marL="0" indent="0">
              <a:buNone/>
            </a:pPr>
            <a:r>
              <a:rPr lang="en-US" b="1" dirty="0"/>
              <a:t>Unit 10: Graphs (5 Hrs.)</a:t>
            </a:r>
            <a:br>
              <a:rPr lang="en-US" dirty="0"/>
            </a:br>
            <a:r>
              <a:rPr lang="en-US" dirty="0"/>
              <a:t>Introduction, Graphs as an ADT, Transitive Closure, </a:t>
            </a:r>
            <a:r>
              <a:rPr lang="en-US" dirty="0" err="1"/>
              <a:t>Warshall's</a:t>
            </a:r>
            <a:r>
              <a:rPr lang="en-US" dirty="0"/>
              <a:t> Algorithm, Types of Graph, Graph Traversal and Spanning Forests, </a:t>
            </a:r>
            <a:r>
              <a:rPr lang="en-US" dirty="0" err="1"/>
              <a:t>Kruskal's</a:t>
            </a:r>
            <a:r>
              <a:rPr lang="en-US" dirty="0"/>
              <a:t> and Round-Robin Algorithms, Shortest-Path Algorithm, Greedy Algorithm, </a:t>
            </a:r>
            <a:r>
              <a:rPr lang="en-US" dirty="0" err="1"/>
              <a:t>Dijkstra's</a:t>
            </a:r>
            <a:r>
              <a:rPr lang="en-US" dirty="0"/>
              <a:t> Algorithm.</a:t>
            </a:r>
          </a:p>
          <a:p>
            <a:pPr marL="0" indent="0">
              <a:buNone/>
            </a:pPr>
            <a:r>
              <a:rPr lang="en-US" dirty="0"/>
              <a:t> </a:t>
            </a:r>
          </a:p>
          <a:p>
            <a:pPr marL="0" indent="0">
              <a:buNone/>
            </a:pPr>
            <a:r>
              <a:rPr lang="en-US" b="1" dirty="0"/>
              <a:t>Unit 11: Algorithms (5 Hrs.)</a:t>
            </a:r>
            <a:br>
              <a:rPr lang="en-US" dirty="0"/>
            </a:br>
            <a:r>
              <a:rPr lang="en-US" dirty="0"/>
              <a:t>Deterministic and Non-deterministic Algorithm, Divide and Conquer Algorithm, Series and Parallel Algorithm, Heuristic and Approximate Algorithms.</a:t>
            </a:r>
          </a:p>
        </p:txBody>
      </p:sp>
    </p:spTree>
    <p:extLst>
      <p:ext uri="{BB962C8B-B14F-4D97-AF65-F5344CB8AC3E}">
        <p14:creationId xmlns:p14="http://schemas.microsoft.com/office/powerpoint/2010/main" val="235218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Laboratory Works:</a:t>
            </a:r>
          </a:p>
          <a:p>
            <a:pPr marL="0" indent="0">
              <a:buNone/>
            </a:pPr>
            <a:br>
              <a:rPr lang="en-US" dirty="0"/>
            </a:br>
            <a:r>
              <a:rPr lang="en-US" dirty="0"/>
              <a:t>There shall be 10 lab exercises based on C or Java</a:t>
            </a:r>
          </a:p>
          <a:p>
            <a:r>
              <a:rPr lang="en-US" dirty="0"/>
              <a:t>Implementations of different operations related to Stack</a:t>
            </a:r>
          </a:p>
          <a:p>
            <a:r>
              <a:rPr lang="en-US" dirty="0"/>
              <a:t>Implementations of different operations related to linear and circular queues</a:t>
            </a:r>
          </a:p>
          <a:p>
            <a:r>
              <a:rPr lang="en-US" dirty="0"/>
              <a:t>Solutions of TOH and Fibonacci Series using Recursion</a:t>
            </a:r>
          </a:p>
          <a:p>
            <a:r>
              <a:rPr lang="en-US" dirty="0"/>
              <a:t>Implementations of different operations related to linked list: singly and doubly linked</a:t>
            </a:r>
          </a:p>
          <a:p>
            <a:r>
              <a:rPr lang="en-US" dirty="0"/>
              <a:t>Implementation of trees: AVL trees, Balancing of AVL</a:t>
            </a:r>
          </a:p>
          <a:p>
            <a:r>
              <a:rPr lang="en-US" dirty="0"/>
              <a:t>Implementation of Merge sort</a:t>
            </a:r>
          </a:p>
          <a:p>
            <a:r>
              <a:rPr lang="en-US" dirty="0"/>
              <a:t>Implementation of different searching technique: sequential, Tree and Binary</a:t>
            </a:r>
          </a:p>
          <a:p>
            <a:r>
              <a:rPr lang="en-US" dirty="0"/>
              <a:t>Implementation of Graphs, Graph traversals</a:t>
            </a:r>
          </a:p>
          <a:p>
            <a:r>
              <a:rPr lang="en-US" dirty="0"/>
              <a:t>Implementation of Hashing</a:t>
            </a:r>
          </a:p>
          <a:p>
            <a:r>
              <a:rPr lang="en-US" dirty="0"/>
              <a:t>Implementations of Heap</a:t>
            </a:r>
          </a:p>
        </p:txBody>
      </p:sp>
    </p:spTree>
    <p:extLst>
      <p:ext uri="{BB962C8B-B14F-4D97-AF65-F5344CB8AC3E}">
        <p14:creationId xmlns:p14="http://schemas.microsoft.com/office/powerpoint/2010/main" val="186716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Prerequisites:</a:t>
            </a:r>
          </a:p>
          <a:p>
            <a:r>
              <a:rPr lang="en-US" dirty="0"/>
              <a:t>Knowledge of C program (preferred)</a:t>
            </a:r>
          </a:p>
          <a:p>
            <a:r>
              <a:rPr lang="en-US" dirty="0"/>
              <a:t>Or Java </a:t>
            </a:r>
          </a:p>
          <a:p>
            <a:endParaRPr lang="en-US" dirty="0"/>
          </a:p>
          <a:p>
            <a:pPr marL="0" indent="0">
              <a:buNone/>
            </a:pPr>
            <a:r>
              <a:rPr lang="en-US" b="1" dirty="0">
                <a:solidFill>
                  <a:schemeClr val="accent5"/>
                </a:solidFill>
              </a:rPr>
              <a:t>Note:- </a:t>
            </a:r>
          </a:p>
          <a:p>
            <a:r>
              <a:rPr lang="en-US" dirty="0">
                <a:solidFill>
                  <a:schemeClr val="accent5"/>
                </a:solidFill>
              </a:rPr>
              <a:t>The complete C programs involved in this subject are not studied here. </a:t>
            </a:r>
          </a:p>
          <a:p>
            <a:r>
              <a:rPr lang="en-US" dirty="0">
                <a:solidFill>
                  <a:schemeClr val="accent5"/>
                </a:solidFill>
              </a:rPr>
              <a:t>You will implement the concept already learned in previous semester.</a:t>
            </a:r>
          </a:p>
          <a:p>
            <a:pPr marL="0" indent="0">
              <a:buNone/>
            </a:pPr>
            <a:endParaRPr lang="en-US" dirty="0">
              <a:solidFill>
                <a:schemeClr val="accent5"/>
              </a:solidFill>
            </a:endParaRPr>
          </a:p>
          <a:p>
            <a:r>
              <a:rPr lang="en-US" dirty="0"/>
              <a:t>From the examination point of writing algorithms and functions are important</a:t>
            </a:r>
          </a:p>
        </p:txBody>
      </p:sp>
    </p:spTree>
    <p:extLst>
      <p:ext uri="{BB962C8B-B14F-4D97-AF65-F5344CB8AC3E}">
        <p14:creationId xmlns:p14="http://schemas.microsoft.com/office/powerpoint/2010/main" val="346432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marL="0" indent="0">
              <a:buNone/>
            </a:pPr>
            <a:endParaRPr lang="en-US" b="1" dirty="0"/>
          </a:p>
          <a:p>
            <a:pPr marL="0" indent="0">
              <a:buNone/>
            </a:pPr>
            <a:r>
              <a:rPr lang="en-US" b="1" dirty="0"/>
              <a:t>Unit 1: Introduction to Data Structure (2 Hrs.)</a:t>
            </a:r>
            <a:br>
              <a:rPr lang="en-US" dirty="0"/>
            </a:br>
            <a:endParaRPr lang="en-US" dirty="0"/>
          </a:p>
        </p:txBody>
      </p:sp>
      <p:sp>
        <p:nvSpPr>
          <p:cNvPr id="4" name="Text Placeholder 3"/>
          <p:cNvSpPr>
            <a:spLocks noGrp="1"/>
          </p:cNvSpPr>
          <p:nvPr>
            <p:ph type="body" sz="quarter" idx="14"/>
          </p:nvPr>
        </p:nvSpPr>
        <p:spPr>
          <a:xfrm>
            <a:off x="2846232" y="3812148"/>
            <a:ext cx="6297769" cy="2256143"/>
          </a:xfrm>
        </p:spPr>
        <p:txBody>
          <a:bodyPr/>
          <a:lstStyle/>
          <a:p>
            <a:endParaRPr lang="en-US" dirty="0"/>
          </a:p>
        </p:txBody>
      </p:sp>
    </p:spTree>
    <p:extLst>
      <p:ext uri="{BB962C8B-B14F-4D97-AF65-F5344CB8AC3E}">
        <p14:creationId xmlns:p14="http://schemas.microsoft.com/office/powerpoint/2010/main" val="171170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algn="just"/>
            <a:r>
              <a:rPr lang="en-US" dirty="0"/>
              <a:t>Definition</a:t>
            </a:r>
          </a:p>
          <a:p>
            <a:r>
              <a:rPr lang="en-US" dirty="0"/>
              <a:t>Abstract Data Type</a:t>
            </a:r>
          </a:p>
          <a:p>
            <a:pPr algn="just"/>
            <a:r>
              <a:rPr lang="en-US" dirty="0"/>
              <a:t> Importance of Data Structure.</a:t>
            </a:r>
          </a:p>
          <a:p>
            <a:pPr marL="0" indent="0">
              <a:buNone/>
            </a:pPr>
            <a:endParaRPr lang="en-US" dirty="0"/>
          </a:p>
        </p:txBody>
      </p:sp>
    </p:spTree>
    <p:extLst>
      <p:ext uri="{BB962C8B-B14F-4D97-AF65-F5344CB8AC3E}">
        <p14:creationId xmlns:p14="http://schemas.microsoft.com/office/powerpoint/2010/main" val="420444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is data structure?</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Data Structure</a:t>
            </a:r>
            <a:br>
              <a:rPr lang="en-US" dirty="0"/>
            </a:br>
            <a:r>
              <a:rPr lang="en-US" dirty="0"/>
              <a:t>A data structure organizes and establishes relationships among data items, serving as the building blocks of a program. It defines:</a:t>
            </a:r>
          </a:p>
          <a:p>
            <a:pPr lvl="1"/>
            <a:r>
              <a:rPr lang="en-US" dirty="0"/>
              <a:t>Data organization</a:t>
            </a:r>
          </a:p>
          <a:p>
            <a:pPr lvl="1"/>
            <a:r>
              <a:rPr lang="en-US" dirty="0"/>
              <a:t>Access methods</a:t>
            </a:r>
          </a:p>
          <a:p>
            <a:pPr lvl="1"/>
            <a:r>
              <a:rPr lang="en-US" dirty="0"/>
              <a:t>Associations between data</a:t>
            </a:r>
          </a:p>
          <a:p>
            <a:pPr lvl="1"/>
            <a:r>
              <a:rPr lang="en-US" dirty="0"/>
              <a:t>Processing options</a:t>
            </a:r>
          </a:p>
          <a:p>
            <a:pPr lvl="1"/>
            <a:r>
              <a:rPr lang="en-US" dirty="0"/>
              <a:t>Choosing the right data structure is essential for implementing an algorithm effectively.</a:t>
            </a:r>
          </a:p>
          <a:p>
            <a:r>
              <a:rPr lang="en-US" b="1" dirty="0"/>
              <a:t>Algorithm + Data Structure = Program</a:t>
            </a:r>
            <a:endParaRPr lang="en-US" dirty="0"/>
          </a:p>
        </p:txBody>
      </p:sp>
    </p:spTree>
    <p:extLst>
      <p:ext uri="{BB962C8B-B14F-4D97-AF65-F5344CB8AC3E}">
        <p14:creationId xmlns:p14="http://schemas.microsoft.com/office/powerpoint/2010/main" val="425344822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1358</TotalTime>
  <Words>1218</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Custom Design</vt:lpstr>
      <vt:lpstr>PowerPoint Presentation</vt:lpstr>
      <vt:lpstr>SYLLABUS</vt:lpstr>
      <vt:lpstr>PowerPoint Presentation</vt:lpstr>
      <vt:lpstr>PowerPoint Presentation</vt:lpstr>
      <vt:lpstr>PowerPoint Presentation</vt:lpstr>
      <vt:lpstr>PowerPoint Presentation</vt:lpstr>
      <vt:lpstr>PowerPoint Presentation</vt:lpstr>
      <vt:lpstr>PowerPoint Presentation</vt:lpstr>
      <vt:lpstr> What is data structure? </vt:lpstr>
      <vt:lpstr> Classification of data structure </vt:lpstr>
      <vt:lpstr>Primitive data structure</vt:lpstr>
      <vt:lpstr>Non- primitive data structure</vt:lpstr>
      <vt:lpstr>Linear and non-linear data structure</vt:lpstr>
      <vt:lpstr>PowerPoint Presentation</vt:lpstr>
      <vt:lpstr>Abstract data type</vt:lpstr>
      <vt:lpstr>Algorithm</vt:lpstr>
      <vt:lpstr>Write an algorithm to find largest of three numbers</vt:lpstr>
      <vt:lpstr>Write an algorithm to find largest of two numbers</vt:lpstr>
      <vt:lpstr>Algorithm Analysis</vt:lpstr>
      <vt:lpstr>Algorithm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Trainer one</cp:lastModifiedBy>
  <cp:revision>37</cp:revision>
  <dcterms:created xsi:type="dcterms:W3CDTF">2021-05-07T17:21:49Z</dcterms:created>
  <dcterms:modified xsi:type="dcterms:W3CDTF">2025-02-06T11:29:54Z</dcterms:modified>
</cp:coreProperties>
</file>