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handoutMasterIdLst>
    <p:handoutMasterId r:id="rId58"/>
  </p:handoutMasterIdLst>
  <p:sldIdLst>
    <p:sldId id="261" r:id="rId2"/>
    <p:sldId id="259" r:id="rId3"/>
    <p:sldId id="344" r:id="rId4"/>
    <p:sldId id="393" r:id="rId5"/>
    <p:sldId id="396" r:id="rId6"/>
    <p:sldId id="395" r:id="rId7"/>
    <p:sldId id="397" r:id="rId8"/>
    <p:sldId id="394" r:id="rId9"/>
    <p:sldId id="399" r:id="rId10"/>
    <p:sldId id="400" r:id="rId11"/>
    <p:sldId id="401" r:id="rId12"/>
    <p:sldId id="402" r:id="rId13"/>
    <p:sldId id="403" r:id="rId14"/>
    <p:sldId id="404" r:id="rId15"/>
    <p:sldId id="405" r:id="rId16"/>
    <p:sldId id="407" r:id="rId17"/>
    <p:sldId id="408" r:id="rId18"/>
    <p:sldId id="406"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50" r:id="rId52"/>
    <p:sldId id="451" r:id="rId53"/>
    <p:sldId id="452" r:id="rId54"/>
    <p:sldId id="453" r:id="rId55"/>
    <p:sldId id="45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6" clrIdx="0">
    <p:extLst>
      <p:ext uri="{19B8F6BF-5375-455C-9EA6-DF929625EA0E}">
        <p15:presenceInfo xmlns:p15="http://schemas.microsoft.com/office/powerpoint/2012/main" userId="5dcf750ec2d4a4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353" autoAdjust="0"/>
  </p:normalViewPr>
  <p:slideViewPr>
    <p:cSldViewPr snapToGrid="0">
      <p:cViewPr varScale="1">
        <p:scale>
          <a:sx n="73" d="100"/>
          <a:sy n="73" d="100"/>
        </p:scale>
        <p:origin x="53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2F52B-AE1A-4F7B-88A0-CE1AEB1B927E}" type="datetimeFigureOut">
              <a:rPr lang="en-US" smtClean="0"/>
              <a:t>8/22/2023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C0BC7-BC7E-4A0D-A192-F1F5F9D73230}" type="slidenum">
              <a:rPr lang="en-US" smtClean="0"/>
              <a:t>‹#›</a:t>
            </a:fld>
            <a:endParaRPr lang="en-US"/>
          </a:p>
        </p:txBody>
      </p:sp>
    </p:spTree>
    <p:extLst>
      <p:ext uri="{BB962C8B-B14F-4D97-AF65-F5344CB8AC3E}">
        <p14:creationId xmlns:p14="http://schemas.microsoft.com/office/powerpoint/2010/main" val="151518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EEB0-6799-4D45-87F5-D81561C02DA9}"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C9AC1-CDB6-429F-B919-9AF8E91F0CC3}" type="slidenum">
              <a:rPr lang="en-US" smtClean="0"/>
              <a:t>‹#›</a:t>
            </a:fld>
            <a:endParaRPr lang="en-US"/>
          </a:p>
        </p:txBody>
      </p:sp>
    </p:spTree>
    <p:extLst>
      <p:ext uri="{BB962C8B-B14F-4D97-AF65-F5344CB8AC3E}">
        <p14:creationId xmlns:p14="http://schemas.microsoft.com/office/powerpoint/2010/main" val="20982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299"/>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40381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F80AFF45-9394-4026-AD7B-02B4088FFFBA}" type="datetime1">
              <a:rPr lang="en-US" smtClean="0"/>
              <a:t>8/22/2023</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B7C0D5-B11B-4EA1-AFC9-4EBED2876C8A}" type="slidenum">
              <a:rPr lang="en-US" smtClean="0"/>
              <a:t>‹#›</a:t>
            </a:fld>
            <a:endParaRPr lang="en-US"/>
          </a:p>
        </p:txBody>
      </p:sp>
      <p:cxnSp>
        <p:nvCxnSpPr>
          <p:cNvPr id="8" name="Straight Connector 7"/>
          <p:cNvCxnSpPr/>
          <p:nvPr userDrawn="1"/>
        </p:nvCxnSpPr>
        <p:spPr>
          <a:xfrm flipV="1">
            <a:off x="838200" y="3284113"/>
            <a:ext cx="10623997"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5"/>
            <a:ext cx="10515600" cy="631061"/>
          </a:xfrm>
        </p:spPr>
        <p:txBody>
          <a:bodyPr/>
          <a:lstStyle>
            <a:lvl1pPr>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994819"/>
            <a:ext cx="10515600" cy="5100809"/>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Footer Placeholder 4"/>
          <p:cNvSpPr>
            <a:spLocks noGrp="1"/>
          </p:cNvSpPr>
          <p:nvPr>
            <p:ph type="ftr" sz="quarter" idx="11"/>
          </p:nvPr>
        </p:nvSpPr>
        <p:spPr>
          <a:xfrm>
            <a:off x="4038600" y="6362163"/>
            <a:ext cx="4114800" cy="359312"/>
          </a:xfrm>
        </p:spPr>
        <p:txBody>
          <a:bodyPr/>
          <a:lstStyle/>
          <a:p>
            <a:endParaRPr lang="en-US" dirty="0"/>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858018"/>
            <a:ext cx="10515600"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31DBB8-7C1C-4CB1-97A5-56D0102B39F1}" type="datetime1">
              <a:rPr lang="en-US" smtClean="0"/>
              <a:t>8/22/2023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cxnSp>
        <p:nvCxnSpPr>
          <p:cNvPr id="13" name="Straight Connector 12"/>
          <p:cNvCxnSpPr/>
          <p:nvPr userDrawn="1"/>
        </p:nvCxnSpPr>
        <p:spPr>
          <a:xfrm>
            <a:off x="838200" y="1107583"/>
            <a:ext cx="10515600" cy="386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5"/>
          </p:nvPr>
        </p:nvSpPr>
        <p:spPr>
          <a:xfrm>
            <a:off x="746975" y="1365161"/>
            <a:ext cx="5035707" cy="467503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6"/>
          </p:nvPr>
        </p:nvSpPr>
        <p:spPr>
          <a:xfrm>
            <a:off x="5782682" y="1462380"/>
            <a:ext cx="5571118" cy="45778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9846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7610"/>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1" y="408284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8C70FF-3659-4EA9-AAE7-EBFA8364DDF4}" type="datetime1">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3657601"/>
            <a:ext cx="10515600" cy="386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1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359808A1-A92D-4046-877E-6CF53E63CC93}" type="datetime1">
              <a:rPr lang="en-US" smtClean="0"/>
              <a:t>8/22/2023</a:t>
            </a:fld>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smtClean="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smtClean="0"/>
          </a:p>
        </p:txBody>
      </p:sp>
    </p:spTree>
    <p:extLst>
      <p:ext uri="{BB962C8B-B14F-4D97-AF65-F5344CB8AC3E}">
        <p14:creationId xmlns:p14="http://schemas.microsoft.com/office/powerpoint/2010/main" val="3600265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3035"/>
            <a:ext cx="10515600" cy="785607"/>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159099"/>
            <a:ext cx="10515600" cy="4924299"/>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EA901-0293-4FFF-AD96-B30B3408E41F}" type="datetime1">
              <a:rPr lang="en-US" smtClean="0"/>
              <a:t>8/22/2023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50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0" r:id="rId3"/>
    <p:sldLayoutId id="2147483663" r:id="rId4"/>
    <p:sldLayoutId id="2147483699" r:id="rId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341" y="1593669"/>
            <a:ext cx="9968248" cy="1332411"/>
          </a:xfrm>
        </p:spPr>
        <p:txBody>
          <a:bodyPr/>
          <a:lstStyle/>
          <a:p>
            <a:endParaRPr lang="en-US" dirty="0"/>
          </a:p>
          <a:p>
            <a:r>
              <a:rPr lang="en-US" dirty="0" smtClean="0"/>
              <a:t>Unit 10: Graphs</a:t>
            </a:r>
          </a:p>
        </p:txBody>
      </p:sp>
      <p:sp>
        <p:nvSpPr>
          <p:cNvPr id="4" name="Date Placeholder 3"/>
          <p:cNvSpPr>
            <a:spLocks noGrp="1"/>
          </p:cNvSpPr>
          <p:nvPr>
            <p:ph type="dt" sz="half" idx="10"/>
          </p:nvPr>
        </p:nvSpPr>
        <p:spPr/>
        <p:txBody>
          <a:bodyPr/>
          <a:lstStyle/>
          <a:p>
            <a:fld id="{34CC1E00-A944-451F-BBB3-8C4C8BB669DA}" type="datetime1">
              <a:rPr lang="en-US" smtClean="0"/>
              <a:t>8/22/2023</a:t>
            </a:fld>
            <a:endParaRPr lang="en-US"/>
          </a:p>
        </p:txBody>
      </p:sp>
      <p:sp>
        <p:nvSpPr>
          <p:cNvPr id="5" name="Slide Number Placeholder 4"/>
          <p:cNvSpPr>
            <a:spLocks noGrp="1"/>
          </p:cNvSpPr>
          <p:nvPr>
            <p:ph type="sldNum" sz="quarter" idx="12"/>
          </p:nvPr>
        </p:nvSpPr>
        <p:spPr/>
        <p:txBody>
          <a:bodyPr/>
          <a:lstStyle/>
          <a:p>
            <a:fld id="{3DDE6E7C-A0EA-4959-8851-3B4B81ADB0FC}" type="slidenum">
              <a:rPr lang="en-US" smtClean="0"/>
              <a:t>1</a:t>
            </a:fld>
            <a:endParaRPr lang="en-US"/>
          </a:p>
        </p:txBody>
      </p:sp>
    </p:spTree>
    <p:extLst>
      <p:ext uri="{BB962C8B-B14F-4D97-AF65-F5344CB8AC3E}">
        <p14:creationId xmlns:p14="http://schemas.microsoft.com/office/powerpoint/2010/main" val="1616028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as an ADT</a:t>
            </a:r>
            <a:endParaRPr lang="en-US" dirty="0"/>
          </a:p>
        </p:txBody>
      </p:sp>
      <p:sp>
        <p:nvSpPr>
          <p:cNvPr id="3" name="Content Placeholder 2"/>
          <p:cNvSpPr>
            <a:spLocks noGrp="1"/>
          </p:cNvSpPr>
          <p:nvPr>
            <p:ph idx="1"/>
          </p:nvPr>
        </p:nvSpPr>
        <p:spPr/>
        <p:txBody>
          <a:bodyPr/>
          <a:lstStyle/>
          <a:p>
            <a:pPr marL="0" indent="0">
              <a:buNone/>
            </a:pPr>
            <a:r>
              <a:rPr lang="en-US" dirty="0" smtClean="0"/>
              <a:t>The graph abstract data type (ADT) is defined as follows</a:t>
            </a:r>
          </a:p>
          <a:p>
            <a:r>
              <a:rPr lang="en-US" dirty="0" smtClean="0"/>
              <a:t>Graph()-creates a new graph</a:t>
            </a:r>
          </a:p>
          <a:p>
            <a:r>
              <a:rPr lang="en-US" dirty="0" err="1" smtClean="0"/>
              <a:t>Addvertex</a:t>
            </a:r>
            <a:r>
              <a:rPr lang="en-US" dirty="0" smtClean="0"/>
              <a:t>()-adds an instance of vertex in graph</a:t>
            </a:r>
          </a:p>
          <a:p>
            <a:r>
              <a:rPr lang="en-US" dirty="0" err="1" smtClean="0"/>
              <a:t>Addedge</a:t>
            </a:r>
            <a:r>
              <a:rPr lang="en-US" dirty="0" smtClean="0"/>
              <a:t>(from </a:t>
            </a:r>
            <a:r>
              <a:rPr lang="en-US" dirty="0" err="1" smtClean="0"/>
              <a:t>vert</a:t>
            </a:r>
            <a:r>
              <a:rPr lang="en-US" dirty="0" smtClean="0"/>
              <a:t>, to </a:t>
            </a:r>
            <a:r>
              <a:rPr lang="en-US" dirty="0" err="1" smtClean="0"/>
              <a:t>vert</a:t>
            </a:r>
            <a:r>
              <a:rPr lang="en-US" dirty="0" smtClean="0"/>
              <a:t>)- ads new , directed edges to the graph that connects two vertices</a:t>
            </a:r>
          </a:p>
          <a:p>
            <a:r>
              <a:rPr lang="en-US" dirty="0" err="1" smtClean="0"/>
              <a:t>Addvertex</a:t>
            </a:r>
            <a:r>
              <a:rPr lang="en-US" dirty="0" smtClean="0"/>
              <a:t>(from </a:t>
            </a:r>
            <a:r>
              <a:rPr lang="en-US" dirty="0" err="1" smtClean="0"/>
              <a:t>vert</a:t>
            </a:r>
            <a:r>
              <a:rPr lang="en-US" dirty="0" smtClean="0"/>
              <a:t>, to </a:t>
            </a:r>
            <a:r>
              <a:rPr lang="en-US" dirty="0" err="1" smtClean="0"/>
              <a:t>vert</a:t>
            </a:r>
            <a:r>
              <a:rPr lang="en-US" dirty="0" smtClean="0"/>
              <a:t>, weight)- adds a new , weighted directed edge to the graph that connects two vertices</a:t>
            </a:r>
          </a:p>
          <a:p>
            <a:r>
              <a:rPr lang="en-US" dirty="0" err="1" smtClean="0"/>
              <a:t>Getvertex</a:t>
            </a:r>
            <a:r>
              <a:rPr lang="en-US" dirty="0" smtClean="0"/>
              <a:t>(</a:t>
            </a:r>
            <a:r>
              <a:rPr lang="en-US" dirty="0" err="1" smtClean="0"/>
              <a:t>vertkey</a:t>
            </a:r>
            <a:r>
              <a:rPr lang="en-US" dirty="0" smtClean="0"/>
              <a:t>)-finds the vertex in the graph named </a:t>
            </a:r>
            <a:r>
              <a:rPr lang="en-US" dirty="0" err="1" smtClean="0"/>
              <a:t>vertkey</a:t>
            </a:r>
            <a:endParaRPr lang="en-US" dirty="0" smtClean="0"/>
          </a:p>
          <a:p>
            <a:r>
              <a:rPr lang="en-US" dirty="0" err="1" smtClean="0"/>
              <a:t>Getvertices</a:t>
            </a:r>
            <a:r>
              <a:rPr lang="en-US" dirty="0" smtClean="0"/>
              <a:t>()-returns the list of all vertices in the graph</a:t>
            </a:r>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10</a:t>
            </a:fld>
            <a:endParaRPr lang="en-US"/>
          </a:p>
        </p:txBody>
      </p:sp>
    </p:spTree>
    <p:extLst>
      <p:ext uri="{BB962C8B-B14F-4D97-AF65-F5344CB8AC3E}">
        <p14:creationId xmlns:p14="http://schemas.microsoft.com/office/powerpoint/2010/main" val="4242719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a:t>
            </a:r>
            <a:r>
              <a:rPr lang="en-US" dirty="0" smtClean="0"/>
              <a:t>Graph</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Generally </a:t>
            </a:r>
            <a:r>
              <a:rPr lang="en-US" dirty="0"/>
              <a:t>graph can be represented in two ways namely adjacency </a:t>
            </a:r>
            <a:r>
              <a:rPr lang="en-US" dirty="0" smtClean="0"/>
              <a:t>lists (Linked list representation</a:t>
            </a:r>
            <a:r>
              <a:rPr lang="en-US" dirty="0"/>
              <a:t>) and adjacency </a:t>
            </a:r>
            <a:r>
              <a:rPr lang="en-US" dirty="0" smtClean="0"/>
              <a:t>matrix (</a:t>
            </a:r>
            <a:r>
              <a:rPr lang="en-US" dirty="0"/>
              <a:t>matrix</a:t>
            </a:r>
            <a:r>
              <a:rPr lang="en-US" dirty="0" smtClean="0"/>
              <a:t>).</a:t>
            </a:r>
          </a:p>
          <a:p>
            <a:pPr marL="0" indent="0">
              <a:buNone/>
            </a:pPr>
            <a:r>
              <a:rPr lang="en-US" b="1" dirty="0"/>
              <a:t>Adjacency List:</a:t>
            </a:r>
          </a:p>
          <a:p>
            <a:pPr marL="0" indent="0">
              <a:buNone/>
            </a:pPr>
            <a:r>
              <a:rPr lang="en-US" dirty="0"/>
              <a:t>This type of representation is suitable for the undirected graphs without multiple </a:t>
            </a:r>
            <a:r>
              <a:rPr lang="en-US" dirty="0" smtClean="0"/>
              <a:t>edges, and </a:t>
            </a:r>
            <a:r>
              <a:rPr lang="en-US" dirty="0"/>
              <a:t>directed graphs. This representation looks as in the tables below</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11</a:t>
            </a:fld>
            <a:endParaRPr lang="en-US"/>
          </a:p>
        </p:txBody>
      </p:sp>
    </p:spTree>
    <p:extLst>
      <p:ext uri="{BB962C8B-B14F-4D97-AF65-F5344CB8AC3E}">
        <p14:creationId xmlns:p14="http://schemas.microsoft.com/office/powerpoint/2010/main" val="3330467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2086319" y="1107897"/>
            <a:ext cx="6835613" cy="4664966"/>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12</a:t>
            </a:fld>
            <a:endParaRPr lang="en-US"/>
          </a:p>
        </p:txBody>
      </p:sp>
    </p:spTree>
    <p:extLst>
      <p:ext uri="{BB962C8B-B14F-4D97-AF65-F5344CB8AC3E}">
        <p14:creationId xmlns:p14="http://schemas.microsoft.com/office/powerpoint/2010/main" val="1675311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Adjacency Matrix</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Given </a:t>
            </a:r>
            <a:r>
              <a:rPr lang="en-US" dirty="0"/>
              <a:t>a simple graph G =(V, E) with |V| = n. assume that the vertices of the </a:t>
            </a:r>
            <a:r>
              <a:rPr lang="en-US" dirty="0" smtClean="0"/>
              <a:t>graph are </a:t>
            </a:r>
            <a:r>
              <a:rPr lang="en-US" dirty="0"/>
              <a:t>listed in some arbitrary order like v1, v2, …, </a:t>
            </a:r>
            <a:r>
              <a:rPr lang="en-US" dirty="0" err="1"/>
              <a:t>vn.</a:t>
            </a:r>
            <a:r>
              <a:rPr lang="en-US" dirty="0"/>
              <a:t> The adjacency matrix A of G, with </a:t>
            </a:r>
            <a:r>
              <a:rPr lang="en-US" dirty="0" smtClean="0"/>
              <a:t>respect to </a:t>
            </a:r>
            <a:r>
              <a:rPr lang="en-US" dirty="0"/>
              <a:t>the order of the vertices is n-by-n zero-one matrix (A = [</a:t>
            </a:r>
            <a:r>
              <a:rPr lang="en-US" dirty="0" err="1"/>
              <a:t>aij</a:t>
            </a:r>
            <a:r>
              <a:rPr lang="en-US" dirty="0"/>
              <a:t>]) with the condition</a:t>
            </a:r>
            <a:r>
              <a:rPr lang="en-US" dirty="0" smtClean="0"/>
              <a:t>,</a:t>
            </a:r>
          </a:p>
          <a:p>
            <a:pPr marL="0" indent="0">
              <a:buNone/>
            </a:pPr>
            <a:endParaRPr lang="en-US" dirty="0"/>
          </a:p>
          <a:p>
            <a:endParaRPr lang="en-US" dirty="0" smtClean="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13</a:t>
            </a:fld>
            <a:endParaRPr lang="en-US"/>
          </a:p>
        </p:txBody>
      </p:sp>
      <p:pic>
        <p:nvPicPr>
          <p:cNvPr id="6" name="Picture 5"/>
          <p:cNvPicPr>
            <a:picLocks noChangeAspect="1"/>
          </p:cNvPicPr>
          <p:nvPr/>
        </p:nvPicPr>
        <p:blipFill>
          <a:blip r:embed="rId2"/>
          <a:stretch>
            <a:fillRect/>
          </a:stretch>
        </p:blipFill>
        <p:spPr>
          <a:xfrm>
            <a:off x="1896292" y="2926870"/>
            <a:ext cx="7474920" cy="1497964"/>
          </a:xfrm>
          <a:prstGeom prst="rect">
            <a:avLst/>
          </a:prstGeom>
        </p:spPr>
      </p:pic>
    </p:spTree>
    <p:extLst>
      <p:ext uri="{BB962C8B-B14F-4D97-AF65-F5344CB8AC3E}">
        <p14:creationId xmlns:p14="http://schemas.microsoft.com/office/powerpoint/2010/main" val="643834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680000" y="1708630"/>
            <a:ext cx="5408650" cy="2575987"/>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14</a:t>
            </a:fld>
            <a:endParaRPr lang="en-US"/>
          </a:p>
        </p:txBody>
      </p:sp>
      <p:sp>
        <p:nvSpPr>
          <p:cNvPr id="8" name="Rectangle 7"/>
          <p:cNvSpPr/>
          <p:nvPr/>
        </p:nvSpPr>
        <p:spPr>
          <a:xfrm>
            <a:off x="6212320" y="1142835"/>
            <a:ext cx="4339458" cy="369332"/>
          </a:xfrm>
          <a:prstGeom prst="rect">
            <a:avLst/>
          </a:prstGeom>
        </p:spPr>
        <p:txBody>
          <a:bodyPr wrap="none">
            <a:spAutoFit/>
          </a:bodyPr>
          <a:lstStyle/>
          <a:p>
            <a:r>
              <a:rPr lang="en-US" dirty="0"/>
              <a:t>Let the order of the vertices be a, b, c, d, e, f</a:t>
            </a:r>
          </a:p>
        </p:txBody>
      </p:sp>
      <p:graphicFrame>
        <p:nvGraphicFramePr>
          <p:cNvPr id="9" name="Table 8"/>
          <p:cNvGraphicFramePr>
            <a:graphicFrameLocks noGrp="1"/>
          </p:cNvGraphicFramePr>
          <p:nvPr>
            <p:extLst>
              <p:ext uri="{D42A27DB-BD31-4B8C-83A1-F6EECF244321}">
                <p14:modId xmlns:p14="http://schemas.microsoft.com/office/powerpoint/2010/main" val="3335190438"/>
              </p:ext>
            </p:extLst>
          </p:nvPr>
        </p:nvGraphicFramePr>
        <p:xfrm>
          <a:off x="6689543" y="1683170"/>
          <a:ext cx="4322444" cy="3647140"/>
        </p:xfrm>
        <a:graphic>
          <a:graphicData uri="http://schemas.openxmlformats.org/drawingml/2006/table">
            <a:tbl>
              <a:tblPr firstRow="1" bandRow="1">
                <a:tableStyleId>{5C22544A-7EE6-4342-B048-85BDC9FD1C3A}</a:tableStyleId>
              </a:tblPr>
              <a:tblGrid>
                <a:gridCol w="617492">
                  <a:extLst>
                    <a:ext uri="{9D8B030D-6E8A-4147-A177-3AD203B41FA5}">
                      <a16:colId xmlns:a16="http://schemas.microsoft.com/office/drawing/2014/main" val="2972284376"/>
                    </a:ext>
                  </a:extLst>
                </a:gridCol>
                <a:gridCol w="617492">
                  <a:extLst>
                    <a:ext uri="{9D8B030D-6E8A-4147-A177-3AD203B41FA5}">
                      <a16:colId xmlns:a16="http://schemas.microsoft.com/office/drawing/2014/main" val="1801605261"/>
                    </a:ext>
                  </a:extLst>
                </a:gridCol>
                <a:gridCol w="617492">
                  <a:extLst>
                    <a:ext uri="{9D8B030D-6E8A-4147-A177-3AD203B41FA5}">
                      <a16:colId xmlns:a16="http://schemas.microsoft.com/office/drawing/2014/main" val="4175304276"/>
                    </a:ext>
                  </a:extLst>
                </a:gridCol>
                <a:gridCol w="617492">
                  <a:extLst>
                    <a:ext uri="{9D8B030D-6E8A-4147-A177-3AD203B41FA5}">
                      <a16:colId xmlns:a16="http://schemas.microsoft.com/office/drawing/2014/main" val="1081689159"/>
                    </a:ext>
                  </a:extLst>
                </a:gridCol>
                <a:gridCol w="617492">
                  <a:extLst>
                    <a:ext uri="{9D8B030D-6E8A-4147-A177-3AD203B41FA5}">
                      <a16:colId xmlns:a16="http://schemas.microsoft.com/office/drawing/2014/main" val="3855819202"/>
                    </a:ext>
                  </a:extLst>
                </a:gridCol>
                <a:gridCol w="617492">
                  <a:extLst>
                    <a:ext uri="{9D8B030D-6E8A-4147-A177-3AD203B41FA5}">
                      <a16:colId xmlns:a16="http://schemas.microsoft.com/office/drawing/2014/main" val="3595400541"/>
                    </a:ext>
                  </a:extLst>
                </a:gridCol>
                <a:gridCol w="617492">
                  <a:extLst>
                    <a:ext uri="{9D8B030D-6E8A-4147-A177-3AD203B41FA5}">
                      <a16:colId xmlns:a16="http://schemas.microsoft.com/office/drawing/2014/main" val="2677916371"/>
                    </a:ext>
                  </a:extLst>
                </a:gridCol>
              </a:tblGrid>
              <a:tr h="521020">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3178278241"/>
                  </a:ext>
                </a:extLst>
              </a:tr>
              <a:tr h="521020">
                <a:tc>
                  <a:txBody>
                    <a:bodyPr/>
                    <a:lstStyle/>
                    <a:p>
                      <a:r>
                        <a:rPr lang="en-US" dirty="0" smtClean="0"/>
                        <a:t>A</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41558283"/>
                  </a:ext>
                </a:extLst>
              </a:tr>
              <a:tr h="52102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446003481"/>
                  </a:ext>
                </a:extLst>
              </a:tr>
              <a:tr h="521020">
                <a:tc>
                  <a:txBody>
                    <a:bodyPr/>
                    <a:lstStyle/>
                    <a:p>
                      <a:r>
                        <a:rPr lang="en-US" dirty="0" smtClean="0"/>
                        <a:t>C</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144275005"/>
                  </a:ext>
                </a:extLst>
              </a:tr>
              <a:tr h="521020">
                <a:tc>
                  <a:txBody>
                    <a:bodyPr/>
                    <a:lstStyle/>
                    <a:p>
                      <a:r>
                        <a:rPr lang="en-US" dirty="0" smtClean="0"/>
                        <a:t>D</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4088997912"/>
                  </a:ext>
                </a:extLst>
              </a:tr>
              <a:tr h="521020">
                <a:tc>
                  <a:txBody>
                    <a:bodyPr/>
                    <a:lstStyle/>
                    <a:p>
                      <a:r>
                        <a:rPr lang="en-US" dirty="0" smtClean="0"/>
                        <a:t>E</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77246292"/>
                  </a:ext>
                </a:extLst>
              </a:tr>
              <a:tr h="521020">
                <a:tc>
                  <a:txBody>
                    <a:bodyPr/>
                    <a:lstStyle/>
                    <a:p>
                      <a:r>
                        <a:rPr lang="en-US" dirty="0" smtClean="0"/>
                        <a:t>F</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923904857"/>
                  </a:ext>
                </a:extLst>
              </a:tr>
            </a:tbl>
          </a:graphicData>
        </a:graphic>
      </p:graphicFrame>
      <p:sp>
        <p:nvSpPr>
          <p:cNvPr id="10" name="TextBox 9"/>
          <p:cNvSpPr txBox="1"/>
          <p:nvPr/>
        </p:nvSpPr>
        <p:spPr>
          <a:xfrm>
            <a:off x="8138160" y="5578281"/>
            <a:ext cx="1796774" cy="369332"/>
          </a:xfrm>
          <a:prstGeom prst="rect">
            <a:avLst/>
          </a:prstGeom>
          <a:noFill/>
        </p:spPr>
        <p:txBody>
          <a:bodyPr wrap="none" rtlCol="0">
            <a:spAutoFit/>
          </a:bodyPr>
          <a:lstStyle/>
          <a:p>
            <a:r>
              <a:rPr lang="en-US" dirty="0" smtClean="0"/>
              <a:t>Adjacency matrix</a:t>
            </a:r>
            <a:endParaRPr lang="en-US" dirty="0"/>
          </a:p>
        </p:txBody>
      </p:sp>
    </p:spTree>
    <p:extLst>
      <p:ext uri="{BB962C8B-B14F-4D97-AF65-F5344CB8AC3E}">
        <p14:creationId xmlns:p14="http://schemas.microsoft.com/office/powerpoint/2010/main" val="1749745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838200" y="1618747"/>
            <a:ext cx="5327469" cy="3475768"/>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15</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899887530"/>
              </p:ext>
            </p:extLst>
          </p:nvPr>
        </p:nvGraphicFramePr>
        <p:xfrm>
          <a:off x="7031352" y="1200634"/>
          <a:ext cx="4322448" cy="4689180"/>
        </p:xfrm>
        <a:graphic>
          <a:graphicData uri="http://schemas.openxmlformats.org/drawingml/2006/table">
            <a:tbl>
              <a:tblPr firstRow="1" bandRow="1">
                <a:tableStyleId>{5C22544A-7EE6-4342-B048-85BDC9FD1C3A}</a:tableStyleId>
              </a:tblPr>
              <a:tblGrid>
                <a:gridCol w="480272">
                  <a:extLst>
                    <a:ext uri="{9D8B030D-6E8A-4147-A177-3AD203B41FA5}">
                      <a16:colId xmlns:a16="http://schemas.microsoft.com/office/drawing/2014/main" val="2972284376"/>
                    </a:ext>
                  </a:extLst>
                </a:gridCol>
                <a:gridCol w="480272">
                  <a:extLst>
                    <a:ext uri="{9D8B030D-6E8A-4147-A177-3AD203B41FA5}">
                      <a16:colId xmlns:a16="http://schemas.microsoft.com/office/drawing/2014/main" val="1801605261"/>
                    </a:ext>
                  </a:extLst>
                </a:gridCol>
                <a:gridCol w="480272">
                  <a:extLst>
                    <a:ext uri="{9D8B030D-6E8A-4147-A177-3AD203B41FA5}">
                      <a16:colId xmlns:a16="http://schemas.microsoft.com/office/drawing/2014/main" val="4175304276"/>
                    </a:ext>
                  </a:extLst>
                </a:gridCol>
                <a:gridCol w="480272">
                  <a:extLst>
                    <a:ext uri="{9D8B030D-6E8A-4147-A177-3AD203B41FA5}">
                      <a16:colId xmlns:a16="http://schemas.microsoft.com/office/drawing/2014/main" val="1081689159"/>
                    </a:ext>
                  </a:extLst>
                </a:gridCol>
                <a:gridCol w="480272">
                  <a:extLst>
                    <a:ext uri="{9D8B030D-6E8A-4147-A177-3AD203B41FA5}">
                      <a16:colId xmlns:a16="http://schemas.microsoft.com/office/drawing/2014/main" val="3855819202"/>
                    </a:ext>
                  </a:extLst>
                </a:gridCol>
                <a:gridCol w="480272">
                  <a:extLst>
                    <a:ext uri="{9D8B030D-6E8A-4147-A177-3AD203B41FA5}">
                      <a16:colId xmlns:a16="http://schemas.microsoft.com/office/drawing/2014/main" val="3595400541"/>
                    </a:ext>
                  </a:extLst>
                </a:gridCol>
                <a:gridCol w="480272">
                  <a:extLst>
                    <a:ext uri="{9D8B030D-6E8A-4147-A177-3AD203B41FA5}">
                      <a16:colId xmlns:a16="http://schemas.microsoft.com/office/drawing/2014/main" val="2677916371"/>
                    </a:ext>
                  </a:extLst>
                </a:gridCol>
                <a:gridCol w="480272">
                  <a:extLst>
                    <a:ext uri="{9D8B030D-6E8A-4147-A177-3AD203B41FA5}">
                      <a16:colId xmlns:a16="http://schemas.microsoft.com/office/drawing/2014/main" val="1747578717"/>
                    </a:ext>
                  </a:extLst>
                </a:gridCol>
                <a:gridCol w="480272">
                  <a:extLst>
                    <a:ext uri="{9D8B030D-6E8A-4147-A177-3AD203B41FA5}">
                      <a16:colId xmlns:a16="http://schemas.microsoft.com/office/drawing/2014/main" val="2506955360"/>
                    </a:ext>
                  </a:extLst>
                </a:gridCol>
              </a:tblGrid>
              <a:tr h="521020">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F</a:t>
                      </a:r>
                      <a:endParaRPr lang="en-US" dirty="0"/>
                    </a:p>
                  </a:txBody>
                  <a:tcPr/>
                </a:tc>
                <a:tc>
                  <a:txBody>
                    <a:bodyPr/>
                    <a:lstStyle/>
                    <a:p>
                      <a:r>
                        <a:rPr lang="en-US" dirty="0" smtClean="0"/>
                        <a:t>G</a:t>
                      </a:r>
                      <a:endParaRPr lang="en-US" dirty="0"/>
                    </a:p>
                  </a:txBody>
                  <a:tcPr/>
                </a:tc>
                <a:tc>
                  <a:txBody>
                    <a:bodyPr/>
                    <a:lstStyle/>
                    <a:p>
                      <a:r>
                        <a:rPr lang="en-US" dirty="0" smtClean="0"/>
                        <a:t>H</a:t>
                      </a:r>
                      <a:endParaRPr lang="en-US" dirty="0"/>
                    </a:p>
                  </a:txBody>
                  <a:tcPr/>
                </a:tc>
                <a:extLst>
                  <a:ext uri="{0D108BD9-81ED-4DB2-BD59-A6C34878D82A}">
                    <a16:rowId xmlns:a16="http://schemas.microsoft.com/office/drawing/2014/main" val="3178278241"/>
                  </a:ext>
                </a:extLst>
              </a:tr>
              <a:tr h="521020">
                <a:tc>
                  <a:txBody>
                    <a:bodyPr/>
                    <a:lstStyle/>
                    <a:p>
                      <a:r>
                        <a:rPr lang="en-US" dirty="0" smtClean="0"/>
                        <a:t>A</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41558283"/>
                  </a:ext>
                </a:extLst>
              </a:tr>
              <a:tr h="521020">
                <a:tc>
                  <a:txBody>
                    <a:bodyPr/>
                    <a:lstStyle/>
                    <a:p>
                      <a:r>
                        <a:rPr lang="en-US" dirty="0" smtClean="0"/>
                        <a:t>B</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446003481"/>
                  </a:ext>
                </a:extLst>
              </a:tr>
              <a:tr h="521020">
                <a:tc>
                  <a:txBody>
                    <a:bodyPr/>
                    <a:lstStyle/>
                    <a:p>
                      <a:r>
                        <a:rPr lang="en-US" dirty="0" smtClean="0"/>
                        <a:t>C</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144275005"/>
                  </a:ext>
                </a:extLst>
              </a:tr>
              <a:tr h="521020">
                <a:tc>
                  <a:txBody>
                    <a:bodyPr/>
                    <a:lstStyle/>
                    <a:p>
                      <a:r>
                        <a:rPr lang="en-US" dirty="0" smtClean="0"/>
                        <a:t>D</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4088997912"/>
                  </a:ext>
                </a:extLst>
              </a:tr>
              <a:tr h="521020">
                <a:tc>
                  <a:txBody>
                    <a:bodyPr/>
                    <a:lstStyle/>
                    <a:p>
                      <a:r>
                        <a:rPr lang="en-US" dirty="0" smtClean="0"/>
                        <a:t>E</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77246292"/>
                  </a:ext>
                </a:extLst>
              </a:tr>
              <a:tr h="521020">
                <a:tc>
                  <a:txBody>
                    <a:bodyPr/>
                    <a:lstStyle/>
                    <a:p>
                      <a:r>
                        <a:rPr lang="en-US" dirty="0" smtClean="0"/>
                        <a:t>F</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923904857"/>
                  </a:ext>
                </a:extLst>
              </a:tr>
              <a:tr h="521020">
                <a:tc>
                  <a:txBody>
                    <a:bodyPr/>
                    <a:lstStyle/>
                    <a:p>
                      <a:r>
                        <a:rPr lang="en-US" dirty="0" smtClean="0"/>
                        <a:t>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4176836371"/>
                  </a:ext>
                </a:extLst>
              </a:tr>
              <a:tr h="521020">
                <a:tc>
                  <a:txBody>
                    <a:bodyPr/>
                    <a:lstStyle/>
                    <a:p>
                      <a:r>
                        <a:rPr lang="en-US" dirty="0" smtClean="0"/>
                        <a:t>H</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3786748645"/>
                  </a:ext>
                </a:extLst>
              </a:tr>
            </a:tbl>
          </a:graphicData>
        </a:graphic>
      </p:graphicFrame>
    </p:spTree>
    <p:extLst>
      <p:ext uri="{BB962C8B-B14F-4D97-AF65-F5344CB8AC3E}">
        <p14:creationId xmlns:p14="http://schemas.microsoft.com/office/powerpoint/2010/main" val="762868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traversals</a:t>
            </a:r>
            <a:endParaRPr lang="en-US" dirty="0"/>
          </a:p>
        </p:txBody>
      </p:sp>
      <p:sp>
        <p:nvSpPr>
          <p:cNvPr id="3" name="Content Placeholder 2"/>
          <p:cNvSpPr>
            <a:spLocks noGrp="1"/>
          </p:cNvSpPr>
          <p:nvPr>
            <p:ph idx="1"/>
          </p:nvPr>
        </p:nvSpPr>
        <p:spPr/>
        <p:txBody>
          <a:bodyPr/>
          <a:lstStyle/>
          <a:p>
            <a:r>
              <a:rPr lang="en-US" dirty="0" smtClean="0"/>
              <a:t>Traversing graph means visiting all the nodes in the graph exactly once. There are two common approaches of traversal</a:t>
            </a:r>
          </a:p>
          <a:p>
            <a:pPr lvl="1"/>
            <a:r>
              <a:rPr lang="en-US" dirty="0" smtClean="0"/>
              <a:t>Breadth first search traversal (BFS)</a:t>
            </a:r>
          </a:p>
          <a:p>
            <a:pPr lvl="1"/>
            <a:r>
              <a:rPr lang="en-US" dirty="0" smtClean="0"/>
              <a:t>Depth first search traversal (DFS)</a:t>
            </a: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16</a:t>
            </a:fld>
            <a:endParaRPr lang="en-US"/>
          </a:p>
        </p:txBody>
      </p:sp>
    </p:spTree>
    <p:extLst>
      <p:ext uri="{BB962C8B-B14F-4D97-AF65-F5344CB8AC3E}">
        <p14:creationId xmlns:p14="http://schemas.microsoft.com/office/powerpoint/2010/main" val="2865252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BFS traversal</a:t>
            </a:r>
            <a:endParaRPr lang="en-US" dirty="0"/>
          </a:p>
        </p:txBody>
      </p:sp>
      <p:sp>
        <p:nvSpPr>
          <p:cNvPr id="3" name="Content Placeholder 2"/>
          <p:cNvSpPr>
            <a:spLocks noGrp="1"/>
          </p:cNvSpPr>
          <p:nvPr>
            <p:ph idx="1"/>
          </p:nvPr>
        </p:nvSpPr>
        <p:spPr/>
        <p:txBody>
          <a:bodyPr/>
          <a:lstStyle/>
          <a:p>
            <a:pPr marL="0" indent="0">
              <a:buNone/>
            </a:pPr>
            <a:r>
              <a:rPr lang="en-US" dirty="0"/>
              <a:t>Breadth-first search:</a:t>
            </a:r>
          </a:p>
          <a:p>
            <a:r>
              <a:rPr lang="en-US" dirty="0" smtClean="0"/>
              <a:t>Choose </a:t>
            </a:r>
            <a:r>
              <a:rPr lang="en-US" dirty="0"/>
              <a:t>some vertex </a:t>
            </a:r>
            <a:r>
              <a:rPr lang="en-US" dirty="0" smtClean="0"/>
              <a:t>arbitrarily as </a:t>
            </a:r>
            <a:r>
              <a:rPr lang="en-US" dirty="0"/>
              <a:t>a root. </a:t>
            </a:r>
            <a:endParaRPr lang="en-US" dirty="0" smtClean="0"/>
          </a:p>
          <a:p>
            <a:r>
              <a:rPr lang="en-US" dirty="0" smtClean="0"/>
              <a:t>Add </a:t>
            </a:r>
            <a:r>
              <a:rPr lang="en-US" dirty="0"/>
              <a:t>all the vertices and edges that are incident in the root. </a:t>
            </a:r>
            <a:endParaRPr lang="en-US" dirty="0" smtClean="0"/>
          </a:p>
          <a:p>
            <a:r>
              <a:rPr lang="en-US" dirty="0" smtClean="0"/>
              <a:t>The </a:t>
            </a:r>
            <a:r>
              <a:rPr lang="en-US" dirty="0"/>
              <a:t>new vertices </a:t>
            </a:r>
            <a:r>
              <a:rPr lang="en-US" dirty="0" smtClean="0"/>
              <a:t>added will </a:t>
            </a:r>
            <a:r>
              <a:rPr lang="en-US" dirty="0"/>
              <a:t>become the vertices at the level 1 of the BFS tree. </a:t>
            </a:r>
            <a:endParaRPr lang="en-US" dirty="0" smtClean="0"/>
          </a:p>
          <a:p>
            <a:r>
              <a:rPr lang="en-US" dirty="0" smtClean="0"/>
              <a:t>Find </a:t>
            </a:r>
            <a:r>
              <a:rPr lang="en-US" dirty="0"/>
              <a:t>other vertices, such that they are connected by edges at level 1 vertices. </a:t>
            </a:r>
            <a:endParaRPr lang="en-US" dirty="0" smtClean="0"/>
          </a:p>
          <a:p>
            <a:r>
              <a:rPr lang="en-US" dirty="0" smtClean="0"/>
              <a:t>Follow the above </a:t>
            </a:r>
            <a:r>
              <a:rPr lang="en-US" dirty="0"/>
              <a:t>step until all the vertices are added.</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17</a:t>
            </a:fld>
            <a:endParaRPr lang="en-US"/>
          </a:p>
        </p:txBody>
      </p:sp>
    </p:spTree>
    <p:extLst>
      <p:ext uri="{BB962C8B-B14F-4D97-AF65-F5344CB8AC3E}">
        <p14:creationId xmlns:p14="http://schemas.microsoft.com/office/powerpoint/2010/main" val="11934795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Use </a:t>
            </a:r>
            <a:r>
              <a:rPr lang="en-US" sz="2800" dirty="0"/>
              <a:t>breadth first search to find a BFS tree of the following graph</a:t>
            </a:r>
          </a:p>
        </p:txBody>
      </p:sp>
      <p:pic>
        <p:nvPicPr>
          <p:cNvPr id="6" name="Content Placeholder 5"/>
          <p:cNvPicPr>
            <a:picLocks noGrp="1" noChangeAspect="1"/>
          </p:cNvPicPr>
          <p:nvPr>
            <p:ph idx="1"/>
          </p:nvPr>
        </p:nvPicPr>
        <p:blipFill>
          <a:blip r:embed="rId2"/>
          <a:stretch>
            <a:fillRect/>
          </a:stretch>
        </p:blipFill>
        <p:spPr>
          <a:xfrm>
            <a:off x="1951967" y="988143"/>
            <a:ext cx="5506925" cy="4033841"/>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18</a:t>
            </a:fld>
            <a:endParaRPr lang="en-US"/>
          </a:p>
        </p:txBody>
      </p:sp>
    </p:spTree>
    <p:extLst>
      <p:ext uri="{BB962C8B-B14F-4D97-AF65-F5344CB8AC3E}">
        <p14:creationId xmlns:p14="http://schemas.microsoft.com/office/powerpoint/2010/main" val="2108082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Use </a:t>
            </a:r>
            <a:r>
              <a:rPr lang="en-US" sz="2800" dirty="0"/>
              <a:t>breadth first search to find a BFS tree of the following graph</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19</a:t>
            </a:fld>
            <a:endParaRPr lang="en-US"/>
          </a:p>
        </p:txBody>
      </p:sp>
      <p:pic>
        <p:nvPicPr>
          <p:cNvPr id="7" name="Picture 6"/>
          <p:cNvPicPr>
            <a:picLocks noChangeAspect="1"/>
          </p:cNvPicPr>
          <p:nvPr/>
        </p:nvPicPr>
        <p:blipFill>
          <a:blip r:embed="rId2"/>
          <a:stretch>
            <a:fillRect/>
          </a:stretch>
        </p:blipFill>
        <p:spPr>
          <a:xfrm>
            <a:off x="1105989" y="1376923"/>
            <a:ext cx="9261098" cy="3756779"/>
          </a:xfrm>
          <a:prstGeom prst="rect">
            <a:avLst/>
          </a:prstGeom>
        </p:spPr>
      </p:pic>
    </p:spTree>
    <p:extLst>
      <p:ext uri="{BB962C8B-B14F-4D97-AF65-F5344CB8AC3E}">
        <p14:creationId xmlns:p14="http://schemas.microsoft.com/office/powerpoint/2010/main" val="2042050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CONTENTS</a:t>
            </a:r>
            <a:endParaRPr lang="en-US" dirty="0"/>
          </a:p>
        </p:txBody>
      </p:sp>
      <p:sp>
        <p:nvSpPr>
          <p:cNvPr id="5" name="Content Placeholder 4"/>
          <p:cNvSpPr>
            <a:spLocks noGrp="1"/>
          </p:cNvSpPr>
          <p:nvPr>
            <p:ph idx="1"/>
          </p:nvPr>
        </p:nvSpPr>
        <p:spPr/>
        <p:txBody>
          <a:bodyPr>
            <a:normAutofit/>
          </a:bodyPr>
          <a:lstStyle/>
          <a:p>
            <a:r>
              <a:rPr lang="en-US" dirty="0" smtClean="0"/>
              <a:t>Introduction</a:t>
            </a:r>
          </a:p>
          <a:p>
            <a:r>
              <a:rPr lang="en-US" dirty="0" smtClean="0"/>
              <a:t>Graphs </a:t>
            </a:r>
            <a:r>
              <a:rPr lang="en-US" dirty="0"/>
              <a:t>as an </a:t>
            </a:r>
            <a:r>
              <a:rPr lang="en-US" dirty="0" smtClean="0"/>
              <a:t>ADT</a:t>
            </a:r>
          </a:p>
          <a:p>
            <a:r>
              <a:rPr lang="en-US" dirty="0" smtClean="0"/>
              <a:t> </a:t>
            </a:r>
            <a:r>
              <a:rPr lang="en-US" dirty="0"/>
              <a:t>Transitive </a:t>
            </a:r>
            <a:r>
              <a:rPr lang="en-US" dirty="0" smtClean="0"/>
              <a:t>Closure</a:t>
            </a:r>
          </a:p>
          <a:p>
            <a:r>
              <a:rPr lang="en-US" dirty="0" err="1" smtClean="0"/>
              <a:t>Warshall's</a:t>
            </a:r>
            <a:r>
              <a:rPr lang="en-US" dirty="0" smtClean="0"/>
              <a:t> Algorithm</a:t>
            </a:r>
          </a:p>
          <a:p>
            <a:r>
              <a:rPr lang="en-US" dirty="0" smtClean="0"/>
              <a:t>Types </a:t>
            </a:r>
            <a:r>
              <a:rPr lang="en-US" dirty="0"/>
              <a:t>of </a:t>
            </a:r>
            <a:r>
              <a:rPr lang="en-US" dirty="0" smtClean="0"/>
              <a:t>Graph </a:t>
            </a:r>
          </a:p>
          <a:p>
            <a:r>
              <a:rPr lang="en-US" dirty="0" smtClean="0"/>
              <a:t>Graph </a:t>
            </a:r>
            <a:r>
              <a:rPr lang="en-US" dirty="0"/>
              <a:t>Traversal and Spanning </a:t>
            </a:r>
            <a:r>
              <a:rPr lang="en-US" dirty="0" smtClean="0"/>
              <a:t>Forests</a:t>
            </a:r>
          </a:p>
          <a:p>
            <a:r>
              <a:rPr lang="en-US" dirty="0" smtClean="0"/>
              <a:t> </a:t>
            </a:r>
            <a:r>
              <a:rPr lang="en-US" dirty="0" err="1"/>
              <a:t>Kruskal's</a:t>
            </a:r>
            <a:r>
              <a:rPr lang="en-US" dirty="0"/>
              <a:t> and Round-Robin </a:t>
            </a:r>
            <a:r>
              <a:rPr lang="en-US" dirty="0" smtClean="0"/>
              <a:t>Algorithms</a:t>
            </a:r>
          </a:p>
          <a:p>
            <a:r>
              <a:rPr lang="en-US" dirty="0" smtClean="0"/>
              <a:t> </a:t>
            </a:r>
            <a:r>
              <a:rPr lang="en-US" dirty="0"/>
              <a:t>Shortest- path </a:t>
            </a:r>
            <a:r>
              <a:rPr lang="en-US" dirty="0" smtClean="0"/>
              <a:t>Algorithm</a:t>
            </a:r>
          </a:p>
          <a:p>
            <a:r>
              <a:rPr lang="en-US" dirty="0" smtClean="0"/>
              <a:t> </a:t>
            </a:r>
            <a:r>
              <a:rPr lang="en-US" dirty="0"/>
              <a:t>Greedy </a:t>
            </a:r>
            <a:r>
              <a:rPr lang="en-US" dirty="0" smtClean="0"/>
              <a:t>Algorithm</a:t>
            </a:r>
          </a:p>
          <a:p>
            <a:r>
              <a:rPr lang="en-US" dirty="0" err="1" smtClean="0"/>
              <a:t>DijKstra's</a:t>
            </a:r>
            <a:r>
              <a:rPr lang="en-US" dirty="0" smtClean="0"/>
              <a:t> </a:t>
            </a:r>
            <a:r>
              <a:rPr lang="en-US" dirty="0"/>
              <a:t>Algorithm</a:t>
            </a:r>
          </a:p>
        </p:txBody>
      </p:sp>
      <p:sp>
        <p:nvSpPr>
          <p:cNvPr id="2" name="Date Placeholder 1"/>
          <p:cNvSpPr>
            <a:spLocks noGrp="1"/>
          </p:cNvSpPr>
          <p:nvPr>
            <p:ph type="dt" sz="half" idx="10"/>
          </p:nvPr>
        </p:nvSpPr>
        <p:spPr/>
        <p:txBody>
          <a:bodyPr/>
          <a:lstStyle/>
          <a:p>
            <a:fld id="{9AD1FFD4-766D-493C-B399-0E7B59D6D3B5}" type="datetime1">
              <a:rPr lang="en-US" smtClean="0"/>
              <a:t>8/22/2023</a:t>
            </a:fld>
            <a:endParaRPr lang="en-US"/>
          </a:p>
        </p:txBody>
      </p:sp>
      <p:sp>
        <p:nvSpPr>
          <p:cNvPr id="3" name="Slide Number Placeholder 2"/>
          <p:cNvSpPr>
            <a:spLocks noGrp="1"/>
          </p:cNvSpPr>
          <p:nvPr>
            <p:ph type="sldNum" sz="quarter" idx="12"/>
          </p:nvPr>
        </p:nvSpPr>
        <p:spPr/>
        <p:txBody>
          <a:bodyPr/>
          <a:lstStyle/>
          <a:p>
            <a:fld id="{B6B7C0D5-B11B-4EA1-AFC9-4EBED2876C8A}" type="slidenum">
              <a:rPr lang="en-US" smtClean="0"/>
              <a:t>2</a:t>
            </a:fld>
            <a:endParaRPr lang="en-US"/>
          </a:p>
        </p:txBody>
      </p:sp>
    </p:spTree>
    <p:extLst>
      <p:ext uri="{BB962C8B-B14F-4D97-AF65-F5344CB8AC3E}">
        <p14:creationId xmlns:p14="http://schemas.microsoft.com/office/powerpoint/2010/main" val="208561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838200" y="952377"/>
            <a:ext cx="9525200" cy="4100706"/>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20</a:t>
            </a:fld>
            <a:endParaRPr lang="en-US"/>
          </a:p>
        </p:txBody>
      </p:sp>
    </p:spTree>
    <p:extLst>
      <p:ext uri="{BB962C8B-B14F-4D97-AF65-F5344CB8AC3E}">
        <p14:creationId xmlns:p14="http://schemas.microsoft.com/office/powerpoint/2010/main" val="670160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Depth First Search</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a:t>
            </a:r>
            <a:r>
              <a:rPr lang="en-US" dirty="0"/>
              <a:t>is another technique that can be used to search the graph</a:t>
            </a:r>
            <a:r>
              <a:rPr lang="en-US" dirty="0" smtClean="0"/>
              <a:t>.</a:t>
            </a:r>
          </a:p>
          <a:p>
            <a:r>
              <a:rPr lang="en-US" dirty="0" smtClean="0"/>
              <a:t> </a:t>
            </a:r>
            <a:r>
              <a:rPr lang="en-US" dirty="0"/>
              <a:t>Choose a vertex as a </a:t>
            </a:r>
            <a:r>
              <a:rPr lang="en-US" dirty="0" smtClean="0"/>
              <a:t>root and </a:t>
            </a:r>
            <a:r>
              <a:rPr lang="en-US" dirty="0"/>
              <a:t>form a path by starting at a root vertex by successively adding vertices and edges. </a:t>
            </a:r>
            <a:endParaRPr lang="en-US" dirty="0" smtClean="0"/>
          </a:p>
          <a:p>
            <a:r>
              <a:rPr lang="en-US" dirty="0" smtClean="0"/>
              <a:t>This process </a:t>
            </a:r>
            <a:r>
              <a:rPr lang="en-US" dirty="0"/>
              <a:t>is continued until no possible path can be formed. If the path contains all the </a:t>
            </a:r>
            <a:r>
              <a:rPr lang="en-US" dirty="0" smtClean="0"/>
              <a:t>vertices then </a:t>
            </a:r>
            <a:r>
              <a:rPr lang="en-US" dirty="0"/>
              <a:t>the tree consisting this path is DFS tree. Otherwise, we must add other edges and vertices.</a:t>
            </a:r>
          </a:p>
          <a:p>
            <a:r>
              <a:rPr lang="en-US" dirty="0"/>
              <a:t>For this move back from the last vertex that is met in the previous path and find whether it </a:t>
            </a:r>
            <a:r>
              <a:rPr lang="en-US" dirty="0" smtClean="0"/>
              <a:t>is possible </a:t>
            </a:r>
            <a:r>
              <a:rPr lang="en-US" dirty="0"/>
              <a:t>to find new path starting from the vertex just met</a:t>
            </a:r>
            <a:r>
              <a:rPr lang="en-US" dirty="0" smtClean="0"/>
              <a:t>.</a:t>
            </a:r>
          </a:p>
          <a:p>
            <a:r>
              <a:rPr lang="en-US" dirty="0" smtClean="0"/>
              <a:t> </a:t>
            </a:r>
            <a:r>
              <a:rPr lang="en-US" dirty="0"/>
              <a:t>If there is such a path continue </a:t>
            </a:r>
            <a:r>
              <a:rPr lang="en-US" dirty="0" smtClean="0"/>
              <a:t>the process </a:t>
            </a:r>
            <a:r>
              <a:rPr lang="en-US" dirty="0"/>
              <a:t>above. </a:t>
            </a:r>
            <a:endParaRPr lang="en-US" dirty="0" smtClean="0"/>
          </a:p>
          <a:p>
            <a:r>
              <a:rPr lang="en-US" dirty="0" smtClean="0"/>
              <a:t>If </a:t>
            </a:r>
            <a:r>
              <a:rPr lang="en-US" dirty="0"/>
              <a:t>this cannot be done, move back to another vertex and repeat the process</a:t>
            </a:r>
            <a:r>
              <a:rPr lang="en-US" dirty="0" smtClean="0"/>
              <a:t>.</a:t>
            </a:r>
          </a:p>
          <a:p>
            <a:r>
              <a:rPr lang="en-US" dirty="0" smtClean="0"/>
              <a:t> The whole </a:t>
            </a:r>
            <a:r>
              <a:rPr lang="en-US" dirty="0"/>
              <a:t>process is continued until all the vertices are met</a:t>
            </a:r>
            <a:r>
              <a:rPr lang="en-US" dirty="0" smtClean="0"/>
              <a:t>.</a:t>
            </a:r>
          </a:p>
          <a:p>
            <a:r>
              <a:rPr lang="en-US" dirty="0" smtClean="0"/>
              <a:t> </a:t>
            </a:r>
            <a:r>
              <a:rPr lang="en-US" dirty="0"/>
              <a:t>This method of search is also </a:t>
            </a:r>
            <a:r>
              <a:rPr lang="en-US" dirty="0" smtClean="0"/>
              <a:t>called </a:t>
            </a:r>
            <a:r>
              <a:rPr lang="en-US" b="1" dirty="0" smtClean="0"/>
              <a:t>backtracking</a:t>
            </a:r>
            <a:r>
              <a:rPr lang="en-US" b="1" dirty="0"/>
              <a:t>.</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21</a:t>
            </a:fld>
            <a:endParaRPr lang="en-US"/>
          </a:p>
        </p:txBody>
      </p:sp>
    </p:spTree>
    <p:extLst>
      <p:ext uri="{BB962C8B-B14F-4D97-AF65-F5344CB8AC3E}">
        <p14:creationId xmlns:p14="http://schemas.microsoft.com/office/powerpoint/2010/main" val="40761513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96"/>
            <a:ext cx="10515600" cy="631061"/>
          </a:xfrm>
        </p:spPr>
        <p:txBody>
          <a:bodyPr>
            <a:noAutofit/>
          </a:bodyPr>
          <a:lstStyle/>
          <a:p>
            <a:r>
              <a:rPr lang="en-US" sz="2800" dirty="0"/>
              <a:t>Use depth first search to find a spanning tree of the following graph.</a:t>
            </a:r>
          </a:p>
        </p:txBody>
      </p:sp>
      <p:pic>
        <p:nvPicPr>
          <p:cNvPr id="6" name="Content Placeholder 5"/>
          <p:cNvPicPr>
            <a:picLocks noGrp="1" noChangeAspect="1"/>
          </p:cNvPicPr>
          <p:nvPr>
            <p:ph idx="1"/>
          </p:nvPr>
        </p:nvPicPr>
        <p:blipFill>
          <a:blip r:embed="rId2"/>
          <a:stretch>
            <a:fillRect/>
          </a:stretch>
        </p:blipFill>
        <p:spPr>
          <a:xfrm>
            <a:off x="1450225" y="1882463"/>
            <a:ext cx="4872197" cy="3535986"/>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22</a:t>
            </a:fld>
            <a:endParaRPr lang="en-US"/>
          </a:p>
        </p:txBody>
      </p:sp>
    </p:spTree>
    <p:extLst>
      <p:ext uri="{BB962C8B-B14F-4D97-AF65-F5344CB8AC3E}">
        <p14:creationId xmlns:p14="http://schemas.microsoft.com/office/powerpoint/2010/main" val="413999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1948542" y="991043"/>
            <a:ext cx="6790509" cy="4780159"/>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23</a:t>
            </a:fld>
            <a:endParaRPr lang="en-US"/>
          </a:p>
        </p:txBody>
      </p:sp>
    </p:spTree>
    <p:extLst>
      <p:ext uri="{BB962C8B-B14F-4D97-AF65-F5344CB8AC3E}">
        <p14:creationId xmlns:p14="http://schemas.microsoft.com/office/powerpoint/2010/main" val="570462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2491849" y="1122280"/>
            <a:ext cx="6456209" cy="2132643"/>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24</a:t>
            </a:fld>
            <a:endParaRPr lang="en-US"/>
          </a:p>
        </p:txBody>
      </p:sp>
      <p:pic>
        <p:nvPicPr>
          <p:cNvPr id="7" name="Picture 6"/>
          <p:cNvPicPr>
            <a:picLocks noChangeAspect="1"/>
          </p:cNvPicPr>
          <p:nvPr/>
        </p:nvPicPr>
        <p:blipFill>
          <a:blip r:embed="rId3"/>
          <a:stretch>
            <a:fillRect/>
          </a:stretch>
        </p:blipFill>
        <p:spPr>
          <a:xfrm>
            <a:off x="2688473" y="3643107"/>
            <a:ext cx="6259585" cy="2342423"/>
          </a:xfrm>
          <a:prstGeom prst="rect">
            <a:avLst/>
          </a:prstGeom>
        </p:spPr>
      </p:pic>
    </p:spTree>
    <p:extLst>
      <p:ext uri="{BB962C8B-B14F-4D97-AF65-F5344CB8AC3E}">
        <p14:creationId xmlns:p14="http://schemas.microsoft.com/office/powerpoint/2010/main" val="4194395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2864819" y="1109257"/>
            <a:ext cx="5861167" cy="2193329"/>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25</a:t>
            </a:fld>
            <a:endParaRPr lang="en-US"/>
          </a:p>
        </p:txBody>
      </p:sp>
      <p:pic>
        <p:nvPicPr>
          <p:cNvPr id="7" name="Picture 6"/>
          <p:cNvPicPr>
            <a:picLocks noChangeAspect="1"/>
          </p:cNvPicPr>
          <p:nvPr/>
        </p:nvPicPr>
        <p:blipFill>
          <a:blip r:embed="rId3"/>
          <a:stretch>
            <a:fillRect/>
          </a:stretch>
        </p:blipFill>
        <p:spPr>
          <a:xfrm>
            <a:off x="2864819" y="3637082"/>
            <a:ext cx="6801695" cy="2384774"/>
          </a:xfrm>
          <a:prstGeom prst="rect">
            <a:avLst/>
          </a:prstGeom>
        </p:spPr>
      </p:pic>
    </p:spTree>
    <p:extLst>
      <p:ext uri="{BB962C8B-B14F-4D97-AF65-F5344CB8AC3E}">
        <p14:creationId xmlns:p14="http://schemas.microsoft.com/office/powerpoint/2010/main" val="1385188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Spanning tree</a:t>
            </a:r>
            <a:endParaRPr lang="en-US" dirty="0"/>
          </a:p>
        </p:txBody>
      </p:sp>
      <p:sp>
        <p:nvSpPr>
          <p:cNvPr id="3" name="Content Placeholder 2"/>
          <p:cNvSpPr>
            <a:spLocks noGrp="1"/>
          </p:cNvSpPr>
          <p:nvPr>
            <p:ph idx="1"/>
          </p:nvPr>
        </p:nvSpPr>
        <p:spPr/>
        <p:txBody>
          <a:bodyPr>
            <a:normAutofit/>
          </a:bodyPr>
          <a:lstStyle/>
          <a:p>
            <a:r>
              <a:rPr lang="en-US" sz="2000" dirty="0"/>
              <a:t>A spanning tree is a subset of Graph G, which has all the vertices covered with minimum possible number of edges. Hence, a spanning tree does not have cycles and it cannot be disconnected</a:t>
            </a:r>
            <a:r>
              <a:rPr lang="en-US" sz="2000" dirty="0" smtClean="0"/>
              <a:t>..</a:t>
            </a:r>
            <a:endParaRPr lang="en-US" sz="2000" dirty="0"/>
          </a:p>
          <a:p>
            <a:r>
              <a:rPr lang="en-US" sz="2000" dirty="0"/>
              <a:t>By this definition, we can draw a conclusion that every connected and undirected Graph G has at least one spanning tree</a:t>
            </a:r>
            <a:r>
              <a:rPr lang="en-US" sz="2000" dirty="0" smtClean="0"/>
              <a:t>.</a:t>
            </a:r>
          </a:p>
          <a:p>
            <a:r>
              <a:rPr lang="en-US" sz="2000" dirty="0" smtClean="0"/>
              <a:t> </a:t>
            </a:r>
            <a:r>
              <a:rPr lang="en-US" sz="2000" dirty="0"/>
              <a:t>A disconnected graph does not have any spanning tree, as it cannot be spanned to all its vertices</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26</a:t>
            </a:fld>
            <a:endParaRPr lang="en-US"/>
          </a:p>
        </p:txBody>
      </p:sp>
      <p:pic>
        <p:nvPicPr>
          <p:cNvPr id="6" name="Picture 5"/>
          <p:cNvPicPr>
            <a:picLocks noChangeAspect="1"/>
          </p:cNvPicPr>
          <p:nvPr/>
        </p:nvPicPr>
        <p:blipFill>
          <a:blip r:embed="rId2"/>
          <a:stretch>
            <a:fillRect/>
          </a:stretch>
        </p:blipFill>
        <p:spPr>
          <a:xfrm>
            <a:off x="3848100" y="2780928"/>
            <a:ext cx="4762500" cy="3314700"/>
          </a:xfrm>
          <a:prstGeom prst="rect">
            <a:avLst/>
          </a:prstGeom>
        </p:spPr>
      </p:pic>
    </p:spTree>
    <p:extLst>
      <p:ext uri="{BB962C8B-B14F-4D97-AF65-F5344CB8AC3E}">
        <p14:creationId xmlns:p14="http://schemas.microsoft.com/office/powerpoint/2010/main" val="650658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r>
              <a:rPr lang="en-US" sz="2400" dirty="0"/>
              <a:t>We found three spanning trees off one complete graph. A complete undirected graph can have maximum n</a:t>
            </a:r>
            <a:r>
              <a:rPr lang="en-US" sz="2400" baseline="30000" dirty="0"/>
              <a:t>n-2</a:t>
            </a:r>
            <a:r>
              <a:rPr lang="en-US" sz="2400" dirty="0"/>
              <a:t> number of spanning trees, where n is the number of nodes. In the above addressed example, n is 3, hence 3</a:t>
            </a:r>
            <a:r>
              <a:rPr lang="en-US" sz="2400" baseline="30000" dirty="0"/>
              <a:t>3−2 </a:t>
            </a:r>
            <a:r>
              <a:rPr lang="en-US" sz="2400" dirty="0"/>
              <a:t>= 3 spanning trees are possible.</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27</a:t>
            </a:fld>
            <a:endParaRPr lang="en-US"/>
          </a:p>
        </p:txBody>
      </p:sp>
      <p:pic>
        <p:nvPicPr>
          <p:cNvPr id="6" name="Picture 5"/>
          <p:cNvPicPr>
            <a:picLocks noChangeAspect="1"/>
          </p:cNvPicPr>
          <p:nvPr/>
        </p:nvPicPr>
        <p:blipFill>
          <a:blip r:embed="rId2"/>
          <a:stretch>
            <a:fillRect/>
          </a:stretch>
        </p:blipFill>
        <p:spPr>
          <a:xfrm>
            <a:off x="3848100" y="2389043"/>
            <a:ext cx="4762500" cy="3314700"/>
          </a:xfrm>
          <a:prstGeom prst="rect">
            <a:avLst/>
          </a:prstGeom>
        </p:spPr>
      </p:pic>
    </p:spTree>
    <p:extLst>
      <p:ext uri="{BB962C8B-B14F-4D97-AF65-F5344CB8AC3E}">
        <p14:creationId xmlns:p14="http://schemas.microsoft.com/office/powerpoint/2010/main" val="3144675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Properties of Spanning </a:t>
            </a:r>
            <a:r>
              <a:rPr lang="en-US" dirty="0" smtClean="0"/>
              <a:t>Tree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following </a:t>
            </a:r>
            <a:r>
              <a:rPr lang="en-US" dirty="0"/>
              <a:t>are a few properties of the spanning tree connected to graph G −</a:t>
            </a:r>
          </a:p>
          <a:p>
            <a:endParaRPr lang="en-US" dirty="0"/>
          </a:p>
          <a:p>
            <a:r>
              <a:rPr lang="en-US" dirty="0"/>
              <a:t>A connected graph G can have more than one spanning tree</a:t>
            </a:r>
            <a:r>
              <a:rPr lang="en-US" dirty="0" smtClean="0"/>
              <a:t>.</a:t>
            </a:r>
            <a:endParaRPr lang="en-US" dirty="0"/>
          </a:p>
          <a:p>
            <a:r>
              <a:rPr lang="en-US" dirty="0"/>
              <a:t>All possible spanning trees of graph G, have the same number of edges and vertices</a:t>
            </a:r>
            <a:r>
              <a:rPr lang="en-US" dirty="0" smtClean="0"/>
              <a:t>.</a:t>
            </a:r>
            <a:endParaRPr lang="en-US" dirty="0"/>
          </a:p>
          <a:p>
            <a:r>
              <a:rPr lang="en-US" dirty="0"/>
              <a:t>The spanning tree does not have any cycle (loops</a:t>
            </a:r>
            <a:r>
              <a:rPr lang="en-US" dirty="0" smtClean="0"/>
              <a:t>).</a:t>
            </a:r>
            <a:endParaRPr lang="en-US" dirty="0"/>
          </a:p>
          <a:p>
            <a:r>
              <a:rPr lang="en-US" dirty="0"/>
              <a:t>Removing one edge from the spanning tree will make the graph disconnected, i.e. the spanning tree is minimally connected</a:t>
            </a:r>
            <a:r>
              <a:rPr lang="en-US" dirty="0" smtClean="0"/>
              <a:t>.</a:t>
            </a:r>
            <a:endParaRPr lang="en-US" dirty="0"/>
          </a:p>
          <a:p>
            <a:r>
              <a:rPr lang="en-US" dirty="0"/>
              <a:t>Adding one edge to the spanning tree will create a circuit or loop, i.e. the spanning tree is maximally acyclic</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28</a:t>
            </a:fld>
            <a:endParaRPr lang="en-US"/>
          </a:p>
        </p:txBody>
      </p:sp>
    </p:spTree>
    <p:extLst>
      <p:ext uri="{BB962C8B-B14F-4D97-AF65-F5344CB8AC3E}">
        <p14:creationId xmlns:p14="http://schemas.microsoft.com/office/powerpoint/2010/main" val="1617092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Minimum Spanning Tree (MST</a:t>
            </a:r>
            <a:r>
              <a:rPr lang="en-US" dirty="0" smtClean="0"/>
              <a:t>)</a:t>
            </a:r>
            <a:endParaRPr lang="en-US" dirty="0"/>
          </a:p>
        </p:txBody>
      </p:sp>
      <p:sp>
        <p:nvSpPr>
          <p:cNvPr id="3" name="Content Placeholder 2"/>
          <p:cNvSpPr>
            <a:spLocks noGrp="1"/>
          </p:cNvSpPr>
          <p:nvPr>
            <p:ph idx="1"/>
          </p:nvPr>
        </p:nvSpPr>
        <p:spPr/>
        <p:txBody>
          <a:bodyPr/>
          <a:lstStyle/>
          <a:p>
            <a:r>
              <a:rPr lang="en-US" dirty="0" smtClean="0"/>
              <a:t>In </a:t>
            </a:r>
            <a:r>
              <a:rPr lang="en-US" dirty="0"/>
              <a:t>a weighted graph, a minimum spanning tree is a spanning tree that has minimum weight than all other spanning trees of the same graph. </a:t>
            </a:r>
            <a:endParaRPr lang="en-US" dirty="0" smtClean="0"/>
          </a:p>
          <a:p>
            <a:r>
              <a:rPr lang="en-US" dirty="0" smtClean="0"/>
              <a:t>In </a:t>
            </a:r>
            <a:r>
              <a:rPr lang="en-US" dirty="0"/>
              <a:t>real-world situations, this weight can be measured as distance, congestion, traffic load or any arbitrary value denoted to the edges.</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29</a:t>
            </a:fld>
            <a:endParaRPr lang="en-US"/>
          </a:p>
        </p:txBody>
      </p:sp>
    </p:spTree>
    <p:extLst>
      <p:ext uri="{BB962C8B-B14F-4D97-AF65-F5344CB8AC3E}">
        <p14:creationId xmlns:p14="http://schemas.microsoft.com/office/powerpoint/2010/main" val="1844561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Graph:</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a:t>
            </a:fld>
            <a:endParaRPr lang="en-US"/>
          </a:p>
        </p:txBody>
      </p:sp>
      <p:sp>
        <p:nvSpPr>
          <p:cNvPr id="7" name="Content Placeholder 6"/>
          <p:cNvSpPr>
            <a:spLocks noGrp="1"/>
          </p:cNvSpPr>
          <p:nvPr>
            <p:ph idx="1"/>
          </p:nvPr>
        </p:nvSpPr>
        <p:spPr/>
        <p:txBody>
          <a:bodyPr>
            <a:normAutofit/>
          </a:bodyPr>
          <a:lstStyle/>
          <a:p>
            <a:r>
              <a:rPr lang="en-US" sz="2000" dirty="0" smtClean="0"/>
              <a:t>Graph is a nonlinear data structure which consists of a set of points known as nodes </a:t>
            </a:r>
            <a:r>
              <a:rPr lang="en-US" sz="2000" smtClean="0"/>
              <a:t>(vertices) </a:t>
            </a:r>
            <a:r>
              <a:rPr lang="en-US" sz="2000" dirty="0" smtClean="0"/>
              <a:t>and set of links known as edges</a:t>
            </a:r>
          </a:p>
          <a:p>
            <a:r>
              <a:rPr lang="en-US" sz="2000" dirty="0" smtClean="0"/>
              <a:t> A </a:t>
            </a:r>
            <a:r>
              <a:rPr lang="en-US" sz="2000" dirty="0"/>
              <a:t>Graph is </a:t>
            </a:r>
            <a:r>
              <a:rPr lang="en-US" sz="2000" dirty="0" smtClean="0"/>
              <a:t>an ordered </a:t>
            </a:r>
            <a:r>
              <a:rPr lang="en-US" sz="2000" dirty="0"/>
              <a:t>pair G = (V,E) where V denotes a set of vertices and E denotes the set </a:t>
            </a:r>
            <a:r>
              <a:rPr lang="en-US" sz="2000" dirty="0" smtClean="0"/>
              <a:t>of edges </a:t>
            </a:r>
            <a:r>
              <a:rPr lang="en-US" sz="2000" dirty="0"/>
              <a:t>connecting two vertices. </a:t>
            </a:r>
            <a:endParaRPr lang="en-US" sz="2000" dirty="0" smtClean="0"/>
          </a:p>
          <a:p>
            <a:r>
              <a:rPr lang="en-US" sz="2000" dirty="0" smtClean="0"/>
              <a:t>Many </a:t>
            </a:r>
            <a:r>
              <a:rPr lang="en-US" sz="2000" dirty="0"/>
              <a:t>natural problems can be explained using graph </a:t>
            </a:r>
            <a:r>
              <a:rPr lang="en-US" sz="2000" dirty="0" smtClean="0"/>
              <a:t>for example </a:t>
            </a:r>
            <a:r>
              <a:rPr lang="en-US" sz="2000" dirty="0"/>
              <a:t>modeling road network, electronic circuits, etc. </a:t>
            </a:r>
            <a:endParaRPr lang="en-US" sz="2000" dirty="0" smtClean="0"/>
          </a:p>
          <a:p>
            <a:r>
              <a:rPr lang="en-US" sz="2000" dirty="0" smtClean="0"/>
              <a:t>The </a:t>
            </a:r>
            <a:r>
              <a:rPr lang="en-US" sz="2000" dirty="0"/>
              <a:t>example below shows the </a:t>
            </a:r>
            <a:r>
              <a:rPr lang="en-US" sz="2000" dirty="0" smtClean="0"/>
              <a:t>road network</a:t>
            </a:r>
            <a:r>
              <a:rPr lang="en-US" sz="2000" dirty="0"/>
              <a:t>.</a:t>
            </a:r>
          </a:p>
        </p:txBody>
      </p:sp>
      <p:pic>
        <p:nvPicPr>
          <p:cNvPr id="6" name="Picture 5"/>
          <p:cNvPicPr>
            <a:picLocks noChangeAspect="1"/>
          </p:cNvPicPr>
          <p:nvPr/>
        </p:nvPicPr>
        <p:blipFill>
          <a:blip r:embed="rId2"/>
          <a:stretch>
            <a:fillRect/>
          </a:stretch>
        </p:blipFill>
        <p:spPr>
          <a:xfrm>
            <a:off x="3780966" y="3310090"/>
            <a:ext cx="4239629" cy="2603531"/>
          </a:xfrm>
          <a:prstGeom prst="rect">
            <a:avLst/>
          </a:prstGeom>
        </p:spPr>
      </p:pic>
    </p:spTree>
    <p:extLst>
      <p:ext uri="{BB962C8B-B14F-4D97-AF65-F5344CB8AC3E}">
        <p14:creationId xmlns:p14="http://schemas.microsoft.com/office/powerpoint/2010/main" val="27605620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Minimum spanning tree</a:t>
            </a:r>
            <a:endParaRPr lang="en-US" dirty="0"/>
          </a:p>
        </p:txBody>
      </p:sp>
      <p:sp>
        <p:nvSpPr>
          <p:cNvPr id="3" name="Content Placeholder 2"/>
          <p:cNvSpPr>
            <a:spLocks noGrp="1"/>
          </p:cNvSpPr>
          <p:nvPr>
            <p:ph idx="1"/>
          </p:nvPr>
        </p:nvSpPr>
        <p:spPr/>
        <p:txBody>
          <a:bodyPr>
            <a:normAutofit/>
          </a:bodyPr>
          <a:lstStyle/>
          <a:p>
            <a:r>
              <a:rPr lang="en-US" sz="2400" dirty="0" smtClean="0"/>
              <a:t>Find the MST of the given graph</a:t>
            </a:r>
            <a:endParaRPr lang="en-US" sz="2400"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30</a:t>
            </a:fld>
            <a:endParaRPr lang="en-US"/>
          </a:p>
        </p:txBody>
      </p:sp>
      <p:pic>
        <p:nvPicPr>
          <p:cNvPr id="6" name="Picture 5"/>
          <p:cNvPicPr>
            <a:picLocks noChangeAspect="1"/>
          </p:cNvPicPr>
          <p:nvPr/>
        </p:nvPicPr>
        <p:blipFill>
          <a:blip r:embed="rId2"/>
          <a:stretch>
            <a:fillRect/>
          </a:stretch>
        </p:blipFill>
        <p:spPr>
          <a:xfrm>
            <a:off x="4894961" y="1502134"/>
            <a:ext cx="4762500" cy="3314700"/>
          </a:xfrm>
          <a:prstGeom prst="rect">
            <a:avLst/>
          </a:prstGeom>
        </p:spPr>
      </p:pic>
      <p:sp>
        <p:nvSpPr>
          <p:cNvPr id="7" name="TextBox 6"/>
          <p:cNvSpPr txBox="1"/>
          <p:nvPr/>
        </p:nvSpPr>
        <p:spPr>
          <a:xfrm>
            <a:off x="1946366" y="2155372"/>
            <a:ext cx="960519" cy="369332"/>
          </a:xfrm>
          <a:prstGeom prst="rect">
            <a:avLst/>
          </a:prstGeom>
          <a:noFill/>
        </p:spPr>
        <p:txBody>
          <a:bodyPr wrap="none" rtlCol="0">
            <a:spAutoFit/>
          </a:bodyPr>
          <a:lstStyle/>
          <a:p>
            <a:r>
              <a:rPr lang="en-US" dirty="0" smtClean="0"/>
              <a:t>Solution</a:t>
            </a:r>
            <a:endParaRPr lang="en-US" dirty="0"/>
          </a:p>
        </p:txBody>
      </p:sp>
      <p:sp>
        <p:nvSpPr>
          <p:cNvPr id="8" name="TextBox 7"/>
          <p:cNvSpPr txBox="1"/>
          <p:nvPr/>
        </p:nvSpPr>
        <p:spPr>
          <a:xfrm>
            <a:off x="7707086" y="1786040"/>
            <a:ext cx="301686" cy="369332"/>
          </a:xfrm>
          <a:prstGeom prst="rect">
            <a:avLst/>
          </a:prstGeom>
          <a:noFill/>
        </p:spPr>
        <p:txBody>
          <a:bodyPr wrap="none" rtlCol="0">
            <a:spAutoFit/>
          </a:bodyPr>
          <a:lstStyle/>
          <a:p>
            <a:r>
              <a:rPr lang="en-US" dirty="0" smtClean="0"/>
              <a:t>4</a:t>
            </a:r>
            <a:endParaRPr lang="en-US" dirty="0"/>
          </a:p>
        </p:txBody>
      </p:sp>
      <p:sp>
        <p:nvSpPr>
          <p:cNvPr id="9" name="TextBox 8"/>
          <p:cNvSpPr txBox="1"/>
          <p:nvPr/>
        </p:nvSpPr>
        <p:spPr>
          <a:xfrm>
            <a:off x="6096000" y="1970706"/>
            <a:ext cx="301686" cy="369332"/>
          </a:xfrm>
          <a:prstGeom prst="rect">
            <a:avLst/>
          </a:prstGeom>
          <a:noFill/>
        </p:spPr>
        <p:txBody>
          <a:bodyPr wrap="square" rtlCol="0">
            <a:spAutoFit/>
          </a:bodyPr>
          <a:lstStyle/>
          <a:p>
            <a:r>
              <a:rPr lang="en-US" dirty="0"/>
              <a:t>1</a:t>
            </a:r>
          </a:p>
        </p:txBody>
      </p:sp>
      <p:sp>
        <p:nvSpPr>
          <p:cNvPr id="14" name="TextBox 13"/>
          <p:cNvSpPr txBox="1"/>
          <p:nvPr/>
        </p:nvSpPr>
        <p:spPr>
          <a:xfrm>
            <a:off x="7125368" y="2511375"/>
            <a:ext cx="301686" cy="369332"/>
          </a:xfrm>
          <a:prstGeom prst="rect">
            <a:avLst/>
          </a:prstGeom>
          <a:noFill/>
        </p:spPr>
        <p:txBody>
          <a:bodyPr wrap="none" rtlCol="0">
            <a:spAutoFit/>
          </a:bodyPr>
          <a:lstStyle/>
          <a:p>
            <a:r>
              <a:rPr lang="en-US" dirty="0"/>
              <a:t>2</a:t>
            </a:r>
          </a:p>
        </p:txBody>
      </p:sp>
      <p:sp>
        <p:nvSpPr>
          <p:cNvPr id="15" name="TextBox 14"/>
          <p:cNvSpPr txBox="1"/>
          <p:nvPr/>
        </p:nvSpPr>
        <p:spPr>
          <a:xfrm>
            <a:off x="5827592" y="3928349"/>
            <a:ext cx="301686" cy="369332"/>
          </a:xfrm>
          <a:prstGeom prst="rect">
            <a:avLst/>
          </a:prstGeom>
          <a:noFill/>
        </p:spPr>
        <p:txBody>
          <a:bodyPr wrap="none" rtlCol="0">
            <a:spAutoFit/>
          </a:bodyPr>
          <a:lstStyle/>
          <a:p>
            <a:r>
              <a:rPr lang="en-US" dirty="0" smtClean="0"/>
              <a:t>4</a:t>
            </a:r>
            <a:endParaRPr lang="en-US" dirty="0"/>
          </a:p>
        </p:txBody>
      </p:sp>
      <p:sp>
        <p:nvSpPr>
          <p:cNvPr id="16" name="TextBox 15"/>
          <p:cNvSpPr txBox="1"/>
          <p:nvPr/>
        </p:nvSpPr>
        <p:spPr>
          <a:xfrm>
            <a:off x="5322693" y="4726380"/>
            <a:ext cx="301686" cy="369332"/>
          </a:xfrm>
          <a:prstGeom prst="rect">
            <a:avLst/>
          </a:prstGeom>
          <a:noFill/>
        </p:spPr>
        <p:txBody>
          <a:bodyPr wrap="none" rtlCol="0">
            <a:spAutoFit/>
          </a:bodyPr>
          <a:lstStyle/>
          <a:p>
            <a:r>
              <a:rPr lang="en-US" dirty="0"/>
              <a:t>2</a:t>
            </a:r>
          </a:p>
        </p:txBody>
      </p:sp>
      <p:sp>
        <p:nvSpPr>
          <p:cNvPr id="17" name="TextBox 16"/>
          <p:cNvSpPr txBox="1"/>
          <p:nvPr/>
        </p:nvSpPr>
        <p:spPr>
          <a:xfrm>
            <a:off x="7556243" y="3885589"/>
            <a:ext cx="301686" cy="369332"/>
          </a:xfrm>
          <a:prstGeom prst="rect">
            <a:avLst/>
          </a:prstGeom>
          <a:noFill/>
        </p:spPr>
        <p:txBody>
          <a:bodyPr wrap="none" rtlCol="0">
            <a:spAutoFit/>
          </a:bodyPr>
          <a:lstStyle/>
          <a:p>
            <a:r>
              <a:rPr lang="en-US" dirty="0" smtClean="0"/>
              <a:t>4</a:t>
            </a:r>
            <a:endParaRPr lang="en-US" dirty="0"/>
          </a:p>
        </p:txBody>
      </p:sp>
      <p:sp>
        <p:nvSpPr>
          <p:cNvPr id="18" name="TextBox 17"/>
          <p:cNvSpPr txBox="1"/>
          <p:nvPr/>
        </p:nvSpPr>
        <p:spPr>
          <a:xfrm>
            <a:off x="8901916" y="4726380"/>
            <a:ext cx="301686" cy="369332"/>
          </a:xfrm>
          <a:prstGeom prst="rect">
            <a:avLst/>
          </a:prstGeom>
          <a:noFill/>
        </p:spPr>
        <p:txBody>
          <a:bodyPr wrap="none" rtlCol="0">
            <a:spAutoFit/>
          </a:bodyPr>
          <a:lstStyle/>
          <a:p>
            <a:r>
              <a:rPr lang="en-US" dirty="0"/>
              <a:t>2</a:t>
            </a:r>
          </a:p>
        </p:txBody>
      </p:sp>
      <p:sp>
        <p:nvSpPr>
          <p:cNvPr id="19" name="TextBox 18"/>
          <p:cNvSpPr txBox="1"/>
          <p:nvPr/>
        </p:nvSpPr>
        <p:spPr>
          <a:xfrm>
            <a:off x="8305166" y="3885589"/>
            <a:ext cx="301686" cy="369332"/>
          </a:xfrm>
          <a:prstGeom prst="rect">
            <a:avLst/>
          </a:prstGeom>
          <a:noFill/>
        </p:spPr>
        <p:txBody>
          <a:bodyPr wrap="square" rtlCol="0">
            <a:spAutoFit/>
          </a:bodyPr>
          <a:lstStyle/>
          <a:p>
            <a:r>
              <a:rPr lang="en-US" dirty="0"/>
              <a:t>1</a:t>
            </a:r>
          </a:p>
        </p:txBody>
      </p:sp>
      <p:sp>
        <p:nvSpPr>
          <p:cNvPr id="20" name="TextBox 19"/>
          <p:cNvSpPr txBox="1"/>
          <p:nvPr/>
        </p:nvSpPr>
        <p:spPr>
          <a:xfrm>
            <a:off x="6675761" y="3928349"/>
            <a:ext cx="301686" cy="369332"/>
          </a:xfrm>
          <a:prstGeom prst="rect">
            <a:avLst/>
          </a:prstGeom>
          <a:noFill/>
        </p:spPr>
        <p:txBody>
          <a:bodyPr wrap="square" rtlCol="0">
            <a:spAutoFit/>
          </a:bodyPr>
          <a:lstStyle/>
          <a:p>
            <a:r>
              <a:rPr lang="en-US" dirty="0"/>
              <a:t>1</a:t>
            </a:r>
          </a:p>
        </p:txBody>
      </p:sp>
      <p:sp>
        <p:nvSpPr>
          <p:cNvPr id="21" name="TextBox 20"/>
          <p:cNvSpPr txBox="1"/>
          <p:nvPr/>
        </p:nvSpPr>
        <p:spPr>
          <a:xfrm>
            <a:off x="975105" y="4425497"/>
            <a:ext cx="3919856" cy="1200329"/>
          </a:xfrm>
          <a:prstGeom prst="rect">
            <a:avLst/>
          </a:prstGeom>
          <a:noFill/>
        </p:spPr>
        <p:txBody>
          <a:bodyPr wrap="none" rtlCol="0">
            <a:spAutoFit/>
          </a:bodyPr>
          <a:lstStyle/>
          <a:p>
            <a:r>
              <a:rPr lang="en-US" dirty="0" smtClean="0"/>
              <a:t>Total weight of T1=6</a:t>
            </a:r>
          </a:p>
          <a:p>
            <a:r>
              <a:rPr lang="en-US" dirty="0" smtClean="0"/>
              <a:t>Total weight of T2=5</a:t>
            </a:r>
          </a:p>
          <a:p>
            <a:r>
              <a:rPr lang="en-US" dirty="0" smtClean="0"/>
              <a:t>Total weight of T3=3</a:t>
            </a:r>
          </a:p>
          <a:p>
            <a:r>
              <a:rPr lang="en-US" dirty="0" smtClean="0"/>
              <a:t>So the T3 is the minimum spanning tree</a:t>
            </a:r>
            <a:endParaRPr lang="en-US" dirty="0"/>
          </a:p>
        </p:txBody>
      </p:sp>
      <p:sp>
        <p:nvSpPr>
          <p:cNvPr id="22" name="TextBox 21"/>
          <p:cNvSpPr txBox="1"/>
          <p:nvPr/>
        </p:nvSpPr>
        <p:spPr>
          <a:xfrm>
            <a:off x="5302651" y="4226687"/>
            <a:ext cx="413896" cy="369332"/>
          </a:xfrm>
          <a:prstGeom prst="rect">
            <a:avLst/>
          </a:prstGeom>
          <a:noFill/>
        </p:spPr>
        <p:txBody>
          <a:bodyPr wrap="none" rtlCol="0">
            <a:spAutoFit/>
          </a:bodyPr>
          <a:lstStyle/>
          <a:p>
            <a:r>
              <a:rPr lang="en-US" dirty="0" smtClean="0"/>
              <a:t>T1</a:t>
            </a:r>
            <a:endParaRPr lang="en-US" dirty="0"/>
          </a:p>
        </p:txBody>
      </p:sp>
      <p:sp>
        <p:nvSpPr>
          <p:cNvPr id="23" name="TextBox 22"/>
          <p:cNvSpPr txBox="1"/>
          <p:nvPr/>
        </p:nvSpPr>
        <p:spPr>
          <a:xfrm>
            <a:off x="7125368" y="4226687"/>
            <a:ext cx="413896" cy="369332"/>
          </a:xfrm>
          <a:prstGeom prst="rect">
            <a:avLst/>
          </a:prstGeom>
          <a:noFill/>
        </p:spPr>
        <p:txBody>
          <a:bodyPr wrap="none" rtlCol="0">
            <a:spAutoFit/>
          </a:bodyPr>
          <a:lstStyle/>
          <a:p>
            <a:r>
              <a:rPr lang="en-US" dirty="0" smtClean="0"/>
              <a:t>T2</a:t>
            </a:r>
            <a:endParaRPr lang="en-US" dirty="0"/>
          </a:p>
        </p:txBody>
      </p:sp>
      <p:sp>
        <p:nvSpPr>
          <p:cNvPr id="24" name="TextBox 23"/>
          <p:cNvSpPr txBox="1"/>
          <p:nvPr/>
        </p:nvSpPr>
        <p:spPr>
          <a:xfrm>
            <a:off x="8965523" y="4078171"/>
            <a:ext cx="413896" cy="369332"/>
          </a:xfrm>
          <a:prstGeom prst="rect">
            <a:avLst/>
          </a:prstGeom>
          <a:noFill/>
        </p:spPr>
        <p:txBody>
          <a:bodyPr wrap="none" rtlCol="0">
            <a:spAutoFit/>
          </a:bodyPr>
          <a:lstStyle/>
          <a:p>
            <a:r>
              <a:rPr lang="en-US" dirty="0" smtClean="0"/>
              <a:t>T3</a:t>
            </a:r>
            <a:endParaRPr lang="en-US" dirty="0"/>
          </a:p>
        </p:txBody>
      </p:sp>
    </p:spTree>
    <p:extLst>
      <p:ext uri="{BB962C8B-B14F-4D97-AF65-F5344CB8AC3E}">
        <p14:creationId xmlns:p14="http://schemas.microsoft.com/office/powerpoint/2010/main" val="3325307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Kruskal</a:t>
            </a:r>
            <a:r>
              <a:rPr lang="en-US" dirty="0" smtClean="0"/>
              <a:t> Algorithm</a:t>
            </a:r>
            <a:endParaRPr lang="en-US" dirty="0"/>
          </a:p>
        </p:txBody>
      </p:sp>
      <p:sp>
        <p:nvSpPr>
          <p:cNvPr id="3" name="Content Placeholder 2"/>
          <p:cNvSpPr>
            <a:spLocks noGrp="1"/>
          </p:cNvSpPr>
          <p:nvPr>
            <p:ph idx="1"/>
          </p:nvPr>
        </p:nvSpPr>
        <p:spPr/>
        <p:txBody>
          <a:bodyPr/>
          <a:lstStyle/>
          <a:p>
            <a:r>
              <a:rPr lang="en-US" sz="2000" dirty="0" err="1" smtClean="0"/>
              <a:t>kruskal</a:t>
            </a:r>
            <a:r>
              <a:rPr lang="en-US" sz="2000" dirty="0" smtClean="0"/>
              <a:t> algorithm is a minimum spanning tree algorithm that takes a graph as an input and finds the subset of edges.</a:t>
            </a:r>
          </a:p>
          <a:p>
            <a:r>
              <a:rPr lang="en-US" sz="2000" dirty="0"/>
              <a:t>This algorithm treats the graph as a forest and every node it has as an individual tree. </a:t>
            </a:r>
            <a:endParaRPr lang="en-US" sz="2000" dirty="0" smtClean="0"/>
          </a:p>
          <a:p>
            <a:r>
              <a:rPr lang="en-US" sz="2000" dirty="0" smtClean="0"/>
              <a:t>A </a:t>
            </a:r>
            <a:r>
              <a:rPr lang="en-US" sz="2000" dirty="0"/>
              <a:t>tree connects to another only and only if, it has the least cost among all available options and does not violate </a:t>
            </a:r>
            <a:r>
              <a:rPr lang="en-US" sz="2000" dirty="0" smtClean="0"/>
              <a:t>minimum spanning tree (MST) </a:t>
            </a:r>
            <a:r>
              <a:rPr lang="en-US" sz="2000" dirty="0"/>
              <a:t>properties</a:t>
            </a:r>
            <a:r>
              <a:rPr lang="en-US" sz="2000" dirty="0" smtClean="0"/>
              <a:t>.</a:t>
            </a:r>
          </a:p>
          <a:p>
            <a:pPr marL="0" indent="0">
              <a:buNone/>
            </a:pP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31</a:t>
            </a:fld>
            <a:endParaRPr lang="en-US"/>
          </a:p>
        </p:txBody>
      </p:sp>
      <p:pic>
        <p:nvPicPr>
          <p:cNvPr id="6" name="Picture 5"/>
          <p:cNvPicPr>
            <a:picLocks noChangeAspect="1"/>
          </p:cNvPicPr>
          <p:nvPr/>
        </p:nvPicPr>
        <p:blipFill>
          <a:blip r:embed="rId2"/>
          <a:stretch>
            <a:fillRect/>
          </a:stretch>
        </p:blipFill>
        <p:spPr>
          <a:xfrm>
            <a:off x="3581400" y="2821575"/>
            <a:ext cx="4635137" cy="3138651"/>
          </a:xfrm>
          <a:prstGeom prst="rect">
            <a:avLst/>
          </a:prstGeom>
        </p:spPr>
      </p:pic>
    </p:spTree>
    <p:extLst>
      <p:ext uri="{BB962C8B-B14F-4D97-AF65-F5344CB8AC3E}">
        <p14:creationId xmlns:p14="http://schemas.microsoft.com/office/powerpoint/2010/main" val="2919980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a:t>
            </a:r>
            <a:endParaRPr lang="en-US" dirty="0"/>
          </a:p>
        </p:txBody>
      </p:sp>
      <p:sp>
        <p:nvSpPr>
          <p:cNvPr id="3" name="Content Placeholder 2"/>
          <p:cNvSpPr>
            <a:spLocks noGrp="1"/>
          </p:cNvSpPr>
          <p:nvPr>
            <p:ph idx="1"/>
          </p:nvPr>
        </p:nvSpPr>
        <p:spPr/>
        <p:txBody>
          <a:bodyPr/>
          <a:lstStyle/>
          <a:p>
            <a:r>
              <a:rPr lang="en-US" dirty="0" smtClean="0"/>
              <a:t>Start </a:t>
            </a:r>
          </a:p>
          <a:p>
            <a:r>
              <a:rPr lang="en-US" dirty="0" smtClean="0"/>
              <a:t>Sort all the edges from low weight to high</a:t>
            </a:r>
          </a:p>
          <a:p>
            <a:r>
              <a:rPr lang="en-US" dirty="0" smtClean="0"/>
              <a:t>Take the edge with the lowest weight and add it to the spanning tree. If adding the edge created a cycle then reject this edge.</a:t>
            </a:r>
          </a:p>
          <a:p>
            <a:r>
              <a:rPr lang="en-US" dirty="0" smtClean="0"/>
              <a:t>Keep adding edges until we reach all vertices</a:t>
            </a:r>
          </a:p>
          <a:p>
            <a:r>
              <a:rPr lang="en-US" dirty="0" smtClean="0"/>
              <a:t>Stop</a:t>
            </a:r>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32</a:t>
            </a:fld>
            <a:endParaRPr lang="en-US"/>
          </a:p>
        </p:txBody>
      </p:sp>
    </p:spTree>
    <p:extLst>
      <p:ext uri="{BB962C8B-B14F-4D97-AF65-F5344CB8AC3E}">
        <p14:creationId xmlns:p14="http://schemas.microsoft.com/office/powerpoint/2010/main" val="29536680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endParaRPr lang="en-US" dirty="0"/>
          </a:p>
        </p:txBody>
      </p:sp>
      <p:pic>
        <p:nvPicPr>
          <p:cNvPr id="6" name="Content Placeholder 5"/>
          <p:cNvPicPr>
            <a:picLocks noGrp="1" noChangeAspect="1"/>
          </p:cNvPicPr>
          <p:nvPr>
            <p:ph idx="1"/>
          </p:nvPr>
        </p:nvPicPr>
        <p:blipFill>
          <a:blip r:embed="rId2"/>
          <a:stretch>
            <a:fillRect/>
          </a:stretch>
        </p:blipFill>
        <p:spPr>
          <a:xfrm>
            <a:off x="1587953" y="1332751"/>
            <a:ext cx="5217795" cy="3533193"/>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33</a:t>
            </a:fld>
            <a:endParaRPr lang="en-US"/>
          </a:p>
        </p:txBody>
      </p:sp>
    </p:spTree>
    <p:extLst>
      <p:ext uri="{BB962C8B-B14F-4D97-AF65-F5344CB8AC3E}">
        <p14:creationId xmlns:p14="http://schemas.microsoft.com/office/powerpoint/2010/main" val="36644168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 Remove all loops and Parallel </a:t>
            </a:r>
            <a:r>
              <a:rPr lang="en-US" dirty="0" smtClean="0"/>
              <a:t>Edges</a:t>
            </a:r>
            <a:endParaRPr lang="en-US" dirty="0"/>
          </a:p>
        </p:txBody>
      </p:sp>
      <p:pic>
        <p:nvPicPr>
          <p:cNvPr id="6" name="Content Placeholder 5"/>
          <p:cNvPicPr>
            <a:picLocks noGrp="1" noChangeAspect="1"/>
          </p:cNvPicPr>
          <p:nvPr>
            <p:ph idx="1"/>
          </p:nvPr>
        </p:nvPicPr>
        <p:blipFill>
          <a:blip r:embed="rId2"/>
          <a:stretch>
            <a:fillRect/>
          </a:stretch>
        </p:blipFill>
        <p:spPr>
          <a:xfrm>
            <a:off x="951411" y="1842204"/>
            <a:ext cx="4783700" cy="3239248"/>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34</a:t>
            </a:fld>
            <a:endParaRPr lang="en-US"/>
          </a:p>
        </p:txBody>
      </p:sp>
      <p:sp>
        <p:nvSpPr>
          <p:cNvPr id="7" name="Rectangle 6"/>
          <p:cNvSpPr/>
          <p:nvPr/>
        </p:nvSpPr>
        <p:spPr>
          <a:xfrm>
            <a:off x="1049383" y="1172532"/>
            <a:ext cx="6096000" cy="369332"/>
          </a:xfrm>
          <a:prstGeom prst="rect">
            <a:avLst/>
          </a:prstGeom>
        </p:spPr>
        <p:txBody>
          <a:bodyPr>
            <a:spAutoFit/>
          </a:bodyPr>
          <a:lstStyle/>
          <a:p>
            <a:r>
              <a:rPr lang="en-US" dirty="0" smtClean="0"/>
              <a:t>Remove </a:t>
            </a:r>
            <a:r>
              <a:rPr lang="en-US" dirty="0"/>
              <a:t>all loops and parallel edges from the given graph.</a:t>
            </a:r>
          </a:p>
        </p:txBody>
      </p:sp>
      <p:pic>
        <p:nvPicPr>
          <p:cNvPr id="8" name="Picture 7"/>
          <p:cNvPicPr>
            <a:picLocks noChangeAspect="1"/>
          </p:cNvPicPr>
          <p:nvPr/>
        </p:nvPicPr>
        <p:blipFill>
          <a:blip r:embed="rId3"/>
          <a:stretch>
            <a:fillRect/>
          </a:stretch>
        </p:blipFill>
        <p:spPr>
          <a:xfrm>
            <a:off x="6660682" y="1980301"/>
            <a:ext cx="4315837" cy="2917966"/>
          </a:xfrm>
          <a:prstGeom prst="rect">
            <a:avLst/>
          </a:prstGeom>
        </p:spPr>
      </p:pic>
    </p:spTree>
    <p:extLst>
      <p:ext uri="{BB962C8B-B14F-4D97-AF65-F5344CB8AC3E}">
        <p14:creationId xmlns:p14="http://schemas.microsoft.com/office/powerpoint/2010/main" val="5628497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Step 2 - Arrange all edges in their increasing order of </a:t>
            </a:r>
            <a:r>
              <a:rPr lang="en-US" sz="3600" dirty="0" smtClean="0"/>
              <a:t>weight</a:t>
            </a:r>
            <a:endParaRPr lang="en-US" dirty="0"/>
          </a:p>
        </p:txBody>
      </p:sp>
      <p:pic>
        <p:nvPicPr>
          <p:cNvPr id="6" name="Content Placeholder 5"/>
          <p:cNvPicPr>
            <a:picLocks noGrp="1" noChangeAspect="1"/>
          </p:cNvPicPr>
          <p:nvPr>
            <p:ph idx="1"/>
          </p:nvPr>
        </p:nvPicPr>
        <p:blipFill>
          <a:blip r:embed="rId2"/>
          <a:stretch>
            <a:fillRect/>
          </a:stretch>
        </p:blipFill>
        <p:spPr>
          <a:xfrm>
            <a:off x="1967320" y="2841784"/>
            <a:ext cx="7869012" cy="1241555"/>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35</a:t>
            </a:fld>
            <a:endParaRPr lang="en-US"/>
          </a:p>
        </p:txBody>
      </p:sp>
      <p:sp>
        <p:nvSpPr>
          <p:cNvPr id="7" name="Rectangle 6"/>
          <p:cNvSpPr/>
          <p:nvPr/>
        </p:nvSpPr>
        <p:spPr>
          <a:xfrm>
            <a:off x="1114697" y="1045846"/>
            <a:ext cx="10054045" cy="646331"/>
          </a:xfrm>
          <a:prstGeom prst="rect">
            <a:avLst/>
          </a:prstGeom>
        </p:spPr>
        <p:txBody>
          <a:bodyPr wrap="square">
            <a:spAutoFit/>
          </a:bodyPr>
          <a:lstStyle/>
          <a:p>
            <a:r>
              <a:rPr lang="en-US" dirty="0"/>
              <a:t>The next step is to create a set of edges and weight, and arrange them in an ascending order of weightage (cost).</a:t>
            </a:r>
          </a:p>
        </p:txBody>
      </p:sp>
    </p:spTree>
    <p:extLst>
      <p:ext uri="{BB962C8B-B14F-4D97-AF65-F5344CB8AC3E}">
        <p14:creationId xmlns:p14="http://schemas.microsoft.com/office/powerpoint/2010/main" val="6000745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575581" y="1567611"/>
            <a:ext cx="5276579" cy="2991326"/>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36</a:t>
            </a:fld>
            <a:endParaRPr lang="en-US"/>
          </a:p>
        </p:txBody>
      </p:sp>
      <p:pic>
        <p:nvPicPr>
          <p:cNvPr id="7" name="Picture 6"/>
          <p:cNvPicPr>
            <a:picLocks noChangeAspect="1"/>
          </p:cNvPicPr>
          <p:nvPr/>
        </p:nvPicPr>
        <p:blipFill>
          <a:blip r:embed="rId3"/>
          <a:stretch>
            <a:fillRect/>
          </a:stretch>
        </p:blipFill>
        <p:spPr>
          <a:xfrm>
            <a:off x="6532245" y="1567611"/>
            <a:ext cx="4682152" cy="2521063"/>
          </a:xfrm>
          <a:prstGeom prst="rect">
            <a:avLst/>
          </a:prstGeom>
        </p:spPr>
      </p:pic>
    </p:spTree>
    <p:extLst>
      <p:ext uri="{BB962C8B-B14F-4D97-AF65-F5344CB8AC3E}">
        <p14:creationId xmlns:p14="http://schemas.microsoft.com/office/powerpoint/2010/main" val="27692455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1529170" y="1679139"/>
            <a:ext cx="5061651" cy="2357283"/>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37</a:t>
            </a:fld>
            <a:endParaRPr lang="en-US"/>
          </a:p>
        </p:txBody>
      </p:sp>
    </p:spTree>
    <p:extLst>
      <p:ext uri="{BB962C8B-B14F-4D97-AF65-F5344CB8AC3E}">
        <p14:creationId xmlns:p14="http://schemas.microsoft.com/office/powerpoint/2010/main" val="984750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Prims algorithm</a:t>
            </a:r>
            <a:endParaRPr lang="en-US" dirty="0"/>
          </a:p>
        </p:txBody>
      </p:sp>
      <p:sp>
        <p:nvSpPr>
          <p:cNvPr id="3" name="Content Placeholder 2"/>
          <p:cNvSpPr>
            <a:spLocks noGrp="1"/>
          </p:cNvSpPr>
          <p:nvPr>
            <p:ph idx="1"/>
          </p:nvPr>
        </p:nvSpPr>
        <p:spPr/>
        <p:txBody>
          <a:bodyPr/>
          <a:lstStyle/>
          <a:p>
            <a:r>
              <a:rPr lang="en-US" dirty="0"/>
              <a:t>Prim's algorithm to find minimum cost spanning tree (as </a:t>
            </a:r>
            <a:r>
              <a:rPr lang="en-US" dirty="0" err="1"/>
              <a:t>Kruskal's</a:t>
            </a:r>
            <a:r>
              <a:rPr lang="en-US" dirty="0"/>
              <a:t> algorithm) uses the greedy approach</a:t>
            </a:r>
            <a:r>
              <a:rPr lang="en-US" dirty="0" smtClean="0"/>
              <a:t>.</a:t>
            </a:r>
          </a:p>
          <a:p>
            <a:r>
              <a:rPr lang="en-US" dirty="0" smtClean="0"/>
              <a:t> </a:t>
            </a:r>
            <a:r>
              <a:rPr lang="en-US" dirty="0"/>
              <a:t>Prim's algorithm shares a similarity with the </a:t>
            </a:r>
            <a:r>
              <a:rPr lang="en-US" b="1" dirty="0"/>
              <a:t>shortest path first</a:t>
            </a:r>
            <a:r>
              <a:rPr lang="en-US" dirty="0"/>
              <a:t> algorithms.</a:t>
            </a:r>
          </a:p>
          <a:p>
            <a:r>
              <a:rPr lang="en-US" dirty="0"/>
              <a:t>Prim's algorithm, in contrast with </a:t>
            </a:r>
            <a:r>
              <a:rPr lang="en-US" dirty="0" err="1"/>
              <a:t>Kruskal's</a:t>
            </a:r>
            <a:r>
              <a:rPr lang="en-US" dirty="0"/>
              <a:t> algorithm, treats the nodes as a single tree and keeps on adding new nodes to the spanning tree from the given graph.</a:t>
            </a:r>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38</a:t>
            </a:fld>
            <a:endParaRPr lang="en-US"/>
          </a:p>
        </p:txBody>
      </p:sp>
    </p:spTree>
    <p:extLst>
      <p:ext uri="{BB962C8B-B14F-4D97-AF65-F5344CB8AC3E}">
        <p14:creationId xmlns:p14="http://schemas.microsoft.com/office/powerpoint/2010/main" val="870103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t>
            </a:r>
            <a:endParaRPr lang="en-US" dirty="0"/>
          </a:p>
        </p:txBody>
      </p:sp>
      <p:pic>
        <p:nvPicPr>
          <p:cNvPr id="6" name="Content Placeholder 5"/>
          <p:cNvPicPr>
            <a:picLocks noGrp="1" noChangeAspect="1"/>
          </p:cNvPicPr>
          <p:nvPr>
            <p:ph idx="1"/>
          </p:nvPr>
        </p:nvPicPr>
        <p:blipFill>
          <a:blip r:embed="rId2"/>
          <a:stretch>
            <a:fillRect/>
          </a:stretch>
        </p:blipFill>
        <p:spPr>
          <a:xfrm>
            <a:off x="1914525" y="1998958"/>
            <a:ext cx="5270046" cy="3568574"/>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39</a:t>
            </a:fld>
            <a:endParaRPr lang="en-US"/>
          </a:p>
        </p:txBody>
      </p:sp>
    </p:spTree>
    <p:extLst>
      <p:ext uri="{BB962C8B-B14F-4D97-AF65-F5344CB8AC3E}">
        <p14:creationId xmlns:p14="http://schemas.microsoft.com/office/powerpoint/2010/main" val="254145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Graph </a:t>
            </a:r>
            <a:endParaRPr lang="en-US" b="1" dirty="0"/>
          </a:p>
        </p:txBody>
      </p:sp>
      <p:sp>
        <p:nvSpPr>
          <p:cNvPr id="3" name="Content Placeholder 2"/>
          <p:cNvSpPr>
            <a:spLocks noGrp="1"/>
          </p:cNvSpPr>
          <p:nvPr>
            <p:ph idx="1"/>
          </p:nvPr>
        </p:nvSpPr>
        <p:spPr/>
        <p:txBody>
          <a:bodyPr>
            <a:normAutofit/>
          </a:bodyPr>
          <a:lstStyle/>
          <a:p>
            <a:pPr marL="0" indent="0">
              <a:buNone/>
            </a:pPr>
            <a:r>
              <a:rPr lang="en-US" dirty="0"/>
              <a:t>Let us </a:t>
            </a:r>
            <a:r>
              <a:rPr lang="en-US" dirty="0" smtClean="0"/>
              <a:t>take a graph </a:t>
            </a:r>
          </a:p>
          <a:p>
            <a:r>
              <a:rPr lang="en-US" dirty="0" smtClean="0"/>
              <a:t>V(G</a:t>
            </a:r>
            <a:r>
              <a:rPr lang="en-US" dirty="0"/>
              <a:t>)={v1, v2, v3, v4, v5}</a:t>
            </a:r>
          </a:p>
          <a:p>
            <a:r>
              <a:rPr lang="en-US" dirty="0"/>
              <a:t>E(G)={(v1,v2),(v2,v3),(v1,v3),(v3,v4),(v4,v5)} a graph</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a:t>
            </a:fld>
            <a:endParaRPr lang="en-US"/>
          </a:p>
        </p:txBody>
      </p:sp>
      <p:pic>
        <p:nvPicPr>
          <p:cNvPr id="6" name="Picture 5"/>
          <p:cNvPicPr>
            <a:picLocks noChangeAspect="1"/>
          </p:cNvPicPr>
          <p:nvPr/>
        </p:nvPicPr>
        <p:blipFill>
          <a:blip r:embed="rId2"/>
          <a:stretch>
            <a:fillRect/>
          </a:stretch>
        </p:blipFill>
        <p:spPr>
          <a:xfrm>
            <a:off x="3057440" y="3117302"/>
            <a:ext cx="5812240" cy="2592447"/>
          </a:xfrm>
          <a:prstGeom prst="rect">
            <a:avLst/>
          </a:prstGeom>
        </p:spPr>
      </p:pic>
    </p:spTree>
    <p:extLst>
      <p:ext uri="{BB962C8B-B14F-4D97-AF65-F5344CB8AC3E}">
        <p14:creationId xmlns:p14="http://schemas.microsoft.com/office/powerpoint/2010/main" val="2166107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1 - Remove all loops and parallel </a:t>
            </a:r>
            <a:r>
              <a:rPr lang="en-US" dirty="0" smtClean="0"/>
              <a:t>edges</a:t>
            </a:r>
            <a:endParaRPr lang="en-US" dirty="0"/>
          </a:p>
        </p:txBody>
      </p:sp>
      <p:pic>
        <p:nvPicPr>
          <p:cNvPr id="6" name="Content Placeholder 5"/>
          <p:cNvPicPr>
            <a:picLocks noGrp="1" noChangeAspect="1"/>
          </p:cNvPicPr>
          <p:nvPr>
            <p:ph idx="1"/>
          </p:nvPr>
        </p:nvPicPr>
        <p:blipFill>
          <a:blip r:embed="rId2"/>
          <a:stretch>
            <a:fillRect/>
          </a:stretch>
        </p:blipFill>
        <p:spPr>
          <a:xfrm>
            <a:off x="976448" y="1750763"/>
            <a:ext cx="4661263" cy="3156341"/>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40</a:t>
            </a:fld>
            <a:endParaRPr lang="en-US"/>
          </a:p>
        </p:txBody>
      </p:sp>
      <p:pic>
        <p:nvPicPr>
          <p:cNvPr id="7" name="Picture 6"/>
          <p:cNvPicPr>
            <a:picLocks noChangeAspect="1"/>
          </p:cNvPicPr>
          <p:nvPr/>
        </p:nvPicPr>
        <p:blipFill>
          <a:blip r:embed="rId3"/>
          <a:stretch>
            <a:fillRect/>
          </a:stretch>
        </p:blipFill>
        <p:spPr>
          <a:xfrm>
            <a:off x="6609262" y="2143760"/>
            <a:ext cx="5089700" cy="2370346"/>
          </a:xfrm>
          <a:prstGeom prst="rect">
            <a:avLst/>
          </a:prstGeom>
        </p:spPr>
      </p:pic>
      <p:sp>
        <p:nvSpPr>
          <p:cNvPr id="8" name="Right Arrow 7"/>
          <p:cNvSpPr/>
          <p:nvPr/>
        </p:nvSpPr>
        <p:spPr>
          <a:xfrm>
            <a:off x="5634283" y="308661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4768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Choose any arbitrary node as root node</a:t>
            </a:r>
          </a:p>
        </p:txBody>
      </p:sp>
      <p:pic>
        <p:nvPicPr>
          <p:cNvPr id="6" name="Content Placeholder 5"/>
          <p:cNvPicPr>
            <a:picLocks noGrp="1" noChangeAspect="1"/>
          </p:cNvPicPr>
          <p:nvPr>
            <p:ph idx="1"/>
          </p:nvPr>
        </p:nvPicPr>
        <p:blipFill>
          <a:blip r:embed="rId2"/>
          <a:stretch>
            <a:fillRect/>
          </a:stretch>
        </p:blipFill>
        <p:spPr>
          <a:xfrm>
            <a:off x="3581400" y="2442821"/>
            <a:ext cx="6452234" cy="3004898"/>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41</a:t>
            </a:fld>
            <a:endParaRPr lang="en-US"/>
          </a:p>
        </p:txBody>
      </p:sp>
      <p:sp>
        <p:nvSpPr>
          <p:cNvPr id="7" name="Rectangle 6"/>
          <p:cNvSpPr/>
          <p:nvPr/>
        </p:nvSpPr>
        <p:spPr>
          <a:xfrm>
            <a:off x="1062445" y="1181064"/>
            <a:ext cx="10171611" cy="646331"/>
          </a:xfrm>
          <a:prstGeom prst="rect">
            <a:avLst/>
          </a:prstGeom>
        </p:spPr>
        <p:txBody>
          <a:bodyPr wrap="square">
            <a:spAutoFit/>
          </a:bodyPr>
          <a:lstStyle/>
          <a:p>
            <a:r>
              <a:rPr lang="en-US" dirty="0"/>
              <a:t>After choosing the root node S, we see that S,A and S,C are two edges with weight 7 and 8, respectively. We choose the edge S,A as it is lesser than the other.</a:t>
            </a:r>
          </a:p>
        </p:txBody>
      </p:sp>
    </p:spTree>
    <p:extLst>
      <p:ext uri="{BB962C8B-B14F-4D97-AF65-F5344CB8AC3E}">
        <p14:creationId xmlns:p14="http://schemas.microsoft.com/office/powerpoint/2010/main" val="1579221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a:t>
            </a:r>
            <a:endParaRPr lang="en-US" dirty="0"/>
          </a:p>
        </p:txBody>
      </p:sp>
      <p:pic>
        <p:nvPicPr>
          <p:cNvPr id="6" name="Content Placeholder 5"/>
          <p:cNvPicPr>
            <a:picLocks noGrp="1" noChangeAspect="1"/>
          </p:cNvPicPr>
          <p:nvPr>
            <p:ph idx="1"/>
          </p:nvPr>
        </p:nvPicPr>
        <p:blipFill>
          <a:blip r:embed="rId2"/>
          <a:stretch>
            <a:fillRect/>
          </a:stretch>
        </p:blipFill>
        <p:spPr>
          <a:xfrm>
            <a:off x="1282336" y="1222891"/>
            <a:ext cx="3881547" cy="1807692"/>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42</a:t>
            </a:fld>
            <a:endParaRPr lang="en-US"/>
          </a:p>
        </p:txBody>
      </p:sp>
      <p:pic>
        <p:nvPicPr>
          <p:cNvPr id="7" name="Picture 6"/>
          <p:cNvPicPr>
            <a:picLocks noChangeAspect="1"/>
          </p:cNvPicPr>
          <p:nvPr/>
        </p:nvPicPr>
        <p:blipFill>
          <a:blip r:embed="rId3"/>
          <a:stretch>
            <a:fillRect/>
          </a:stretch>
        </p:blipFill>
        <p:spPr>
          <a:xfrm>
            <a:off x="7498895" y="1222891"/>
            <a:ext cx="3544959" cy="1650938"/>
          </a:xfrm>
          <a:prstGeom prst="rect">
            <a:avLst/>
          </a:prstGeom>
        </p:spPr>
      </p:pic>
      <p:pic>
        <p:nvPicPr>
          <p:cNvPr id="8" name="Picture 7"/>
          <p:cNvPicPr>
            <a:picLocks noChangeAspect="1"/>
          </p:cNvPicPr>
          <p:nvPr/>
        </p:nvPicPr>
        <p:blipFill>
          <a:blip r:embed="rId4"/>
          <a:stretch>
            <a:fillRect/>
          </a:stretch>
        </p:blipFill>
        <p:spPr>
          <a:xfrm>
            <a:off x="6363789" y="4372701"/>
            <a:ext cx="3333750" cy="1552575"/>
          </a:xfrm>
          <a:prstGeom prst="rect">
            <a:avLst/>
          </a:prstGeom>
        </p:spPr>
      </p:pic>
      <p:sp>
        <p:nvSpPr>
          <p:cNvPr id="9" name="Right Arrow 8"/>
          <p:cNvSpPr/>
          <p:nvPr/>
        </p:nvSpPr>
        <p:spPr>
          <a:xfrm>
            <a:off x="5606796" y="17487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ent-Up Arrow 9"/>
          <p:cNvSpPr/>
          <p:nvPr/>
        </p:nvSpPr>
        <p:spPr>
          <a:xfrm rot="5223713" flipV="1">
            <a:off x="9280677" y="3890948"/>
            <a:ext cx="2187330" cy="709073"/>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9443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Dijkstra Algorithm</a:t>
            </a:r>
            <a:endParaRPr lang="en-US" dirty="0"/>
          </a:p>
        </p:txBody>
      </p:sp>
      <p:sp>
        <p:nvSpPr>
          <p:cNvPr id="3" name="Content Placeholder 2"/>
          <p:cNvSpPr>
            <a:spLocks noGrp="1"/>
          </p:cNvSpPr>
          <p:nvPr>
            <p:ph idx="1"/>
          </p:nvPr>
        </p:nvSpPr>
        <p:spPr/>
        <p:txBody>
          <a:bodyPr/>
          <a:lstStyle/>
          <a:p>
            <a:pPr algn="just"/>
            <a:r>
              <a:rPr lang="en-US" dirty="0" smtClean="0"/>
              <a:t>The </a:t>
            </a:r>
            <a:r>
              <a:rPr lang="en-US" dirty="0" err="1"/>
              <a:t>Dijkstra’s</a:t>
            </a:r>
            <a:r>
              <a:rPr lang="en-US" dirty="0"/>
              <a:t> algorithm finds the shortest path from a particular node, called the source node to every other node in a connected graph</a:t>
            </a:r>
            <a:r>
              <a:rPr lang="en-US" dirty="0" smtClean="0"/>
              <a:t>.</a:t>
            </a:r>
          </a:p>
          <a:p>
            <a:pPr algn="just"/>
            <a:r>
              <a:rPr lang="en-US" dirty="0" smtClean="0"/>
              <a:t> </a:t>
            </a:r>
            <a:r>
              <a:rPr lang="en-US" dirty="0"/>
              <a:t>It produces a shortest path tree with the source node as the root</a:t>
            </a:r>
            <a:r>
              <a:rPr lang="en-US" dirty="0" smtClean="0"/>
              <a:t>.</a:t>
            </a:r>
          </a:p>
          <a:p>
            <a:pPr algn="just"/>
            <a:r>
              <a:rPr lang="en-US" dirty="0" smtClean="0"/>
              <a:t> </a:t>
            </a:r>
            <a:r>
              <a:rPr lang="en-US" dirty="0"/>
              <a:t>It is profoundly used in computer networks to generate optimal routes with the aim of minimizing routing costs.</a:t>
            </a:r>
          </a:p>
          <a:p>
            <a:endParaRPr lang="en-US" dirty="0" smtClean="0"/>
          </a:p>
          <a:p>
            <a:r>
              <a:rPr lang="en-US" dirty="0" smtClean="0"/>
              <a:t>Input </a:t>
            </a:r>
            <a:r>
              <a:rPr lang="en-US" dirty="0"/>
              <a:t>− A graph representing the network; and a source node, </a:t>
            </a:r>
            <a:r>
              <a:rPr lang="en-US" dirty="0" smtClean="0"/>
              <a:t>s</a:t>
            </a:r>
            <a:endParaRPr lang="en-US" dirty="0"/>
          </a:p>
          <a:p>
            <a:r>
              <a:rPr lang="en-US" dirty="0"/>
              <a:t>Output − A shortest path tree, </a:t>
            </a:r>
            <a:r>
              <a:rPr lang="en-US" dirty="0" err="1"/>
              <a:t>spt</a:t>
            </a:r>
            <a:r>
              <a:rPr lang="en-US" dirty="0"/>
              <a:t>[], with s as the root node.</a:t>
            </a:r>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43</a:t>
            </a:fld>
            <a:endParaRPr lang="en-US"/>
          </a:p>
        </p:txBody>
      </p:sp>
    </p:spTree>
    <p:extLst>
      <p:ext uri="{BB962C8B-B14F-4D97-AF65-F5344CB8AC3E}">
        <p14:creationId xmlns:p14="http://schemas.microsoft.com/office/powerpoint/2010/main" val="5186055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1072787" y="1087687"/>
            <a:ext cx="3619500" cy="2590800"/>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44</a:t>
            </a:fld>
            <a:endParaRPr lang="en-US"/>
          </a:p>
        </p:txBody>
      </p:sp>
      <p:sp>
        <p:nvSpPr>
          <p:cNvPr id="7" name="Rectangle 6"/>
          <p:cNvSpPr/>
          <p:nvPr/>
        </p:nvSpPr>
        <p:spPr>
          <a:xfrm>
            <a:off x="1072786" y="4140256"/>
            <a:ext cx="3747407" cy="1754326"/>
          </a:xfrm>
          <a:prstGeom prst="rect">
            <a:avLst/>
          </a:prstGeom>
        </p:spPr>
        <p:txBody>
          <a:bodyPr wrap="square">
            <a:spAutoFit/>
          </a:bodyPr>
          <a:lstStyle/>
          <a:p>
            <a:r>
              <a:rPr lang="en-US" dirty="0"/>
              <a:t>The initializations will be as follows −</a:t>
            </a:r>
          </a:p>
          <a:p>
            <a:endParaRPr lang="en-US" dirty="0"/>
          </a:p>
          <a:p>
            <a:r>
              <a:rPr lang="en-US" dirty="0" err="1"/>
              <a:t>dist</a:t>
            </a:r>
            <a:r>
              <a:rPr lang="en-US" dirty="0"/>
              <a:t>[7]={0,∞,∞,∞,∞,∞,∞}</a:t>
            </a:r>
          </a:p>
          <a:p>
            <a:endParaRPr lang="en-US" dirty="0"/>
          </a:p>
          <a:p>
            <a:r>
              <a:rPr lang="en-US" dirty="0"/>
              <a:t>Q={A,B,C,D,E,F,G}</a:t>
            </a:r>
          </a:p>
          <a:p>
            <a:endParaRPr lang="en-US" dirty="0"/>
          </a:p>
        </p:txBody>
      </p:sp>
      <p:pic>
        <p:nvPicPr>
          <p:cNvPr id="8" name="Picture 7"/>
          <p:cNvPicPr>
            <a:picLocks noChangeAspect="1"/>
          </p:cNvPicPr>
          <p:nvPr/>
        </p:nvPicPr>
        <p:blipFill>
          <a:blip r:embed="rId3"/>
          <a:stretch>
            <a:fillRect/>
          </a:stretch>
        </p:blipFill>
        <p:spPr>
          <a:xfrm>
            <a:off x="5757863" y="1232846"/>
            <a:ext cx="3908651" cy="2678729"/>
          </a:xfrm>
          <a:prstGeom prst="rect">
            <a:avLst/>
          </a:prstGeom>
        </p:spPr>
      </p:pic>
      <p:sp>
        <p:nvSpPr>
          <p:cNvPr id="9" name="Rectangle 8"/>
          <p:cNvSpPr/>
          <p:nvPr/>
        </p:nvSpPr>
        <p:spPr>
          <a:xfrm>
            <a:off x="5310051" y="4140256"/>
            <a:ext cx="6096000" cy="2031325"/>
          </a:xfrm>
          <a:prstGeom prst="rect">
            <a:avLst/>
          </a:prstGeom>
        </p:spPr>
        <p:txBody>
          <a:bodyPr>
            <a:spAutoFit/>
          </a:bodyPr>
          <a:lstStyle/>
          <a:p>
            <a:r>
              <a:rPr lang="en-US" dirty="0"/>
              <a:t>We choose node A from Q </a:t>
            </a:r>
            <a:r>
              <a:rPr lang="en-US" dirty="0" smtClean="0"/>
              <a:t>. </a:t>
            </a:r>
            <a:r>
              <a:rPr lang="en-US" dirty="0"/>
              <a:t>The </a:t>
            </a:r>
            <a:r>
              <a:rPr lang="en-US" dirty="0" smtClean="0"/>
              <a:t>neighboring </a:t>
            </a:r>
            <a:r>
              <a:rPr lang="en-US" dirty="0"/>
              <a:t>nodes of A are B and C. We update </a:t>
            </a:r>
            <a:r>
              <a:rPr lang="en-US" dirty="0" err="1"/>
              <a:t>dist</a:t>
            </a:r>
            <a:r>
              <a:rPr lang="en-US" dirty="0"/>
              <a:t>[] values corresponding to B and C according to the algorithm. So the values of the data structures become </a:t>
            </a:r>
            <a:r>
              <a:rPr lang="en-US" dirty="0" smtClean="0"/>
              <a:t>−</a:t>
            </a:r>
          </a:p>
          <a:p>
            <a:r>
              <a:rPr lang="en-US" dirty="0" err="1" smtClean="0"/>
              <a:t>dist</a:t>
            </a:r>
            <a:r>
              <a:rPr lang="en-US" dirty="0" smtClean="0"/>
              <a:t>[7</a:t>
            </a:r>
            <a:r>
              <a:rPr lang="en-US" dirty="0"/>
              <a:t>]={0,5,6,∞,∞,∞,∞}</a:t>
            </a:r>
          </a:p>
          <a:p>
            <a:r>
              <a:rPr lang="en-US" dirty="0"/>
              <a:t>Q={B,C,D,E,F,G}</a:t>
            </a:r>
          </a:p>
          <a:p>
            <a:endParaRPr lang="en-US" dirty="0"/>
          </a:p>
        </p:txBody>
      </p:sp>
    </p:spTree>
    <p:extLst>
      <p:ext uri="{BB962C8B-B14F-4D97-AF65-F5344CB8AC3E}">
        <p14:creationId xmlns:p14="http://schemas.microsoft.com/office/powerpoint/2010/main" val="2277783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Dijkstra </a:t>
            </a:r>
            <a:r>
              <a:rPr lang="en-US" dirty="0" err="1" smtClean="0"/>
              <a:t>Contd</a:t>
            </a:r>
            <a:r>
              <a:rPr lang="en-AT" dirty="0" smtClean="0"/>
              <a: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t>We choose node B from Q since it has the lowest </a:t>
            </a:r>
            <a:r>
              <a:rPr lang="en-US" sz="2000" dirty="0" err="1"/>
              <a:t>dist</a:t>
            </a:r>
            <a:r>
              <a:rPr lang="en-US" sz="2000" dirty="0"/>
              <a:t>[] value of 5 and put it in S. The </a:t>
            </a:r>
            <a:r>
              <a:rPr lang="en-US" sz="2000" dirty="0" err="1"/>
              <a:t>neighbouring</a:t>
            </a:r>
            <a:r>
              <a:rPr lang="en-US" sz="2000" dirty="0"/>
              <a:t> nodes of B are C, D and E. We update </a:t>
            </a:r>
            <a:r>
              <a:rPr lang="en-US" sz="2000" dirty="0" err="1"/>
              <a:t>dist</a:t>
            </a:r>
            <a:r>
              <a:rPr lang="en-US" sz="2000" dirty="0"/>
              <a:t>[] values corresponding to C, D and E according to the algorithm. So the values of the data structures become </a:t>
            </a:r>
            <a:r>
              <a:rPr lang="en-US" sz="2000" dirty="0" smtClean="0"/>
              <a:t>−</a:t>
            </a:r>
            <a:endParaRPr lang="en-US" sz="2000" dirty="0"/>
          </a:p>
          <a:p>
            <a:pPr marL="0" indent="0" algn="just">
              <a:buNone/>
            </a:pPr>
            <a:r>
              <a:rPr lang="en-US" sz="2000" dirty="0" err="1" smtClean="0"/>
              <a:t>dist</a:t>
            </a:r>
            <a:r>
              <a:rPr lang="en-US" sz="2000" dirty="0" smtClean="0"/>
              <a:t>[7</a:t>
            </a:r>
            <a:r>
              <a:rPr lang="en-US" sz="2000" dirty="0"/>
              <a:t>]={0,5,6,12,13,∞,∞</a:t>
            </a:r>
            <a:r>
              <a:rPr lang="en-US" sz="2000" dirty="0" smtClean="0"/>
              <a:t>}</a:t>
            </a:r>
            <a:endParaRPr lang="en-US" sz="2000" dirty="0"/>
          </a:p>
          <a:p>
            <a:pPr marL="0" indent="0" algn="just">
              <a:buNone/>
            </a:pPr>
            <a:r>
              <a:rPr lang="en-US" sz="2000" dirty="0"/>
              <a:t>Q={C,D,E,F,G</a:t>
            </a:r>
            <a:r>
              <a:rPr lang="en-US" sz="2000" dirty="0" smtClean="0"/>
              <a:t>}</a:t>
            </a:r>
          </a:p>
          <a:p>
            <a:pPr marL="0" indent="0" algn="just">
              <a:buNone/>
            </a:pPr>
            <a:endParaRPr lang="en-US" sz="2000"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45</a:t>
            </a:fld>
            <a:endParaRPr lang="en-US"/>
          </a:p>
        </p:txBody>
      </p:sp>
      <p:pic>
        <p:nvPicPr>
          <p:cNvPr id="7" name="Picture 6"/>
          <p:cNvPicPr>
            <a:picLocks noChangeAspect="1"/>
          </p:cNvPicPr>
          <p:nvPr/>
        </p:nvPicPr>
        <p:blipFill>
          <a:blip r:embed="rId2"/>
          <a:stretch>
            <a:fillRect/>
          </a:stretch>
        </p:blipFill>
        <p:spPr>
          <a:xfrm>
            <a:off x="5763441" y="2239327"/>
            <a:ext cx="5261610" cy="3647869"/>
          </a:xfrm>
          <a:prstGeom prst="rect">
            <a:avLst/>
          </a:prstGeom>
        </p:spPr>
      </p:pic>
    </p:spTree>
    <p:extLst>
      <p:ext uri="{BB962C8B-B14F-4D97-AF65-F5344CB8AC3E}">
        <p14:creationId xmlns:p14="http://schemas.microsoft.com/office/powerpoint/2010/main" val="645025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We choose node C from Q since it has the lowest </a:t>
            </a:r>
            <a:r>
              <a:rPr lang="en-US" sz="2000" dirty="0" err="1"/>
              <a:t>dist</a:t>
            </a:r>
            <a:r>
              <a:rPr lang="en-US" sz="2000" dirty="0"/>
              <a:t>[] value of 6 and put it in S. The </a:t>
            </a:r>
            <a:r>
              <a:rPr lang="en-US" sz="2000" dirty="0" err="1"/>
              <a:t>neighbouring</a:t>
            </a:r>
            <a:r>
              <a:rPr lang="en-US" sz="2000" dirty="0"/>
              <a:t> nodes of C are D and F. We update </a:t>
            </a:r>
            <a:r>
              <a:rPr lang="en-US" sz="2000" dirty="0" err="1"/>
              <a:t>dist</a:t>
            </a:r>
            <a:r>
              <a:rPr lang="en-US" sz="2000" dirty="0"/>
              <a:t>[] values corresponding to D and F. So the values of the data structures become </a:t>
            </a:r>
            <a:r>
              <a:rPr lang="en-US" sz="2000" dirty="0" smtClean="0"/>
              <a:t>−</a:t>
            </a:r>
          </a:p>
          <a:p>
            <a:pPr marL="0" indent="0">
              <a:buNone/>
            </a:pPr>
            <a:r>
              <a:rPr lang="en-US" sz="2000" dirty="0" err="1" smtClean="0"/>
              <a:t>dist</a:t>
            </a:r>
            <a:r>
              <a:rPr lang="en-US" sz="2000" dirty="0" smtClean="0"/>
              <a:t>[7</a:t>
            </a:r>
            <a:r>
              <a:rPr lang="en-US" sz="2000" dirty="0"/>
              <a:t>]={0,5,6,8,13,10,∞</a:t>
            </a:r>
            <a:r>
              <a:rPr lang="en-US" sz="2000" dirty="0" smtClean="0"/>
              <a:t>}</a:t>
            </a:r>
            <a:endParaRPr lang="en-US" sz="2000" dirty="0"/>
          </a:p>
          <a:p>
            <a:pPr marL="0" indent="0">
              <a:buNone/>
            </a:pPr>
            <a:r>
              <a:rPr lang="en-US" sz="2000" dirty="0"/>
              <a:t>Q={D,E,F,G}</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46</a:t>
            </a:fld>
            <a:endParaRPr lang="en-US"/>
          </a:p>
        </p:txBody>
      </p:sp>
      <p:pic>
        <p:nvPicPr>
          <p:cNvPr id="6" name="Picture 5"/>
          <p:cNvPicPr>
            <a:picLocks noChangeAspect="1"/>
          </p:cNvPicPr>
          <p:nvPr/>
        </p:nvPicPr>
        <p:blipFill>
          <a:blip r:embed="rId2"/>
          <a:stretch>
            <a:fillRect/>
          </a:stretch>
        </p:blipFill>
        <p:spPr>
          <a:xfrm>
            <a:off x="4750390" y="1998344"/>
            <a:ext cx="5791336" cy="3841342"/>
          </a:xfrm>
          <a:prstGeom prst="rect">
            <a:avLst/>
          </a:prstGeom>
        </p:spPr>
      </p:pic>
    </p:spTree>
    <p:extLst>
      <p:ext uri="{BB962C8B-B14F-4D97-AF65-F5344CB8AC3E}">
        <p14:creationId xmlns:p14="http://schemas.microsoft.com/office/powerpoint/2010/main" val="2047706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smtClean="0"/>
              <a:t>We </a:t>
            </a:r>
            <a:r>
              <a:rPr lang="en-US" sz="2000" dirty="0"/>
              <a:t>choose node D from Q since it has the lowest </a:t>
            </a:r>
            <a:r>
              <a:rPr lang="en-US" sz="2000" dirty="0" err="1"/>
              <a:t>dist</a:t>
            </a:r>
            <a:r>
              <a:rPr lang="en-US" sz="2000" dirty="0"/>
              <a:t>[] value of 8 and put it in S. The </a:t>
            </a:r>
            <a:r>
              <a:rPr lang="en-US" sz="2000" dirty="0" err="1"/>
              <a:t>neighbouring</a:t>
            </a:r>
            <a:r>
              <a:rPr lang="en-US" sz="2000" dirty="0"/>
              <a:t> nodes of D are E, F and G. We update </a:t>
            </a:r>
            <a:r>
              <a:rPr lang="en-US" sz="2000" dirty="0" err="1"/>
              <a:t>dist</a:t>
            </a:r>
            <a:r>
              <a:rPr lang="en-US" sz="2000" dirty="0"/>
              <a:t>[] values corresponding to E, F and G. So the values of the data structures become </a:t>
            </a:r>
            <a:r>
              <a:rPr lang="en-US" sz="2000" dirty="0" smtClean="0"/>
              <a:t>−</a:t>
            </a:r>
            <a:endParaRPr lang="en-US" sz="2000" dirty="0"/>
          </a:p>
          <a:p>
            <a:pPr marL="0" indent="0">
              <a:buNone/>
            </a:pPr>
            <a:r>
              <a:rPr lang="en-US" sz="2000" dirty="0" err="1"/>
              <a:t>dist</a:t>
            </a:r>
            <a:r>
              <a:rPr lang="en-US" sz="2000" dirty="0"/>
              <a:t>[7]={0,5,6,8,10,10,18</a:t>
            </a:r>
            <a:r>
              <a:rPr lang="en-US" sz="2000" dirty="0" smtClean="0"/>
              <a:t>}</a:t>
            </a:r>
            <a:endParaRPr lang="en-US" sz="2000" dirty="0"/>
          </a:p>
          <a:p>
            <a:pPr marL="0" indent="0">
              <a:buNone/>
            </a:pPr>
            <a:r>
              <a:rPr lang="en-US" sz="2000" dirty="0"/>
              <a:t>Q={E,F,G</a:t>
            </a:r>
            <a:r>
              <a:rPr lang="en-US" sz="2000" dirty="0" smtClean="0"/>
              <a:t>}</a:t>
            </a:r>
            <a:endParaRPr lang="en-US" sz="2000" dirty="0"/>
          </a:p>
          <a:p>
            <a:pPr marL="0" indent="0">
              <a:buNone/>
            </a:pPr>
            <a:r>
              <a:rPr lang="en-US" sz="2000" dirty="0"/>
              <a:t>S={A,B,C,D}</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47</a:t>
            </a:fld>
            <a:endParaRPr lang="en-US"/>
          </a:p>
        </p:txBody>
      </p:sp>
      <p:pic>
        <p:nvPicPr>
          <p:cNvPr id="6" name="Picture 5"/>
          <p:cNvPicPr>
            <a:picLocks noChangeAspect="1"/>
          </p:cNvPicPr>
          <p:nvPr/>
        </p:nvPicPr>
        <p:blipFill>
          <a:blip r:embed="rId2"/>
          <a:stretch>
            <a:fillRect/>
          </a:stretch>
        </p:blipFill>
        <p:spPr>
          <a:xfrm>
            <a:off x="5348967" y="1833153"/>
            <a:ext cx="5845901" cy="4077141"/>
          </a:xfrm>
          <a:prstGeom prst="rect">
            <a:avLst/>
          </a:prstGeom>
        </p:spPr>
      </p:pic>
    </p:spTree>
    <p:extLst>
      <p:ext uri="{BB962C8B-B14F-4D97-AF65-F5344CB8AC3E}">
        <p14:creationId xmlns:p14="http://schemas.microsoft.com/office/powerpoint/2010/main" val="33677498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We can choose either node E or node F from Q since both of them have the lowest </a:t>
            </a:r>
            <a:r>
              <a:rPr lang="en-US" sz="2000" dirty="0" err="1"/>
              <a:t>dist</a:t>
            </a:r>
            <a:r>
              <a:rPr lang="en-US" sz="2000" dirty="0"/>
              <a:t>[] value of 10. We select any one of them, say E, and put it in S. The </a:t>
            </a:r>
            <a:r>
              <a:rPr lang="en-US" sz="2000" dirty="0" err="1"/>
              <a:t>neighbouring</a:t>
            </a:r>
            <a:r>
              <a:rPr lang="en-US" sz="2000" dirty="0"/>
              <a:t> nodes of D is G. We update </a:t>
            </a:r>
            <a:r>
              <a:rPr lang="en-US" sz="2000" dirty="0" err="1"/>
              <a:t>dist</a:t>
            </a:r>
            <a:r>
              <a:rPr lang="en-US" sz="2000" dirty="0"/>
              <a:t>[] values corresponding to G. So the values of the data structures become </a:t>
            </a:r>
            <a:r>
              <a:rPr lang="en-US" sz="2000" dirty="0" smtClean="0"/>
              <a:t>−</a:t>
            </a:r>
            <a:endParaRPr lang="en-US" sz="2000" dirty="0"/>
          </a:p>
          <a:p>
            <a:pPr marL="0" indent="0">
              <a:buNone/>
            </a:pPr>
            <a:r>
              <a:rPr lang="en-US" sz="2000" dirty="0" err="1"/>
              <a:t>dist</a:t>
            </a:r>
            <a:r>
              <a:rPr lang="en-US" sz="2000" dirty="0"/>
              <a:t>[7]={0,5,6,8,10,10,13</a:t>
            </a:r>
            <a:r>
              <a:rPr lang="en-US" sz="2000" dirty="0" smtClean="0"/>
              <a:t>}</a:t>
            </a:r>
            <a:endParaRPr lang="en-US" sz="2000" dirty="0"/>
          </a:p>
          <a:p>
            <a:pPr marL="0" indent="0">
              <a:buNone/>
            </a:pPr>
            <a:r>
              <a:rPr lang="en-US" sz="2000" dirty="0"/>
              <a:t>Q={F,G</a:t>
            </a:r>
            <a:r>
              <a:rPr lang="en-US" sz="2000" dirty="0" smtClean="0"/>
              <a:t>}</a:t>
            </a:r>
            <a:endParaRPr lang="en-US" sz="2000" dirty="0"/>
          </a:p>
          <a:p>
            <a:pPr marL="0" indent="0">
              <a:buNone/>
            </a:pPr>
            <a:r>
              <a:rPr lang="en-US" sz="2000" dirty="0"/>
              <a:t>S={A,B,C,D,E}</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48</a:t>
            </a:fld>
            <a:endParaRPr lang="en-US"/>
          </a:p>
        </p:txBody>
      </p:sp>
      <p:pic>
        <p:nvPicPr>
          <p:cNvPr id="6" name="Picture 5"/>
          <p:cNvPicPr>
            <a:picLocks noChangeAspect="1"/>
          </p:cNvPicPr>
          <p:nvPr/>
        </p:nvPicPr>
        <p:blipFill>
          <a:blip r:embed="rId2"/>
          <a:stretch>
            <a:fillRect/>
          </a:stretch>
        </p:blipFill>
        <p:spPr>
          <a:xfrm>
            <a:off x="4476205" y="2159743"/>
            <a:ext cx="5490755" cy="3689101"/>
          </a:xfrm>
          <a:prstGeom prst="rect">
            <a:avLst/>
          </a:prstGeom>
        </p:spPr>
      </p:pic>
    </p:spTree>
    <p:extLst>
      <p:ext uri="{BB962C8B-B14F-4D97-AF65-F5344CB8AC3E}">
        <p14:creationId xmlns:p14="http://schemas.microsoft.com/office/powerpoint/2010/main" val="2557458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 We choose node F from Q since it has the lowest </a:t>
            </a:r>
            <a:r>
              <a:rPr lang="en-US" sz="2000" dirty="0" err="1"/>
              <a:t>dist</a:t>
            </a:r>
            <a:r>
              <a:rPr lang="en-US" sz="2000" dirty="0"/>
              <a:t>[] value of 10 and put it in S. The </a:t>
            </a:r>
            <a:r>
              <a:rPr lang="en-US" sz="2000" dirty="0" err="1"/>
              <a:t>neighbouring</a:t>
            </a:r>
            <a:r>
              <a:rPr lang="en-US" sz="2000" dirty="0"/>
              <a:t> nodes of F is G. The </a:t>
            </a:r>
            <a:r>
              <a:rPr lang="en-US" sz="2000" dirty="0" err="1"/>
              <a:t>dist</a:t>
            </a:r>
            <a:r>
              <a:rPr lang="en-US" sz="2000" dirty="0"/>
              <a:t>[] value corresponding to G is less than that through F. So it remains same. The values of the data structures become </a:t>
            </a:r>
            <a:r>
              <a:rPr lang="en-US" sz="2000" dirty="0" smtClean="0"/>
              <a:t>−</a:t>
            </a:r>
            <a:endParaRPr lang="en-US" sz="2000" dirty="0"/>
          </a:p>
          <a:p>
            <a:pPr marL="0" indent="0">
              <a:buNone/>
            </a:pPr>
            <a:r>
              <a:rPr lang="en-US" sz="2000" dirty="0" err="1"/>
              <a:t>dist</a:t>
            </a:r>
            <a:r>
              <a:rPr lang="en-US" sz="2000" dirty="0"/>
              <a:t>[7]={0,5,6,8,10,10,13</a:t>
            </a:r>
            <a:r>
              <a:rPr lang="en-US" sz="2000" dirty="0" smtClean="0"/>
              <a:t>}</a:t>
            </a:r>
            <a:endParaRPr lang="en-US" sz="2000" dirty="0"/>
          </a:p>
          <a:p>
            <a:pPr marL="0" indent="0">
              <a:buNone/>
            </a:pPr>
            <a:r>
              <a:rPr lang="en-US" sz="2000" dirty="0"/>
              <a:t>Q={G</a:t>
            </a:r>
            <a:r>
              <a:rPr lang="en-US" sz="2000" dirty="0" smtClean="0"/>
              <a:t>}</a:t>
            </a:r>
            <a:endParaRPr lang="en-US" sz="2000" dirty="0"/>
          </a:p>
          <a:p>
            <a:pPr marL="0" indent="0">
              <a:buNone/>
            </a:pPr>
            <a:r>
              <a:rPr lang="en-US" sz="2000" dirty="0"/>
              <a:t>S={A,B,C,D,E,F}</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49</a:t>
            </a:fld>
            <a:endParaRPr lang="en-US"/>
          </a:p>
        </p:txBody>
      </p:sp>
      <p:pic>
        <p:nvPicPr>
          <p:cNvPr id="6" name="Picture 5"/>
          <p:cNvPicPr>
            <a:picLocks noChangeAspect="1"/>
          </p:cNvPicPr>
          <p:nvPr/>
        </p:nvPicPr>
        <p:blipFill>
          <a:blip r:embed="rId2"/>
          <a:stretch>
            <a:fillRect/>
          </a:stretch>
        </p:blipFill>
        <p:spPr>
          <a:xfrm>
            <a:off x="5124587" y="1942555"/>
            <a:ext cx="5952717" cy="4020017"/>
          </a:xfrm>
          <a:prstGeom prst="rect">
            <a:avLst/>
          </a:prstGeom>
        </p:spPr>
      </p:pic>
    </p:spTree>
    <p:extLst>
      <p:ext uri="{BB962C8B-B14F-4D97-AF65-F5344CB8AC3E}">
        <p14:creationId xmlns:p14="http://schemas.microsoft.com/office/powerpoint/2010/main" val="3625447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 of graphs</a:t>
            </a:r>
            <a:endParaRPr lang="en-US" dirty="0"/>
          </a:p>
        </p:txBody>
      </p:sp>
      <p:sp>
        <p:nvSpPr>
          <p:cNvPr id="3" name="Content Placeholder 2"/>
          <p:cNvSpPr>
            <a:spLocks noGrp="1"/>
          </p:cNvSpPr>
          <p:nvPr>
            <p:ph idx="1"/>
          </p:nvPr>
        </p:nvSpPr>
        <p:spPr/>
        <p:txBody>
          <a:bodyPr/>
          <a:lstStyle/>
          <a:p>
            <a:r>
              <a:rPr lang="en-US" dirty="0" smtClean="0"/>
              <a:t>Graphs are used to model the geographic maps of the cities in which each place in the city can be represented by node and the road connecting such places are represented by edges</a:t>
            </a:r>
          </a:p>
          <a:p>
            <a:r>
              <a:rPr lang="en-US" dirty="0" smtClean="0"/>
              <a:t>Graphs are used to model the computer networks</a:t>
            </a:r>
          </a:p>
          <a:p>
            <a:r>
              <a:rPr lang="en-US" dirty="0" smtClean="0"/>
              <a:t>They are used to analyze the electrical circuits, project </a:t>
            </a:r>
            <a:r>
              <a:rPr lang="en-US" dirty="0" err="1" smtClean="0"/>
              <a:t>plannings</a:t>
            </a:r>
            <a:endParaRPr lang="en-US" dirty="0"/>
          </a:p>
          <a:p>
            <a:endParaRPr lang="en-US" dirty="0" smtClean="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a:t>
            </a:fld>
            <a:endParaRPr lang="en-US"/>
          </a:p>
        </p:txBody>
      </p:sp>
    </p:spTree>
    <p:extLst>
      <p:ext uri="{BB962C8B-B14F-4D97-AF65-F5344CB8AC3E}">
        <p14:creationId xmlns:p14="http://schemas.microsoft.com/office/powerpoint/2010/main" val="13005842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r>
              <a:rPr lang="en-US" sz="2400" dirty="0"/>
              <a:t>T</a:t>
            </a:r>
            <a:r>
              <a:rPr lang="en-US" sz="1800" dirty="0" smtClean="0"/>
              <a:t>here </a:t>
            </a:r>
            <a:r>
              <a:rPr lang="en-US" sz="1800" dirty="0"/>
              <a:t>is just </a:t>
            </a:r>
            <a:r>
              <a:rPr lang="en-US" sz="2000" dirty="0"/>
              <a:t>one node in Q. We remove it from Q put it in S. The </a:t>
            </a:r>
            <a:r>
              <a:rPr lang="en-US" sz="2000" dirty="0" err="1"/>
              <a:t>dist</a:t>
            </a:r>
            <a:r>
              <a:rPr lang="en-US" sz="2000" dirty="0"/>
              <a:t>[] array needs no change. Now, Q becomes empty, S contains all the nodes and so we come to the end of the algorithm. We eliminate all the edges or routes that are not in the path of any route. So the shortest path tree from source node A to all other nodes are as follows −</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50</a:t>
            </a:fld>
            <a:endParaRPr lang="en-US"/>
          </a:p>
        </p:txBody>
      </p:sp>
      <p:pic>
        <p:nvPicPr>
          <p:cNvPr id="6" name="Picture 5"/>
          <p:cNvPicPr>
            <a:picLocks noChangeAspect="1"/>
          </p:cNvPicPr>
          <p:nvPr/>
        </p:nvPicPr>
        <p:blipFill>
          <a:blip r:embed="rId2"/>
          <a:stretch>
            <a:fillRect/>
          </a:stretch>
        </p:blipFill>
        <p:spPr>
          <a:xfrm>
            <a:off x="2025355" y="2229572"/>
            <a:ext cx="5280525" cy="3686666"/>
          </a:xfrm>
          <a:prstGeom prst="rect">
            <a:avLst/>
          </a:prstGeom>
        </p:spPr>
      </p:pic>
    </p:spTree>
    <p:extLst>
      <p:ext uri="{BB962C8B-B14F-4D97-AF65-F5344CB8AC3E}">
        <p14:creationId xmlns:p14="http://schemas.microsoft.com/office/powerpoint/2010/main" val="22462953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057400" y="304800"/>
            <a:ext cx="7886700" cy="762000"/>
          </a:xfrm>
        </p:spPr>
        <p:txBody>
          <a:bodyPr>
            <a:normAutofit fontScale="90000"/>
          </a:bodyPr>
          <a:lstStyle/>
          <a:p>
            <a:pPr algn="ctr" eaLnBrk="1" hangingPunct="1"/>
            <a:r>
              <a:rPr lang="en-US" altLang="en-US" dirty="0" smtClean="0"/>
              <a:t>Round Robin Scheduling</a:t>
            </a:r>
            <a:br>
              <a:rPr lang="en-US" altLang="en-US" dirty="0" smtClean="0"/>
            </a:br>
            <a:endParaRPr lang="en-US" altLang="en-US" dirty="0" smtClean="0"/>
          </a:p>
        </p:txBody>
      </p:sp>
      <p:sp>
        <p:nvSpPr>
          <p:cNvPr id="28675" name="Content Placeholder 2"/>
          <p:cNvSpPr>
            <a:spLocks noGrp="1"/>
          </p:cNvSpPr>
          <p:nvPr>
            <p:ph idx="1"/>
          </p:nvPr>
        </p:nvSpPr>
        <p:spPr>
          <a:xfrm>
            <a:off x="758735" y="882469"/>
            <a:ext cx="4910546" cy="5191759"/>
          </a:xfrm>
        </p:spPr>
        <p:txBody>
          <a:bodyPr>
            <a:normAutofit lnSpcReduction="10000"/>
          </a:bodyPr>
          <a:lstStyle/>
          <a:p>
            <a:pPr algn="just" eaLnBrk="1" hangingPunct="1"/>
            <a:r>
              <a:rPr lang="en-US" altLang="en-US" dirty="0" smtClean="0"/>
              <a:t>Round Robin is the preemptive process scheduling algorithm.</a:t>
            </a:r>
          </a:p>
          <a:p>
            <a:pPr algn="just" eaLnBrk="1" hangingPunct="1"/>
            <a:r>
              <a:rPr lang="en-US" altLang="en-US" dirty="0" smtClean="0"/>
              <a:t>Each process is provided a fix time to execute, it is called a </a:t>
            </a:r>
            <a:r>
              <a:rPr lang="en-US" altLang="en-US" b="1" dirty="0" smtClean="0"/>
              <a:t>quantum</a:t>
            </a:r>
            <a:r>
              <a:rPr lang="en-US" altLang="en-US" dirty="0" smtClean="0"/>
              <a:t>.</a:t>
            </a:r>
          </a:p>
          <a:p>
            <a:pPr algn="just" eaLnBrk="1" hangingPunct="1"/>
            <a:r>
              <a:rPr lang="en-US" altLang="en-US" dirty="0" smtClean="0"/>
              <a:t>Once a process is executed for a given time period, it is preempted and other process executes for a given time period.</a:t>
            </a:r>
          </a:p>
          <a:p>
            <a:pPr algn="just" eaLnBrk="1" hangingPunct="1"/>
            <a:r>
              <a:rPr lang="en-US" altLang="en-US" dirty="0" smtClean="0"/>
              <a:t>Context switching is used to save states of preempted processes.</a:t>
            </a:r>
          </a:p>
          <a:p>
            <a:pPr algn="just" eaLnBrk="1" hangingPunct="1"/>
            <a:endParaRPr lang="en-US" altLang="en-US" dirty="0" smtClean="0"/>
          </a:p>
        </p:txBody>
      </p:sp>
      <p:pic>
        <p:nvPicPr>
          <p:cNvPr id="28676" name="Picture 1"/>
          <p:cNvPicPr>
            <a:picLocks noChangeAspect="1"/>
          </p:cNvPicPr>
          <p:nvPr/>
        </p:nvPicPr>
        <p:blipFill>
          <a:blip r:embed="rId2">
            <a:extLst>
              <a:ext uri="{28A0092B-C50C-407E-A947-70E740481C1C}">
                <a14:useLocalDpi xmlns:a14="http://schemas.microsoft.com/office/drawing/2010/main" val="0"/>
              </a:ext>
            </a:extLst>
          </a:blip>
          <a:srcRect l="-5219" t="-25000"/>
          <a:stretch>
            <a:fillRect/>
          </a:stretch>
        </p:blipFill>
        <p:spPr bwMode="auto">
          <a:xfrm>
            <a:off x="5857058" y="1066800"/>
            <a:ext cx="5562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3600269"/>
            <a:ext cx="5181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42890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2514600" y="1295401"/>
          <a:ext cx="7162800" cy="2666999"/>
        </p:xfrm>
        <a:graphic>
          <a:graphicData uri="http://schemas.openxmlformats.org/drawingml/2006/table">
            <a:tbl>
              <a:tblPr/>
              <a:tblGrid>
                <a:gridCol w="914400">
                  <a:extLst>
                    <a:ext uri="{9D8B030D-6E8A-4147-A177-3AD203B41FA5}">
                      <a16:colId xmlns:a16="http://schemas.microsoft.com/office/drawing/2014/main" val="2494239584"/>
                    </a:ext>
                  </a:extLst>
                </a:gridCol>
                <a:gridCol w="6248400">
                  <a:extLst>
                    <a:ext uri="{9D8B030D-6E8A-4147-A177-3AD203B41FA5}">
                      <a16:colId xmlns:a16="http://schemas.microsoft.com/office/drawing/2014/main" val="2094400811"/>
                    </a:ext>
                  </a:extLst>
                </a:gridCol>
              </a:tblGrid>
              <a:tr h="753275">
                <a:tc>
                  <a:txBody>
                    <a:bodyPr/>
                    <a:lstStyle/>
                    <a:p>
                      <a:pPr algn="ctr" fontAlgn="t"/>
                      <a:r>
                        <a:rPr lang="en-US" sz="1800" dirty="0">
                          <a:effectLst/>
                        </a:rPr>
                        <a:t>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dirty="0">
                          <a:effectLst/>
                        </a:rPr>
                        <a:t>Wait Time : Service Time - Arrival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351353397"/>
                  </a:ext>
                </a:extLst>
              </a:tr>
              <a:tr h="478431">
                <a:tc>
                  <a:txBody>
                    <a:bodyPr/>
                    <a:lstStyle/>
                    <a:p>
                      <a:pPr fontAlgn="t"/>
                      <a:r>
                        <a:rPr lang="en-US" sz="1800">
                          <a:effectLst/>
                        </a:rPr>
                        <a:t>P0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(0 - 0) + (12 - 3) = 9</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7331140"/>
                  </a:ext>
                </a:extLst>
              </a:tr>
              <a:tr h="478431">
                <a:tc>
                  <a:txBody>
                    <a:bodyPr/>
                    <a:lstStyle/>
                    <a:p>
                      <a:pPr fontAlgn="t"/>
                      <a:r>
                        <a:rPr lang="en-US" sz="1800">
                          <a:effectLst/>
                        </a:rPr>
                        <a:t>P1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(3 - 1) = 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28468583"/>
                  </a:ext>
                </a:extLst>
              </a:tr>
              <a:tr h="478431">
                <a:tc>
                  <a:txBody>
                    <a:bodyPr/>
                    <a:lstStyle/>
                    <a:p>
                      <a:pPr fontAlgn="t"/>
                      <a:r>
                        <a:rPr lang="en-US" sz="1800">
                          <a:effectLst/>
                        </a:rPr>
                        <a:t>P2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(6 - 2) + (14 - 9) + (20 - 17) = 12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29180896"/>
                  </a:ext>
                </a:extLst>
              </a:tr>
              <a:tr h="478431">
                <a:tc>
                  <a:txBody>
                    <a:bodyPr/>
                    <a:lstStyle/>
                    <a:p>
                      <a:pPr fontAlgn="t"/>
                      <a:r>
                        <a:rPr lang="en-US" sz="1800">
                          <a:effectLst/>
                        </a:rPr>
                        <a:t>P3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800" dirty="0">
                          <a:effectLst/>
                        </a:rPr>
                        <a:t>(9 - 3) + (17 - 12) = 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22961908"/>
                  </a:ext>
                </a:extLst>
              </a:tr>
            </a:tbl>
          </a:graphicData>
        </a:graphic>
      </p:graphicFrame>
      <p:sp>
        <p:nvSpPr>
          <p:cNvPr id="29718" name="Rectangle 4"/>
          <p:cNvSpPr>
            <a:spLocks noChangeArrowheads="1"/>
          </p:cNvSpPr>
          <p:nvPr/>
        </p:nvSpPr>
        <p:spPr bwMode="auto">
          <a:xfrm>
            <a:off x="2590801" y="4279900"/>
            <a:ext cx="60626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just"/>
            <a:r>
              <a:rPr lang="en-US" altLang="en-US" sz="1600" b="1">
                <a:solidFill>
                  <a:srgbClr val="000000"/>
                </a:solidFill>
                <a:cs typeface="Arial" panose="020B0604020202020204" pitchFamily="34" charset="0"/>
              </a:rPr>
              <a:t>Wait time</a:t>
            </a:r>
            <a:r>
              <a:rPr lang="en-US" altLang="en-US" sz="1600">
                <a:solidFill>
                  <a:srgbClr val="000000"/>
                </a:solidFill>
                <a:cs typeface="Arial" panose="020B0604020202020204" pitchFamily="34" charset="0"/>
              </a:rPr>
              <a:t> of each process is as follows −</a:t>
            </a:r>
            <a:endParaRPr lang="en-US" altLang="en-US" sz="1600"/>
          </a:p>
          <a:p>
            <a:pPr algn="just"/>
            <a:r>
              <a:rPr lang="en-US" altLang="en-US" sz="1600">
                <a:solidFill>
                  <a:srgbClr val="000000"/>
                </a:solidFill>
                <a:cs typeface="Arial" panose="020B0604020202020204" pitchFamily="34" charset="0"/>
              </a:rPr>
              <a:t>Average Wait Time: (9+2+12+11) / 4 = 8.5</a:t>
            </a:r>
            <a:endParaRPr lang="en-US" altLang="en-US" sz="1600"/>
          </a:p>
        </p:txBody>
      </p:sp>
    </p:spTree>
    <p:extLst>
      <p:ext uri="{BB962C8B-B14F-4D97-AF65-F5344CB8AC3E}">
        <p14:creationId xmlns:p14="http://schemas.microsoft.com/office/powerpoint/2010/main" val="39824793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pPr algn="ctr" eaLnBrk="1" hangingPunct="1"/>
            <a:r>
              <a:rPr lang="en-US" altLang="en-US" smtClean="0"/>
              <a:t>Transitive Closure</a:t>
            </a:r>
          </a:p>
        </p:txBody>
      </p:sp>
      <p:sp>
        <p:nvSpPr>
          <p:cNvPr id="18435" name="Content Placeholder 2"/>
          <p:cNvSpPr>
            <a:spLocks noGrp="1"/>
          </p:cNvSpPr>
          <p:nvPr>
            <p:ph idx="1"/>
          </p:nvPr>
        </p:nvSpPr>
        <p:spPr>
          <a:xfrm>
            <a:off x="838199" y="1188720"/>
            <a:ext cx="10696303" cy="1476103"/>
          </a:xfrm>
        </p:spPr>
        <p:txBody>
          <a:bodyPr/>
          <a:lstStyle/>
          <a:p>
            <a:pPr eaLnBrk="1" hangingPunct="1"/>
            <a:r>
              <a:rPr lang="en-US" altLang="en-US" dirty="0" smtClean="0"/>
              <a:t>Transitive Closure it the reachability matrix to reach from vertex u to vertex v of a graph. One graph is given, we have to find a vertex v which is reachable from another vertex u, for all vertex pairs (u, v).</a:t>
            </a:r>
          </a:p>
          <a:p>
            <a:pPr eaLnBrk="1" hangingPunct="1"/>
            <a:endParaRPr lang="en-US" altLang="en-US" dirty="0" smtClean="0"/>
          </a:p>
          <a:p>
            <a:pPr eaLnBrk="1" hangingPunct="1"/>
            <a:endParaRPr lang="en-US" altLang="en-US" dirty="0" smtClean="0"/>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4275" y="2883240"/>
            <a:ext cx="3409405" cy="233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33752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057400" y="17464"/>
            <a:ext cx="7886700" cy="744537"/>
          </a:xfrm>
        </p:spPr>
        <p:txBody>
          <a:bodyPr/>
          <a:lstStyle/>
          <a:p>
            <a:pPr algn="ctr" eaLnBrk="1" hangingPunct="1"/>
            <a:r>
              <a:rPr lang="en-US" altLang="en-US" sz="3600">
                <a:solidFill>
                  <a:srgbClr val="000000"/>
                </a:solidFill>
                <a:latin typeface="Times New Roman" panose="02020603050405020304" pitchFamily="18" charset="0"/>
                <a:cs typeface="Times New Roman" panose="02020603050405020304" pitchFamily="18" charset="0"/>
              </a:rPr>
              <a:t>Warshall's algorithm</a:t>
            </a:r>
            <a:endParaRPr lang="en-US" altLang="en-US" smtClean="0"/>
          </a:p>
        </p:txBody>
      </p:sp>
      <p:sp>
        <p:nvSpPr>
          <p:cNvPr id="4" name="Rectangle 1"/>
          <p:cNvSpPr>
            <a:spLocks noGrp="1" noChangeArrowheads="1"/>
          </p:cNvSpPr>
          <p:nvPr>
            <p:ph idx="1"/>
          </p:nvPr>
        </p:nvSpPr>
        <p:spPr>
          <a:xfrm>
            <a:off x="964747" y="1128950"/>
            <a:ext cx="9720671" cy="533787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nchor="ctr">
            <a:spAutoFit/>
          </a:bodyP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marL="0" indent="0" algn="just">
              <a:lnSpc>
                <a:spcPct val="100000"/>
              </a:lnSpc>
              <a:spcBef>
                <a:spcPct val="0"/>
              </a:spcBef>
              <a:buNone/>
              <a:defRPr/>
            </a:pPr>
            <a:r>
              <a:rPr lang="en-US" altLang="en-US" sz="1800" dirty="0" err="1">
                <a:solidFill>
                  <a:srgbClr val="000000"/>
                </a:solidFill>
                <a:cs typeface="Times New Roman" panose="02020603050405020304" pitchFamily="18" charset="0"/>
              </a:rPr>
              <a:t>Warshall's</a:t>
            </a:r>
            <a:r>
              <a:rPr lang="en-US" altLang="en-US" sz="1800" dirty="0">
                <a:solidFill>
                  <a:srgbClr val="000000"/>
                </a:solidFill>
                <a:cs typeface="Times New Roman" panose="02020603050405020304" pitchFamily="18" charset="0"/>
              </a:rPr>
              <a:t> algorithm calculates the transitive closure by generating </a:t>
            </a:r>
            <a:r>
              <a:rPr lang="en-US" altLang="en-US" sz="1800" dirty="0" smtClean="0">
                <a:solidFill>
                  <a:srgbClr val="000000"/>
                </a:solidFill>
                <a:cs typeface="Times New Roman" panose="02020603050405020304" pitchFamily="18" charset="0"/>
              </a:rPr>
              <a:t>a </a:t>
            </a:r>
            <a:r>
              <a:rPr lang="en-US" altLang="en-US" sz="1800" dirty="0">
                <a:solidFill>
                  <a:srgbClr val="000000"/>
                </a:solidFill>
                <a:cs typeface="Times New Roman" panose="02020603050405020304" pitchFamily="18" charset="0"/>
              </a:rPr>
              <a:t>sequence of </a:t>
            </a:r>
            <a:r>
              <a:rPr lang="en-US" altLang="en-US" sz="1800" i="1" dirty="0">
                <a:solidFill>
                  <a:srgbClr val="000000"/>
                </a:solidFill>
                <a:cs typeface="Times New Roman" panose="02020603050405020304" pitchFamily="18" charset="0"/>
              </a:rPr>
              <a:t>n</a:t>
            </a:r>
            <a:r>
              <a:rPr lang="en-US" altLang="en-US" sz="1800" dirty="0">
                <a:solidFill>
                  <a:srgbClr val="000000"/>
                </a:solidFill>
                <a:cs typeface="Times New Roman" panose="02020603050405020304" pitchFamily="18" charset="0"/>
              </a:rPr>
              <a:t> matrices, where </a:t>
            </a:r>
            <a:r>
              <a:rPr lang="en-US" altLang="en-US" sz="1800" i="1" dirty="0">
                <a:solidFill>
                  <a:srgbClr val="000000"/>
                </a:solidFill>
                <a:cs typeface="Times New Roman" panose="02020603050405020304" pitchFamily="18" charset="0"/>
              </a:rPr>
              <a:t>n</a:t>
            </a:r>
            <a:r>
              <a:rPr lang="en-US" altLang="en-US" sz="1800" dirty="0">
                <a:solidFill>
                  <a:srgbClr val="000000"/>
                </a:solidFill>
                <a:cs typeface="Times New Roman" panose="02020603050405020304" pitchFamily="18" charset="0"/>
              </a:rPr>
              <a:t> is the number of vertices.</a:t>
            </a:r>
            <a:endParaRPr lang="en-US" altLang="en-US" sz="1800" dirty="0">
              <a:latin typeface="Arial" panose="020B0604020202020204" pitchFamily="34" charset="0"/>
            </a:endParaRPr>
          </a:p>
          <a:p>
            <a:pPr marL="0" indent="0">
              <a:lnSpc>
                <a:spcPct val="100000"/>
              </a:lnSpc>
              <a:spcBef>
                <a:spcPct val="0"/>
              </a:spcBef>
              <a:buNone/>
              <a:defRPr/>
            </a:pPr>
            <a:r>
              <a:rPr lang="en-US" altLang="en-US" sz="1800" dirty="0">
                <a:solidFill>
                  <a:srgbClr val="000000"/>
                </a:solidFill>
                <a:cs typeface="Times New Roman" panose="02020603050405020304" pitchFamily="18" charset="0"/>
              </a:rPr>
              <a:t> </a:t>
            </a:r>
            <a:r>
              <a:rPr lang="en-US" altLang="en-US" sz="1800" i="1" dirty="0">
                <a:solidFill>
                  <a:srgbClr val="000000"/>
                </a:solidFill>
                <a:cs typeface="Times New Roman" panose="02020603050405020304" pitchFamily="18" charset="0"/>
              </a:rPr>
              <a:t>R</a:t>
            </a:r>
            <a:r>
              <a:rPr lang="en-US" altLang="en-US" sz="1800" baseline="30000" dirty="0">
                <a:solidFill>
                  <a:srgbClr val="000000"/>
                </a:solidFill>
                <a:cs typeface="Times New Roman" panose="02020603050405020304" pitchFamily="18" charset="0"/>
              </a:rPr>
              <a:t>(0)</a:t>
            </a:r>
            <a:r>
              <a:rPr lang="en-US" altLang="en-US" sz="1800" dirty="0">
                <a:solidFill>
                  <a:srgbClr val="000000"/>
                </a:solidFill>
                <a:cs typeface="Times New Roman" panose="02020603050405020304" pitchFamily="18" charset="0"/>
              </a:rPr>
              <a:t>, ..., </a:t>
            </a:r>
            <a:r>
              <a:rPr lang="en-US" altLang="en-US" sz="1800" i="1" dirty="0">
                <a:solidFill>
                  <a:srgbClr val="000000"/>
                </a:solidFill>
                <a:cs typeface="Times New Roman" panose="02020603050405020304" pitchFamily="18" charset="0"/>
              </a:rPr>
              <a:t>R</a:t>
            </a:r>
            <a:r>
              <a:rPr lang="en-US" altLang="en-US" sz="1800" baseline="30000" dirty="0">
                <a:solidFill>
                  <a:srgbClr val="000000"/>
                </a:solidFill>
                <a:cs typeface="Times New Roman" panose="02020603050405020304" pitchFamily="18" charset="0"/>
              </a:rPr>
              <a:t>(</a:t>
            </a:r>
            <a:r>
              <a:rPr lang="en-US" altLang="en-US" sz="1800" i="1" baseline="30000" dirty="0">
                <a:solidFill>
                  <a:srgbClr val="000000"/>
                </a:solidFill>
                <a:cs typeface="Times New Roman" panose="02020603050405020304" pitchFamily="18" charset="0"/>
              </a:rPr>
              <a:t>k</a:t>
            </a:r>
            <a:r>
              <a:rPr lang="en-US" altLang="en-US" sz="1800" baseline="30000" dirty="0">
                <a:solidFill>
                  <a:srgbClr val="000000"/>
                </a:solidFill>
                <a:cs typeface="Times New Roman" panose="02020603050405020304" pitchFamily="18" charset="0"/>
              </a:rPr>
              <a:t>-1)</a:t>
            </a:r>
            <a:r>
              <a:rPr lang="en-US" altLang="en-US" sz="1800" dirty="0">
                <a:solidFill>
                  <a:srgbClr val="000000"/>
                </a:solidFill>
                <a:cs typeface="Times New Roman" panose="02020603050405020304" pitchFamily="18" charset="0"/>
              </a:rPr>
              <a:t>, </a:t>
            </a:r>
            <a:r>
              <a:rPr lang="en-US" altLang="en-US" sz="1800" i="1" dirty="0">
                <a:solidFill>
                  <a:srgbClr val="000000"/>
                </a:solidFill>
                <a:cs typeface="Times New Roman" panose="02020603050405020304" pitchFamily="18" charset="0"/>
              </a:rPr>
              <a:t>R</a:t>
            </a:r>
            <a:r>
              <a:rPr lang="en-US" altLang="en-US" sz="1800" baseline="30000" dirty="0">
                <a:solidFill>
                  <a:srgbClr val="000000"/>
                </a:solidFill>
                <a:cs typeface="Times New Roman" panose="02020603050405020304" pitchFamily="18" charset="0"/>
              </a:rPr>
              <a:t>(</a:t>
            </a:r>
            <a:r>
              <a:rPr lang="en-US" altLang="en-US" sz="1800" i="1" baseline="30000" dirty="0">
                <a:solidFill>
                  <a:srgbClr val="000000"/>
                </a:solidFill>
                <a:cs typeface="Times New Roman" panose="02020603050405020304" pitchFamily="18" charset="0"/>
              </a:rPr>
              <a:t>k</a:t>
            </a:r>
            <a:r>
              <a:rPr lang="en-US" altLang="en-US" sz="1800" baseline="30000" dirty="0">
                <a:solidFill>
                  <a:srgbClr val="000000"/>
                </a:solidFill>
                <a:cs typeface="Times New Roman" panose="02020603050405020304" pitchFamily="18" charset="0"/>
              </a:rPr>
              <a:t>)</a:t>
            </a:r>
            <a:r>
              <a:rPr lang="en-US" altLang="en-US" sz="1800" dirty="0">
                <a:solidFill>
                  <a:srgbClr val="000000"/>
                </a:solidFill>
                <a:cs typeface="Times New Roman" panose="02020603050405020304" pitchFamily="18" charset="0"/>
              </a:rPr>
              <a:t>, ... , </a:t>
            </a:r>
            <a:r>
              <a:rPr lang="en-US" altLang="en-US" sz="1800" i="1" dirty="0">
                <a:solidFill>
                  <a:srgbClr val="000000"/>
                </a:solidFill>
                <a:cs typeface="Times New Roman" panose="02020603050405020304" pitchFamily="18" charset="0"/>
              </a:rPr>
              <a:t>R</a:t>
            </a:r>
            <a:r>
              <a:rPr lang="en-US" altLang="en-US" sz="1800" baseline="30000" dirty="0">
                <a:solidFill>
                  <a:srgbClr val="000000"/>
                </a:solidFill>
                <a:cs typeface="Times New Roman" panose="02020603050405020304" pitchFamily="18" charset="0"/>
              </a:rPr>
              <a:t>(</a:t>
            </a:r>
            <a:r>
              <a:rPr lang="en-US" altLang="en-US" sz="1800" i="1" baseline="30000" dirty="0">
                <a:solidFill>
                  <a:srgbClr val="000000"/>
                </a:solidFill>
                <a:cs typeface="Times New Roman" panose="02020603050405020304" pitchFamily="18" charset="0"/>
              </a:rPr>
              <a:t>n</a:t>
            </a:r>
            <a:r>
              <a:rPr lang="en-US" altLang="en-US" sz="1800" baseline="30000" dirty="0">
                <a:solidFill>
                  <a:srgbClr val="000000"/>
                </a:solidFill>
                <a:cs typeface="Times New Roman" panose="02020603050405020304" pitchFamily="18" charset="0"/>
              </a:rPr>
              <a:t>)</a:t>
            </a:r>
          </a:p>
          <a:p>
            <a:pPr>
              <a:defRPr/>
            </a:pPr>
            <a:r>
              <a:rPr lang="en-US" sz="1800" dirty="0"/>
              <a:t>The </a:t>
            </a:r>
            <a:r>
              <a:rPr lang="en-US" sz="1800" i="1" dirty="0"/>
              <a:t>R</a:t>
            </a:r>
            <a:r>
              <a:rPr lang="en-US" sz="1800" baseline="30000" dirty="0"/>
              <a:t>(0)</a:t>
            </a:r>
            <a:r>
              <a:rPr lang="en-US" sz="1800" dirty="0"/>
              <a:t> matrix represent paths without any intermediate vertices, so it is the adjacency matrix. The </a:t>
            </a:r>
            <a:r>
              <a:rPr lang="en-US" sz="1800" i="1" dirty="0"/>
              <a:t>R</a:t>
            </a:r>
            <a:r>
              <a:rPr lang="en-US" sz="1800" baseline="30000" dirty="0"/>
              <a:t>(</a:t>
            </a:r>
            <a:r>
              <a:rPr lang="en-US" sz="1800" i="1" baseline="30000" dirty="0"/>
              <a:t>n</a:t>
            </a:r>
            <a:r>
              <a:rPr lang="en-US" sz="1800" baseline="30000" dirty="0"/>
              <a:t>)</a:t>
            </a:r>
            <a:r>
              <a:rPr lang="en-US" sz="1800" dirty="0"/>
              <a:t> matrix has ones if there is a path between the vertices with intermediate vertices from any of the </a:t>
            </a:r>
            <a:r>
              <a:rPr lang="en-US" sz="1800" i="1" dirty="0"/>
              <a:t>n</a:t>
            </a:r>
            <a:r>
              <a:rPr lang="en-US" sz="1800" dirty="0"/>
              <a:t> vertices of the graph, so it is the transitive closure.</a:t>
            </a:r>
          </a:p>
          <a:p>
            <a:pPr>
              <a:defRPr/>
            </a:pPr>
            <a:r>
              <a:rPr lang="en-US" sz="1800" dirty="0"/>
              <a:t>Consider the case </a:t>
            </a:r>
            <a:r>
              <a:rPr lang="en-US" sz="1800" i="1" dirty="0" err="1"/>
              <a:t>r</a:t>
            </a:r>
            <a:r>
              <a:rPr lang="en-US" sz="1800" i="1" baseline="-25000" dirty="0" err="1"/>
              <a:t>ij</a:t>
            </a:r>
            <a:r>
              <a:rPr lang="en-US" sz="1800" baseline="30000" dirty="0"/>
              <a:t>(</a:t>
            </a:r>
            <a:r>
              <a:rPr lang="en-US" sz="1800" i="1" baseline="30000" dirty="0"/>
              <a:t>k</a:t>
            </a:r>
            <a:r>
              <a:rPr lang="en-US" sz="1800" baseline="30000" dirty="0"/>
              <a:t>)</a:t>
            </a:r>
            <a:r>
              <a:rPr lang="en-US" sz="1800" dirty="0"/>
              <a:t> is one and </a:t>
            </a:r>
            <a:r>
              <a:rPr lang="en-US" sz="1800" i="1" dirty="0" err="1"/>
              <a:t>r</a:t>
            </a:r>
            <a:r>
              <a:rPr lang="en-US" sz="1800" i="1" baseline="-25000" dirty="0" err="1"/>
              <a:t>ij</a:t>
            </a:r>
            <a:r>
              <a:rPr lang="en-US" sz="1800" baseline="30000" dirty="0"/>
              <a:t>(</a:t>
            </a:r>
            <a:r>
              <a:rPr lang="en-US" sz="1800" i="1" baseline="30000" dirty="0"/>
              <a:t>k</a:t>
            </a:r>
            <a:r>
              <a:rPr lang="en-US" sz="1800" baseline="30000" dirty="0"/>
              <a:t>-1)</a:t>
            </a:r>
            <a:r>
              <a:rPr lang="en-US" sz="1800" dirty="0"/>
              <a:t> = 0. This can occur only if that there is an intermediate path through </a:t>
            </a:r>
            <a:r>
              <a:rPr lang="en-US" sz="1800" i="1" dirty="0" err="1"/>
              <a:t>v</a:t>
            </a:r>
            <a:r>
              <a:rPr lang="en-US" sz="1800" i="1" baseline="-25000" dirty="0" err="1"/>
              <a:t>k</a:t>
            </a:r>
            <a:r>
              <a:rPr lang="en-US" sz="1800" dirty="0"/>
              <a:t> from </a:t>
            </a:r>
            <a:r>
              <a:rPr lang="en-US" sz="1800" dirty="0" err="1"/>
              <a:t>from</a:t>
            </a:r>
            <a:r>
              <a:rPr lang="en-US" sz="1800" dirty="0"/>
              <a:t> </a:t>
            </a:r>
            <a:r>
              <a:rPr lang="en-US" sz="1800" i="1" dirty="0"/>
              <a:t>v</a:t>
            </a:r>
            <a:r>
              <a:rPr lang="en-US" sz="1800" i="1" baseline="-25000" dirty="0"/>
              <a:t>i</a:t>
            </a:r>
            <a:r>
              <a:rPr lang="en-US" sz="1800" dirty="0"/>
              <a:t> to </a:t>
            </a:r>
            <a:r>
              <a:rPr lang="en-US" sz="1800" i="1" dirty="0" err="1"/>
              <a:t>v</a:t>
            </a:r>
            <a:r>
              <a:rPr lang="en-US" sz="1800" i="1" baseline="-25000" dirty="0" err="1"/>
              <a:t>j</a:t>
            </a:r>
            <a:r>
              <a:rPr lang="en-US" sz="1800" dirty="0"/>
              <a:t>. More specifically the list of vertices has the form</a:t>
            </a:r>
          </a:p>
          <a:p>
            <a:pPr>
              <a:defRPr/>
            </a:pPr>
            <a:r>
              <a:rPr lang="en-US" sz="1800" i="1" dirty="0"/>
              <a:t>v</a:t>
            </a:r>
            <a:r>
              <a:rPr lang="en-US" sz="1800" i="1" baseline="-25000" dirty="0"/>
              <a:t>i</a:t>
            </a:r>
            <a:r>
              <a:rPr lang="en-US" sz="1800" dirty="0"/>
              <a:t>, </a:t>
            </a:r>
            <a:r>
              <a:rPr lang="en-US" sz="1800" i="1" dirty="0" err="1"/>
              <a:t>w</a:t>
            </a:r>
            <a:r>
              <a:rPr lang="en-US" sz="1800" i="1" baseline="-25000" dirty="0" err="1"/>
              <a:t>q</a:t>
            </a:r>
            <a:r>
              <a:rPr lang="en-US" sz="1800" dirty="0"/>
              <a:t> (where 1 ≤ </a:t>
            </a:r>
            <a:r>
              <a:rPr lang="en-US" sz="1800" i="1" dirty="0"/>
              <a:t>q</a:t>
            </a:r>
            <a:r>
              <a:rPr lang="en-US" sz="1800" dirty="0"/>
              <a:t> &lt; </a:t>
            </a:r>
            <a:r>
              <a:rPr lang="en-US" sz="1800" i="1" dirty="0"/>
              <a:t>k</a:t>
            </a:r>
            <a:r>
              <a:rPr lang="en-US" sz="1800" dirty="0"/>
              <a:t>), </a:t>
            </a:r>
            <a:r>
              <a:rPr lang="en-US" sz="1800" i="1" dirty="0" err="1"/>
              <a:t>v</a:t>
            </a:r>
            <a:r>
              <a:rPr lang="en-US" sz="1800" i="1" baseline="-25000" dirty="0" err="1"/>
              <a:t>k</a:t>
            </a:r>
            <a:r>
              <a:rPr lang="en-US" sz="1800" dirty="0"/>
              <a:t>. </a:t>
            </a:r>
            <a:r>
              <a:rPr lang="en-US" sz="1800" i="1" dirty="0" err="1"/>
              <a:t>w</a:t>
            </a:r>
            <a:r>
              <a:rPr lang="en-US" sz="1800" i="1" baseline="-25000" dirty="0" err="1"/>
              <a:t>q</a:t>
            </a:r>
            <a:r>
              <a:rPr lang="en-US" sz="1800" dirty="0"/>
              <a:t> (where</a:t>
            </a:r>
            <a:r>
              <a:rPr lang="en-US" sz="1800" i="1" baseline="-25000" dirty="0"/>
              <a:t> </a:t>
            </a:r>
            <a:r>
              <a:rPr lang="en-US" sz="1800" dirty="0"/>
              <a:t>1 ≤ </a:t>
            </a:r>
            <a:r>
              <a:rPr lang="en-US" sz="1800" i="1" dirty="0"/>
              <a:t>q</a:t>
            </a:r>
            <a:r>
              <a:rPr lang="en-US" sz="1800" dirty="0"/>
              <a:t> &lt; </a:t>
            </a:r>
            <a:r>
              <a:rPr lang="en-US" sz="1800" i="1" dirty="0"/>
              <a:t>k</a:t>
            </a:r>
            <a:r>
              <a:rPr lang="en-US" sz="1800" dirty="0"/>
              <a:t>), </a:t>
            </a:r>
            <a:r>
              <a:rPr lang="en-US" sz="1800" i="1" dirty="0" err="1"/>
              <a:t>v</a:t>
            </a:r>
            <a:r>
              <a:rPr lang="en-US" sz="1800" i="1" baseline="-25000" dirty="0" err="1"/>
              <a:t>j</a:t>
            </a:r>
            <a:r>
              <a:rPr lang="en-US" sz="1800" dirty="0"/>
              <a:t> </a:t>
            </a:r>
          </a:p>
          <a:p>
            <a:pPr>
              <a:defRPr/>
            </a:pPr>
            <a:r>
              <a:rPr lang="en-US" sz="1800" dirty="0"/>
              <a:t>This can happen only if  </a:t>
            </a:r>
            <a:r>
              <a:rPr lang="en-US" sz="1800" i="1" dirty="0" err="1"/>
              <a:t>r</a:t>
            </a:r>
            <a:r>
              <a:rPr lang="en-US" sz="1800" i="1" baseline="-25000" dirty="0" err="1"/>
              <a:t>ik</a:t>
            </a:r>
            <a:r>
              <a:rPr lang="en-US" sz="1800" baseline="30000" dirty="0"/>
              <a:t>(</a:t>
            </a:r>
            <a:r>
              <a:rPr lang="en-US" sz="1800" i="1" baseline="30000" dirty="0"/>
              <a:t>k</a:t>
            </a:r>
            <a:r>
              <a:rPr lang="en-US" sz="1800" baseline="30000" dirty="0"/>
              <a:t>-1)</a:t>
            </a:r>
            <a:r>
              <a:rPr lang="en-US" sz="1800" dirty="0"/>
              <a:t> = </a:t>
            </a:r>
            <a:r>
              <a:rPr lang="en-US" sz="1800" i="1" dirty="0" err="1"/>
              <a:t>r</a:t>
            </a:r>
            <a:r>
              <a:rPr lang="en-US" sz="1800" i="1" baseline="-25000" dirty="0" err="1"/>
              <a:t>kj</a:t>
            </a:r>
            <a:r>
              <a:rPr lang="en-US" sz="1800" baseline="30000" dirty="0"/>
              <a:t>(</a:t>
            </a:r>
            <a:r>
              <a:rPr lang="en-US" sz="1800" i="1" baseline="30000" dirty="0"/>
              <a:t>k</a:t>
            </a:r>
            <a:r>
              <a:rPr lang="en-US" sz="1800" baseline="30000" dirty="0"/>
              <a:t>-1)</a:t>
            </a:r>
            <a:r>
              <a:rPr lang="en-US" sz="1800" dirty="0"/>
              <a:t> = 1. Note the </a:t>
            </a:r>
            <a:r>
              <a:rPr lang="en-US" sz="1800" i="1" dirty="0"/>
              <a:t>k</a:t>
            </a:r>
            <a:r>
              <a:rPr lang="en-US" sz="1800" dirty="0"/>
              <a:t> subscript</a:t>
            </a:r>
          </a:p>
          <a:p>
            <a:pPr>
              <a:defRPr/>
            </a:pPr>
            <a:r>
              <a:rPr lang="en-US" sz="1800" dirty="0"/>
              <a:t>If </a:t>
            </a:r>
            <a:r>
              <a:rPr lang="en-US" sz="1800" i="1" dirty="0" err="1"/>
              <a:t>r</a:t>
            </a:r>
            <a:r>
              <a:rPr lang="en-US" sz="1800" i="1" baseline="-25000" dirty="0" err="1"/>
              <a:t>ij</a:t>
            </a:r>
            <a:r>
              <a:rPr lang="en-US" sz="1800" baseline="30000" dirty="0"/>
              <a:t>(</a:t>
            </a:r>
            <a:r>
              <a:rPr lang="en-US" sz="1800" i="1" baseline="30000" dirty="0"/>
              <a:t>k</a:t>
            </a:r>
            <a:r>
              <a:rPr lang="en-US" sz="1800" baseline="30000" dirty="0"/>
              <a:t>-1)</a:t>
            </a:r>
            <a:r>
              <a:rPr lang="en-US" sz="1800" dirty="0"/>
              <a:t> = 1 then </a:t>
            </a:r>
            <a:r>
              <a:rPr lang="en-US" sz="1800" i="1" dirty="0" err="1"/>
              <a:t>r</a:t>
            </a:r>
            <a:r>
              <a:rPr lang="en-US" sz="1800" i="1" baseline="-25000" dirty="0" err="1"/>
              <a:t>ij</a:t>
            </a:r>
            <a:r>
              <a:rPr lang="en-US" sz="1800" baseline="30000" dirty="0"/>
              <a:t>(</a:t>
            </a:r>
            <a:r>
              <a:rPr lang="en-US" sz="1800" i="1" baseline="30000" dirty="0"/>
              <a:t>k</a:t>
            </a:r>
            <a:r>
              <a:rPr lang="en-US" sz="1800" baseline="30000" dirty="0"/>
              <a:t>)</a:t>
            </a:r>
            <a:r>
              <a:rPr lang="en-US" sz="1800" dirty="0"/>
              <a:t> should be one. </a:t>
            </a:r>
          </a:p>
          <a:p>
            <a:pPr>
              <a:defRPr/>
            </a:pPr>
            <a:r>
              <a:rPr lang="en-US" sz="1800" dirty="0"/>
              <a:t>In </a:t>
            </a:r>
            <a:r>
              <a:rPr lang="en-US" sz="1800" dirty="0" err="1"/>
              <a:t>sumarry</a:t>
            </a:r>
            <a:endParaRPr lang="en-US" sz="1800" dirty="0"/>
          </a:p>
          <a:p>
            <a:pPr>
              <a:defRPr/>
            </a:pPr>
            <a:r>
              <a:rPr lang="en-US" sz="1800" i="1" dirty="0" err="1"/>
              <a:t>r</a:t>
            </a:r>
            <a:r>
              <a:rPr lang="en-US" sz="1800" i="1" baseline="-25000" dirty="0" err="1"/>
              <a:t>ij</a:t>
            </a:r>
            <a:r>
              <a:rPr lang="en-US" sz="1800" baseline="30000" dirty="0"/>
              <a:t>(</a:t>
            </a:r>
            <a:r>
              <a:rPr lang="en-US" sz="1800" i="1" baseline="30000" dirty="0"/>
              <a:t>k</a:t>
            </a:r>
            <a:r>
              <a:rPr lang="en-US" sz="1800" baseline="30000" dirty="0"/>
              <a:t>)</a:t>
            </a:r>
            <a:r>
              <a:rPr lang="en-US" sz="1800" dirty="0"/>
              <a:t> = </a:t>
            </a:r>
            <a:r>
              <a:rPr lang="en-US" sz="1800" i="1" dirty="0" err="1"/>
              <a:t>r</a:t>
            </a:r>
            <a:r>
              <a:rPr lang="en-US" sz="1800" i="1" baseline="-25000" dirty="0" err="1"/>
              <a:t>ij</a:t>
            </a:r>
            <a:r>
              <a:rPr lang="en-US" sz="1800" baseline="30000" dirty="0"/>
              <a:t>(</a:t>
            </a:r>
            <a:r>
              <a:rPr lang="en-US" sz="1800" i="1" baseline="30000" dirty="0"/>
              <a:t>k</a:t>
            </a:r>
            <a:r>
              <a:rPr lang="en-US" sz="1800" baseline="30000" dirty="0"/>
              <a:t>-1)</a:t>
            </a:r>
            <a:r>
              <a:rPr lang="en-US" sz="1800" dirty="0"/>
              <a:t> </a:t>
            </a:r>
            <a:r>
              <a:rPr lang="en-US" sz="1800" b="1" dirty="0"/>
              <a:t>or</a:t>
            </a:r>
            <a:r>
              <a:rPr lang="en-US" sz="1800" dirty="0"/>
              <a:t> (</a:t>
            </a:r>
            <a:r>
              <a:rPr lang="en-US" sz="1800" i="1" dirty="0" err="1"/>
              <a:t>r</a:t>
            </a:r>
            <a:r>
              <a:rPr lang="en-US" sz="1800" i="1" baseline="-25000" dirty="0" err="1"/>
              <a:t>ik</a:t>
            </a:r>
            <a:r>
              <a:rPr lang="en-US" sz="1800" baseline="30000" dirty="0"/>
              <a:t>(</a:t>
            </a:r>
            <a:r>
              <a:rPr lang="en-US" sz="1800" i="1" baseline="30000" dirty="0"/>
              <a:t>k</a:t>
            </a:r>
            <a:r>
              <a:rPr lang="en-US" sz="1800" baseline="30000" dirty="0"/>
              <a:t>-1)</a:t>
            </a:r>
            <a:r>
              <a:rPr lang="en-US" sz="1800" dirty="0"/>
              <a:t> </a:t>
            </a:r>
            <a:r>
              <a:rPr lang="en-US" sz="1800" b="1" dirty="0"/>
              <a:t>and</a:t>
            </a:r>
            <a:r>
              <a:rPr lang="en-US" sz="1800" dirty="0"/>
              <a:t> </a:t>
            </a:r>
            <a:r>
              <a:rPr lang="en-US" sz="1800" i="1" dirty="0" err="1"/>
              <a:t>r</a:t>
            </a:r>
            <a:r>
              <a:rPr lang="en-US" sz="1800" i="1" baseline="-25000" dirty="0" err="1"/>
              <a:t>kj</a:t>
            </a:r>
            <a:r>
              <a:rPr lang="en-US" sz="1800" baseline="30000" dirty="0"/>
              <a:t>(</a:t>
            </a:r>
            <a:r>
              <a:rPr lang="en-US" sz="1800" i="1" baseline="30000" dirty="0"/>
              <a:t>k</a:t>
            </a:r>
            <a:r>
              <a:rPr lang="en-US" sz="1800" baseline="30000" dirty="0"/>
              <a:t>-1)</a:t>
            </a:r>
            <a:r>
              <a:rPr lang="en-US" sz="1800" dirty="0"/>
              <a:t>)</a:t>
            </a:r>
          </a:p>
          <a:p>
            <a:pPr marL="0" indent="0">
              <a:buNone/>
              <a:defRPr/>
            </a:pPr>
            <a:r>
              <a:rPr lang="en-US" sz="1800" dirty="0"/>
              <a:t> </a:t>
            </a:r>
          </a:p>
          <a:p>
            <a:pPr marL="0" indent="0">
              <a:lnSpc>
                <a:spcPct val="100000"/>
              </a:lnSpc>
              <a:spcBef>
                <a:spcPct val="0"/>
              </a:spcBef>
              <a:buNone/>
              <a:defRPr/>
            </a:pPr>
            <a:endParaRPr lang="en-US" altLang="en-US" sz="1800" baseline="30000" dirty="0">
              <a:solidFill>
                <a:srgbClr val="000000"/>
              </a:solidFill>
              <a:cs typeface="Times New Roman" panose="02020603050405020304" pitchFamily="18" charset="0"/>
            </a:endParaRPr>
          </a:p>
          <a:p>
            <a:pPr marL="0" indent="0">
              <a:lnSpc>
                <a:spcPct val="100000"/>
              </a:lnSpc>
              <a:spcBef>
                <a:spcPct val="0"/>
              </a:spcBef>
              <a:buNone/>
              <a:defRPr/>
            </a:pPr>
            <a:endParaRPr lang="en-US" altLang="en-US" sz="1800" baseline="30000" dirty="0">
              <a:solidFill>
                <a:srgbClr val="000000"/>
              </a:solidFill>
              <a:cs typeface="Times New Roman" panose="02020603050405020304" pitchFamily="18" charset="0"/>
            </a:endParaRPr>
          </a:p>
          <a:p>
            <a:pPr marL="0" indent="0">
              <a:lnSpc>
                <a:spcPct val="100000"/>
              </a:lnSpc>
              <a:spcBef>
                <a:spcPct val="0"/>
              </a:spcBef>
              <a:buNone/>
              <a:defRPr/>
            </a:pPr>
            <a:endParaRPr lang="en-US" altLang="en-US" sz="1800" dirty="0"/>
          </a:p>
        </p:txBody>
      </p:sp>
    </p:spTree>
    <p:extLst>
      <p:ext uri="{BB962C8B-B14F-4D97-AF65-F5344CB8AC3E}">
        <p14:creationId xmlns:p14="http://schemas.microsoft.com/office/powerpoint/2010/main" val="19533197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algn="ctr" eaLnBrk="1" hangingPunct="1"/>
            <a:r>
              <a:rPr lang="en-US" altLang="en-US" smtClean="0"/>
              <a:t>Warshall Algorithm</a:t>
            </a:r>
          </a:p>
        </p:txBody>
      </p:sp>
      <p:sp>
        <p:nvSpPr>
          <p:cNvPr id="20483" name="Rectangle 2"/>
          <p:cNvSpPr>
            <a:spLocks noGrp="1" noChangeArrowheads="1"/>
          </p:cNvSpPr>
          <p:nvPr>
            <p:ph idx="1"/>
          </p:nvPr>
        </p:nvSpPr>
        <p:spPr>
          <a:xfrm>
            <a:off x="2362201" y="2021729"/>
            <a:ext cx="7988341" cy="30469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a:lnSpc>
                <a:spcPct val="100000"/>
              </a:lnSpc>
              <a:spcBef>
                <a:spcPct val="0"/>
              </a:spcBef>
              <a:buNone/>
            </a:pPr>
            <a:r>
              <a:rPr lang="en-US" altLang="en-US" sz="2400" b="1">
                <a:solidFill>
                  <a:srgbClr val="000000"/>
                </a:solidFill>
                <a:latin typeface="Times New Roman" panose="02020603050405020304" pitchFamily="18" charset="0"/>
                <a:cs typeface="Times New Roman" panose="02020603050405020304" pitchFamily="18" charset="0"/>
              </a:rPr>
              <a:t>Algorithm</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Warshall</a:t>
            </a:r>
            <a:r>
              <a:rPr lang="en-US" altLang="en-US" sz="2400">
                <a:solidFill>
                  <a:srgbClr val="000000"/>
                </a:solidFill>
                <a:latin typeface="Times New Roman" panose="02020603050405020304" pitchFamily="18" charset="0"/>
                <a:cs typeface="Times New Roman" panose="02020603050405020304" pitchFamily="18" charset="0"/>
              </a:rPr>
              <a:t>(</a:t>
            </a:r>
            <a:r>
              <a:rPr lang="en-US" altLang="en-US" sz="2400" i="1">
                <a:solidFill>
                  <a:srgbClr val="000000"/>
                </a:solidFill>
                <a:latin typeface="Times New Roman" panose="02020603050405020304" pitchFamily="18" charset="0"/>
                <a:cs typeface="Times New Roman" panose="02020603050405020304" pitchFamily="18" charset="0"/>
              </a:rPr>
              <a:t>A</a:t>
            </a:r>
            <a:r>
              <a:rPr lang="en-US" altLang="en-US" sz="2400">
                <a:solidFill>
                  <a:srgbClr val="000000"/>
                </a:solidFill>
                <a:latin typeface="Times New Roman" panose="02020603050405020304" pitchFamily="18" charset="0"/>
                <a:cs typeface="Times New Roman" panose="02020603050405020304" pitchFamily="18" charset="0"/>
              </a:rPr>
              <a:t>[1</a:t>
            </a:r>
            <a:r>
              <a:rPr lang="en-US" altLang="en-US" sz="2400" i="1">
                <a:solidFill>
                  <a:srgbClr val="000000"/>
                </a:solidFill>
                <a:latin typeface="Times New Roman" panose="02020603050405020304" pitchFamily="18" charset="0"/>
                <a:cs typeface="Times New Roman" panose="02020603050405020304" pitchFamily="18" charset="0"/>
              </a:rPr>
              <a:t>...n</a:t>
            </a:r>
            <a:r>
              <a:rPr lang="en-US" altLang="en-US" sz="2400">
                <a:solidFill>
                  <a:srgbClr val="000000"/>
                </a:solidFill>
                <a:latin typeface="Times New Roman" panose="02020603050405020304" pitchFamily="18" charset="0"/>
                <a:cs typeface="Times New Roman" panose="02020603050405020304" pitchFamily="18" charset="0"/>
              </a:rPr>
              <a:t>, 1</a:t>
            </a:r>
            <a:r>
              <a:rPr lang="en-US" altLang="en-US" sz="2400" i="1">
                <a:solidFill>
                  <a:srgbClr val="000000"/>
                </a:solidFill>
                <a:latin typeface="Times New Roman" panose="02020603050405020304" pitchFamily="18" charset="0"/>
                <a:cs typeface="Times New Roman" panose="02020603050405020304" pitchFamily="18" charset="0"/>
              </a:rPr>
              <a:t>...n</a:t>
            </a:r>
            <a:r>
              <a:rPr lang="en-US" altLang="en-US" sz="2400">
                <a:solidFill>
                  <a:srgbClr val="000000"/>
                </a:solidFill>
                <a:latin typeface="Times New Roman" panose="02020603050405020304" pitchFamily="18" charset="0"/>
                <a:cs typeface="Times New Roman" panose="02020603050405020304" pitchFamily="18" charset="0"/>
              </a:rPr>
              <a:t>]) // A is the adjacency matrix</a:t>
            </a:r>
            <a:endParaRPr lang="en-US" altLang="en-US" sz="2400">
              <a:latin typeface="Arial" panose="020B0604020202020204" pitchFamily="34" charset="0"/>
            </a:endParaRPr>
          </a:p>
          <a:p>
            <a:pPr marL="0" indent="0">
              <a:lnSpc>
                <a:spcPct val="100000"/>
              </a:lnSpc>
              <a:spcBef>
                <a:spcPct val="0"/>
              </a:spcBef>
              <a:buNone/>
            </a:pPr>
            <a:r>
              <a:rPr lang="en-US" altLang="en-US" sz="2400" i="1">
                <a:solidFill>
                  <a:srgbClr val="000000"/>
                </a:solidFill>
                <a:latin typeface="Times New Roman" panose="02020603050405020304" pitchFamily="18" charset="0"/>
                <a:cs typeface="Times New Roman" panose="02020603050405020304" pitchFamily="18" charset="0"/>
              </a:rPr>
              <a:t>R</a:t>
            </a:r>
            <a:r>
              <a:rPr lang="en-US" altLang="en-US" sz="2400" baseline="30000">
                <a:solidFill>
                  <a:srgbClr val="000000"/>
                </a:solidFill>
                <a:latin typeface="Times New Roman" panose="02020603050405020304" pitchFamily="18" charset="0"/>
                <a:cs typeface="Times New Roman" panose="02020603050405020304" pitchFamily="18" charset="0"/>
              </a:rPr>
              <a:t>(0)</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A</a:t>
            </a:r>
            <a:endParaRPr lang="en-US" altLang="en-US" sz="2400">
              <a:latin typeface="Arial" panose="020B0604020202020204" pitchFamily="34" charset="0"/>
            </a:endParaRPr>
          </a:p>
          <a:p>
            <a:pPr marL="0" indent="0">
              <a:lnSpc>
                <a:spcPct val="100000"/>
              </a:lnSpc>
              <a:spcBef>
                <a:spcPct val="0"/>
              </a:spcBef>
              <a:buNone/>
            </a:pPr>
            <a:r>
              <a:rPr lang="en-US" altLang="en-US" sz="2400" b="1">
                <a:solidFill>
                  <a:srgbClr val="000000"/>
                </a:solidFill>
                <a:latin typeface="Times New Roman" panose="02020603050405020304" pitchFamily="18" charset="0"/>
                <a:cs typeface="Times New Roman" panose="02020603050405020304" pitchFamily="18" charset="0"/>
              </a:rPr>
              <a:t>for</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k</a:t>
            </a:r>
            <a:r>
              <a:rPr lang="en-US" altLang="en-US" sz="2400">
                <a:solidFill>
                  <a:srgbClr val="000000"/>
                </a:solidFill>
                <a:latin typeface="Times New Roman" panose="02020603050405020304" pitchFamily="18" charset="0"/>
                <a:cs typeface="Times New Roman" panose="02020603050405020304" pitchFamily="18" charset="0"/>
              </a:rPr>
              <a:t> ← 1 </a:t>
            </a:r>
            <a:r>
              <a:rPr lang="en-US" altLang="en-US" sz="2400" b="1">
                <a:solidFill>
                  <a:srgbClr val="000000"/>
                </a:solidFill>
                <a:latin typeface="Times New Roman" panose="02020603050405020304" pitchFamily="18" charset="0"/>
                <a:cs typeface="Times New Roman" panose="02020603050405020304" pitchFamily="18" charset="0"/>
              </a:rPr>
              <a:t>to</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n</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b="1">
                <a:solidFill>
                  <a:srgbClr val="000000"/>
                </a:solidFill>
                <a:latin typeface="Times New Roman" panose="02020603050405020304" pitchFamily="18" charset="0"/>
                <a:cs typeface="Times New Roman" panose="02020603050405020304" pitchFamily="18" charset="0"/>
              </a:rPr>
              <a:t>do</a:t>
            </a:r>
            <a:endParaRPr lang="en-US" altLang="en-US" sz="2400">
              <a:latin typeface="Arial" panose="020B0604020202020204" pitchFamily="34" charset="0"/>
            </a:endParaRPr>
          </a:p>
          <a:p>
            <a:pPr marL="0" indent="0">
              <a:lnSpc>
                <a:spcPct val="100000"/>
              </a:lnSpc>
              <a:spcBef>
                <a:spcPct val="0"/>
              </a:spcBef>
              <a:buNone/>
            </a:pPr>
            <a:r>
              <a:rPr lang="en-US" altLang="en-US" sz="2400" b="1">
                <a:solidFill>
                  <a:srgbClr val="000000"/>
                </a:solidFill>
                <a:latin typeface="Times New Roman" panose="02020603050405020304" pitchFamily="18" charset="0"/>
                <a:cs typeface="Times New Roman" panose="02020603050405020304" pitchFamily="18" charset="0"/>
              </a:rPr>
              <a:t>for</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i</a:t>
            </a:r>
            <a:r>
              <a:rPr lang="en-US" altLang="en-US" sz="2400">
                <a:solidFill>
                  <a:srgbClr val="000000"/>
                </a:solidFill>
                <a:latin typeface="Times New Roman" panose="02020603050405020304" pitchFamily="18" charset="0"/>
                <a:cs typeface="Times New Roman" panose="02020603050405020304" pitchFamily="18" charset="0"/>
              </a:rPr>
              <a:t> ← 1 </a:t>
            </a:r>
            <a:r>
              <a:rPr lang="en-US" altLang="en-US" sz="2400" b="1">
                <a:solidFill>
                  <a:srgbClr val="000000"/>
                </a:solidFill>
                <a:latin typeface="Times New Roman" panose="02020603050405020304" pitchFamily="18" charset="0"/>
                <a:cs typeface="Times New Roman" panose="02020603050405020304" pitchFamily="18" charset="0"/>
              </a:rPr>
              <a:t>to</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n</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b="1">
                <a:solidFill>
                  <a:srgbClr val="000000"/>
                </a:solidFill>
                <a:latin typeface="Times New Roman" panose="02020603050405020304" pitchFamily="18" charset="0"/>
                <a:cs typeface="Times New Roman" panose="02020603050405020304" pitchFamily="18" charset="0"/>
              </a:rPr>
              <a:t>do</a:t>
            </a:r>
            <a:endParaRPr lang="en-US" altLang="en-US" sz="2400">
              <a:latin typeface="Arial" panose="020B0604020202020204" pitchFamily="34" charset="0"/>
            </a:endParaRPr>
          </a:p>
          <a:p>
            <a:pPr marL="0" indent="0">
              <a:lnSpc>
                <a:spcPct val="100000"/>
              </a:lnSpc>
              <a:spcBef>
                <a:spcPct val="0"/>
              </a:spcBef>
              <a:buNone/>
            </a:pPr>
            <a:r>
              <a:rPr lang="en-US" altLang="en-US" sz="2400" b="1">
                <a:solidFill>
                  <a:srgbClr val="000000"/>
                </a:solidFill>
                <a:latin typeface="Times New Roman" panose="02020603050405020304" pitchFamily="18" charset="0"/>
                <a:cs typeface="Times New Roman" panose="02020603050405020304" pitchFamily="18" charset="0"/>
              </a:rPr>
              <a:t>for</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j</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b="1">
                <a:solidFill>
                  <a:srgbClr val="000000"/>
                </a:solidFill>
                <a:latin typeface="Times New Roman" panose="02020603050405020304" pitchFamily="18" charset="0"/>
                <a:cs typeface="Times New Roman" panose="02020603050405020304" pitchFamily="18" charset="0"/>
              </a:rPr>
              <a:t>to</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n</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b="1">
                <a:solidFill>
                  <a:srgbClr val="000000"/>
                </a:solidFill>
                <a:latin typeface="Times New Roman" panose="02020603050405020304" pitchFamily="18" charset="0"/>
                <a:cs typeface="Times New Roman" panose="02020603050405020304" pitchFamily="18" charset="0"/>
              </a:rPr>
              <a:t>do</a:t>
            </a:r>
            <a:endParaRPr lang="en-US" altLang="en-US" sz="2400">
              <a:latin typeface="Arial" panose="020B0604020202020204" pitchFamily="34" charset="0"/>
            </a:endParaRPr>
          </a:p>
          <a:p>
            <a:pPr marL="0" indent="0">
              <a:lnSpc>
                <a:spcPct val="100000"/>
              </a:lnSpc>
              <a:spcBef>
                <a:spcPct val="0"/>
              </a:spcBef>
              <a:buNone/>
            </a:pPr>
            <a:r>
              <a:rPr lang="en-US" altLang="en-US" sz="2400" i="1">
                <a:solidFill>
                  <a:srgbClr val="000000"/>
                </a:solidFill>
                <a:latin typeface="Times New Roman" panose="02020603050405020304" pitchFamily="18" charset="0"/>
                <a:cs typeface="Times New Roman" panose="02020603050405020304" pitchFamily="18" charset="0"/>
              </a:rPr>
              <a:t>R</a:t>
            </a:r>
            <a:r>
              <a:rPr lang="en-US" altLang="en-US" sz="2400" baseline="30000">
                <a:solidFill>
                  <a:srgbClr val="000000"/>
                </a:solidFill>
                <a:latin typeface="Times New Roman" panose="02020603050405020304" pitchFamily="18" charset="0"/>
                <a:cs typeface="Times New Roman" panose="02020603050405020304" pitchFamily="18" charset="0"/>
              </a:rPr>
              <a:t>(</a:t>
            </a:r>
            <a:r>
              <a:rPr lang="en-US" altLang="en-US" sz="2400" i="1" baseline="30000">
                <a:solidFill>
                  <a:srgbClr val="000000"/>
                </a:solidFill>
                <a:latin typeface="Times New Roman" panose="02020603050405020304" pitchFamily="18" charset="0"/>
                <a:cs typeface="Times New Roman" panose="02020603050405020304" pitchFamily="18" charset="0"/>
              </a:rPr>
              <a:t>k</a:t>
            </a:r>
            <a:r>
              <a:rPr lang="en-US" altLang="en-US" sz="2400" baseline="30000">
                <a:solidFill>
                  <a:srgbClr val="000000"/>
                </a:solidFill>
                <a:latin typeface="Times New Roman" panose="02020603050405020304" pitchFamily="18" charset="0"/>
                <a:cs typeface="Times New Roman" panose="02020603050405020304" pitchFamily="18" charset="0"/>
              </a:rPr>
              <a:t>)</a:t>
            </a:r>
            <a:r>
              <a:rPr lang="en-US" altLang="en-US" sz="2400">
                <a:solidFill>
                  <a:srgbClr val="000000"/>
                </a:solidFill>
                <a:latin typeface="Times New Roman" panose="02020603050405020304" pitchFamily="18" charset="0"/>
                <a:cs typeface="Times New Roman" panose="02020603050405020304" pitchFamily="18" charset="0"/>
              </a:rPr>
              <a:t>[</a:t>
            </a:r>
            <a:r>
              <a:rPr lang="en-US" altLang="en-US" sz="2400" i="1">
                <a:solidFill>
                  <a:srgbClr val="000000"/>
                </a:solidFill>
                <a:latin typeface="Times New Roman" panose="02020603050405020304" pitchFamily="18" charset="0"/>
                <a:cs typeface="Times New Roman" panose="02020603050405020304" pitchFamily="18" charset="0"/>
              </a:rPr>
              <a:t>i</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j</a:t>
            </a:r>
            <a:r>
              <a:rPr lang="en-US" altLang="en-US" sz="2400">
                <a:solidFill>
                  <a:srgbClr val="000000"/>
                </a:solidFill>
                <a:latin typeface="Times New Roman" panose="02020603050405020304" pitchFamily="18" charset="0"/>
                <a:cs typeface="Times New Roman" panose="02020603050405020304" pitchFamily="18" charset="0"/>
              </a:rPr>
              <a:t>] ← </a:t>
            </a:r>
            <a:r>
              <a:rPr lang="en-US" altLang="en-US" sz="2400" i="1">
                <a:solidFill>
                  <a:srgbClr val="000000"/>
                </a:solidFill>
                <a:latin typeface="Times New Roman" panose="02020603050405020304" pitchFamily="18" charset="0"/>
                <a:cs typeface="Times New Roman" panose="02020603050405020304" pitchFamily="18" charset="0"/>
              </a:rPr>
              <a:t>R</a:t>
            </a:r>
            <a:r>
              <a:rPr lang="en-US" altLang="en-US" sz="2400" baseline="30000">
                <a:solidFill>
                  <a:srgbClr val="000000"/>
                </a:solidFill>
                <a:latin typeface="Times New Roman" panose="02020603050405020304" pitchFamily="18" charset="0"/>
                <a:cs typeface="Times New Roman" panose="02020603050405020304" pitchFamily="18" charset="0"/>
              </a:rPr>
              <a:t>(</a:t>
            </a:r>
            <a:r>
              <a:rPr lang="en-US" altLang="en-US" sz="2400" i="1" baseline="30000">
                <a:solidFill>
                  <a:srgbClr val="000000"/>
                </a:solidFill>
                <a:latin typeface="Times New Roman" panose="02020603050405020304" pitchFamily="18" charset="0"/>
                <a:cs typeface="Times New Roman" panose="02020603050405020304" pitchFamily="18" charset="0"/>
              </a:rPr>
              <a:t>k</a:t>
            </a:r>
            <a:r>
              <a:rPr lang="en-US" altLang="en-US" sz="2400" baseline="30000">
                <a:solidFill>
                  <a:srgbClr val="000000"/>
                </a:solidFill>
                <a:latin typeface="Times New Roman" panose="02020603050405020304" pitchFamily="18" charset="0"/>
                <a:cs typeface="Times New Roman" panose="02020603050405020304" pitchFamily="18" charset="0"/>
              </a:rPr>
              <a:t>-1)</a:t>
            </a:r>
            <a:r>
              <a:rPr lang="en-US" altLang="en-US" sz="2400">
                <a:solidFill>
                  <a:srgbClr val="000000"/>
                </a:solidFill>
                <a:latin typeface="Times New Roman" panose="02020603050405020304" pitchFamily="18" charset="0"/>
                <a:cs typeface="Times New Roman" panose="02020603050405020304" pitchFamily="18" charset="0"/>
              </a:rPr>
              <a:t>[</a:t>
            </a:r>
            <a:r>
              <a:rPr lang="en-US" altLang="en-US" sz="2400" i="1">
                <a:solidFill>
                  <a:srgbClr val="000000"/>
                </a:solidFill>
                <a:latin typeface="Times New Roman" panose="02020603050405020304" pitchFamily="18" charset="0"/>
                <a:cs typeface="Times New Roman" panose="02020603050405020304" pitchFamily="18" charset="0"/>
              </a:rPr>
              <a:t>i</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j</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b="1">
                <a:solidFill>
                  <a:srgbClr val="000000"/>
                </a:solidFill>
                <a:latin typeface="Times New Roman" panose="02020603050405020304" pitchFamily="18" charset="0"/>
                <a:cs typeface="Times New Roman" panose="02020603050405020304" pitchFamily="18" charset="0"/>
              </a:rPr>
              <a:t>or</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R</a:t>
            </a:r>
            <a:r>
              <a:rPr lang="en-US" altLang="en-US" sz="2400" baseline="30000">
                <a:solidFill>
                  <a:srgbClr val="000000"/>
                </a:solidFill>
                <a:latin typeface="Times New Roman" panose="02020603050405020304" pitchFamily="18" charset="0"/>
                <a:cs typeface="Times New Roman" panose="02020603050405020304" pitchFamily="18" charset="0"/>
              </a:rPr>
              <a:t>(</a:t>
            </a:r>
            <a:r>
              <a:rPr lang="en-US" altLang="en-US" sz="2400" i="1" baseline="30000">
                <a:solidFill>
                  <a:srgbClr val="000000"/>
                </a:solidFill>
                <a:latin typeface="Times New Roman" panose="02020603050405020304" pitchFamily="18" charset="0"/>
                <a:cs typeface="Times New Roman" panose="02020603050405020304" pitchFamily="18" charset="0"/>
              </a:rPr>
              <a:t>k</a:t>
            </a:r>
            <a:r>
              <a:rPr lang="en-US" altLang="en-US" sz="2400" baseline="30000">
                <a:solidFill>
                  <a:srgbClr val="000000"/>
                </a:solidFill>
                <a:latin typeface="Times New Roman" panose="02020603050405020304" pitchFamily="18" charset="0"/>
                <a:cs typeface="Times New Roman" panose="02020603050405020304" pitchFamily="18" charset="0"/>
              </a:rPr>
              <a:t>-1)</a:t>
            </a:r>
            <a:r>
              <a:rPr lang="en-US" altLang="en-US" sz="2400">
                <a:solidFill>
                  <a:srgbClr val="000000"/>
                </a:solidFill>
                <a:latin typeface="Times New Roman" panose="02020603050405020304" pitchFamily="18" charset="0"/>
                <a:cs typeface="Times New Roman" panose="02020603050405020304" pitchFamily="18" charset="0"/>
              </a:rPr>
              <a:t>[</a:t>
            </a:r>
            <a:r>
              <a:rPr lang="en-US" altLang="en-US" sz="2400" i="1">
                <a:solidFill>
                  <a:srgbClr val="000000"/>
                </a:solidFill>
                <a:latin typeface="Times New Roman" panose="02020603050405020304" pitchFamily="18" charset="0"/>
                <a:cs typeface="Times New Roman" panose="02020603050405020304" pitchFamily="18" charset="0"/>
              </a:rPr>
              <a:t>i</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k</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b="1">
                <a:solidFill>
                  <a:srgbClr val="000000"/>
                </a:solidFill>
                <a:latin typeface="Times New Roman" panose="02020603050405020304" pitchFamily="18" charset="0"/>
                <a:cs typeface="Times New Roman" panose="02020603050405020304" pitchFamily="18" charset="0"/>
              </a:rPr>
              <a:t>and</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R</a:t>
            </a:r>
            <a:r>
              <a:rPr lang="en-US" altLang="en-US" sz="2400" baseline="30000">
                <a:solidFill>
                  <a:srgbClr val="000000"/>
                </a:solidFill>
                <a:latin typeface="Times New Roman" panose="02020603050405020304" pitchFamily="18" charset="0"/>
                <a:cs typeface="Times New Roman" panose="02020603050405020304" pitchFamily="18" charset="0"/>
              </a:rPr>
              <a:t>(</a:t>
            </a:r>
            <a:r>
              <a:rPr lang="en-US" altLang="en-US" sz="2400" i="1" baseline="30000">
                <a:solidFill>
                  <a:srgbClr val="000000"/>
                </a:solidFill>
                <a:latin typeface="Times New Roman" panose="02020603050405020304" pitchFamily="18" charset="0"/>
                <a:cs typeface="Times New Roman" panose="02020603050405020304" pitchFamily="18" charset="0"/>
              </a:rPr>
              <a:t>k</a:t>
            </a:r>
            <a:r>
              <a:rPr lang="en-US" altLang="en-US" sz="2400" baseline="30000">
                <a:solidFill>
                  <a:srgbClr val="000000"/>
                </a:solidFill>
                <a:latin typeface="Times New Roman" panose="02020603050405020304" pitchFamily="18" charset="0"/>
                <a:cs typeface="Times New Roman" panose="02020603050405020304" pitchFamily="18" charset="0"/>
              </a:rPr>
              <a:t>-1)</a:t>
            </a:r>
            <a:r>
              <a:rPr lang="en-US" altLang="en-US" sz="2400">
                <a:solidFill>
                  <a:srgbClr val="000000"/>
                </a:solidFill>
                <a:latin typeface="Times New Roman" panose="02020603050405020304" pitchFamily="18" charset="0"/>
                <a:cs typeface="Times New Roman" panose="02020603050405020304" pitchFamily="18" charset="0"/>
              </a:rPr>
              <a:t>[</a:t>
            </a:r>
            <a:r>
              <a:rPr lang="en-US" altLang="en-US" sz="2400" i="1">
                <a:solidFill>
                  <a:srgbClr val="000000"/>
                </a:solidFill>
                <a:latin typeface="Times New Roman" panose="02020603050405020304" pitchFamily="18" charset="0"/>
                <a:cs typeface="Times New Roman" panose="02020603050405020304" pitchFamily="18" charset="0"/>
              </a:rPr>
              <a:t>k</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j</a:t>
            </a:r>
            <a:r>
              <a:rPr lang="en-US" altLang="en-US" sz="2400">
                <a:solidFill>
                  <a:srgbClr val="000000"/>
                </a:solidFill>
                <a:latin typeface="Times New Roman" panose="02020603050405020304" pitchFamily="18" charset="0"/>
                <a:cs typeface="Times New Roman" panose="02020603050405020304" pitchFamily="18" charset="0"/>
              </a:rPr>
              <a:t>])</a:t>
            </a:r>
            <a:endParaRPr lang="en-US" altLang="en-US" sz="2400">
              <a:latin typeface="Arial" panose="020B0604020202020204" pitchFamily="34" charset="0"/>
            </a:endParaRPr>
          </a:p>
          <a:p>
            <a:pPr marL="0" indent="0">
              <a:lnSpc>
                <a:spcPct val="100000"/>
              </a:lnSpc>
              <a:spcBef>
                <a:spcPct val="0"/>
              </a:spcBef>
              <a:buNone/>
            </a:pPr>
            <a:r>
              <a:rPr lang="en-US" altLang="en-US" sz="2400" b="1">
                <a:solidFill>
                  <a:srgbClr val="000000"/>
                </a:solidFill>
                <a:latin typeface="Times New Roman" panose="02020603050405020304" pitchFamily="18" charset="0"/>
                <a:cs typeface="Times New Roman" panose="02020603050405020304" pitchFamily="18" charset="0"/>
              </a:rPr>
              <a:t>return</a:t>
            </a:r>
            <a:r>
              <a:rPr lang="en-US" altLang="en-US" sz="2400">
                <a:solidFill>
                  <a:srgbClr val="000000"/>
                </a:solidFill>
                <a:latin typeface="Times New Roman" panose="02020603050405020304" pitchFamily="18" charset="0"/>
                <a:cs typeface="Times New Roman" panose="02020603050405020304" pitchFamily="18" charset="0"/>
              </a:rPr>
              <a:t> </a:t>
            </a:r>
            <a:r>
              <a:rPr lang="en-US" altLang="en-US" sz="2400" i="1">
                <a:solidFill>
                  <a:srgbClr val="000000"/>
                </a:solidFill>
                <a:latin typeface="Times New Roman" panose="02020603050405020304" pitchFamily="18" charset="0"/>
                <a:cs typeface="Times New Roman" panose="02020603050405020304" pitchFamily="18" charset="0"/>
              </a:rPr>
              <a:t>R</a:t>
            </a:r>
            <a:r>
              <a:rPr lang="en-US" altLang="en-US" sz="2400" baseline="30000">
                <a:solidFill>
                  <a:srgbClr val="000000"/>
                </a:solidFill>
                <a:latin typeface="Times New Roman" panose="02020603050405020304" pitchFamily="18" charset="0"/>
                <a:cs typeface="Times New Roman" panose="02020603050405020304" pitchFamily="18" charset="0"/>
              </a:rPr>
              <a:t>(</a:t>
            </a:r>
            <a:r>
              <a:rPr lang="en-US" altLang="en-US" sz="2400" i="1" baseline="30000">
                <a:solidFill>
                  <a:srgbClr val="000000"/>
                </a:solidFill>
                <a:latin typeface="Times New Roman" panose="02020603050405020304" pitchFamily="18" charset="0"/>
                <a:cs typeface="Times New Roman" panose="02020603050405020304" pitchFamily="18" charset="0"/>
              </a:rPr>
              <a:t>n</a:t>
            </a:r>
            <a:r>
              <a:rPr lang="en-US" altLang="en-US" sz="2400" baseline="30000">
                <a:solidFill>
                  <a:srgbClr val="000000"/>
                </a:solidFill>
                <a:latin typeface="Times New Roman" panose="02020603050405020304" pitchFamily="18" charset="0"/>
                <a:cs typeface="Times New Roman" panose="02020603050405020304" pitchFamily="18" charset="0"/>
              </a:rPr>
              <a:t>)</a:t>
            </a:r>
            <a:endParaRPr lang="en-US" altLang="en-US" sz="2400">
              <a:latin typeface="Arial" panose="020B0604020202020204" pitchFamily="34" charset="0"/>
            </a:endParaRPr>
          </a:p>
          <a:p>
            <a:pPr marL="0" indent="0">
              <a:lnSpc>
                <a:spcPct val="100000"/>
              </a:lnSpc>
              <a:spcBef>
                <a:spcPct val="0"/>
              </a:spcBef>
              <a:buNone/>
            </a:pPr>
            <a:r>
              <a:rPr lang="en-US" altLang="en-US" sz="2400">
                <a:solidFill>
                  <a:srgbClr val="000000"/>
                </a:solidFill>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3172431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graphs</a:t>
            </a:r>
            <a:endParaRPr lang="en-US" dirty="0"/>
          </a:p>
        </p:txBody>
      </p:sp>
      <p:sp>
        <p:nvSpPr>
          <p:cNvPr id="3" name="Content Placeholder 2"/>
          <p:cNvSpPr>
            <a:spLocks noGrp="1"/>
          </p:cNvSpPr>
          <p:nvPr>
            <p:ph idx="1"/>
          </p:nvPr>
        </p:nvSpPr>
        <p:spPr/>
        <p:txBody>
          <a:bodyPr/>
          <a:lstStyle/>
          <a:p>
            <a:r>
              <a:rPr lang="en-US" dirty="0" smtClean="0"/>
              <a:t>Directed graphs </a:t>
            </a:r>
          </a:p>
          <a:p>
            <a:pPr marL="457200" lvl="1" indent="0">
              <a:buNone/>
            </a:pPr>
            <a:r>
              <a:rPr lang="en-US" dirty="0" smtClean="0"/>
              <a:t>A directed graph consists of set of vertices and a set if directed edges E. A simple graph with directed flow is called directed graphs. </a:t>
            </a: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6</a:t>
            </a:fld>
            <a:endParaRPr lang="en-US"/>
          </a:p>
        </p:txBody>
      </p:sp>
      <p:pic>
        <p:nvPicPr>
          <p:cNvPr id="6" name="Picture 5"/>
          <p:cNvPicPr>
            <a:picLocks noChangeAspect="1"/>
          </p:cNvPicPr>
          <p:nvPr/>
        </p:nvPicPr>
        <p:blipFill>
          <a:blip r:embed="rId2"/>
          <a:stretch>
            <a:fillRect/>
          </a:stretch>
        </p:blipFill>
        <p:spPr>
          <a:xfrm>
            <a:off x="2888932" y="2696119"/>
            <a:ext cx="5133975" cy="2876550"/>
          </a:xfrm>
          <a:prstGeom prst="rect">
            <a:avLst/>
          </a:prstGeom>
        </p:spPr>
      </p:pic>
    </p:spTree>
    <p:extLst>
      <p:ext uri="{BB962C8B-B14F-4D97-AF65-F5344CB8AC3E}">
        <p14:creationId xmlns:p14="http://schemas.microsoft.com/office/powerpoint/2010/main" val="3259484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Directed and undirected graphs </a:t>
            </a:r>
            <a:endParaRPr lang="en-US" dirty="0"/>
          </a:p>
        </p:txBody>
      </p:sp>
      <p:sp>
        <p:nvSpPr>
          <p:cNvPr id="3" name="Content Placeholder 2"/>
          <p:cNvSpPr>
            <a:spLocks noGrp="1"/>
          </p:cNvSpPr>
          <p:nvPr>
            <p:ph idx="1"/>
          </p:nvPr>
        </p:nvSpPr>
        <p:spPr/>
        <p:txBody>
          <a:bodyPr/>
          <a:lstStyle/>
          <a:p>
            <a:r>
              <a:rPr lang="en-US" dirty="0" smtClean="0"/>
              <a:t>Undirected graphs </a:t>
            </a:r>
          </a:p>
          <a:p>
            <a:pPr marL="457200" lvl="1" indent="0">
              <a:buNone/>
            </a:pPr>
            <a:r>
              <a:rPr lang="en-US" dirty="0" smtClean="0"/>
              <a:t>An undirected graph (V,E) consists of a set V of vertices , a set E of edges that are ordered pairs of elements of V, where the edges have no directions.</a:t>
            </a: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7</a:t>
            </a:fld>
            <a:endParaRPr lang="en-US"/>
          </a:p>
        </p:txBody>
      </p:sp>
      <p:pic>
        <p:nvPicPr>
          <p:cNvPr id="7" name="Picture 6"/>
          <p:cNvPicPr>
            <a:picLocks noChangeAspect="1"/>
          </p:cNvPicPr>
          <p:nvPr/>
        </p:nvPicPr>
        <p:blipFill>
          <a:blip r:embed="rId2"/>
          <a:stretch>
            <a:fillRect/>
          </a:stretch>
        </p:blipFill>
        <p:spPr>
          <a:xfrm>
            <a:off x="3243350" y="2731336"/>
            <a:ext cx="4755349" cy="2141110"/>
          </a:xfrm>
          <a:prstGeom prst="rect">
            <a:avLst/>
          </a:prstGeom>
        </p:spPr>
      </p:pic>
    </p:spTree>
    <p:extLst>
      <p:ext uri="{BB962C8B-B14F-4D97-AF65-F5344CB8AC3E}">
        <p14:creationId xmlns:p14="http://schemas.microsoft.com/office/powerpoint/2010/main" val="1049805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Directed multi graphs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A directed multi graph G=(V,E) consists of a set of vertices V, a set of edges E and a function f from E to {(</a:t>
            </a:r>
            <a:r>
              <a:rPr lang="en-US" sz="2000" dirty="0" err="1" smtClean="0"/>
              <a:t>u,v</a:t>
            </a:r>
            <a:r>
              <a:rPr lang="en-US" sz="2000" dirty="0" smtClean="0"/>
              <a:t>)|</a:t>
            </a:r>
            <a:r>
              <a:rPr lang="en-US" sz="2000" dirty="0" err="1" smtClean="0"/>
              <a:t>u,v</a:t>
            </a:r>
            <a:r>
              <a:rPr lang="en-US" sz="2000" dirty="0" smtClean="0"/>
              <a:t> </a:t>
            </a:r>
            <a:r>
              <a:rPr lang="en-AT" sz="2000" dirty="0" smtClean="0"/>
              <a:t>€</a:t>
            </a:r>
            <a:r>
              <a:rPr lang="en-US" sz="2000" dirty="0" smtClean="0"/>
              <a:t>V}. The edges e1 and e2 are called multiple edges if f(e1)=f(e2). </a:t>
            </a:r>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8</a:t>
            </a:fld>
            <a:endParaRPr lang="en-US"/>
          </a:p>
        </p:txBody>
      </p:sp>
      <p:pic>
        <p:nvPicPr>
          <p:cNvPr id="8" name="Picture 7"/>
          <p:cNvPicPr>
            <a:picLocks noChangeAspect="1"/>
          </p:cNvPicPr>
          <p:nvPr/>
        </p:nvPicPr>
        <p:blipFill>
          <a:blip r:embed="rId2"/>
          <a:stretch>
            <a:fillRect/>
          </a:stretch>
        </p:blipFill>
        <p:spPr>
          <a:xfrm>
            <a:off x="3448594" y="2452297"/>
            <a:ext cx="2542903" cy="2542903"/>
          </a:xfrm>
          <a:prstGeom prst="rect">
            <a:avLst/>
          </a:prstGeom>
        </p:spPr>
      </p:pic>
    </p:spTree>
    <p:extLst>
      <p:ext uri="{BB962C8B-B14F-4D97-AF65-F5344CB8AC3E}">
        <p14:creationId xmlns:p14="http://schemas.microsoft.com/office/powerpoint/2010/main" val="2250783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Terminology</a:t>
            </a:r>
            <a:endParaRPr lang="en-US" dirty="0"/>
          </a:p>
        </p:txBody>
      </p:sp>
      <p:sp>
        <p:nvSpPr>
          <p:cNvPr id="3" name="Content Placeholder 2"/>
          <p:cNvSpPr>
            <a:spLocks noGrp="1"/>
          </p:cNvSpPr>
          <p:nvPr>
            <p:ph idx="1"/>
          </p:nvPr>
        </p:nvSpPr>
        <p:spPr/>
        <p:txBody>
          <a:bodyPr/>
          <a:lstStyle/>
          <a:p>
            <a:r>
              <a:rPr lang="en-US" b="1" dirty="0" smtClean="0"/>
              <a:t>Path</a:t>
            </a:r>
            <a:r>
              <a:rPr lang="en-US" dirty="0" smtClean="0"/>
              <a:t>- can be defined as the sequence of nodes that are followed in order to reach some terminal nodes.</a:t>
            </a:r>
          </a:p>
          <a:p>
            <a:r>
              <a:rPr lang="en-US" b="1" dirty="0" smtClean="0"/>
              <a:t>Closed Path- </a:t>
            </a:r>
            <a:r>
              <a:rPr lang="en-US" dirty="0" smtClean="0"/>
              <a:t>Path is called as closed path if the initial node is same as terminal node</a:t>
            </a:r>
          </a:p>
          <a:p>
            <a:r>
              <a:rPr lang="en-US" b="1" dirty="0" smtClean="0"/>
              <a:t>Adjacent Nodes- </a:t>
            </a:r>
            <a:r>
              <a:rPr lang="en-US" dirty="0" smtClean="0"/>
              <a:t> If two nodes u and v are connected via an edge e, then the nodes u and v are called as neighbors or adjacent nodes</a:t>
            </a:r>
          </a:p>
          <a:p>
            <a:r>
              <a:rPr lang="en-US" b="1" dirty="0" smtClean="0"/>
              <a:t>Degree of Node- </a:t>
            </a:r>
            <a:r>
              <a:rPr lang="en-US" dirty="0" smtClean="0"/>
              <a:t>A degree of a node is the number of edges that are connected with that node.</a:t>
            </a:r>
          </a:p>
          <a:p>
            <a:r>
              <a:rPr lang="en-US" b="1" dirty="0" smtClean="0"/>
              <a:t>Weighted graph </a:t>
            </a:r>
            <a:r>
              <a:rPr lang="en-AT" b="1" dirty="0" smtClean="0"/>
              <a:t>–</a:t>
            </a:r>
            <a:r>
              <a:rPr lang="en-US" b="1" dirty="0" smtClean="0"/>
              <a:t> </a:t>
            </a:r>
            <a:r>
              <a:rPr lang="en-US" dirty="0" smtClean="0"/>
              <a:t>In the weighted graph each edge is assigned with some data such as length or weight.</a:t>
            </a:r>
            <a:endParaRPr lang="en-US" b="1" dirty="0" smtClean="0"/>
          </a:p>
          <a:p>
            <a:endParaRPr lang="en-US" b="1" dirty="0"/>
          </a:p>
        </p:txBody>
      </p:sp>
      <p:sp>
        <p:nvSpPr>
          <p:cNvPr id="4" name="Date Placeholder 3"/>
          <p:cNvSpPr>
            <a:spLocks noGrp="1"/>
          </p:cNvSpPr>
          <p:nvPr>
            <p:ph type="dt" sz="half" idx="10"/>
          </p:nvPr>
        </p:nvSpPr>
        <p:spPr/>
        <p:txBody>
          <a:bodyPr/>
          <a:lstStyle/>
          <a:p>
            <a:fld id="{484F49AC-C3FE-47D7-AC38-DD3EA2AB06B9}" type="datetime1">
              <a:rPr lang="en-US" smtClean="0"/>
              <a:t>8/22/2023</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9</a:t>
            </a:fld>
            <a:endParaRPr lang="en-US"/>
          </a:p>
        </p:txBody>
      </p:sp>
    </p:spTree>
    <p:extLst>
      <p:ext uri="{BB962C8B-B14F-4D97-AF65-F5344CB8AC3E}">
        <p14:creationId xmlns:p14="http://schemas.microsoft.com/office/powerpoint/2010/main" val="3611513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9838</TotalTime>
  <Words>2576</Words>
  <Application>Microsoft Office PowerPoint</Application>
  <PresentationFormat>Widescreen</PresentationFormat>
  <Paragraphs>443</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Custom Design</vt:lpstr>
      <vt:lpstr>PowerPoint Presentation</vt:lpstr>
      <vt:lpstr>CONTENTS</vt:lpstr>
      <vt:lpstr>Graph:</vt:lpstr>
      <vt:lpstr>Graph </vt:lpstr>
      <vt:lpstr>Application of graphs</vt:lpstr>
      <vt:lpstr>Types of graphs</vt:lpstr>
      <vt:lpstr>Directed and undirected graphs </vt:lpstr>
      <vt:lpstr>Directed multi graphs</vt:lpstr>
      <vt:lpstr>Graph Terminology</vt:lpstr>
      <vt:lpstr>Graph as an ADT</vt:lpstr>
      <vt:lpstr>Representation of Graph</vt:lpstr>
      <vt:lpstr>PowerPoint Presentation</vt:lpstr>
      <vt:lpstr>Adjacency Matrix:</vt:lpstr>
      <vt:lpstr>PowerPoint Presentation</vt:lpstr>
      <vt:lpstr>PowerPoint Presentation</vt:lpstr>
      <vt:lpstr>Graph traversals</vt:lpstr>
      <vt:lpstr>BFS traversal</vt:lpstr>
      <vt:lpstr>Use breadth first search to find a BFS tree of the following graph</vt:lpstr>
      <vt:lpstr>Use breadth first search to find a BFS tree of the following graph</vt:lpstr>
      <vt:lpstr>PowerPoint Presentation</vt:lpstr>
      <vt:lpstr>Depth First Search:</vt:lpstr>
      <vt:lpstr>Use depth first search to find a spanning tree of the following graph.</vt:lpstr>
      <vt:lpstr>PowerPoint Presentation</vt:lpstr>
      <vt:lpstr>PowerPoint Presentation</vt:lpstr>
      <vt:lpstr>PowerPoint Presentation</vt:lpstr>
      <vt:lpstr>Spanning tree</vt:lpstr>
      <vt:lpstr>PowerPoint Presentation</vt:lpstr>
      <vt:lpstr>General Properties of Spanning Tree</vt:lpstr>
      <vt:lpstr>Minimum Spanning Tree (MST)</vt:lpstr>
      <vt:lpstr>Minimum spanning tree</vt:lpstr>
      <vt:lpstr>Kruskal Algorithm</vt:lpstr>
      <vt:lpstr>Algorithm </vt:lpstr>
      <vt:lpstr>Example </vt:lpstr>
      <vt:lpstr>Step 1 - Remove all loops and Parallel Edges</vt:lpstr>
      <vt:lpstr>Step 2 - Arrange all edges in their increasing order of weight</vt:lpstr>
      <vt:lpstr>PowerPoint Presentation</vt:lpstr>
      <vt:lpstr>PowerPoint Presentation</vt:lpstr>
      <vt:lpstr>Prims algorithm</vt:lpstr>
      <vt:lpstr>Example </vt:lpstr>
      <vt:lpstr>Step 1 - Remove all loops and parallel edges</vt:lpstr>
      <vt:lpstr> Choose any arbitrary node as root node</vt:lpstr>
      <vt:lpstr>Next </vt:lpstr>
      <vt:lpstr>Dijkstra Algorithm</vt:lpstr>
      <vt:lpstr>Example</vt:lpstr>
      <vt:lpstr>Dijkstra Contd….</vt:lpstr>
      <vt:lpstr>PowerPoint Presentation</vt:lpstr>
      <vt:lpstr>PowerPoint Presentation</vt:lpstr>
      <vt:lpstr>PowerPoint Presentation</vt:lpstr>
      <vt:lpstr>PowerPoint Presentation</vt:lpstr>
      <vt:lpstr>PowerPoint Presentation</vt:lpstr>
      <vt:lpstr>Round Robin Scheduling </vt:lpstr>
      <vt:lpstr>PowerPoint Presentation</vt:lpstr>
      <vt:lpstr>Transitive Closure</vt:lpstr>
      <vt:lpstr>Warshall's algorithm</vt:lpstr>
      <vt:lpstr>Warshall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DWIT 06</cp:lastModifiedBy>
  <cp:revision>1428</cp:revision>
  <dcterms:created xsi:type="dcterms:W3CDTF">2021-05-07T17:21:49Z</dcterms:created>
  <dcterms:modified xsi:type="dcterms:W3CDTF">2023-08-22T11:38:26Z</dcterms:modified>
</cp:coreProperties>
</file>