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 id="264"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1" d="100"/>
          <a:sy n="81" d="100"/>
        </p:scale>
        <p:origin x="2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48841B-355C-4AFF-A72F-3E918E9F58C4}"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ACF1CB-5E91-48A1-9B82-B026C4A71F71}" type="slidenum">
              <a:rPr lang="en-US" smtClean="0"/>
              <a:t>‹#›</a:t>
            </a:fld>
            <a:endParaRPr lang="en-US"/>
          </a:p>
        </p:txBody>
      </p:sp>
    </p:spTree>
    <p:extLst>
      <p:ext uri="{BB962C8B-B14F-4D97-AF65-F5344CB8AC3E}">
        <p14:creationId xmlns:p14="http://schemas.microsoft.com/office/powerpoint/2010/main" val="1896666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48841B-355C-4AFF-A72F-3E918E9F58C4}"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ACF1CB-5E91-48A1-9B82-B026C4A71F71}" type="slidenum">
              <a:rPr lang="en-US" smtClean="0"/>
              <a:t>‹#›</a:t>
            </a:fld>
            <a:endParaRPr lang="en-US"/>
          </a:p>
        </p:txBody>
      </p:sp>
    </p:spTree>
    <p:extLst>
      <p:ext uri="{BB962C8B-B14F-4D97-AF65-F5344CB8AC3E}">
        <p14:creationId xmlns:p14="http://schemas.microsoft.com/office/powerpoint/2010/main" val="2976857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48841B-355C-4AFF-A72F-3E918E9F58C4}"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ACF1CB-5E91-48A1-9B82-B026C4A71F71}" type="slidenum">
              <a:rPr lang="en-US" smtClean="0"/>
              <a:t>‹#›</a:t>
            </a:fld>
            <a:endParaRPr lang="en-US"/>
          </a:p>
        </p:txBody>
      </p:sp>
    </p:spTree>
    <p:extLst>
      <p:ext uri="{BB962C8B-B14F-4D97-AF65-F5344CB8AC3E}">
        <p14:creationId xmlns:p14="http://schemas.microsoft.com/office/powerpoint/2010/main" val="1752915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48841B-355C-4AFF-A72F-3E918E9F58C4}"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ACF1CB-5E91-48A1-9B82-B026C4A71F71}" type="slidenum">
              <a:rPr lang="en-US" smtClean="0"/>
              <a:t>‹#›</a:t>
            </a:fld>
            <a:endParaRPr lang="en-US"/>
          </a:p>
        </p:txBody>
      </p:sp>
    </p:spTree>
    <p:extLst>
      <p:ext uri="{BB962C8B-B14F-4D97-AF65-F5344CB8AC3E}">
        <p14:creationId xmlns:p14="http://schemas.microsoft.com/office/powerpoint/2010/main" val="3164103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B48841B-355C-4AFF-A72F-3E918E9F58C4}"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ACF1CB-5E91-48A1-9B82-B026C4A71F71}" type="slidenum">
              <a:rPr lang="en-US" smtClean="0"/>
              <a:t>‹#›</a:t>
            </a:fld>
            <a:endParaRPr lang="en-US"/>
          </a:p>
        </p:txBody>
      </p:sp>
    </p:spTree>
    <p:extLst>
      <p:ext uri="{BB962C8B-B14F-4D97-AF65-F5344CB8AC3E}">
        <p14:creationId xmlns:p14="http://schemas.microsoft.com/office/powerpoint/2010/main" val="3438317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48841B-355C-4AFF-A72F-3E918E9F58C4}"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ACF1CB-5E91-48A1-9B82-B026C4A71F71}" type="slidenum">
              <a:rPr lang="en-US" smtClean="0"/>
              <a:t>‹#›</a:t>
            </a:fld>
            <a:endParaRPr lang="en-US"/>
          </a:p>
        </p:txBody>
      </p:sp>
    </p:spTree>
    <p:extLst>
      <p:ext uri="{BB962C8B-B14F-4D97-AF65-F5344CB8AC3E}">
        <p14:creationId xmlns:p14="http://schemas.microsoft.com/office/powerpoint/2010/main" val="556975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48841B-355C-4AFF-A72F-3E918E9F58C4}" type="datetimeFigureOut">
              <a:rPr lang="en-US" smtClean="0"/>
              <a:t>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ACF1CB-5E91-48A1-9B82-B026C4A71F71}" type="slidenum">
              <a:rPr lang="en-US" smtClean="0"/>
              <a:t>‹#›</a:t>
            </a:fld>
            <a:endParaRPr lang="en-US"/>
          </a:p>
        </p:txBody>
      </p:sp>
    </p:spTree>
    <p:extLst>
      <p:ext uri="{BB962C8B-B14F-4D97-AF65-F5344CB8AC3E}">
        <p14:creationId xmlns:p14="http://schemas.microsoft.com/office/powerpoint/2010/main" val="667773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48841B-355C-4AFF-A72F-3E918E9F58C4}" type="datetimeFigureOut">
              <a:rPr lang="en-US" smtClean="0"/>
              <a:t>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ACF1CB-5E91-48A1-9B82-B026C4A71F71}" type="slidenum">
              <a:rPr lang="en-US" smtClean="0"/>
              <a:t>‹#›</a:t>
            </a:fld>
            <a:endParaRPr lang="en-US"/>
          </a:p>
        </p:txBody>
      </p:sp>
    </p:spTree>
    <p:extLst>
      <p:ext uri="{BB962C8B-B14F-4D97-AF65-F5344CB8AC3E}">
        <p14:creationId xmlns:p14="http://schemas.microsoft.com/office/powerpoint/2010/main" val="2764440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48841B-355C-4AFF-A72F-3E918E9F58C4}" type="datetimeFigureOut">
              <a:rPr lang="en-US" smtClean="0"/>
              <a:t>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ACF1CB-5E91-48A1-9B82-B026C4A71F71}" type="slidenum">
              <a:rPr lang="en-US" smtClean="0"/>
              <a:t>‹#›</a:t>
            </a:fld>
            <a:endParaRPr lang="en-US"/>
          </a:p>
        </p:txBody>
      </p:sp>
    </p:spTree>
    <p:extLst>
      <p:ext uri="{BB962C8B-B14F-4D97-AF65-F5344CB8AC3E}">
        <p14:creationId xmlns:p14="http://schemas.microsoft.com/office/powerpoint/2010/main" val="159859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B48841B-355C-4AFF-A72F-3E918E9F58C4}"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ACF1CB-5E91-48A1-9B82-B026C4A71F71}" type="slidenum">
              <a:rPr lang="en-US" smtClean="0"/>
              <a:t>‹#›</a:t>
            </a:fld>
            <a:endParaRPr lang="en-US"/>
          </a:p>
        </p:txBody>
      </p:sp>
    </p:spTree>
    <p:extLst>
      <p:ext uri="{BB962C8B-B14F-4D97-AF65-F5344CB8AC3E}">
        <p14:creationId xmlns:p14="http://schemas.microsoft.com/office/powerpoint/2010/main" val="2261428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B48841B-355C-4AFF-A72F-3E918E9F58C4}"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ACF1CB-5E91-48A1-9B82-B026C4A71F71}" type="slidenum">
              <a:rPr lang="en-US" smtClean="0"/>
              <a:t>‹#›</a:t>
            </a:fld>
            <a:endParaRPr lang="en-US"/>
          </a:p>
        </p:txBody>
      </p:sp>
    </p:spTree>
    <p:extLst>
      <p:ext uri="{BB962C8B-B14F-4D97-AF65-F5344CB8AC3E}">
        <p14:creationId xmlns:p14="http://schemas.microsoft.com/office/powerpoint/2010/main" val="41459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48841B-355C-4AFF-A72F-3E918E9F58C4}" type="datetimeFigureOut">
              <a:rPr lang="en-US" smtClean="0"/>
              <a:t>11/2/2021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ACF1CB-5E91-48A1-9B82-B026C4A71F71}" type="slidenum">
              <a:rPr lang="en-US" smtClean="0"/>
              <a:t>‹#›</a:t>
            </a:fld>
            <a:endParaRPr lang="en-US"/>
          </a:p>
        </p:txBody>
      </p:sp>
    </p:spTree>
    <p:extLst>
      <p:ext uri="{BB962C8B-B14F-4D97-AF65-F5344CB8AC3E}">
        <p14:creationId xmlns:p14="http://schemas.microsoft.com/office/powerpoint/2010/main" val="2351624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Nondeterministic_polynomial_time" TargetMode="External"/><Relationship Id="rId3" Type="http://schemas.openxmlformats.org/officeDocument/2006/relationships/hyperlink" Target="https://en.wikipedia.org/wiki/Deterministic_algorithm" TargetMode="External"/><Relationship Id="rId7" Type="http://schemas.openxmlformats.org/officeDocument/2006/relationships/hyperlink" Target="https://en.wikipedia.org/wiki/Random_number_generator" TargetMode="External"/><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 Id="rId6" Type="http://schemas.openxmlformats.org/officeDocument/2006/relationships/hyperlink" Target="https://en.wikipedia.org/wiki/Probabilistic_algorithm" TargetMode="External"/><Relationship Id="rId5" Type="http://schemas.openxmlformats.org/officeDocument/2006/relationships/hyperlink" Target="https://en.wikipedia.org/wiki/Race_condition" TargetMode="External"/><Relationship Id="rId4" Type="http://schemas.openxmlformats.org/officeDocument/2006/relationships/hyperlink" Target="https://en.wikipedia.org/wiki/Concurrent_algorith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93767"/>
            <a:ext cx="9144000" cy="985652"/>
          </a:xfrm>
        </p:spPr>
        <p:txBody>
          <a:bodyPr>
            <a:normAutofit/>
          </a:bodyPr>
          <a:lstStyle/>
          <a:p>
            <a:r>
              <a:rPr lang="en-US" dirty="0" smtClean="0"/>
              <a:t>Deterministic algorithm</a:t>
            </a:r>
            <a:endParaRPr lang="en-US" dirty="0"/>
          </a:p>
        </p:txBody>
      </p:sp>
      <p:sp>
        <p:nvSpPr>
          <p:cNvPr id="3" name="Subtitle 2"/>
          <p:cNvSpPr>
            <a:spLocks noGrp="1"/>
          </p:cNvSpPr>
          <p:nvPr>
            <p:ph type="subTitle" idx="1"/>
          </p:nvPr>
        </p:nvSpPr>
        <p:spPr>
          <a:xfrm>
            <a:off x="1524000" y="1436914"/>
            <a:ext cx="9144000" cy="3820886"/>
          </a:xfrm>
        </p:spPr>
        <p:txBody>
          <a:bodyPr/>
          <a:lstStyle/>
          <a:p>
            <a:r>
              <a:rPr lang="en-US" dirty="0"/>
              <a:t>A deterministic algorithm is an algorithm that is purely determined by its inputs, where no randomness is involved in the model. Deterministic algorithms will always come up with the same result given the same inputs.</a:t>
            </a:r>
          </a:p>
        </p:txBody>
      </p:sp>
    </p:spTree>
    <p:extLst>
      <p:ext uri="{BB962C8B-B14F-4D97-AF65-F5344CB8AC3E}">
        <p14:creationId xmlns:p14="http://schemas.microsoft.com/office/powerpoint/2010/main" val="3619916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Non </a:t>
            </a:r>
            <a:r>
              <a:rPr lang="en-US" dirty="0" err="1" smtClean="0"/>
              <a:t>Deterministics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a:t>
            </a:r>
            <a:r>
              <a:rPr lang="en-US" dirty="0"/>
              <a:t> </a:t>
            </a:r>
            <a:r>
              <a:rPr lang="en-US" b="1" dirty="0"/>
              <a:t>nondeterministic algorithm</a:t>
            </a:r>
            <a:r>
              <a:rPr lang="en-US" dirty="0"/>
              <a:t> is an </a:t>
            </a:r>
            <a:r>
              <a:rPr lang="en-US" dirty="0">
                <a:hlinkClick r:id="rId2" tooltip="Algorithm"/>
              </a:rPr>
              <a:t>algorithm</a:t>
            </a:r>
            <a:r>
              <a:rPr lang="en-US" dirty="0"/>
              <a:t> that, even for the same input, can exhibit different behaviors on different runs, as opposed to a </a:t>
            </a:r>
            <a:r>
              <a:rPr lang="en-US" dirty="0">
                <a:hlinkClick r:id="rId3" tooltip="Deterministic algorithm"/>
              </a:rPr>
              <a:t>deterministic algorithm</a:t>
            </a:r>
            <a:r>
              <a:rPr lang="en-US" dirty="0"/>
              <a:t>. There are several ways an algorithm may behave differently from run to run. </a:t>
            </a:r>
            <a:endParaRPr lang="en-US" dirty="0" smtClean="0"/>
          </a:p>
          <a:p>
            <a:r>
              <a:rPr lang="en-US" dirty="0" smtClean="0"/>
              <a:t>A</a:t>
            </a:r>
            <a:r>
              <a:rPr lang="en-US" dirty="0"/>
              <a:t> </a:t>
            </a:r>
            <a:r>
              <a:rPr lang="en-US" dirty="0">
                <a:hlinkClick r:id="rId4" tooltip="Concurrent algorithm"/>
              </a:rPr>
              <a:t>concurrent algorithm</a:t>
            </a:r>
            <a:r>
              <a:rPr lang="en-US" dirty="0"/>
              <a:t> can perform differently on different runs due to a </a:t>
            </a:r>
            <a:r>
              <a:rPr lang="en-US" dirty="0">
                <a:hlinkClick r:id="rId5" tooltip="Race condition"/>
              </a:rPr>
              <a:t>race condition</a:t>
            </a:r>
            <a:r>
              <a:rPr lang="en-US" dirty="0"/>
              <a:t>. </a:t>
            </a:r>
            <a:endParaRPr lang="en-US" dirty="0" smtClean="0"/>
          </a:p>
          <a:p>
            <a:r>
              <a:rPr lang="en-US" dirty="0" smtClean="0"/>
              <a:t>A</a:t>
            </a:r>
            <a:r>
              <a:rPr lang="en-US" dirty="0"/>
              <a:t> </a:t>
            </a:r>
            <a:r>
              <a:rPr lang="en-US" dirty="0">
                <a:hlinkClick r:id="rId6" tooltip="Probabilistic algorithm"/>
              </a:rPr>
              <a:t>probabilistic algorithm</a:t>
            </a:r>
            <a:r>
              <a:rPr lang="en-US" dirty="0"/>
              <a:t>'s behaviors depends on a </a:t>
            </a:r>
            <a:r>
              <a:rPr lang="en-US" dirty="0">
                <a:hlinkClick r:id="rId7" tooltip="Random number generator"/>
              </a:rPr>
              <a:t>random number generator</a:t>
            </a:r>
            <a:r>
              <a:rPr lang="en-US" dirty="0"/>
              <a:t>. An algorithm that solves a problem in </a:t>
            </a:r>
            <a:r>
              <a:rPr lang="en-US" dirty="0">
                <a:hlinkClick r:id="rId8" tooltip="Nondeterministic polynomial time"/>
              </a:rPr>
              <a:t>nondeterministic polynomial time</a:t>
            </a:r>
            <a:r>
              <a:rPr lang="en-US" dirty="0"/>
              <a:t> can run in polynomial time or exponential time depending on the choices it makes during execution. </a:t>
            </a:r>
            <a:endParaRPr lang="en-US" dirty="0" smtClean="0"/>
          </a:p>
          <a:p>
            <a:r>
              <a:rPr lang="en-US" dirty="0" smtClean="0"/>
              <a:t>The </a:t>
            </a:r>
            <a:r>
              <a:rPr lang="en-US" dirty="0"/>
              <a:t>nondeterministic algorithms are often used to find an approximation to a solution, when the exact solution would be too costly to obtain using a deterministic one.</a:t>
            </a:r>
          </a:p>
        </p:txBody>
      </p:sp>
    </p:spTree>
    <p:extLst>
      <p:ext uri="{BB962C8B-B14F-4D97-AF65-F5344CB8AC3E}">
        <p14:creationId xmlns:p14="http://schemas.microsoft.com/office/powerpoint/2010/main" val="2807674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Divide-and-conquer algorithms</a:t>
            </a:r>
            <a:endParaRPr lang="en-US" dirty="0"/>
          </a:p>
        </p:txBody>
      </p:sp>
      <p:sp>
        <p:nvSpPr>
          <p:cNvPr id="3" name="Content Placeholder 2"/>
          <p:cNvSpPr>
            <a:spLocks noGrp="1"/>
          </p:cNvSpPr>
          <p:nvPr>
            <p:ph idx="1"/>
          </p:nvPr>
        </p:nvSpPr>
        <p:spPr/>
        <p:txBody>
          <a:bodyPr>
            <a:normAutofit fontScale="92500"/>
          </a:bodyPr>
          <a:lstStyle/>
          <a:p>
            <a:r>
              <a:rPr lang="en-US" dirty="0" smtClean="0"/>
              <a:t>A divide-and-conquer algorithm consists of two parts. • Divide the problem into smaller </a:t>
            </a:r>
            <a:r>
              <a:rPr lang="en-US" dirty="0" err="1" smtClean="0"/>
              <a:t>subproblems</a:t>
            </a:r>
            <a:r>
              <a:rPr lang="en-US" dirty="0" smtClean="0"/>
              <a:t> of the same type and solve these </a:t>
            </a:r>
            <a:r>
              <a:rPr lang="en-US" dirty="0" err="1" smtClean="0"/>
              <a:t>subproblems</a:t>
            </a:r>
            <a:r>
              <a:rPr lang="en-US" dirty="0" smtClean="0"/>
              <a:t> recursively </a:t>
            </a:r>
          </a:p>
          <a:p>
            <a:pPr marL="0" indent="0">
              <a:buNone/>
            </a:pPr>
            <a:r>
              <a:rPr lang="en-US" dirty="0" smtClean="0"/>
              <a:t>• Combine the solutions to the </a:t>
            </a:r>
            <a:r>
              <a:rPr lang="en-US" dirty="0" err="1" smtClean="0"/>
              <a:t>subproblems</a:t>
            </a:r>
            <a:r>
              <a:rPr lang="en-US" dirty="0" smtClean="0"/>
              <a:t> into a solution to the original problem Traditionally, an algorithm is only called divide-and-conquer if it contains two or more recursive calls. Two examples: </a:t>
            </a:r>
          </a:p>
          <a:p>
            <a:pPr marL="0" indent="0">
              <a:buNone/>
            </a:pPr>
            <a:r>
              <a:rPr lang="en-US" dirty="0" smtClean="0"/>
              <a:t>• Quicksort: – Partition the array into two parts, and quicksort each of the parts – No additional work is required to combine the two sorted parts </a:t>
            </a:r>
          </a:p>
          <a:p>
            <a:pPr marL="0" indent="0">
              <a:buNone/>
            </a:pPr>
            <a:r>
              <a:rPr lang="en-US" dirty="0" smtClean="0"/>
              <a:t>• </a:t>
            </a:r>
            <a:r>
              <a:rPr lang="en-US" dirty="0" err="1" smtClean="0"/>
              <a:t>Mergesort</a:t>
            </a:r>
            <a:r>
              <a:rPr lang="en-US" dirty="0" smtClean="0"/>
              <a:t>: – Cut the array in half, and </a:t>
            </a:r>
            <a:r>
              <a:rPr lang="en-US" dirty="0" err="1" smtClean="0"/>
              <a:t>mergesort</a:t>
            </a:r>
            <a:r>
              <a:rPr lang="en-US" dirty="0" smtClean="0"/>
              <a:t> each half – Combine the two sorted arrays into a single sorted array by merging them</a:t>
            </a:r>
            <a:endParaRPr lang="en-US" dirty="0"/>
          </a:p>
        </p:txBody>
      </p:sp>
    </p:spTree>
    <p:extLst>
      <p:ext uri="{BB962C8B-B14F-4D97-AF65-F5344CB8AC3E}">
        <p14:creationId xmlns:p14="http://schemas.microsoft.com/office/powerpoint/2010/main" val="4203513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Approximate vs. heuristic  </a:t>
            </a:r>
            <a:endParaRPr lang="en-US" dirty="0"/>
          </a:p>
        </p:txBody>
      </p:sp>
      <p:sp>
        <p:nvSpPr>
          <p:cNvPr id="3" name="Content Placeholder 2"/>
          <p:cNvSpPr>
            <a:spLocks noGrp="1"/>
          </p:cNvSpPr>
          <p:nvPr>
            <p:ph idx="1"/>
          </p:nvPr>
        </p:nvSpPr>
        <p:spPr/>
        <p:txBody>
          <a:bodyPr/>
          <a:lstStyle/>
          <a:p>
            <a:r>
              <a:rPr lang="en-US" dirty="0" smtClean="0"/>
              <a:t>Approximation algorithms aim at computing a solution which is for example only a certain, guaranteed factor worse than the optimal solution, that means an algorithm yields a c − approximation, if it can guarantee that its solution is never worse than a factor c compared to the optimal solution. </a:t>
            </a:r>
          </a:p>
          <a:p>
            <a:r>
              <a:rPr lang="en-US" dirty="0" smtClean="0"/>
              <a:t>Alternatively, heuristic algorithms try to reach the optimal solution without giving a guarantee that they always do. Often it is easy to construct a counter example. A good heuristics is almost always near or at the optimal value</a:t>
            </a:r>
            <a:endParaRPr lang="en-US" dirty="0"/>
          </a:p>
        </p:txBody>
      </p:sp>
    </p:spTree>
    <p:extLst>
      <p:ext uri="{BB962C8B-B14F-4D97-AF65-F5344CB8AC3E}">
        <p14:creationId xmlns:p14="http://schemas.microsoft.com/office/powerpoint/2010/main" val="2597723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Algorithm</a:t>
            </a:r>
            <a:endParaRPr lang="en-US" dirty="0"/>
          </a:p>
        </p:txBody>
      </p:sp>
      <p:sp>
        <p:nvSpPr>
          <p:cNvPr id="3" name="Content Placeholder 2"/>
          <p:cNvSpPr>
            <a:spLocks noGrp="1"/>
          </p:cNvSpPr>
          <p:nvPr>
            <p:ph idx="1"/>
          </p:nvPr>
        </p:nvSpPr>
        <p:spPr/>
        <p:txBody>
          <a:bodyPr>
            <a:normAutofit fontScale="92500" lnSpcReduction="20000"/>
          </a:bodyPr>
          <a:lstStyle/>
          <a:p>
            <a:r>
              <a:rPr lang="en-US" dirty="0"/>
              <a:t>An </a:t>
            </a:r>
            <a:r>
              <a:rPr lang="en-US" b="1" dirty="0"/>
              <a:t>algorithm</a:t>
            </a:r>
            <a:r>
              <a:rPr lang="en-US" dirty="0"/>
              <a:t> is a sequence of instructions followed to solve a problem. While designing an algorithm, we should consider the architecture of computer on which the algorithm will be executed. As per the architecture, there are two types of computers −</a:t>
            </a:r>
          </a:p>
          <a:p>
            <a:r>
              <a:rPr lang="en-US" dirty="0"/>
              <a:t>Sequential Computer</a:t>
            </a:r>
          </a:p>
          <a:p>
            <a:r>
              <a:rPr lang="en-US" dirty="0"/>
              <a:t>Parallel Computer</a:t>
            </a:r>
          </a:p>
          <a:p>
            <a:r>
              <a:rPr lang="en-US" dirty="0"/>
              <a:t>Depending on the architecture of computers, we have two types of algorithms −</a:t>
            </a:r>
          </a:p>
          <a:p>
            <a:r>
              <a:rPr lang="en-US" b="1" dirty="0"/>
              <a:t>Sequential Algorithm</a:t>
            </a:r>
            <a:r>
              <a:rPr lang="en-US" dirty="0"/>
              <a:t> − An algorithm in which some consecutive steps of instructions are executed in a chronological order to solve a problem.</a:t>
            </a:r>
          </a:p>
          <a:p>
            <a:r>
              <a:rPr lang="en-US" b="1" dirty="0"/>
              <a:t>Parallel Algorithm</a:t>
            </a:r>
            <a:r>
              <a:rPr lang="en-US" dirty="0"/>
              <a:t> − The problem is divided into sub-problems and are executed in parallel to get individual outputs. Later on, these individual outputs are combined together to get the final desired output.</a:t>
            </a:r>
          </a:p>
          <a:p>
            <a:endParaRPr lang="en-US" dirty="0"/>
          </a:p>
        </p:txBody>
      </p:sp>
    </p:spTree>
    <p:extLst>
      <p:ext uri="{BB962C8B-B14F-4D97-AF65-F5344CB8AC3E}">
        <p14:creationId xmlns:p14="http://schemas.microsoft.com/office/powerpoint/2010/main" val="1500926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Greedy algorithms</a:t>
            </a:r>
            <a:endParaRPr lang="en-US" dirty="0"/>
          </a:p>
        </p:txBody>
      </p:sp>
      <p:sp>
        <p:nvSpPr>
          <p:cNvPr id="3" name="Content Placeholder 2"/>
          <p:cNvSpPr>
            <a:spLocks noGrp="1"/>
          </p:cNvSpPr>
          <p:nvPr>
            <p:ph idx="1"/>
          </p:nvPr>
        </p:nvSpPr>
        <p:spPr>
          <a:xfrm>
            <a:off x="838200" y="2146259"/>
            <a:ext cx="10515600" cy="4351338"/>
          </a:xfrm>
        </p:spPr>
        <p:txBody>
          <a:bodyPr/>
          <a:lstStyle/>
          <a:p>
            <a:r>
              <a:rPr lang="en-US" dirty="0" smtClean="0"/>
              <a:t>A greedy algorithm sometimes works well for optimization problems. A greedy algorithm works in phases. At each phase: </a:t>
            </a:r>
          </a:p>
          <a:p>
            <a:pPr marL="0" indent="0">
              <a:buNone/>
            </a:pPr>
            <a:r>
              <a:rPr lang="en-US" dirty="0" smtClean="0"/>
              <a:t>• You take the best you can get right now, without regard for future consequences </a:t>
            </a:r>
          </a:p>
          <a:p>
            <a:pPr marL="0" indent="0">
              <a:buNone/>
            </a:pPr>
            <a:r>
              <a:rPr lang="en-US" dirty="0" smtClean="0"/>
              <a:t>• You hope that by choosing a local optimum at each step, you will end up at a global optimum This strategy actually often works quite well and for some class of problems it always yields an optimal solution</a:t>
            </a:r>
            <a:endParaRPr lang="en-US" dirty="0"/>
          </a:p>
        </p:txBody>
      </p:sp>
    </p:spTree>
    <p:extLst>
      <p:ext uri="{BB962C8B-B14F-4D97-AF65-F5344CB8AC3E}">
        <p14:creationId xmlns:p14="http://schemas.microsoft.com/office/powerpoint/2010/main" val="2479519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339</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Deterministic algorithm</vt:lpstr>
      <vt:lpstr>Non Deterministics</vt:lpstr>
      <vt:lpstr>Divide-and-conquer algorithms</vt:lpstr>
      <vt:lpstr>Approximate vs. heuristic  </vt:lpstr>
      <vt:lpstr>Algorithm</vt:lpstr>
      <vt:lpstr>Greedy algorithms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Deterministic algorithm</dc:title>
  <dc:creator>Lenovo</dc:creator>
  <cp:lastModifiedBy>Lenovo</cp:lastModifiedBy>
  <cp:revision>7</cp:revision>
  <dcterms:created xsi:type="dcterms:W3CDTF">2021-11-02T04:57:58Z</dcterms:created>
  <dcterms:modified xsi:type="dcterms:W3CDTF">2021-11-02T06:09:40Z</dcterms:modified>
</cp:coreProperties>
</file>