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6e39009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6e39009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6e390096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6e390096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6e390096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6e390096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6e39009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6e39009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6e390096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6e390096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6e390096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6e390096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0246bf2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0246bf2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0246bf2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0246bf2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0246bf20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0246bf2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0246bf2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40246bf2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f90ebbd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f90ebbd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0246bf20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0246bf20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0246bf2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40246bf2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0246bf20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0246bf20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f90ebbd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f90ebbd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f90ebbd4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f90ebbd4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f90ebbd4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f90ebbd4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f90ebbd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f90ebbd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f90ebbd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f90ebbd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6e39009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6e39009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6e39009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6e39009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 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Recursion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example [1] - Factorial</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factorial(5)</a:t>
            </a:r>
            <a:endParaRPr/>
          </a:p>
        </p:txBody>
      </p:sp>
      <p:pic>
        <p:nvPicPr>
          <p:cNvPr id="112" name="Google Shape;112;p22"/>
          <p:cNvPicPr preferRelativeResize="0"/>
          <p:nvPr/>
        </p:nvPicPr>
        <p:blipFill>
          <a:blip r:embed="rId3">
            <a:alphaModFix/>
          </a:blip>
          <a:stretch>
            <a:fillRect/>
          </a:stretch>
        </p:blipFill>
        <p:spPr>
          <a:xfrm>
            <a:off x="0" y="1619675"/>
            <a:ext cx="3291724" cy="3523825"/>
          </a:xfrm>
          <a:prstGeom prst="rect">
            <a:avLst/>
          </a:prstGeom>
          <a:noFill/>
          <a:ln>
            <a:noFill/>
          </a:ln>
        </p:spPr>
      </p:pic>
      <p:pic>
        <p:nvPicPr>
          <p:cNvPr id="113" name="Google Shape;113;p22"/>
          <p:cNvPicPr preferRelativeResize="0"/>
          <p:nvPr/>
        </p:nvPicPr>
        <p:blipFill>
          <a:blip r:embed="rId4">
            <a:alphaModFix/>
          </a:blip>
          <a:stretch>
            <a:fillRect/>
          </a:stretch>
        </p:blipFill>
        <p:spPr>
          <a:xfrm>
            <a:off x="3497738" y="1619688"/>
            <a:ext cx="2375438" cy="3523825"/>
          </a:xfrm>
          <a:prstGeom prst="rect">
            <a:avLst/>
          </a:prstGeom>
          <a:noFill/>
          <a:ln>
            <a:noFill/>
          </a:ln>
        </p:spPr>
      </p:pic>
      <p:pic>
        <p:nvPicPr>
          <p:cNvPr id="114" name="Google Shape;114;p22"/>
          <p:cNvPicPr preferRelativeResize="0"/>
          <p:nvPr/>
        </p:nvPicPr>
        <p:blipFill>
          <a:blip r:embed="rId5">
            <a:alphaModFix/>
          </a:blip>
          <a:stretch>
            <a:fillRect/>
          </a:stretch>
        </p:blipFill>
        <p:spPr>
          <a:xfrm>
            <a:off x="6079200" y="1576188"/>
            <a:ext cx="1203600" cy="361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ex[2] - Fibonacci Number</a:t>
            </a:r>
            <a:endParaRPr/>
          </a:p>
        </p:txBody>
      </p:sp>
      <p:sp>
        <p:nvSpPr>
          <p:cNvPr id="120" name="Google Shape;120;p23"/>
          <p:cNvSpPr txBox="1"/>
          <p:nvPr>
            <p:ph idx="1" type="body"/>
          </p:nvPr>
        </p:nvSpPr>
        <p:spPr>
          <a:xfrm>
            <a:off x="311700" y="1152475"/>
            <a:ext cx="8520600" cy="3888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Fibonacci numbers are the numbers appearing in the following integer sequence: 0,1,1,2,3,5,8,13,21,34,55,89,144, ……………..</a:t>
            </a:r>
            <a:endParaRPr/>
          </a:p>
          <a:p>
            <a:pPr indent="-342900" lvl="0" marL="457200" rtl="0" algn="l">
              <a:spcBef>
                <a:spcPts val="0"/>
              </a:spcBef>
              <a:spcAft>
                <a:spcPts val="0"/>
              </a:spcAft>
              <a:buSzPts val="1800"/>
              <a:buChar char="●"/>
            </a:pPr>
            <a:r>
              <a:rPr lang="en"/>
              <a:t>This can be defined mathematically as: </a:t>
            </a:r>
            <a:br>
              <a:rPr lang="en"/>
            </a:br>
            <a:r>
              <a:rPr lang="en"/>
              <a:t>	</a:t>
            </a:r>
            <a:r>
              <a:rPr b="1" lang="en"/>
              <a:t>F</a:t>
            </a:r>
            <a:r>
              <a:rPr b="1" baseline="-25000" lang="en"/>
              <a:t>n</a:t>
            </a:r>
            <a:r>
              <a:rPr b="1" lang="en"/>
              <a:t> = F</a:t>
            </a:r>
            <a:r>
              <a:rPr b="1" baseline="-25000" lang="en"/>
              <a:t>n-1 </a:t>
            </a:r>
            <a:r>
              <a:rPr b="1" lang="en"/>
              <a:t>+ F</a:t>
            </a:r>
            <a:r>
              <a:rPr b="1" baseline="-25000" lang="en"/>
              <a:t>n-2</a:t>
            </a:r>
            <a:r>
              <a:rPr lang="en"/>
              <a:t>  with F</a:t>
            </a:r>
            <a:r>
              <a:rPr baseline="-25000" lang="en"/>
              <a:t>0</a:t>
            </a:r>
            <a:r>
              <a:rPr lang="en"/>
              <a:t>=0 and F</a:t>
            </a:r>
            <a:r>
              <a:rPr baseline="-25000" lang="en"/>
              <a:t>1</a:t>
            </a:r>
            <a:r>
              <a:rPr lang="en"/>
              <a:t>=1</a:t>
            </a:r>
            <a:endParaRPr/>
          </a:p>
          <a:p>
            <a:pPr indent="0" lvl="0" marL="0" rtl="0" algn="l">
              <a:spcBef>
                <a:spcPts val="1200"/>
              </a:spcBef>
              <a:spcAft>
                <a:spcPts val="1200"/>
              </a:spcAft>
              <a:buNone/>
            </a:pPr>
            <a:r>
              <a:rPr lang="en"/>
              <a:t>Fibonacci as recursive function:						</a:t>
            </a:r>
            <a:br>
              <a:rPr lang="en"/>
            </a:br>
            <a:r>
              <a:rPr lang="en"/>
              <a:t>	</a:t>
            </a:r>
            <a:r>
              <a:rPr lang="en">
                <a:solidFill>
                  <a:srgbClr val="3D85C6"/>
                </a:solidFill>
              </a:rPr>
              <a:t>def fibonacci(n):</a:t>
            </a:r>
            <a:br>
              <a:rPr lang="en">
                <a:solidFill>
                  <a:srgbClr val="3D85C6"/>
                </a:solidFill>
              </a:rPr>
            </a:br>
            <a:r>
              <a:rPr lang="en">
                <a:solidFill>
                  <a:srgbClr val="3D85C6"/>
                </a:solidFill>
              </a:rPr>
              <a:t>		If n==0:</a:t>
            </a:r>
            <a:br>
              <a:rPr lang="en">
                <a:solidFill>
                  <a:srgbClr val="3D85C6"/>
                </a:solidFill>
              </a:rPr>
            </a:br>
            <a:r>
              <a:rPr lang="en">
                <a:solidFill>
                  <a:srgbClr val="3D85C6"/>
                </a:solidFill>
              </a:rPr>
              <a:t>			Return 0</a:t>
            </a:r>
            <a:br>
              <a:rPr lang="en">
                <a:solidFill>
                  <a:srgbClr val="3D85C6"/>
                </a:solidFill>
              </a:rPr>
            </a:br>
            <a:r>
              <a:rPr lang="en">
                <a:solidFill>
                  <a:srgbClr val="3D85C6"/>
                </a:solidFill>
              </a:rPr>
              <a:t>		Else if n==1:</a:t>
            </a:r>
            <a:br>
              <a:rPr lang="en">
                <a:solidFill>
                  <a:srgbClr val="3D85C6"/>
                </a:solidFill>
              </a:rPr>
            </a:br>
            <a:r>
              <a:rPr lang="en">
                <a:solidFill>
                  <a:srgbClr val="3D85C6"/>
                </a:solidFill>
              </a:rPr>
              <a:t>			Return 1</a:t>
            </a:r>
            <a:br>
              <a:rPr lang="en">
                <a:solidFill>
                  <a:srgbClr val="3D85C6"/>
                </a:solidFill>
              </a:rPr>
            </a:br>
            <a:r>
              <a:rPr lang="en">
                <a:solidFill>
                  <a:srgbClr val="3D85C6"/>
                </a:solidFill>
              </a:rPr>
              <a:t>		Else:</a:t>
            </a:r>
            <a:br>
              <a:rPr lang="en">
                <a:solidFill>
                  <a:srgbClr val="3D85C6"/>
                </a:solidFill>
              </a:rPr>
            </a:br>
            <a:r>
              <a:rPr lang="en">
                <a:solidFill>
                  <a:srgbClr val="3D85C6"/>
                </a:solidFill>
              </a:rPr>
              <a:t>			</a:t>
            </a:r>
            <a:r>
              <a:rPr lang="en">
                <a:solidFill>
                  <a:srgbClr val="3D85C6"/>
                </a:solidFill>
              </a:rPr>
              <a:t>Return</a:t>
            </a:r>
            <a:r>
              <a:rPr lang="en">
                <a:solidFill>
                  <a:srgbClr val="3D85C6"/>
                </a:solidFill>
              </a:rPr>
              <a:t> fibonacci(n-1) + fibonacci(n-2)</a:t>
            </a:r>
            <a:endParaRPr>
              <a:solidFill>
                <a:srgbClr val="3D85C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ex[2] - Fibonacci Number</a:t>
            </a:r>
            <a:endParaRPr/>
          </a:p>
        </p:txBody>
      </p:sp>
      <p:sp>
        <p:nvSpPr>
          <p:cNvPr id="126" name="Google Shape;126;p24"/>
          <p:cNvSpPr txBox="1"/>
          <p:nvPr>
            <p:ph idx="1" type="body"/>
          </p:nvPr>
        </p:nvSpPr>
        <p:spPr>
          <a:xfrm>
            <a:off x="311700" y="1152475"/>
            <a:ext cx="8520600" cy="388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fibonacci(4):</a:t>
            </a:r>
            <a:endParaRPr>
              <a:solidFill>
                <a:srgbClr val="3D85C6"/>
              </a:solidFill>
            </a:endParaRPr>
          </a:p>
        </p:txBody>
      </p:sp>
      <p:pic>
        <p:nvPicPr>
          <p:cNvPr id="127" name="Google Shape;127;p24"/>
          <p:cNvPicPr preferRelativeResize="0"/>
          <p:nvPr/>
        </p:nvPicPr>
        <p:blipFill>
          <a:blip r:embed="rId3">
            <a:alphaModFix/>
          </a:blip>
          <a:stretch>
            <a:fillRect/>
          </a:stretch>
        </p:blipFill>
        <p:spPr>
          <a:xfrm>
            <a:off x="1247100" y="1682275"/>
            <a:ext cx="3905250" cy="302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ex[3] - GCD</a:t>
            </a:r>
            <a:endParaRPr/>
          </a:p>
        </p:txBody>
      </p:sp>
      <p:sp>
        <p:nvSpPr>
          <p:cNvPr id="133" name="Google Shape;133;p25"/>
          <p:cNvSpPr txBox="1"/>
          <p:nvPr>
            <p:ph idx="1" type="body"/>
          </p:nvPr>
        </p:nvSpPr>
        <p:spPr>
          <a:xfrm>
            <a:off x="311700" y="1152475"/>
            <a:ext cx="8520600" cy="388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GCD or HCF of two numbers is the largest number that divides both of them.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	GCD of 63 &amp; 42:</a:t>
            </a:r>
            <a:br>
              <a:rPr lang="en">
                <a:solidFill>
                  <a:schemeClr val="dk1"/>
                </a:solidFill>
              </a:rPr>
            </a:br>
            <a:r>
              <a:rPr lang="en">
                <a:solidFill>
                  <a:schemeClr val="dk1"/>
                </a:solidFill>
              </a:rPr>
              <a:t>The factors of 63 are (7,3) ie: 63 = 7 * 3 * 3</a:t>
            </a:r>
            <a:br>
              <a:rPr lang="en">
                <a:solidFill>
                  <a:schemeClr val="dk1"/>
                </a:solidFill>
              </a:rPr>
            </a:br>
            <a:r>
              <a:rPr lang="en">
                <a:solidFill>
                  <a:schemeClr val="dk1"/>
                </a:solidFill>
              </a:rPr>
              <a:t>The factors of 42 are (7,3,2) ie: 42 = 7 * 3 * 2</a:t>
            </a:r>
            <a:br>
              <a:rPr lang="en">
                <a:solidFill>
                  <a:schemeClr val="dk1"/>
                </a:solidFill>
              </a:rPr>
            </a:br>
            <a:r>
              <a:rPr lang="en">
                <a:solidFill>
                  <a:schemeClr val="dk1"/>
                </a:solidFill>
              </a:rPr>
              <a:t>So the GCD of 63 and 42 is 21 [7*3=21]</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Find the GCD of 192, 64</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ex[3] - GCD</a:t>
            </a:r>
            <a:endParaRPr/>
          </a:p>
        </p:txBody>
      </p:sp>
      <p:sp>
        <p:nvSpPr>
          <p:cNvPr id="139" name="Google Shape;139;p26"/>
          <p:cNvSpPr txBox="1"/>
          <p:nvPr>
            <p:ph idx="1" type="body"/>
          </p:nvPr>
        </p:nvSpPr>
        <p:spPr>
          <a:xfrm>
            <a:off x="311700" y="1152475"/>
            <a:ext cx="8520600" cy="388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Recursive definition of GCD:</a:t>
            </a:r>
            <a:br>
              <a:rPr lang="en">
                <a:solidFill>
                  <a:schemeClr val="dk1"/>
                </a:solidFill>
              </a:rPr>
            </a:br>
            <a:r>
              <a:rPr lang="en">
                <a:solidFill>
                  <a:schemeClr val="dk1"/>
                </a:solidFill>
              </a:rPr>
              <a:t>Int gcd(int a, int b){</a:t>
            </a:r>
            <a:br>
              <a:rPr lang="en">
                <a:solidFill>
                  <a:schemeClr val="dk1"/>
                </a:solidFill>
              </a:rPr>
            </a:br>
            <a:r>
              <a:rPr lang="en">
                <a:solidFill>
                  <a:schemeClr val="dk1"/>
                </a:solidFill>
              </a:rPr>
              <a:t>	if(a==0||b==0)</a:t>
            </a:r>
            <a:br>
              <a:rPr lang="en">
                <a:solidFill>
                  <a:schemeClr val="dk1"/>
                </a:solidFill>
              </a:rPr>
            </a:br>
            <a:r>
              <a:rPr lang="en">
                <a:solidFill>
                  <a:schemeClr val="dk1"/>
                </a:solidFill>
              </a:rPr>
              <a:t>		Return 0;</a:t>
            </a:r>
            <a:br>
              <a:rPr lang="en">
                <a:solidFill>
                  <a:schemeClr val="dk1"/>
                </a:solidFill>
              </a:rPr>
            </a:br>
            <a:r>
              <a:rPr lang="en">
                <a:solidFill>
                  <a:schemeClr val="dk1"/>
                </a:solidFill>
              </a:rPr>
              <a:t>	Else if(a == b)</a:t>
            </a:r>
            <a:br>
              <a:rPr lang="en">
                <a:solidFill>
                  <a:schemeClr val="dk1"/>
                </a:solidFill>
              </a:rPr>
            </a:br>
            <a:r>
              <a:rPr lang="en">
                <a:solidFill>
                  <a:schemeClr val="dk1"/>
                </a:solidFill>
              </a:rPr>
              <a:t>		Return a;</a:t>
            </a:r>
            <a:br>
              <a:rPr lang="en">
                <a:solidFill>
                  <a:schemeClr val="dk1"/>
                </a:solidFill>
              </a:rPr>
            </a:br>
            <a:r>
              <a:rPr lang="en">
                <a:solidFill>
                  <a:schemeClr val="dk1"/>
                </a:solidFill>
              </a:rPr>
              <a:t>	Else if(a &gt; b)</a:t>
            </a:r>
            <a:br>
              <a:rPr lang="en">
                <a:solidFill>
                  <a:schemeClr val="dk1"/>
                </a:solidFill>
              </a:rPr>
            </a:br>
            <a:r>
              <a:rPr lang="en">
                <a:solidFill>
                  <a:schemeClr val="dk1"/>
                </a:solidFill>
              </a:rPr>
              <a:t>		Return gcd(a-b, b);</a:t>
            </a:r>
            <a:br>
              <a:rPr lang="en">
                <a:solidFill>
                  <a:schemeClr val="dk1"/>
                </a:solidFill>
              </a:rPr>
            </a:br>
            <a:r>
              <a:rPr lang="en">
                <a:solidFill>
                  <a:schemeClr val="dk1"/>
                </a:solidFill>
              </a:rPr>
              <a:t>	Else </a:t>
            </a:r>
            <a:br>
              <a:rPr lang="en">
                <a:solidFill>
                  <a:schemeClr val="dk1"/>
                </a:solidFill>
              </a:rPr>
            </a:br>
            <a:r>
              <a:rPr lang="en">
                <a:solidFill>
                  <a:schemeClr val="dk1"/>
                </a:solidFill>
              </a:rPr>
              <a:t>		Return gcd(a, b-a);</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ex[3] - Tower of Hanoi</a:t>
            </a:r>
            <a:endParaRPr/>
          </a:p>
        </p:txBody>
      </p:sp>
      <p:sp>
        <p:nvSpPr>
          <p:cNvPr id="145" name="Google Shape;145;p27"/>
          <p:cNvSpPr txBox="1"/>
          <p:nvPr>
            <p:ph idx="1" type="body"/>
          </p:nvPr>
        </p:nvSpPr>
        <p:spPr>
          <a:xfrm>
            <a:off x="311700" y="1152475"/>
            <a:ext cx="8520600" cy="388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Tower of Hanoi is a classical mathematical puzzle which consists of three tower pegs and more than one rings.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consists of three rods and a number of disks of different </a:t>
            </a:r>
            <a:r>
              <a:rPr lang="en">
                <a:solidFill>
                  <a:schemeClr val="dk1"/>
                </a:solidFill>
              </a:rPr>
              <a:t>sizes, which can slide onto any rod. The puzzle starts with the disks in a stack in ascending order of size on one rod, the smallest at the top, this making a conical shape.</a:t>
            </a:r>
            <a:endParaRPr>
              <a:solidFill>
                <a:schemeClr val="dk1"/>
              </a:solidFill>
            </a:endParaRPr>
          </a:p>
        </p:txBody>
      </p:sp>
      <p:pic>
        <p:nvPicPr>
          <p:cNvPr id="146" name="Google Shape;146;p27"/>
          <p:cNvPicPr preferRelativeResize="0"/>
          <p:nvPr/>
        </p:nvPicPr>
        <p:blipFill>
          <a:blip r:embed="rId3">
            <a:alphaModFix/>
          </a:blip>
          <a:stretch>
            <a:fillRect/>
          </a:stretch>
        </p:blipFill>
        <p:spPr>
          <a:xfrm>
            <a:off x="4572000" y="3220100"/>
            <a:ext cx="4487800" cy="173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ex[3] - Tower of Hanoi[2]</a:t>
            </a:r>
            <a:endParaRPr/>
          </a:p>
        </p:txBody>
      </p:sp>
      <p:sp>
        <p:nvSpPr>
          <p:cNvPr id="152" name="Google Shape;152;p28"/>
          <p:cNvSpPr txBox="1"/>
          <p:nvPr>
            <p:ph idx="1" type="body"/>
          </p:nvPr>
        </p:nvSpPr>
        <p:spPr>
          <a:xfrm>
            <a:off x="311700" y="1152475"/>
            <a:ext cx="8520600" cy="388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objective of the puzzle is to move the entire stack to the last rod, obeying the following rules: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Only one disk can be moved at a time.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Each move consists of taking the upper disk from one of the stacks and placing it on top of another stack or on an empty rod.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No larger disk may be placed on top of a smaller disk.</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53" name="Google Shape;153;p28"/>
          <p:cNvPicPr preferRelativeResize="0"/>
          <p:nvPr/>
        </p:nvPicPr>
        <p:blipFill>
          <a:blip r:embed="rId3">
            <a:alphaModFix/>
          </a:blip>
          <a:stretch>
            <a:fillRect/>
          </a:stretch>
        </p:blipFill>
        <p:spPr>
          <a:xfrm>
            <a:off x="4572000" y="3220100"/>
            <a:ext cx="4487800" cy="173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ex[3] - Tower of Hanoi[3]</a:t>
            </a:r>
            <a:endParaRPr/>
          </a:p>
        </p:txBody>
      </p:sp>
      <p:sp>
        <p:nvSpPr>
          <p:cNvPr id="159" name="Google Shape;159;p29"/>
          <p:cNvSpPr txBox="1"/>
          <p:nvPr>
            <p:ph idx="1" type="body"/>
          </p:nvPr>
        </p:nvSpPr>
        <p:spPr>
          <a:xfrm>
            <a:off x="311700" y="1152475"/>
            <a:ext cx="8520600" cy="388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Recursive Solution to TOH</a:t>
            </a:r>
            <a:endParaRPr>
              <a:solidFill>
                <a:schemeClr val="dk1"/>
              </a:solidFill>
            </a:endParaRPr>
          </a:p>
          <a:p>
            <a:pPr indent="0" lvl="0" marL="0" rtl="0" algn="l">
              <a:spcBef>
                <a:spcPts val="1200"/>
              </a:spcBef>
              <a:spcAft>
                <a:spcPts val="0"/>
              </a:spcAft>
              <a:buNone/>
            </a:pPr>
            <a:r>
              <a:rPr lang="en">
                <a:solidFill>
                  <a:schemeClr val="dk1"/>
                </a:solidFill>
              </a:rPr>
              <a:t>Function recursiveTOH(n,s,a,d) // n=&gt; number of disks, s=&gt; starting pole, </a:t>
            </a:r>
            <a:br>
              <a:rPr lang="en">
                <a:solidFill>
                  <a:schemeClr val="dk1"/>
                </a:solidFill>
              </a:rPr>
            </a:br>
            <a:r>
              <a:rPr lang="en">
                <a:solidFill>
                  <a:schemeClr val="dk1"/>
                </a:solidFill>
              </a:rPr>
              <a:t>							//a=&gt;intermediate pole, d=&gt; destination pole.</a:t>
            </a:r>
            <a:endParaRPr>
              <a:solidFill>
                <a:schemeClr val="dk1"/>
              </a:solidFill>
            </a:endParaRPr>
          </a:p>
          <a:p>
            <a:pPr indent="0" lvl="0" marL="0" rtl="0" algn="l">
              <a:spcBef>
                <a:spcPts val="1200"/>
              </a:spcBef>
              <a:spcAft>
                <a:spcPts val="0"/>
              </a:spcAft>
              <a:buNone/>
            </a:pPr>
            <a:r>
              <a:rPr lang="en">
                <a:solidFill>
                  <a:schemeClr val="dk1"/>
                </a:solidFill>
              </a:rPr>
              <a:t>	If n==1 then</a:t>
            </a:r>
            <a:br>
              <a:rPr lang="en">
                <a:solidFill>
                  <a:schemeClr val="dk1"/>
                </a:solidFill>
              </a:rPr>
            </a:br>
            <a:r>
              <a:rPr lang="en">
                <a:solidFill>
                  <a:schemeClr val="dk1"/>
                </a:solidFill>
              </a:rPr>
              <a:t>		Display “move s to d”</a:t>
            </a:r>
            <a:br>
              <a:rPr lang="en">
                <a:solidFill>
                  <a:schemeClr val="dk1"/>
                </a:solidFill>
              </a:rPr>
            </a:br>
            <a:r>
              <a:rPr lang="en">
                <a:solidFill>
                  <a:schemeClr val="dk1"/>
                </a:solidFill>
              </a:rPr>
              <a:t>		Return</a:t>
            </a:r>
            <a:endParaRPr>
              <a:solidFill>
                <a:schemeClr val="dk1"/>
              </a:solidFill>
            </a:endParaRPr>
          </a:p>
          <a:p>
            <a:pPr indent="0" lvl="0" marL="0" rtl="0" algn="l">
              <a:spcBef>
                <a:spcPts val="1200"/>
              </a:spcBef>
              <a:spcAft>
                <a:spcPts val="0"/>
              </a:spcAft>
              <a:buNone/>
            </a:pPr>
            <a:r>
              <a:rPr lang="en">
                <a:solidFill>
                  <a:schemeClr val="dk1"/>
                </a:solidFill>
              </a:rPr>
              <a:t>	recursiveTOH(n-1,s,d,a);</a:t>
            </a:r>
            <a:endParaRPr>
              <a:solidFill>
                <a:schemeClr val="dk1"/>
              </a:solidFill>
            </a:endParaRPr>
          </a:p>
          <a:p>
            <a:pPr indent="0" lvl="0" marL="0" rtl="0" algn="l">
              <a:spcBef>
                <a:spcPts val="1200"/>
              </a:spcBef>
              <a:spcAft>
                <a:spcPts val="0"/>
              </a:spcAft>
              <a:buNone/>
            </a:pPr>
            <a:r>
              <a:rPr lang="en">
                <a:solidFill>
                  <a:schemeClr val="dk1"/>
                </a:solidFill>
              </a:rPr>
              <a:t>	Display “move s to d”</a:t>
            </a:r>
            <a:endParaRPr>
              <a:solidFill>
                <a:schemeClr val="dk1"/>
              </a:solidFill>
            </a:endParaRPr>
          </a:p>
          <a:p>
            <a:pPr indent="0" lvl="0" marL="0" rtl="0" algn="l">
              <a:spcBef>
                <a:spcPts val="1200"/>
              </a:spcBef>
              <a:spcAft>
                <a:spcPts val="0"/>
              </a:spcAft>
              <a:buNone/>
            </a:pPr>
            <a:r>
              <a:rPr lang="en">
                <a:solidFill>
                  <a:schemeClr val="dk1"/>
                </a:solidFill>
              </a:rPr>
              <a:t>	recursiveTOH(n-1,a,s,d);</a:t>
            </a:r>
            <a:endParaRPr>
              <a:solidFill>
                <a:schemeClr val="dk1"/>
              </a:solidFill>
            </a:endParaRPr>
          </a:p>
          <a:p>
            <a:pPr indent="0" lvl="0" marL="0" rtl="0" algn="l">
              <a:spcBef>
                <a:spcPts val="1200"/>
              </a:spcBef>
              <a:spcAft>
                <a:spcPts val="1200"/>
              </a:spcAft>
              <a:buNone/>
            </a:pPr>
            <a:r>
              <a:rPr lang="en">
                <a:solidFill>
                  <a:schemeClr val="dk1"/>
                </a:solidFill>
              </a:rPr>
              <a:t>End function</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ex[3] - Tower of Hanoi[4]</a:t>
            </a:r>
            <a:endParaRPr/>
          </a:p>
        </p:txBody>
      </p:sp>
      <p:sp>
        <p:nvSpPr>
          <p:cNvPr id="165" name="Google Shape;165;p3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solidFill>
                  <a:schemeClr val="dk1"/>
                </a:solidFill>
              </a:rPr>
              <a:t>Case 1: For even number of disks:</a:t>
            </a:r>
            <a:endParaRPr b="1" u="sng">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Make the legal move between pegs A &amp; B (in either direction)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Make the legal move between pegs A &amp; C (in either direction)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Make the legal move between pegs B &amp; C (in either direction)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Repeat until complete</a:t>
            </a:r>
            <a:endParaRPr>
              <a:solidFill>
                <a:schemeClr val="dk1"/>
              </a:solidFill>
            </a:endParaRPr>
          </a:p>
          <a:p>
            <a:pPr indent="0" lvl="0" marL="0" rtl="0" algn="l">
              <a:spcBef>
                <a:spcPts val="1200"/>
              </a:spcBef>
              <a:spcAft>
                <a:spcPts val="0"/>
              </a:spcAft>
              <a:buNone/>
            </a:pPr>
            <a:r>
              <a:rPr b="1" lang="en" u="sng">
                <a:solidFill>
                  <a:schemeClr val="dk1"/>
                </a:solidFill>
              </a:rPr>
              <a:t>Case 2: For an odd number of disks:</a:t>
            </a:r>
            <a:endParaRPr b="1" u="sng">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Make the legal move between pegs A &amp; C (in either direction)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Make the legal move between pegs A &amp; B (in either direction)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Make the legal move between pegs B &amp; C (in either direction)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Repeat until complete</a:t>
            </a:r>
            <a:endParaRPr>
              <a:solidFill>
                <a:schemeClr val="dk1"/>
              </a:solidFill>
            </a:endParaRPr>
          </a:p>
          <a:p>
            <a:pPr indent="0" lvl="0" marL="0" rtl="0" algn="l">
              <a:spcBef>
                <a:spcPts val="1200"/>
              </a:spcBef>
              <a:spcAft>
                <a:spcPts val="1200"/>
              </a:spcAft>
              <a:buNone/>
            </a:pPr>
            <a:r>
              <a:rPr lang="en">
                <a:solidFill>
                  <a:schemeClr val="dk1"/>
                </a:solidFill>
              </a:rPr>
              <a:t>In either case, a total of 2</a:t>
            </a:r>
            <a:r>
              <a:rPr baseline="30000" lang="en">
                <a:solidFill>
                  <a:schemeClr val="dk1"/>
                </a:solidFill>
              </a:rPr>
              <a:t>n</a:t>
            </a:r>
            <a:r>
              <a:rPr lang="en">
                <a:solidFill>
                  <a:schemeClr val="dk1"/>
                </a:solidFill>
              </a:rPr>
              <a:t> -1 moves are required.</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ex[3] - Tower of Hanoi[5]</a:t>
            </a:r>
            <a:endParaRPr/>
          </a:p>
        </p:txBody>
      </p:sp>
      <p:sp>
        <p:nvSpPr>
          <p:cNvPr id="171" name="Google Shape;171;p31"/>
          <p:cNvSpPr txBox="1"/>
          <p:nvPr>
            <p:ph idx="1" type="body"/>
          </p:nvPr>
        </p:nvSpPr>
        <p:spPr>
          <a:xfrm>
            <a:off x="311700" y="1152475"/>
            <a:ext cx="8520600" cy="388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Example:</a:t>
            </a:r>
            <a:endParaRPr>
              <a:solidFill>
                <a:schemeClr val="dk1"/>
              </a:solidFill>
            </a:endParaRPr>
          </a:p>
        </p:txBody>
      </p:sp>
      <p:pic>
        <p:nvPicPr>
          <p:cNvPr id="172" name="Google Shape;172;p31"/>
          <p:cNvPicPr preferRelativeResize="0"/>
          <p:nvPr/>
        </p:nvPicPr>
        <p:blipFill>
          <a:blip r:embed="rId3">
            <a:alphaModFix/>
          </a:blip>
          <a:stretch>
            <a:fillRect/>
          </a:stretch>
        </p:blipFill>
        <p:spPr>
          <a:xfrm>
            <a:off x="4285075" y="1017725"/>
            <a:ext cx="4476750" cy="1371600"/>
          </a:xfrm>
          <a:prstGeom prst="rect">
            <a:avLst/>
          </a:prstGeom>
          <a:noFill/>
          <a:ln>
            <a:noFill/>
          </a:ln>
        </p:spPr>
      </p:pic>
      <p:pic>
        <p:nvPicPr>
          <p:cNvPr id="173" name="Google Shape;173;p31"/>
          <p:cNvPicPr preferRelativeResize="0"/>
          <p:nvPr/>
        </p:nvPicPr>
        <p:blipFill>
          <a:blip r:embed="rId4">
            <a:alphaModFix/>
          </a:blip>
          <a:stretch>
            <a:fillRect/>
          </a:stretch>
        </p:blipFill>
        <p:spPr>
          <a:xfrm>
            <a:off x="4313650" y="2410825"/>
            <a:ext cx="4419600" cy="1371600"/>
          </a:xfrm>
          <a:prstGeom prst="rect">
            <a:avLst/>
          </a:prstGeom>
          <a:noFill/>
          <a:ln>
            <a:noFill/>
          </a:ln>
        </p:spPr>
      </p:pic>
      <p:pic>
        <p:nvPicPr>
          <p:cNvPr id="174" name="Google Shape;174;p31"/>
          <p:cNvPicPr preferRelativeResize="0"/>
          <p:nvPr/>
        </p:nvPicPr>
        <p:blipFill>
          <a:blip r:embed="rId5">
            <a:alphaModFix/>
          </a:blip>
          <a:stretch>
            <a:fillRect/>
          </a:stretch>
        </p:blipFill>
        <p:spPr>
          <a:xfrm>
            <a:off x="4180300" y="3782425"/>
            <a:ext cx="4552950" cy="133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Recursion - 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Process by which a function calls itself repeatedly, until some specified condition has been satisfied.</a:t>
            </a:r>
            <a:endParaRPr/>
          </a:p>
          <a:p>
            <a:pPr indent="-342900" lvl="0" marL="457200" rtl="0" algn="l">
              <a:spcBef>
                <a:spcPts val="0"/>
              </a:spcBef>
              <a:spcAft>
                <a:spcPts val="0"/>
              </a:spcAft>
              <a:buSzPts val="1800"/>
              <a:buChar char="-"/>
            </a:pPr>
            <a:r>
              <a:rPr lang="en"/>
              <a:t>Mostly used for repetitive computations in which each action is stated in terms of a previous result.</a:t>
            </a:r>
            <a:endParaRPr/>
          </a:p>
          <a:p>
            <a:pPr indent="-342900" lvl="0" marL="457200" rtl="0" algn="l">
              <a:spcBef>
                <a:spcPts val="0"/>
              </a:spcBef>
              <a:spcAft>
                <a:spcPts val="0"/>
              </a:spcAft>
              <a:buSzPts val="1800"/>
              <a:buChar char="-"/>
            </a:pPr>
            <a:r>
              <a:rPr lang="en"/>
              <a:t>For solving a problem using recursion, 2 conditions must be satisfied:</a:t>
            </a:r>
            <a:endParaRPr/>
          </a:p>
          <a:p>
            <a:pPr indent="-317500" lvl="1" marL="914400" rtl="0" algn="l">
              <a:spcBef>
                <a:spcPts val="0"/>
              </a:spcBef>
              <a:spcAft>
                <a:spcPts val="0"/>
              </a:spcAft>
              <a:buSzPts val="1400"/>
              <a:buChar char="-"/>
            </a:pPr>
            <a:r>
              <a:rPr lang="en"/>
              <a:t>First, the problem must be written in a recursive form. [based on previous result]</a:t>
            </a:r>
            <a:endParaRPr/>
          </a:p>
          <a:p>
            <a:pPr indent="-317500" lvl="1" marL="914400" rtl="0" algn="l">
              <a:spcBef>
                <a:spcPts val="0"/>
              </a:spcBef>
              <a:spcAft>
                <a:spcPts val="0"/>
              </a:spcAft>
              <a:buSzPts val="1400"/>
              <a:buChar char="-"/>
            </a:pPr>
            <a:r>
              <a:rPr lang="en"/>
              <a:t>Second the problem statement must include a stopping condition.</a:t>
            </a:r>
            <a:endParaRPr/>
          </a:p>
          <a:p>
            <a:pPr indent="-342900" lvl="0" marL="457200" rtl="0" algn="l">
              <a:spcBef>
                <a:spcPts val="0"/>
              </a:spcBef>
              <a:spcAft>
                <a:spcPts val="0"/>
              </a:spcAft>
              <a:buSzPts val="1800"/>
              <a:buChar char="-"/>
            </a:pPr>
            <a:r>
              <a:rPr lang="en"/>
              <a:t>Recursion is based on Divide and conquer strategy.</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ex[3] - Tower of Hanoi[6]</a:t>
            </a:r>
            <a:endParaRPr/>
          </a:p>
        </p:txBody>
      </p:sp>
      <p:sp>
        <p:nvSpPr>
          <p:cNvPr id="180" name="Google Shape;180;p32"/>
          <p:cNvSpPr txBox="1"/>
          <p:nvPr>
            <p:ph idx="1" type="body"/>
          </p:nvPr>
        </p:nvSpPr>
        <p:spPr>
          <a:xfrm>
            <a:off x="311700" y="1152475"/>
            <a:ext cx="8520600" cy="388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Example:</a:t>
            </a:r>
            <a:endParaRPr>
              <a:solidFill>
                <a:schemeClr val="dk1"/>
              </a:solidFill>
            </a:endParaRPr>
          </a:p>
        </p:txBody>
      </p:sp>
      <p:pic>
        <p:nvPicPr>
          <p:cNvPr id="181" name="Google Shape;181;p32"/>
          <p:cNvPicPr preferRelativeResize="0"/>
          <p:nvPr/>
        </p:nvPicPr>
        <p:blipFill>
          <a:blip r:embed="rId3">
            <a:alphaModFix/>
          </a:blip>
          <a:stretch>
            <a:fillRect/>
          </a:stretch>
        </p:blipFill>
        <p:spPr>
          <a:xfrm>
            <a:off x="4572000" y="950075"/>
            <a:ext cx="4324350" cy="1371600"/>
          </a:xfrm>
          <a:prstGeom prst="rect">
            <a:avLst/>
          </a:prstGeom>
          <a:noFill/>
          <a:ln>
            <a:noFill/>
          </a:ln>
        </p:spPr>
      </p:pic>
      <p:pic>
        <p:nvPicPr>
          <p:cNvPr id="182" name="Google Shape;182;p32"/>
          <p:cNvPicPr preferRelativeResize="0"/>
          <p:nvPr/>
        </p:nvPicPr>
        <p:blipFill>
          <a:blip r:embed="rId4">
            <a:alphaModFix/>
          </a:blip>
          <a:stretch>
            <a:fillRect/>
          </a:stretch>
        </p:blipFill>
        <p:spPr>
          <a:xfrm>
            <a:off x="4562475" y="2321675"/>
            <a:ext cx="4343400" cy="1162050"/>
          </a:xfrm>
          <a:prstGeom prst="rect">
            <a:avLst/>
          </a:prstGeom>
          <a:noFill/>
          <a:ln>
            <a:noFill/>
          </a:ln>
        </p:spPr>
      </p:pic>
      <p:pic>
        <p:nvPicPr>
          <p:cNvPr id="183" name="Google Shape;183;p32"/>
          <p:cNvPicPr preferRelativeResize="0"/>
          <p:nvPr/>
        </p:nvPicPr>
        <p:blipFill>
          <a:blip r:embed="rId5">
            <a:alphaModFix/>
          </a:blip>
          <a:stretch>
            <a:fillRect/>
          </a:stretch>
        </p:blipFill>
        <p:spPr>
          <a:xfrm>
            <a:off x="4552950" y="3562150"/>
            <a:ext cx="4362450" cy="1123950"/>
          </a:xfrm>
          <a:prstGeom prst="rect">
            <a:avLst/>
          </a:prstGeom>
          <a:noFill/>
          <a:ln>
            <a:noFill/>
          </a:ln>
        </p:spPr>
      </p:pic>
      <p:pic>
        <p:nvPicPr>
          <p:cNvPr id="184" name="Google Shape;184;p32"/>
          <p:cNvPicPr preferRelativeResize="0"/>
          <p:nvPr/>
        </p:nvPicPr>
        <p:blipFill>
          <a:blip r:embed="rId6">
            <a:alphaModFix/>
          </a:blip>
          <a:stretch>
            <a:fillRect/>
          </a:stretch>
        </p:blipFill>
        <p:spPr>
          <a:xfrm>
            <a:off x="0" y="3867150"/>
            <a:ext cx="4362450" cy="1276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r>
              <a:rPr lang="en"/>
              <a:t> of Recursion</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Sorting of data</a:t>
            </a:r>
            <a:endParaRPr/>
          </a:p>
          <a:p>
            <a:pPr indent="-342900" lvl="0" marL="457200" rtl="0" algn="l">
              <a:spcBef>
                <a:spcPts val="0"/>
              </a:spcBef>
              <a:spcAft>
                <a:spcPts val="0"/>
              </a:spcAft>
              <a:buSzPts val="1800"/>
              <a:buChar char="●"/>
            </a:pPr>
            <a:r>
              <a:rPr lang="en"/>
              <a:t>Solving problems based on tree structure</a:t>
            </a:r>
            <a:endParaRPr/>
          </a:p>
          <a:p>
            <a:pPr indent="-342900" lvl="0" marL="457200" rtl="0" algn="l">
              <a:spcBef>
                <a:spcPts val="0"/>
              </a:spcBef>
              <a:spcAft>
                <a:spcPts val="0"/>
              </a:spcAft>
              <a:buSzPts val="1800"/>
              <a:buChar char="●"/>
            </a:pPr>
            <a:r>
              <a:rPr lang="en"/>
              <a:t>Calculating mathematical series and sequences</a:t>
            </a:r>
            <a:endParaRPr/>
          </a:p>
          <a:p>
            <a:pPr indent="-342900" lvl="0" marL="457200" rtl="0" algn="l">
              <a:spcBef>
                <a:spcPts val="0"/>
              </a:spcBef>
              <a:spcAft>
                <a:spcPts val="0"/>
              </a:spcAft>
              <a:buSzPts val="1800"/>
              <a:buChar char="●"/>
            </a:pPr>
            <a:r>
              <a:rPr lang="en"/>
              <a:t>Drawing and detecting fractals and graphical objects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efficiency of a recurrence relation</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to formulate the recurrence relation</a:t>
            </a:r>
            <a:endParaRPr/>
          </a:p>
          <a:p>
            <a:pPr indent="-342900" lvl="0" marL="457200" rtl="0" algn="l">
              <a:spcBef>
                <a:spcPts val="1200"/>
              </a:spcBef>
              <a:spcAft>
                <a:spcPts val="0"/>
              </a:spcAft>
              <a:buSzPts val="1800"/>
              <a:buAutoNum type="arabicPeriod"/>
            </a:pPr>
            <a:r>
              <a:rPr lang="en"/>
              <a:t>Find the input size of the problem.</a:t>
            </a:r>
            <a:endParaRPr/>
          </a:p>
          <a:p>
            <a:pPr indent="-342900" lvl="0" marL="457200" rtl="0" algn="l">
              <a:spcBef>
                <a:spcPts val="0"/>
              </a:spcBef>
              <a:spcAft>
                <a:spcPts val="0"/>
              </a:spcAft>
              <a:buSzPts val="1800"/>
              <a:buAutoNum type="arabicPeriod"/>
            </a:pPr>
            <a:r>
              <a:rPr lang="en"/>
              <a:t>Find the number of subproblems and its input size</a:t>
            </a:r>
            <a:endParaRPr/>
          </a:p>
          <a:p>
            <a:pPr indent="-342900" lvl="0" marL="457200" rtl="0" algn="l">
              <a:spcBef>
                <a:spcPts val="0"/>
              </a:spcBef>
              <a:spcAft>
                <a:spcPts val="0"/>
              </a:spcAft>
              <a:buSzPts val="1800"/>
              <a:buAutoNum type="arabicPeriod"/>
            </a:pPr>
            <a:r>
              <a:rPr lang="en"/>
              <a:t>Write recurrence relation based on subproblems</a:t>
            </a:r>
            <a:endParaRPr/>
          </a:p>
          <a:p>
            <a:pPr indent="-342900" lvl="0" marL="457200" rtl="0" algn="l">
              <a:spcBef>
                <a:spcPts val="0"/>
              </a:spcBef>
              <a:spcAft>
                <a:spcPts val="0"/>
              </a:spcAft>
              <a:buSzPts val="1800"/>
              <a:buAutoNum type="arabicPeriod"/>
            </a:pPr>
            <a:r>
              <a:rPr lang="en"/>
              <a:t>Solve the recurrence relation.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code may be much </a:t>
            </a:r>
            <a:r>
              <a:rPr lang="en"/>
              <a:t>easier</a:t>
            </a:r>
            <a:r>
              <a:rPr lang="en"/>
              <a:t> to write</a:t>
            </a:r>
            <a:endParaRPr/>
          </a:p>
          <a:p>
            <a:pPr indent="-342900" lvl="0" marL="457200" rtl="0" algn="l">
              <a:spcBef>
                <a:spcPts val="0"/>
              </a:spcBef>
              <a:spcAft>
                <a:spcPts val="0"/>
              </a:spcAft>
              <a:buSzPts val="1800"/>
              <a:buChar char="●"/>
            </a:pPr>
            <a:r>
              <a:rPr lang="en"/>
              <a:t>Some problems are </a:t>
            </a:r>
            <a:r>
              <a:rPr lang="en"/>
              <a:t>inherently</a:t>
            </a:r>
            <a:r>
              <a:rPr lang="en"/>
              <a:t> recursive in nature.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Disadvantages</a:t>
            </a:r>
            <a:endParaRPr/>
          </a:p>
          <a:p>
            <a:pPr indent="-342900" lvl="0" marL="457200" rtl="0" algn="l">
              <a:spcBef>
                <a:spcPts val="1200"/>
              </a:spcBef>
              <a:spcAft>
                <a:spcPts val="0"/>
              </a:spcAft>
              <a:buSzPts val="1800"/>
              <a:buChar char="●"/>
            </a:pPr>
            <a:r>
              <a:rPr lang="en"/>
              <a:t>Recursive functions are </a:t>
            </a:r>
            <a:r>
              <a:rPr lang="en"/>
              <a:t>normally</a:t>
            </a:r>
            <a:r>
              <a:rPr lang="en"/>
              <a:t> slower than iterative functions.</a:t>
            </a:r>
            <a:endParaRPr/>
          </a:p>
          <a:p>
            <a:pPr indent="-342900" lvl="0" marL="457200" rtl="0" algn="l">
              <a:spcBef>
                <a:spcPts val="0"/>
              </a:spcBef>
              <a:spcAft>
                <a:spcPts val="0"/>
              </a:spcAft>
              <a:buSzPts val="1800"/>
              <a:buChar char="●"/>
            </a:pPr>
            <a:r>
              <a:rPr lang="en"/>
              <a:t>May require a lot of memory to hold intermediate result on the stack.</a:t>
            </a:r>
            <a:endParaRPr/>
          </a:p>
          <a:p>
            <a:pPr indent="-342900" lvl="0" marL="457200" rtl="0" algn="l">
              <a:spcBef>
                <a:spcPts val="0"/>
              </a:spcBef>
              <a:spcAft>
                <a:spcPts val="0"/>
              </a:spcAft>
              <a:buSzPts val="1800"/>
              <a:buChar char="●"/>
            </a:pPr>
            <a:r>
              <a:rPr lang="en"/>
              <a:t>Difficult to formulate solution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Recursion vs Iteration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413673" y="1017725"/>
            <a:ext cx="6802574" cy="420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A special form of recursion where the last operation of a function is a recursive call. The recursion may be optimized away by executing the call in the current stack frame and returning its result rather than creating a new stack frame. </a:t>
            </a:r>
            <a:endParaRPr/>
          </a:p>
          <a:p>
            <a:pPr indent="-334327" lvl="0" marL="457200" rtl="0" algn="l">
              <a:spcBef>
                <a:spcPts val="0"/>
              </a:spcBef>
              <a:spcAft>
                <a:spcPts val="0"/>
              </a:spcAft>
              <a:buSzPct val="100000"/>
              <a:buChar char="●"/>
            </a:pPr>
            <a:r>
              <a:rPr lang="en"/>
              <a:t>The tail recursive functions are considered better than non tail recursive functions as tail-recursion can be optimized by compiler. </a:t>
            </a:r>
            <a:endParaRPr/>
          </a:p>
          <a:p>
            <a:pPr indent="-334327" lvl="0" marL="457200" rtl="0" algn="l">
              <a:spcBef>
                <a:spcPts val="0"/>
              </a:spcBef>
              <a:spcAft>
                <a:spcPts val="0"/>
              </a:spcAft>
              <a:buSzPct val="100000"/>
              <a:buChar char="●"/>
            </a:pPr>
            <a:r>
              <a:rPr lang="en"/>
              <a:t>Compilers usually execute recursive procedures by using a stack. </a:t>
            </a:r>
            <a:endParaRPr/>
          </a:p>
          <a:p>
            <a:pPr indent="-334327" lvl="0" marL="457200" rtl="0" algn="l">
              <a:spcBef>
                <a:spcPts val="0"/>
              </a:spcBef>
              <a:spcAft>
                <a:spcPts val="0"/>
              </a:spcAft>
              <a:buSzPct val="100000"/>
              <a:buChar char="●"/>
            </a:pPr>
            <a:r>
              <a:rPr lang="en"/>
              <a:t>This stack consists of all the pertinent information, including the parameter values, for each recursive call. </a:t>
            </a:r>
            <a:endParaRPr/>
          </a:p>
          <a:p>
            <a:pPr indent="-334327" lvl="0" marL="457200" rtl="0" algn="l">
              <a:spcBef>
                <a:spcPts val="0"/>
              </a:spcBef>
              <a:spcAft>
                <a:spcPts val="0"/>
              </a:spcAft>
              <a:buSzPct val="100000"/>
              <a:buChar char="●"/>
            </a:pPr>
            <a:r>
              <a:rPr lang="en"/>
              <a:t>When a procedure is called, its information is pushed onto a stack, and when the function terminates, the information is popped out of the stack. Thus for the non-tail-recursive functions, the stack depth (maximum amount of stack space used at any time during compilation) is more.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Recursion[2]</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idea used by compilers to optimize tail-recursive functions is simple, since the recursive call is the last statement, there is nothing left to do in the current function, so saving the current function's stack frame is of no use.</a:t>
            </a:r>
            <a:endParaRPr/>
          </a:p>
          <a:p>
            <a:pPr indent="-342900" lvl="0" marL="457200" rtl="0" algn="l">
              <a:spcBef>
                <a:spcPts val="0"/>
              </a:spcBef>
              <a:spcAft>
                <a:spcPts val="0"/>
              </a:spcAft>
              <a:buSzPts val="1800"/>
              <a:buChar char="●"/>
            </a:pPr>
            <a:r>
              <a:rPr lang="en"/>
              <a:t>We can use factorial using recursion, but the function is not tail recursive.</a:t>
            </a:r>
            <a:endParaRPr/>
          </a:p>
          <a:p>
            <a:pPr indent="0" lvl="0" marL="0" rtl="0" algn="l">
              <a:spcBef>
                <a:spcPts val="1200"/>
              </a:spcBef>
              <a:spcAft>
                <a:spcPts val="0"/>
              </a:spcAft>
              <a:buNone/>
            </a:pPr>
            <a:r>
              <a:rPr lang="en"/>
              <a:t>Long fact(int n){</a:t>
            </a:r>
            <a:endParaRPr/>
          </a:p>
          <a:p>
            <a:pPr indent="0" lvl="0" marL="0" rtl="0" algn="l">
              <a:spcBef>
                <a:spcPts val="1200"/>
              </a:spcBef>
              <a:spcAft>
                <a:spcPts val="0"/>
              </a:spcAft>
              <a:buNone/>
            </a:pPr>
            <a:r>
              <a:rPr lang="en"/>
              <a:t>if(n&lt;=1)</a:t>
            </a:r>
            <a:endParaRPr/>
          </a:p>
          <a:p>
            <a:pPr indent="0" lvl="0" marL="0" rtl="0" algn="l">
              <a:spcBef>
                <a:spcPts val="1200"/>
              </a:spcBef>
              <a:spcAft>
                <a:spcPts val="0"/>
              </a:spcAft>
              <a:buNone/>
            </a:pPr>
            <a:r>
              <a:rPr lang="en"/>
              <a:t>	Return 1;</a:t>
            </a:r>
            <a:endParaRPr/>
          </a:p>
          <a:p>
            <a:pPr indent="0" lvl="0" marL="0" rtl="0" algn="l">
              <a:spcBef>
                <a:spcPts val="1200"/>
              </a:spcBef>
              <a:spcAft>
                <a:spcPts val="0"/>
              </a:spcAft>
              <a:buNone/>
            </a:pPr>
            <a:r>
              <a:rPr lang="en"/>
              <a:t>Return n*fact(n-1);</a:t>
            </a:r>
            <a:endParaRPr/>
          </a:p>
          <a:p>
            <a:pPr indent="0" lvl="0" marL="0" rtl="0" algn="l">
              <a:spcBef>
                <a:spcPts val="1200"/>
              </a:spcBef>
              <a:spcAft>
                <a:spcPts val="1200"/>
              </a:spcAft>
              <a:buNone/>
            </a:pP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Recursion[3]</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Long fact(int n){</a:t>
            </a:r>
            <a:endParaRPr/>
          </a:p>
          <a:p>
            <a:pPr indent="0" lvl="0" marL="0" rtl="0" algn="l">
              <a:spcBef>
                <a:spcPts val="1200"/>
              </a:spcBef>
              <a:spcAft>
                <a:spcPts val="0"/>
              </a:spcAft>
              <a:buNone/>
            </a:pPr>
            <a:r>
              <a:rPr lang="en"/>
              <a:t>if(n&lt;=1)</a:t>
            </a:r>
            <a:endParaRPr/>
          </a:p>
          <a:p>
            <a:pPr indent="0" lvl="0" marL="0" rtl="0" algn="l">
              <a:spcBef>
                <a:spcPts val="1200"/>
              </a:spcBef>
              <a:spcAft>
                <a:spcPts val="0"/>
              </a:spcAft>
              <a:buNone/>
            </a:pPr>
            <a:r>
              <a:rPr lang="en"/>
              <a:t>	Return 1;</a:t>
            </a:r>
            <a:endParaRPr/>
          </a:p>
          <a:p>
            <a:pPr indent="0" lvl="0" marL="0" rtl="0" algn="l">
              <a:spcBef>
                <a:spcPts val="1200"/>
              </a:spcBef>
              <a:spcAft>
                <a:spcPts val="0"/>
              </a:spcAft>
              <a:buNone/>
            </a:pPr>
            <a:r>
              <a:rPr lang="en"/>
              <a:t>Return n*fact(n-1);</a:t>
            </a:r>
            <a:endParaRPr/>
          </a:p>
          <a:p>
            <a:pPr indent="0" lvl="0" marL="0" rtl="0" algn="l">
              <a:spcBef>
                <a:spcPts val="1200"/>
              </a:spcBef>
              <a:spcAft>
                <a:spcPts val="0"/>
              </a:spcAft>
              <a:buNone/>
            </a:pPr>
            <a:r>
              <a:rPr lang="en"/>
              <a:t>}</a:t>
            </a:r>
            <a:endParaRPr/>
          </a:p>
          <a:p>
            <a:pPr indent="-308610" lvl="0" marL="457200" rtl="0" algn="l">
              <a:spcBef>
                <a:spcPts val="1200"/>
              </a:spcBef>
              <a:spcAft>
                <a:spcPts val="0"/>
              </a:spcAft>
              <a:buSzPct val="100000"/>
              <a:buChar char="●"/>
            </a:pPr>
            <a:r>
              <a:rPr lang="en"/>
              <a:t>We can make it tail recursive by adding some additional parameters.</a:t>
            </a:r>
            <a:endParaRPr/>
          </a:p>
          <a:p>
            <a:pPr indent="0" lvl="0" marL="0" rtl="0" algn="l">
              <a:spcBef>
                <a:spcPts val="1200"/>
              </a:spcBef>
              <a:spcAft>
                <a:spcPts val="0"/>
              </a:spcAft>
              <a:buNone/>
            </a:pPr>
            <a:r>
              <a:rPr lang="en"/>
              <a:t>Long fact(long n,long a){</a:t>
            </a:r>
            <a:endParaRPr/>
          </a:p>
          <a:p>
            <a:pPr indent="0" lvl="0" marL="0" rtl="0" algn="l">
              <a:spcBef>
                <a:spcPts val="1200"/>
              </a:spcBef>
              <a:spcAft>
                <a:spcPts val="0"/>
              </a:spcAft>
              <a:buNone/>
            </a:pPr>
            <a:r>
              <a:rPr lang="en"/>
              <a:t>if(n==0)</a:t>
            </a:r>
            <a:endParaRPr/>
          </a:p>
          <a:p>
            <a:pPr indent="0" lvl="0" marL="0" rtl="0" algn="l">
              <a:spcBef>
                <a:spcPts val="1200"/>
              </a:spcBef>
              <a:spcAft>
                <a:spcPts val="0"/>
              </a:spcAft>
              <a:buNone/>
            </a:pPr>
            <a:r>
              <a:rPr lang="en"/>
              <a:t>	Return a;</a:t>
            </a:r>
            <a:endParaRPr/>
          </a:p>
          <a:p>
            <a:pPr indent="0" lvl="0" marL="0" rtl="0" algn="l">
              <a:spcBef>
                <a:spcPts val="1200"/>
              </a:spcBef>
              <a:spcAft>
                <a:spcPts val="1200"/>
              </a:spcAft>
              <a:buNone/>
            </a:pPr>
            <a:r>
              <a:rPr lang="en"/>
              <a:t>Return fact(n-1,a*n);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function is said to be recursively defined if the function refers to itself such that:</a:t>
            </a:r>
            <a:endParaRPr/>
          </a:p>
          <a:p>
            <a:pPr indent="-336550" lvl="1" marL="914400" rtl="0" algn="l">
              <a:spcBef>
                <a:spcPts val="0"/>
              </a:spcBef>
              <a:spcAft>
                <a:spcPts val="0"/>
              </a:spcAft>
              <a:buSzPts val="1700"/>
              <a:buChar char="○"/>
            </a:pPr>
            <a:r>
              <a:rPr lang="en" sz="1700"/>
              <a:t>There are certain arguments, called base values, for which the function does not refer to itself.</a:t>
            </a:r>
            <a:endParaRPr sz="1700"/>
          </a:p>
          <a:p>
            <a:pPr indent="-336550" lvl="1" marL="914400" rtl="0" algn="l">
              <a:spcBef>
                <a:spcPts val="0"/>
              </a:spcBef>
              <a:spcAft>
                <a:spcPts val="0"/>
              </a:spcAft>
              <a:buSzPts val="1700"/>
              <a:buChar char="○"/>
            </a:pPr>
            <a:r>
              <a:rPr lang="en" sz="1700"/>
              <a:t>Each time the function refers to itself, the argument of the function must be closer to a base value.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Recursively defined function - example [1] - Factorial</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factorial of a number is the product of all the integers from 1 to that number. [ex: 5! = 1*2*3*4*5 = 120 ]</a:t>
            </a:r>
            <a:endParaRPr/>
          </a:p>
          <a:p>
            <a:pPr indent="-342900" lvl="0" marL="457200" rtl="0" algn="l">
              <a:spcBef>
                <a:spcPts val="0"/>
              </a:spcBef>
              <a:spcAft>
                <a:spcPts val="0"/>
              </a:spcAft>
              <a:buSzPts val="1800"/>
              <a:buChar char="●"/>
            </a:pPr>
            <a:r>
              <a:rPr lang="en"/>
              <a:t>Factorial is not defined for negative integers and the factorial of zero is 1.</a:t>
            </a:r>
            <a:endParaRPr/>
          </a:p>
          <a:p>
            <a:pPr indent="0" lvl="0" marL="0" rtl="0" algn="l">
              <a:spcBef>
                <a:spcPts val="1200"/>
              </a:spcBef>
              <a:spcAft>
                <a:spcPts val="0"/>
              </a:spcAft>
              <a:buNone/>
            </a:pPr>
            <a:r>
              <a:rPr lang="en"/>
              <a:t>Recursive definition of factorial function f:</a:t>
            </a:r>
            <a:endParaRPr/>
          </a:p>
          <a:p>
            <a:pPr indent="0" lvl="0" marL="0" rtl="0" algn="l">
              <a:spcBef>
                <a:spcPts val="1200"/>
              </a:spcBef>
              <a:spcAft>
                <a:spcPts val="0"/>
              </a:spcAft>
              <a:buNone/>
            </a:pPr>
            <a:r>
              <a:rPr lang="en"/>
              <a:t>f(0) = 1, f(1) = 1 =&gt; Base case(s):- this doesn’t require recursion.</a:t>
            </a:r>
            <a:endParaRPr/>
          </a:p>
          <a:p>
            <a:pPr indent="0" lvl="0" marL="0" rtl="0" algn="l">
              <a:spcBef>
                <a:spcPts val="1200"/>
              </a:spcBef>
              <a:spcAft>
                <a:spcPts val="1200"/>
              </a:spcAft>
              <a:buNone/>
            </a:pPr>
            <a:r>
              <a:rPr lang="en"/>
              <a:t>f(n) = n*f(n-1) =&gt; Recursive case:- the function calls itself, with simpler instance.</a:t>
            </a:r>
            <a:endParaRPr/>
          </a:p>
        </p:txBody>
      </p:sp>
      <p:pic>
        <p:nvPicPr>
          <p:cNvPr id="105" name="Google Shape;105;p21"/>
          <p:cNvPicPr preferRelativeResize="0"/>
          <p:nvPr/>
        </p:nvPicPr>
        <p:blipFill rotWithShape="1">
          <a:blip r:embed="rId3">
            <a:alphaModFix/>
          </a:blip>
          <a:srcRect b="4168" l="1506" r="0" t="0"/>
          <a:stretch/>
        </p:blipFill>
        <p:spPr>
          <a:xfrm>
            <a:off x="584250" y="3613700"/>
            <a:ext cx="5035550" cy="139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