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9" r:id="rId3"/>
    <p:sldId id="344" r:id="rId4"/>
    <p:sldId id="393" r:id="rId5"/>
    <p:sldId id="394" r:id="rId6"/>
    <p:sldId id="395" r:id="rId7"/>
    <p:sldId id="396" r:id="rId8"/>
    <p:sldId id="397" r:id="rId9"/>
    <p:sldId id="398" r:id="rId10"/>
    <p:sldId id="401" r:id="rId11"/>
    <p:sldId id="399" r:id="rId12"/>
    <p:sldId id="400" r:id="rId13"/>
    <p:sldId id="402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5dcf750ec2d4a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53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F52B-AE1A-4F7B-88A0-CE1AEB1B927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0BC7-BC7E-4A0D-A192-F1F5F9D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EEB0-6799-4D45-87F5-D81561C02DA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9AC1-CDB6-429F-B919-9AF8E91F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2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AFF45-9394-4026-AD7B-02B4088FFFBA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3284113"/>
            <a:ext cx="10623997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631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1008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163"/>
            <a:ext cx="4114800" cy="359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858018"/>
            <a:ext cx="10515600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BB8-7C1C-4CB1-97A5-56D0102B39F1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1107583"/>
            <a:ext cx="10515600" cy="38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746975" y="1365161"/>
            <a:ext cx="5035707" cy="4675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5782682" y="1462380"/>
            <a:ext cx="5571118" cy="4577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4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761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08284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0FF-3659-4EA9-AAE7-EBFA8364DDF4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7601"/>
            <a:ext cx="10515600" cy="38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9808A1-A92D-4046-877E-6CF53E63CC93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78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9099"/>
            <a:ext cx="10515600" cy="4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901-0293-4FFF-AD96-B30B3408E41F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0" r:id="rId3"/>
    <p:sldLayoutId id="2147483663" r:id="rId4"/>
    <p:sldLayoutId id="2147483699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33341" y="1593669"/>
            <a:ext cx="9968248" cy="1332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Unit 7: 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E00-A944-451F-BBB3-8C4C8BB669DA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6E7C-A0EA-4959-8851-3B4B81AD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68" y="1011486"/>
            <a:ext cx="8948204" cy="50235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Tower of Hanoi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mission is to move all the disks to some another tower without</a:t>
            </a:r>
          </a:p>
          <a:p>
            <a:pPr marL="0" indent="0">
              <a:buNone/>
            </a:pPr>
            <a:r>
              <a:rPr lang="en-US" dirty="0"/>
              <a:t>violating the sequence of arrangement.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below mentioned are few rules which are to be followed for tower</a:t>
            </a:r>
          </a:p>
          <a:p>
            <a:pPr marL="0" indent="0">
              <a:buNone/>
            </a:pPr>
            <a:r>
              <a:rPr lang="en-US" dirty="0"/>
              <a:t>of Hanoi</a:t>
            </a:r>
          </a:p>
          <a:p>
            <a:pPr lvl="1"/>
            <a:r>
              <a:rPr lang="en-US" dirty="0"/>
              <a:t>Only one disk can be moved among the towers at any given time.</a:t>
            </a:r>
          </a:p>
          <a:p>
            <a:pPr lvl="1"/>
            <a:r>
              <a:rPr lang="en-US" dirty="0"/>
              <a:t>Only the "top" disk can be removed.</a:t>
            </a:r>
          </a:p>
          <a:p>
            <a:pPr lvl="1"/>
            <a:r>
              <a:rPr lang="en-US" dirty="0"/>
              <a:t>No large disk can sit over a small disk.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Objective of TOH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Transfer the disks from the left most pole to the rightmost pole</a:t>
            </a:r>
          </a:p>
          <a:p>
            <a:pPr marL="0" indent="0">
              <a:buNone/>
            </a:pPr>
            <a:r>
              <a:rPr lang="en-US" dirty="0"/>
              <a:t>without ever placing a larger disk on top of a smaller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one may be moved at a time and each disk must always be placed</a:t>
            </a:r>
          </a:p>
          <a:p>
            <a:pPr marL="0" indent="0">
              <a:buNone/>
            </a:pPr>
            <a:r>
              <a:rPr lang="en-US" dirty="0"/>
              <a:t>around one of the poles.</a:t>
            </a:r>
          </a:p>
          <a:p>
            <a:pPr marL="0" indent="0">
              <a:buNone/>
            </a:pPr>
            <a:r>
              <a:rPr lang="en-US" dirty="0"/>
              <a:t>The problem can be solved in recursive method in three steps.</a:t>
            </a:r>
          </a:p>
          <a:p>
            <a:pPr lvl="1"/>
            <a:r>
              <a:rPr lang="en-US" dirty="0"/>
              <a:t>Move the top n-1 disks from the left pole to the center pole</a:t>
            </a:r>
          </a:p>
          <a:p>
            <a:pPr lvl="1"/>
            <a:r>
              <a:rPr lang="en-US" dirty="0"/>
              <a:t>Move nth disk(largest) to the right</a:t>
            </a:r>
          </a:p>
          <a:p>
            <a:pPr lvl="1"/>
            <a:r>
              <a:rPr lang="en-US" dirty="0"/>
              <a:t>Move the n-1 disk on the center pole to the right pole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778829" cy="5066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/*C program for Tower of Hanoi using Recursion */  </a:t>
            </a:r>
          </a:p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void towers(</a:t>
            </a:r>
            <a:r>
              <a:rPr lang="en-US" sz="2000" dirty="0" err="1"/>
              <a:t>int</a:t>
            </a:r>
            <a:r>
              <a:rPr lang="en-US" sz="2000" dirty="0"/>
              <a:t>, char, char, char);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intmain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AT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Int num;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("Enter the number of disks :");</a:t>
            </a:r>
          </a:p>
          <a:p>
            <a:pPr marL="0" indent="0"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("The sequence of moves involved in the  Tower of Hanoi are:\n");</a:t>
            </a:r>
          </a:p>
          <a:p>
            <a:pPr marL="0" indent="0">
              <a:buNone/>
            </a:pPr>
            <a:r>
              <a:rPr lang="en-US" sz="2000" dirty="0"/>
              <a:t>towers(num, 'A', 'C','B');  return0;</a:t>
            </a:r>
          </a:p>
          <a:p>
            <a:pPr marL="0" indent="0">
              <a:buNone/>
            </a:pPr>
            <a:r>
              <a:rPr lang="en-AT" sz="2000" dirty="0"/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23722" y="1194813"/>
            <a:ext cx="50945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void 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char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char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charauxpeg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==1)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("Move disk 1 from peg %c to peg %c\n",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frompeg,topeg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return;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-1,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("Move disk %d from peg %c to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peg%c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\n",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towers(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-1,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auxpeg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topeg,frompeg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AT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4896394" cy="5100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BSTNode</a:t>
            </a:r>
            <a:r>
              <a:rPr lang="en-US" sz="1800" dirty="0"/>
              <a:t> *</a:t>
            </a:r>
            <a:r>
              <a:rPr lang="en-US" sz="1800" dirty="0" err="1"/>
              <a:t>Binsearch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BSTNode</a:t>
            </a:r>
            <a:r>
              <a:rPr lang="en-US" sz="1800" dirty="0"/>
              <a:t> *root, </a:t>
            </a:r>
            <a:r>
              <a:rPr lang="en-US" sz="1800" dirty="0" err="1"/>
              <a:t>int</a:t>
            </a:r>
            <a:r>
              <a:rPr lang="en-US" sz="1800" dirty="0"/>
              <a:t> key)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If( root==NULL)</a:t>
            </a:r>
          </a:p>
          <a:p>
            <a:pPr marL="0" indent="0">
              <a:buNone/>
            </a:pPr>
            <a:r>
              <a:rPr lang="en-US" sz="1800" dirty="0"/>
              <a:t>	return NULL;</a:t>
            </a:r>
          </a:p>
          <a:p>
            <a:pPr marL="0" indent="0">
              <a:buNone/>
            </a:pPr>
            <a:r>
              <a:rPr lang="en-US" sz="1800" dirty="0"/>
              <a:t>else if(key==root-&gt;info)</a:t>
            </a:r>
          </a:p>
          <a:p>
            <a:pPr marL="0" indent="0">
              <a:buNone/>
            </a:pPr>
            <a:r>
              <a:rPr lang="en-US" sz="1800" dirty="0"/>
              <a:t>	return root;</a:t>
            </a:r>
          </a:p>
          <a:p>
            <a:pPr marL="0" indent="0">
              <a:buNone/>
            </a:pPr>
            <a:r>
              <a:rPr lang="en-US" sz="1800" dirty="0"/>
              <a:t>Else if (key&lt;root-&gt;info)</a:t>
            </a:r>
          </a:p>
          <a:p>
            <a:pPr marL="0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BinSearch</a:t>
            </a:r>
            <a:r>
              <a:rPr lang="en-US" sz="1800" dirty="0"/>
              <a:t>(root-&gt;left, key);</a:t>
            </a:r>
          </a:p>
          <a:p>
            <a:pPr marL="0" indent="0">
              <a:buNone/>
            </a:pPr>
            <a:r>
              <a:rPr lang="en-US" sz="1800" dirty="0"/>
              <a:t>Else</a:t>
            </a:r>
          </a:p>
          <a:p>
            <a:pPr marL="0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BinSearch</a:t>
            </a:r>
            <a:r>
              <a:rPr lang="en-US" sz="1800" dirty="0"/>
              <a:t>(root-&gt; right, key);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4" y="1411304"/>
            <a:ext cx="4129434" cy="34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 Principle of Recursion</a:t>
            </a:r>
          </a:p>
          <a:p>
            <a:r>
              <a:rPr lang="en-US" dirty="0"/>
              <a:t>Recursion vs. Iteration</a:t>
            </a:r>
          </a:p>
          <a:p>
            <a:r>
              <a:rPr lang="en-US" dirty="0"/>
              <a:t> Recursion Example: TOH and Fibonacci Series</a:t>
            </a:r>
          </a:p>
          <a:p>
            <a:r>
              <a:rPr lang="en-US" dirty="0"/>
              <a:t> Applications of Recursion</a:t>
            </a:r>
          </a:p>
          <a:p>
            <a:pPr lvl="1"/>
            <a:r>
              <a:rPr lang="en-US" dirty="0"/>
              <a:t> Search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FFD4-766D-493C-B399-0E7B59D6D3B5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process by which a function calls itself repeatedly, until  some specified condition is  satisfied</a:t>
            </a:r>
          </a:p>
          <a:p>
            <a:r>
              <a:rPr lang="en-US" dirty="0"/>
              <a:t>The process is used for repetitive computations in which each action is  stated in terms of a previous result.</a:t>
            </a:r>
          </a:p>
          <a:p>
            <a:r>
              <a:rPr lang="en-US" dirty="0"/>
              <a:t>To solve a problem recursively, two conditions must be satisfied.</a:t>
            </a:r>
          </a:p>
          <a:p>
            <a:pPr lvl="1"/>
            <a:r>
              <a:rPr lang="en-US" dirty="0"/>
              <a:t>First, the problem must be written in a recursive form</a:t>
            </a:r>
          </a:p>
          <a:p>
            <a:pPr lvl="1"/>
            <a:r>
              <a:rPr lang="en-US" dirty="0"/>
              <a:t>Second the problem statement must include a stopping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Recursion Vs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and iteration both repeatedly executes the set of instructions</a:t>
            </a:r>
          </a:p>
          <a:p>
            <a:r>
              <a:rPr lang="en-US" dirty="0"/>
              <a:t>Recursion is when a statement in a function calls itself repeatedly</a:t>
            </a:r>
          </a:p>
          <a:p>
            <a:r>
              <a:rPr lang="en-US" dirty="0"/>
              <a:t>The iteration is when a loop repeatedly executes until the controlling condition becomes false.</a:t>
            </a:r>
          </a:p>
          <a:p>
            <a:r>
              <a:rPr lang="en-US" dirty="0"/>
              <a:t>The primary difference between recursion and iteration is that a recursion is a process always applied to a function.</a:t>
            </a:r>
          </a:p>
          <a:p>
            <a:r>
              <a:rPr lang="en-US" dirty="0"/>
              <a:t>The iteration is applied to the set of instructions which we want to get repeatedly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86314"/>
              </p:ext>
            </p:extLst>
          </p:nvPr>
        </p:nvGraphicFramePr>
        <p:xfrm>
          <a:off x="655320" y="1176949"/>
          <a:ext cx="10515600" cy="47472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53197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1803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4914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Recursion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Iteration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Definition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Function calls itself.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A set of instructions repeatedly executed.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05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Application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For functions.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For loops.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8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Termination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Through base case, where there will be no function call.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When the termination condition for the iterator ceases to be satisfied.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4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Usage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Used when code size needs to be small, and time complexity is not an issue.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Used when time complexity needs to be balanced against an expanded code size.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0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Code Size</a:t>
                      </a:r>
                      <a:endParaRPr lang="en-US" sz="16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Smaller code size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Larger Code Size.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5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>
                          <a:effectLst/>
                        </a:rPr>
                        <a:t>Time Complexity</a:t>
                      </a:r>
                      <a:endParaRPr lang="en-US" sz="1600" b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Very high (generally exponential) time complexity.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Relatively lower time complexity (generally polynomial-logarithmic).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685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Iterative Vs Recursive computing N!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6" y="967409"/>
            <a:ext cx="7143919" cy="46862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Factorial of an integer number using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125"/>
            <a:ext cx="5086739" cy="5268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int factorial(int);</a:t>
            </a:r>
          </a:p>
          <a:p>
            <a:pPr marL="0" indent="0">
              <a:buNone/>
            </a:pPr>
            <a:r>
              <a:rPr lang="en-US" sz="1400" dirty="0"/>
              <a:t>int main() {</a:t>
            </a:r>
          </a:p>
          <a:p>
            <a:pPr marL="0" indent="0">
              <a:buNone/>
            </a:pPr>
            <a:r>
              <a:rPr lang="en-US" sz="1400" dirty="0"/>
              <a:t>    int n;</a:t>
            </a:r>
          </a:p>
          <a:p>
            <a:pPr marL="0" indent="0">
              <a:buNone/>
            </a:pPr>
            <a:r>
              <a:rPr lang="en-US" sz="1400" dirty="0"/>
              <a:t>    int fact;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("Enter a number: 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("%d", &amp;n);    </a:t>
            </a:r>
          </a:p>
          <a:p>
            <a:pPr marL="0" indent="0">
              <a:buNone/>
            </a:pPr>
            <a:r>
              <a:rPr lang="en-US" sz="1400" dirty="0"/>
              <a:t>    fact = factorial(n);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("%d! = %d\n", n, fact);    </a:t>
            </a:r>
          </a:p>
          <a:p>
            <a:pPr marL="0" indent="0">
              <a:buNone/>
            </a:pPr>
            <a:r>
              <a:rPr lang="en-US" sz="1400" dirty="0"/>
              <a:t>    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int factorial(int n) {</a:t>
            </a:r>
          </a:p>
          <a:p>
            <a:pPr marL="0" indent="0">
              <a:buNone/>
            </a:pPr>
            <a:r>
              <a:rPr lang="en-US" sz="1400" dirty="0"/>
              <a:t>    if (n == 0) {</a:t>
            </a:r>
          </a:p>
          <a:p>
            <a:pPr marL="0" indent="0">
              <a:buNone/>
            </a:pPr>
            <a:r>
              <a:rPr lang="en-US" sz="1400" dirty="0"/>
              <a:t>        return 1;</a:t>
            </a:r>
          </a:p>
          <a:p>
            <a:pPr marL="0" indent="0">
              <a:buNone/>
            </a:pPr>
            <a:r>
              <a:rPr lang="en-US" sz="1400" dirty="0"/>
              <a:t>    } else {</a:t>
            </a:r>
          </a:p>
          <a:p>
            <a:pPr marL="0" indent="0">
              <a:buNone/>
            </a:pPr>
            <a:r>
              <a:rPr lang="en-US" sz="1400" dirty="0"/>
              <a:t>        return n * factorial(n - 1);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3612" y="1370417"/>
            <a:ext cx="4551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Factorial(5)=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5*Factorial(4)=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5*(4*Factorial(3))=  5*(4*(3*Factorial(2)))=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5*(4*(3*(2*Factorial(1))))=</a:t>
            </a: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5*(4*(3*(2*(1*Factorial(0)))))=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5*(4*(3*(2*(1*1))))=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5*(4*(3*(2*1)))=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5*(4*(3*2))= 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5*(4*6)=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5*24=</a:t>
            </a:r>
          </a:p>
          <a:p>
            <a:r>
              <a:rPr lang="en-AT" dirty="0">
                <a:solidFill>
                  <a:srgbClr val="000000"/>
                </a:solidFill>
                <a:latin typeface="Arial" panose="020B0604020202020204" pitchFamily="34" charset="0"/>
              </a:rPr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Recursion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pPr marL="0" indent="0">
              <a:buNone/>
            </a:pPr>
            <a:r>
              <a:rPr lang="en-US" dirty="0"/>
              <a:t>•The code may be much easier to write.</a:t>
            </a:r>
          </a:p>
          <a:p>
            <a:pPr marL="0" indent="0">
              <a:buNone/>
            </a:pPr>
            <a:r>
              <a:rPr lang="en-US" dirty="0"/>
              <a:t>•To solve some problems which are naturally recursive such as tower of Hanoi.</a:t>
            </a:r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marL="0" indent="0">
              <a:buNone/>
            </a:pPr>
            <a:r>
              <a:rPr lang="en-US" dirty="0"/>
              <a:t>•Recursive functions are generally slower than non-recursive functions.</a:t>
            </a:r>
          </a:p>
          <a:p>
            <a:pPr marL="0" indent="0">
              <a:buNone/>
            </a:pPr>
            <a:r>
              <a:rPr lang="en-US" dirty="0"/>
              <a:t>•May require a</a:t>
            </a:r>
            <a:r>
              <a:rPr lang="en-AT" dirty="0"/>
              <a:t> </a:t>
            </a:r>
            <a:r>
              <a:rPr lang="en-US" dirty="0"/>
              <a:t>lot of memory to hold intermediate results on the system stack.</a:t>
            </a:r>
          </a:p>
          <a:p>
            <a:pPr marL="0" indent="0">
              <a:buNone/>
            </a:pPr>
            <a:r>
              <a:rPr lang="en-US" dirty="0"/>
              <a:t>•It is difficult to think recursively so one must be very careful when writing recursive functions.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Tower of Hanoi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150" y="1896034"/>
            <a:ext cx="6965404" cy="27151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40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7917</TotalTime>
  <Words>1002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PowerPoint Presentation</vt:lpstr>
      <vt:lpstr>CONTENTS</vt:lpstr>
      <vt:lpstr>Recursion</vt:lpstr>
      <vt:lpstr>Recursion Vs Iteration</vt:lpstr>
      <vt:lpstr>Comparison </vt:lpstr>
      <vt:lpstr>Iterative Vs Recursive computing N!</vt:lpstr>
      <vt:lpstr>Factorial of an integer number using recursive function</vt:lpstr>
      <vt:lpstr>Recursion Pros and Cons</vt:lpstr>
      <vt:lpstr>Tower of Hanoi Problem</vt:lpstr>
      <vt:lpstr>TOH</vt:lpstr>
      <vt:lpstr>Tower of Hanoi Problem</vt:lpstr>
      <vt:lpstr>Objective of TOH problem</vt:lpstr>
      <vt:lpstr>C-program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Niresh Dhakal</cp:lastModifiedBy>
  <cp:revision>1308</cp:revision>
  <dcterms:created xsi:type="dcterms:W3CDTF">2021-05-07T17:21:49Z</dcterms:created>
  <dcterms:modified xsi:type="dcterms:W3CDTF">2024-04-30T03:08:51Z</dcterms:modified>
</cp:coreProperties>
</file>