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9" r:id="rId3"/>
    <p:sldId id="344" r:id="rId4"/>
    <p:sldId id="393" r:id="rId5"/>
    <p:sldId id="394" r:id="rId6"/>
    <p:sldId id="395" r:id="rId7"/>
    <p:sldId id="396" r:id="rId8"/>
    <p:sldId id="397" r:id="rId9"/>
    <p:sldId id="398" r:id="rId10"/>
    <p:sldId id="401" r:id="rId11"/>
    <p:sldId id="399" r:id="rId12"/>
    <p:sldId id="400" r:id="rId13"/>
    <p:sldId id="402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>
      <p:ext uri="{19B8F6BF-5375-455C-9EA6-DF929625EA0E}">
        <p15:presenceInfo xmlns:p15="http://schemas.microsoft.com/office/powerpoint/2012/main" userId="5dcf750ec2d4a4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F52B-AE1A-4F7B-88A0-CE1AEB1B927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0BC7-BC7E-4A0D-A192-F1F5F9D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EEB0-6799-4D45-87F5-D81561C02DA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9AC1-CDB6-429F-B919-9AF8E91F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22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13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AFF45-9394-4026-AD7B-02B4088FFFBA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3284113"/>
            <a:ext cx="10623997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631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10515600" cy="5100809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2163"/>
            <a:ext cx="4114800" cy="359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858018"/>
            <a:ext cx="10515600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BB8-7C1C-4CB1-97A5-56D0102B39F1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1107583"/>
            <a:ext cx="10515600" cy="38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746975" y="1365161"/>
            <a:ext cx="5035707" cy="4675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5782682" y="1462380"/>
            <a:ext cx="5571118" cy="45778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761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08284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0FF-3659-4EA9-AAE7-EBFA8364DDF4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57601"/>
            <a:ext cx="10515600" cy="38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59808A1-A92D-4046-877E-6CF53E63CC9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2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78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9099"/>
            <a:ext cx="10515600" cy="49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901-0293-4FFF-AD96-B30B3408E41F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0" r:id="rId3"/>
    <p:sldLayoutId id="2147483663" r:id="rId4"/>
    <p:sldLayoutId id="2147483699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33341" y="1593669"/>
            <a:ext cx="9968248" cy="1332411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Unit 7: 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E00-A944-451F-BBB3-8C4C8BB669DA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6E7C-A0EA-4959-8851-3B4B81AD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668" y="1011486"/>
            <a:ext cx="8948204" cy="50235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Tower of </a:t>
            </a:r>
            <a:r>
              <a:rPr lang="en-US" b="1" dirty="0"/>
              <a:t>Hanoi </a:t>
            </a:r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mission is to move all the disks to some another tower without</a:t>
            </a:r>
          </a:p>
          <a:p>
            <a:pPr marL="0" indent="0">
              <a:buNone/>
            </a:pPr>
            <a:r>
              <a:rPr lang="en-US" dirty="0"/>
              <a:t>violating the sequence of arrangement.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below mentioned are few rules which are to be followed for tower</a:t>
            </a:r>
          </a:p>
          <a:p>
            <a:pPr marL="0" indent="0">
              <a:buNone/>
            </a:pPr>
            <a:r>
              <a:rPr lang="en-US" dirty="0"/>
              <a:t>of </a:t>
            </a:r>
            <a:r>
              <a:rPr lang="en-US" dirty="0" smtClean="0"/>
              <a:t>Hanoi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one disk can be moved among the towers at any given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"top" disk can be </a:t>
            </a:r>
            <a:r>
              <a:rPr lang="en-US" dirty="0" smtClean="0"/>
              <a:t>removed.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large disk can sit over a small disk.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Objective of </a:t>
            </a:r>
            <a:r>
              <a:rPr lang="en-US" dirty="0"/>
              <a:t>TOH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Transfer </a:t>
            </a:r>
            <a:r>
              <a:rPr lang="en-US" dirty="0"/>
              <a:t>the disks from the left most pole to the rightmost pole</a:t>
            </a:r>
          </a:p>
          <a:p>
            <a:pPr marL="0" indent="0">
              <a:buNone/>
            </a:pPr>
            <a:r>
              <a:rPr lang="en-US" dirty="0"/>
              <a:t>without ever placing a larger disk on top of a smaller disk.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one may be moved at a time and each disk must always be placed</a:t>
            </a:r>
          </a:p>
          <a:p>
            <a:pPr marL="0" indent="0">
              <a:buNone/>
            </a:pPr>
            <a:r>
              <a:rPr lang="en-US" dirty="0"/>
              <a:t>around one of the poles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problem can be solved in recursive method in three steps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the top </a:t>
            </a:r>
            <a:r>
              <a:rPr lang="en-US" dirty="0" smtClean="0"/>
              <a:t>n-1 </a:t>
            </a:r>
            <a:r>
              <a:rPr lang="en-US" dirty="0"/>
              <a:t>disks from the left pole to the center </a:t>
            </a:r>
            <a:r>
              <a:rPr lang="en-US" dirty="0" smtClean="0"/>
              <a:t>pole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nth disk(largest) to the </a:t>
            </a:r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the </a:t>
            </a:r>
            <a:r>
              <a:rPr lang="en-US" dirty="0" smtClean="0"/>
              <a:t>n-1 </a:t>
            </a:r>
            <a:r>
              <a:rPr lang="en-US" dirty="0"/>
              <a:t>disk on the center pole to the right pole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C-program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778829" cy="5066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/*C program for Tower of Hanoi using Recursion */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void towers(</a:t>
            </a:r>
            <a:r>
              <a:rPr lang="en-US" sz="2000" dirty="0" err="1"/>
              <a:t>int</a:t>
            </a:r>
            <a:r>
              <a:rPr lang="en-US" sz="2000" dirty="0"/>
              <a:t>, char, char, char);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intmain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AT" sz="2000" dirty="0"/>
              <a:t>{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("Enter the number of disks :");</a:t>
            </a:r>
          </a:p>
          <a:p>
            <a:pPr marL="0" indent="0">
              <a:buNone/>
            </a:pPr>
            <a:r>
              <a:rPr lang="en-US" sz="2000" dirty="0" err="1"/>
              <a:t>scanf</a:t>
            </a:r>
            <a:r>
              <a:rPr lang="en-US" sz="2000" dirty="0"/>
              <a:t>("%d",&amp;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("The sequence of moves involved in the  Tower of Hanoi are:\n");</a:t>
            </a:r>
          </a:p>
          <a:p>
            <a:pPr marL="0" indent="0">
              <a:buNone/>
            </a:pPr>
            <a:r>
              <a:rPr lang="en-US" sz="2000" dirty="0"/>
              <a:t>towers(</a:t>
            </a:r>
            <a:r>
              <a:rPr lang="en-US" sz="2000" dirty="0" err="1"/>
              <a:t>num</a:t>
            </a:r>
            <a:r>
              <a:rPr lang="en-US" sz="2000" dirty="0"/>
              <a:t>, 'A', 'C','B');  return0;</a:t>
            </a:r>
          </a:p>
          <a:p>
            <a:pPr marL="0" indent="0">
              <a:buNone/>
            </a:pPr>
            <a:r>
              <a:rPr lang="en-AT" sz="2000" dirty="0"/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08914" y="1101507"/>
            <a:ext cx="50945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void towers(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char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char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charauxpeg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==1)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("Move disk 1 from peg %c to peg %c\n",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frompeg,topeg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return;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towers(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-1,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auxpeg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("Move disk %d from peg %c to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peg%c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\n",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towers(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-1,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auxpeg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topeg,frompeg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896394" cy="5100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BSTNode</a:t>
            </a:r>
            <a:r>
              <a:rPr lang="en-US" sz="1800" dirty="0" smtClean="0"/>
              <a:t> *</a:t>
            </a:r>
            <a:r>
              <a:rPr lang="en-US" sz="1800" dirty="0" err="1" smtClean="0"/>
              <a:t>Binsearch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BSTNode</a:t>
            </a:r>
            <a:r>
              <a:rPr lang="en-US" sz="1800" dirty="0" smtClean="0"/>
              <a:t> *root, </a:t>
            </a:r>
            <a:r>
              <a:rPr lang="en-US" sz="1800" dirty="0" err="1" smtClean="0"/>
              <a:t>int</a:t>
            </a:r>
            <a:r>
              <a:rPr lang="en-US" sz="1800" dirty="0" smtClean="0"/>
              <a:t> key)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If( root==NULL)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NULL;</a:t>
            </a:r>
          </a:p>
          <a:p>
            <a:pPr marL="0" indent="0">
              <a:buNone/>
            </a:pPr>
            <a:r>
              <a:rPr lang="en-US" sz="1800" dirty="0"/>
              <a:t>e</a:t>
            </a:r>
            <a:r>
              <a:rPr lang="en-US" sz="1800" dirty="0" smtClean="0"/>
              <a:t>lse if(key==root-&gt;info)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root;</a:t>
            </a:r>
          </a:p>
          <a:p>
            <a:pPr marL="0" indent="0">
              <a:buNone/>
            </a:pPr>
            <a:r>
              <a:rPr lang="en-US" sz="1800" dirty="0" smtClean="0"/>
              <a:t>Else if (key&lt;root-&gt;info)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dirty="0" err="1" smtClean="0"/>
              <a:t>BinSearch</a:t>
            </a:r>
            <a:r>
              <a:rPr lang="en-US" sz="1800" dirty="0" smtClean="0"/>
              <a:t>(root-&gt;left, key);</a:t>
            </a:r>
          </a:p>
          <a:p>
            <a:pPr marL="0" indent="0">
              <a:buNone/>
            </a:pPr>
            <a:r>
              <a:rPr lang="en-US" sz="1800" dirty="0" smtClean="0"/>
              <a:t>Else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dirty="0" err="1" smtClean="0"/>
              <a:t>BinSearch</a:t>
            </a:r>
            <a:r>
              <a:rPr lang="en-US" sz="1800" dirty="0" smtClean="0"/>
              <a:t>(root-&gt; right, key);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34" y="1411304"/>
            <a:ext cx="4129434" cy="34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 </a:t>
            </a:r>
            <a:r>
              <a:rPr lang="en-US" dirty="0"/>
              <a:t>Principle of </a:t>
            </a:r>
            <a:r>
              <a:rPr lang="en-US" dirty="0" smtClean="0"/>
              <a:t>Recursion</a:t>
            </a:r>
          </a:p>
          <a:p>
            <a:r>
              <a:rPr lang="en-US" dirty="0" smtClean="0"/>
              <a:t>Recursion </a:t>
            </a:r>
            <a:r>
              <a:rPr lang="en-US" dirty="0"/>
              <a:t>vs.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 </a:t>
            </a:r>
            <a:r>
              <a:rPr lang="en-US" dirty="0"/>
              <a:t>Recursion Example: TOH and Fibonacci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 </a:t>
            </a:r>
            <a:r>
              <a:rPr lang="en-US" dirty="0"/>
              <a:t>Applications of </a:t>
            </a:r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Search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FFD4-766D-493C-B399-0E7B59D6D3B5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/>
              <a:t>is a process by which a function calls itself repeatedly, until  some specified condition </a:t>
            </a:r>
            <a:r>
              <a:rPr lang="en-US" dirty="0" smtClean="0"/>
              <a:t>is  satisfied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is used for repetitive computations in which each </a:t>
            </a:r>
            <a:r>
              <a:rPr lang="en-US" dirty="0" smtClean="0"/>
              <a:t>action is  </a:t>
            </a:r>
            <a:r>
              <a:rPr lang="en-US" dirty="0"/>
              <a:t>stated in terms of a </a:t>
            </a:r>
            <a:r>
              <a:rPr lang="en-US" dirty="0" smtClean="0"/>
              <a:t>previous result</a:t>
            </a:r>
            <a:r>
              <a:rPr lang="en-US" dirty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solve a problem recursively, two conditions must </a:t>
            </a:r>
            <a:r>
              <a:rPr lang="en-US" dirty="0" smtClean="0"/>
              <a:t>be satisfied.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problem must be written in a </a:t>
            </a:r>
            <a:r>
              <a:rPr lang="en-US" dirty="0" smtClean="0"/>
              <a:t>recursive form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the problem statement must include a </a:t>
            </a:r>
            <a:r>
              <a:rPr lang="en-US" dirty="0" smtClean="0"/>
              <a:t>stopping condition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Recursion Vs </a:t>
            </a:r>
            <a:r>
              <a:rPr lang="en-US" b="1" dirty="0" smtClean="0"/>
              <a:t>Iteration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</a:t>
            </a:r>
            <a:r>
              <a:rPr lang="en-US" dirty="0"/>
              <a:t>and iteration both repeatedly executes the set of instructions</a:t>
            </a:r>
          </a:p>
          <a:p>
            <a:r>
              <a:rPr lang="en-US" dirty="0"/>
              <a:t>Recursion is when a statement in a function calls itself repeatedly</a:t>
            </a:r>
          </a:p>
          <a:p>
            <a:r>
              <a:rPr lang="en-US" dirty="0"/>
              <a:t>The iteration is when a loop repeatedly executes until the controlling condition becomes </a:t>
            </a:r>
            <a:r>
              <a:rPr lang="en-US" dirty="0" smtClean="0"/>
              <a:t>false.</a:t>
            </a:r>
            <a:endParaRPr lang="en-US" dirty="0"/>
          </a:p>
          <a:p>
            <a:r>
              <a:rPr lang="en-US" dirty="0"/>
              <a:t>The primary difference between recursion and iteration is that </a:t>
            </a:r>
            <a:r>
              <a:rPr lang="en-US" dirty="0" smtClean="0"/>
              <a:t>a recursion </a:t>
            </a:r>
            <a:r>
              <a:rPr lang="en-US" dirty="0"/>
              <a:t>is a </a:t>
            </a:r>
            <a:r>
              <a:rPr lang="en-US" dirty="0" smtClean="0"/>
              <a:t>process always </a:t>
            </a:r>
            <a:r>
              <a:rPr lang="en-US" dirty="0"/>
              <a:t>applied to a function.</a:t>
            </a:r>
          </a:p>
          <a:p>
            <a:r>
              <a:rPr lang="en-US" dirty="0" smtClean="0"/>
              <a:t>The iteration </a:t>
            </a:r>
            <a:r>
              <a:rPr lang="en-US" dirty="0"/>
              <a:t>is applied to the set of instructions which we want to get repeatedly executed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386314"/>
              </p:ext>
            </p:extLst>
          </p:nvPr>
        </p:nvGraphicFramePr>
        <p:xfrm>
          <a:off x="655320" y="1176949"/>
          <a:ext cx="10515600" cy="47472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53197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1803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491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Recursion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Iteration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Definition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Function calls itself.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A set of instructions repeatedly executed.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05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Application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For functions.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For loops.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8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Termination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Through base case, where there will be no function call.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When the termination condition for the iterator ceases to be satisfied.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4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Usage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Used when code size needs to be small, and time complexity is not an issue.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Used when time complexity needs to be balanced against an expanded code size.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0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Code Size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Smaller code size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Larger Code Size.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5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</a:rPr>
                        <a:t>Time Complexity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Very </a:t>
                      </a:r>
                      <a:r>
                        <a:rPr lang="en-US" sz="1600" b="0" dirty="0" smtClean="0">
                          <a:effectLst/>
                        </a:rPr>
                        <a:t>high (</a:t>
                      </a:r>
                      <a:r>
                        <a:rPr lang="en-US" sz="1600" b="0" dirty="0">
                          <a:effectLst/>
                        </a:rPr>
                        <a:t>generally exponential) time complexity.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Relatively lower time </a:t>
                      </a:r>
                      <a:r>
                        <a:rPr lang="en-US" sz="1600" b="0" dirty="0" smtClean="0">
                          <a:effectLst/>
                        </a:rPr>
                        <a:t>complexity (</a:t>
                      </a:r>
                      <a:r>
                        <a:rPr lang="en-US" sz="1600" b="0" dirty="0">
                          <a:effectLst/>
                        </a:rPr>
                        <a:t>generally polynomial-logarithmic).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685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Iterative Vs Recursive computing N!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6" y="967409"/>
            <a:ext cx="7143919" cy="46862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Factorial of an </a:t>
            </a:r>
            <a:r>
              <a:rPr lang="en-US" sz="3200" dirty="0" smtClean="0"/>
              <a:t>integer number </a:t>
            </a:r>
            <a:r>
              <a:rPr lang="en-US" sz="3200" dirty="0"/>
              <a:t>using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151811" cy="5100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voidmain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fact</a:t>
            </a:r>
            <a:r>
              <a:rPr lang="en-US" dirty="0"/>
              <a:t>;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/>
              <a:t>(“%</a:t>
            </a:r>
            <a:r>
              <a:rPr lang="en-US" dirty="0" err="1"/>
              <a:t>d”,&amp;n</a:t>
            </a:r>
            <a:r>
              <a:rPr lang="en-US" dirty="0"/>
              <a:t>);  fact=factorial(n);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(“%d!=%</a:t>
            </a:r>
            <a:r>
              <a:rPr lang="en-US" dirty="0" err="1"/>
              <a:t>ld</a:t>
            </a:r>
            <a:r>
              <a:rPr lang="en-US" dirty="0"/>
              <a:t>”,</a:t>
            </a:r>
            <a:r>
              <a:rPr lang="en-US" dirty="0" err="1" smtClean="0"/>
              <a:t>n,fact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AT" dirty="0"/>
              <a:t>}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intn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if(n==0){</a:t>
            </a:r>
          </a:p>
          <a:p>
            <a:pPr marL="0" indent="0">
              <a:buNone/>
            </a:pPr>
            <a:r>
              <a:rPr lang="en-US" dirty="0"/>
              <a:t>return1;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n*factorial(n-1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AT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389078"/>
            <a:ext cx="5318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Factorial(5)=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5*Factorial(4)=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5*(4*Factorial(3))=  5*(4*(3*Factorial(2)))=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5*(4*(3*(2*Factorial(1))))=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5*(4*(3*(2*(1*Factorial(0)))))=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5*(4*(3*(2*(1*1))))=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5*(4*(3*(2*1)))=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5*(4*(3*2))= 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5*(4*6)=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5*24=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Recursion Pros </a:t>
            </a:r>
            <a:r>
              <a:rPr lang="en-US" dirty="0" smtClean="0"/>
              <a:t>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•The code may be much easier </a:t>
            </a:r>
            <a:r>
              <a:rPr lang="en-US" dirty="0" smtClean="0"/>
              <a:t>to write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•To solve some problems which are naturally recursive such as tower </a:t>
            </a:r>
            <a:r>
              <a:rPr lang="en-US" dirty="0" smtClean="0"/>
              <a:t>of Hanoi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Cons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•Recursive functions are generally slower than </a:t>
            </a:r>
            <a:r>
              <a:rPr lang="en-US" dirty="0" smtClean="0"/>
              <a:t>non-recursive 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smtClean="0"/>
              <a:t>May require a</a:t>
            </a:r>
            <a:r>
              <a:rPr lang="en-AT" dirty="0" smtClean="0"/>
              <a:t> </a:t>
            </a:r>
            <a:r>
              <a:rPr lang="en-US" dirty="0" smtClean="0"/>
              <a:t>lot of memory to hold intermediate results on the system stack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smtClean="0"/>
              <a:t>It is difficult to think recursively so one must be very careful when writing recursive functions.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Tower of </a:t>
            </a:r>
            <a:r>
              <a:rPr lang="en-US" dirty="0"/>
              <a:t>Hanoi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50" y="1896034"/>
            <a:ext cx="6965404" cy="27151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7885</TotalTime>
  <Words>845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Custom Design</vt:lpstr>
      <vt:lpstr>PowerPoint Presentation</vt:lpstr>
      <vt:lpstr>CONTENTS</vt:lpstr>
      <vt:lpstr>Recursion</vt:lpstr>
      <vt:lpstr>Recursion Vs Iteration</vt:lpstr>
      <vt:lpstr>Comparison </vt:lpstr>
      <vt:lpstr>Iterative Vs Recursive computing N!</vt:lpstr>
      <vt:lpstr>Factorial of an integer number using recursive function</vt:lpstr>
      <vt:lpstr>Recursion Pros and Cons</vt:lpstr>
      <vt:lpstr>Tower of Hanoi Problem</vt:lpstr>
      <vt:lpstr>TOH</vt:lpstr>
      <vt:lpstr>Tower of Hanoi Problem</vt:lpstr>
      <vt:lpstr>Objective of TOH problem</vt:lpstr>
      <vt:lpstr>C-program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DWIT 06</cp:lastModifiedBy>
  <cp:revision>1307</cp:revision>
  <dcterms:created xsi:type="dcterms:W3CDTF">2021-05-07T17:21:49Z</dcterms:created>
  <dcterms:modified xsi:type="dcterms:W3CDTF">2023-07-05T02:13:02Z</dcterms:modified>
</cp:coreProperties>
</file>