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61" r:id="rId2"/>
    <p:sldId id="259" r:id="rId3"/>
    <p:sldId id="344" r:id="rId4"/>
    <p:sldId id="406" r:id="rId5"/>
    <p:sldId id="405" r:id="rId6"/>
    <p:sldId id="407" r:id="rId7"/>
    <p:sldId id="393" r:id="rId8"/>
    <p:sldId id="394" r:id="rId9"/>
    <p:sldId id="395" r:id="rId10"/>
    <p:sldId id="396" r:id="rId11"/>
    <p:sldId id="397" r:id="rId12"/>
    <p:sldId id="398" r:id="rId13"/>
    <p:sldId id="401" r:id="rId14"/>
    <p:sldId id="408" r:id="rId15"/>
    <p:sldId id="400" r:id="rId16"/>
    <p:sldId id="402" r:id="rId17"/>
    <p:sldId id="409" r:id="rId18"/>
    <p:sldId id="410" r:id="rId19"/>
    <p:sldId id="404" r:id="rId20"/>
    <p:sldId id="411" r:id="rId21"/>
    <p:sldId id="412" r:id="rId22"/>
    <p:sldId id="413" r:id="rId23"/>
    <p:sldId id="414" r:id="rId24"/>
    <p:sldId id="415" r:id="rId25"/>
    <p:sldId id="416" r:id="rId26"/>
    <p:sldId id="417" r:id="rId27"/>
    <p:sldId id="418" r:id="rId28"/>
    <p:sldId id="419" r:id="rId29"/>
    <p:sldId id="420" r:id="rId30"/>
    <p:sldId id="421" r:id="rId31"/>
    <p:sldId id="422" r:id="rId32"/>
    <p:sldId id="423" r:id="rId33"/>
    <p:sldId id="424" r:id="rId34"/>
    <p:sldId id="425" r:id="rId35"/>
    <p:sldId id="42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6" clrIdx="0">
    <p:extLst>
      <p:ext uri="{19B8F6BF-5375-455C-9EA6-DF929625EA0E}">
        <p15:presenceInfo xmlns:p15="http://schemas.microsoft.com/office/powerpoint/2012/main" userId="5dcf750ec2d4a4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353" autoAdjust="0"/>
  </p:normalViewPr>
  <p:slideViewPr>
    <p:cSldViewPr snapToGrid="0">
      <p:cViewPr varScale="1">
        <p:scale>
          <a:sx n="82" d="100"/>
          <a:sy n="82" d="100"/>
        </p:scale>
        <p:origin x="624" y="8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2F52B-AE1A-4F7B-88A0-CE1AEB1B927E}" type="datetimeFigureOut">
              <a:rPr lang="en-US" smtClean="0"/>
              <a:t>5/19/2024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7C0BC7-BC7E-4A0D-A192-F1F5F9D73230}" type="slidenum">
              <a:rPr lang="en-US" smtClean="0"/>
              <a:t>‹#›</a:t>
            </a:fld>
            <a:endParaRPr lang="en-US"/>
          </a:p>
        </p:txBody>
      </p:sp>
    </p:spTree>
    <p:extLst>
      <p:ext uri="{BB962C8B-B14F-4D97-AF65-F5344CB8AC3E}">
        <p14:creationId xmlns:p14="http://schemas.microsoft.com/office/powerpoint/2010/main" val="151518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FEEB0-6799-4D45-87F5-D81561C02DA9}"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C9AC1-CDB6-429F-B919-9AF8E91F0CC3}" type="slidenum">
              <a:rPr lang="en-US" smtClean="0"/>
              <a:t>‹#›</a:t>
            </a:fld>
            <a:endParaRPr lang="en-US"/>
          </a:p>
        </p:txBody>
      </p:sp>
    </p:spTree>
    <p:extLst>
      <p:ext uri="{BB962C8B-B14F-4D97-AF65-F5344CB8AC3E}">
        <p14:creationId xmlns:p14="http://schemas.microsoft.com/office/powerpoint/2010/main" val="209826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2299"/>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403813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F80AFF45-9394-4026-AD7B-02B4088FFFBA}" type="datetime1">
              <a:rPr lang="en-US" smtClean="0"/>
              <a:t>5/19/2024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B7C0D5-B11B-4EA1-AFC9-4EBED2876C8A}" type="slidenum">
              <a:rPr lang="en-US" smtClean="0"/>
              <a:t>‹#›</a:t>
            </a:fld>
            <a:endParaRPr lang="en-US"/>
          </a:p>
        </p:txBody>
      </p:sp>
      <p:cxnSp>
        <p:nvCxnSpPr>
          <p:cNvPr id="8" name="Straight Connector 7"/>
          <p:cNvCxnSpPr/>
          <p:nvPr userDrawn="1"/>
        </p:nvCxnSpPr>
        <p:spPr>
          <a:xfrm flipV="1">
            <a:off x="838200" y="3284113"/>
            <a:ext cx="10623997"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36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5"/>
            <a:ext cx="10515600" cy="631061"/>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838200" y="994819"/>
            <a:ext cx="10515600" cy="51008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Footer Placeholder 4"/>
          <p:cNvSpPr>
            <a:spLocks noGrp="1"/>
          </p:cNvSpPr>
          <p:nvPr>
            <p:ph type="ftr" sz="quarter" idx="11"/>
          </p:nvPr>
        </p:nvSpPr>
        <p:spPr>
          <a:xfrm>
            <a:off x="4038600" y="6362163"/>
            <a:ext cx="4114800" cy="359312"/>
          </a:xfrm>
        </p:spPr>
        <p:txBody>
          <a:bodyPr/>
          <a:lstStyle/>
          <a:p>
            <a:endParaRPr lang="en-US" dirty="0"/>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858018"/>
            <a:ext cx="10515600"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62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31DBB8-7C1C-4CB1-97A5-56D0102B39F1}" type="datetime1">
              <a:rPr lang="en-US" smtClean="0"/>
              <a:t>5/19/2024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cxnSp>
        <p:nvCxnSpPr>
          <p:cNvPr id="13" name="Straight Connector 12"/>
          <p:cNvCxnSpPr/>
          <p:nvPr userDrawn="1"/>
        </p:nvCxnSpPr>
        <p:spPr>
          <a:xfrm>
            <a:off x="838200" y="1107583"/>
            <a:ext cx="10515600" cy="3863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5"/>
          </p:nvPr>
        </p:nvSpPr>
        <p:spPr>
          <a:xfrm>
            <a:off x="746975" y="1365161"/>
            <a:ext cx="5035707" cy="4675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6"/>
          </p:nvPr>
        </p:nvSpPr>
        <p:spPr>
          <a:xfrm>
            <a:off x="5782682" y="1462380"/>
            <a:ext cx="5571118" cy="45778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46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4761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08284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8C70FF-3659-4EA9-AAE7-EBFA8364DDF4}" type="datetime1">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3657601"/>
            <a:ext cx="10515600" cy="3863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1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fld id="{359808A1-A92D-4046-877E-6CF53E63CC93}" type="datetime1">
              <a:rPr lang="en-US" smtClean="0"/>
              <a:t>5/19/2024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3DDE6E7C-A0EA-4959-8851-3B4B81ADB0FC}" type="slidenum">
              <a:rPr lang="en-US" smtClean="0"/>
              <a:t>‹#›</a:t>
            </a:fld>
            <a:endParaRPr lang="en-US"/>
          </a:p>
        </p:txBody>
      </p:sp>
      <p:cxnSp>
        <p:nvCxnSpPr>
          <p:cNvPr id="7" name="Straight Connector 6"/>
          <p:cNvCxnSpPr/>
          <p:nvPr userDrawn="1"/>
        </p:nvCxnSpPr>
        <p:spPr>
          <a:xfrm>
            <a:off x="528035" y="3335630"/>
            <a:ext cx="10934163" cy="772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3"/>
          </p:nvPr>
        </p:nvSpPr>
        <p:spPr>
          <a:xfrm>
            <a:off x="1133341" y="1352283"/>
            <a:ext cx="9968248" cy="1584100"/>
          </a:xfrm>
        </p:spPr>
        <p:txBody>
          <a:bodyPr>
            <a:noAutofit/>
          </a:bodyPr>
          <a:lstStyle>
            <a:lvl1pPr marL="0" indent="0" algn="ctr">
              <a:buNone/>
              <a:defRPr sz="4000"/>
            </a:lvl1pPr>
            <a:lvl2pPr algn="ctr">
              <a:defRPr sz="4000"/>
            </a:lvl2pPr>
            <a:lvl3pPr algn="ctr">
              <a:defRPr sz="4000"/>
            </a:lvl3pPr>
            <a:lvl4pPr algn="ctr">
              <a:defRPr sz="4000"/>
            </a:lvl4pPr>
            <a:lvl5pPr algn="ctr">
              <a:defRPr sz="4000"/>
            </a:lvl5pPr>
          </a:lstStyle>
          <a:p>
            <a:pPr lvl="0"/>
            <a:endParaRPr lang="en-US" dirty="0"/>
          </a:p>
          <a:p>
            <a:pPr lvl="0"/>
            <a:endParaRPr lang="en-US" dirty="0"/>
          </a:p>
        </p:txBody>
      </p:sp>
      <p:sp>
        <p:nvSpPr>
          <p:cNvPr id="14" name="Text Placeholder 13"/>
          <p:cNvSpPr>
            <a:spLocks noGrp="1"/>
          </p:cNvSpPr>
          <p:nvPr>
            <p:ph type="body" sz="quarter" idx="14"/>
          </p:nvPr>
        </p:nvSpPr>
        <p:spPr>
          <a:xfrm>
            <a:off x="2846232" y="3812148"/>
            <a:ext cx="6297769" cy="656823"/>
          </a:xfrm>
        </p:spPr>
        <p:txBody>
          <a:bodyPr>
            <a:noAutofit/>
          </a:bodyPr>
          <a:lstStyle>
            <a:lvl1pPr marL="0" indent="0" algn="ctr">
              <a:buNone/>
              <a:defRPr sz="2400"/>
            </a:lvl1pPr>
            <a:lvl2pPr algn="ctr">
              <a:defRPr sz="2400"/>
            </a:lvl2pPr>
            <a:lvl3pPr algn="ctr">
              <a:defRPr sz="2400"/>
            </a:lvl3pPr>
            <a:lvl4pPr algn="ctr">
              <a:defRPr sz="2400"/>
            </a:lvl4pPr>
            <a:lvl5pPr algn="ctr">
              <a:defRPr sz="2400"/>
            </a:lvl5pPr>
          </a:lstStyle>
          <a:p>
            <a:pPr lvl="0"/>
            <a:endParaRPr lang="en-US" dirty="0"/>
          </a:p>
        </p:txBody>
      </p:sp>
    </p:spTree>
    <p:extLst>
      <p:ext uri="{BB962C8B-B14F-4D97-AF65-F5344CB8AC3E}">
        <p14:creationId xmlns:p14="http://schemas.microsoft.com/office/powerpoint/2010/main" val="36002657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3035"/>
            <a:ext cx="10515600" cy="78560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159099"/>
            <a:ext cx="10515600" cy="492429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EA901-0293-4FFF-AD96-B30B3408E41F}" type="datetime1">
              <a:rPr lang="en-US" smtClean="0"/>
              <a:t>5/19/2024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325085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00" r:id="rId3"/>
    <p:sldLayoutId id="2147483663" r:id="rId4"/>
    <p:sldLayoutId id="2147483699" r:id="rId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33341" y="1593669"/>
            <a:ext cx="9968248" cy="1332411"/>
          </a:xfrm>
        </p:spPr>
        <p:txBody>
          <a:bodyPr/>
          <a:lstStyle/>
          <a:p>
            <a:endParaRPr lang="en-US" dirty="0"/>
          </a:p>
          <a:p>
            <a:r>
              <a:rPr lang="en-US" dirty="0"/>
              <a:t>Unit 8: Sorting</a:t>
            </a:r>
          </a:p>
        </p:txBody>
      </p:sp>
      <p:sp>
        <p:nvSpPr>
          <p:cNvPr id="5" name="Slide Number Placeholder 4"/>
          <p:cNvSpPr>
            <a:spLocks noGrp="1"/>
          </p:cNvSpPr>
          <p:nvPr>
            <p:ph type="sldNum" sz="quarter" idx="12"/>
          </p:nvPr>
        </p:nvSpPr>
        <p:spPr/>
        <p:txBody>
          <a:bodyPr/>
          <a:lstStyle/>
          <a:p>
            <a:fld id="{3DDE6E7C-A0EA-4959-8851-3B4B81ADB0FC}" type="slidenum">
              <a:rPr lang="en-US" smtClean="0"/>
              <a:t>1</a:t>
            </a:fld>
            <a:endParaRPr lang="en-US"/>
          </a:p>
        </p:txBody>
      </p:sp>
    </p:spTree>
    <p:extLst>
      <p:ext uri="{BB962C8B-B14F-4D97-AF65-F5344CB8AC3E}">
        <p14:creationId xmlns:p14="http://schemas.microsoft.com/office/powerpoint/2010/main" val="1616028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Types of Sorting</a:t>
            </a:r>
          </a:p>
        </p:txBody>
      </p:sp>
      <p:sp>
        <p:nvSpPr>
          <p:cNvPr id="6" name="Content Placeholder 5"/>
          <p:cNvSpPr>
            <a:spLocks noGrp="1"/>
          </p:cNvSpPr>
          <p:nvPr>
            <p:ph idx="1"/>
          </p:nvPr>
        </p:nvSpPr>
        <p:spPr/>
        <p:txBody>
          <a:bodyPr/>
          <a:lstStyle/>
          <a:p>
            <a:pPr marL="285750" indent="-285750"/>
            <a:r>
              <a:rPr lang="en-US" dirty="0"/>
              <a:t>Insertion and Selection Sort</a:t>
            </a:r>
          </a:p>
          <a:p>
            <a:pPr marL="285750" indent="-285750"/>
            <a:r>
              <a:rPr lang="en-US" dirty="0"/>
              <a:t> Exchange Sort</a:t>
            </a:r>
          </a:p>
          <a:p>
            <a:pPr marL="285750" indent="-285750"/>
            <a:r>
              <a:rPr lang="en-US" dirty="0"/>
              <a:t> Bubble and Quick Sort</a:t>
            </a:r>
          </a:p>
          <a:p>
            <a:pPr marL="285750" indent="-285750"/>
            <a:r>
              <a:rPr lang="en-US" dirty="0"/>
              <a:t> Merge and Radix Sort</a:t>
            </a:r>
          </a:p>
          <a:p>
            <a:pPr marL="285750" indent="-285750"/>
            <a:r>
              <a:rPr lang="en-US" dirty="0"/>
              <a:t> Shell Sort</a:t>
            </a:r>
          </a:p>
          <a:p>
            <a:pPr marL="285750" indent="-285750"/>
            <a:r>
              <a:rPr lang="en-US" dirty="0"/>
              <a:t> Binary Sort</a:t>
            </a:r>
          </a:p>
          <a:p>
            <a:pPr marL="285750" indent="-285750"/>
            <a:r>
              <a:rPr lang="en-US" dirty="0"/>
              <a:t> Heap Sort as Priority Queue</a:t>
            </a:r>
          </a:p>
          <a:p>
            <a:pPr marL="285750" indent="-285750"/>
            <a:r>
              <a:rPr lang="en-US" dirty="0"/>
              <a:t> Efficiency of Sorting</a:t>
            </a:r>
          </a:p>
          <a:p>
            <a:pPr marL="285750" indent="-285750"/>
            <a:r>
              <a:rPr lang="en-US" dirty="0"/>
              <a:t> Big 'O‘ Notation.</a:t>
            </a:r>
          </a:p>
          <a:p>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10</a:t>
            </a:fld>
            <a:endParaRPr lang="en-US"/>
          </a:p>
        </p:txBody>
      </p:sp>
    </p:spTree>
    <p:extLst>
      <p:ext uri="{BB962C8B-B14F-4D97-AF65-F5344CB8AC3E}">
        <p14:creationId xmlns:p14="http://schemas.microsoft.com/office/powerpoint/2010/main" val="67082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Bubble Sort</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11</a:t>
            </a:fld>
            <a:endParaRPr lang="en-US"/>
          </a:p>
        </p:txBody>
      </p:sp>
      <p:sp>
        <p:nvSpPr>
          <p:cNvPr id="6" name="Content Placeholder 5"/>
          <p:cNvSpPr>
            <a:spLocks noGrp="1"/>
          </p:cNvSpPr>
          <p:nvPr>
            <p:ph idx="1"/>
          </p:nvPr>
        </p:nvSpPr>
        <p:spPr/>
        <p:txBody>
          <a:bodyPr/>
          <a:lstStyle/>
          <a:p>
            <a:pPr marL="0" indent="0" algn="just">
              <a:buNone/>
            </a:pPr>
            <a:r>
              <a:rPr lang="en-US" dirty="0"/>
              <a:t>Bubble Sort is the simplest sorting algorithm that works by repeatedly swapping the adjacent elements if they are in the wrong order. This algorithm is not suitable for small data sets as its average and worst-case time complexity is quite high for the big data set.</a:t>
            </a:r>
          </a:p>
          <a:p>
            <a:pPr marL="0" indent="0">
              <a:buNone/>
            </a:pPr>
            <a:endParaRPr lang="en-US" dirty="0"/>
          </a:p>
          <a:p>
            <a:pPr marL="0" indent="0" algn="just">
              <a:buNone/>
            </a:pPr>
            <a:r>
              <a:rPr lang="en-US" b="1" dirty="0"/>
              <a:t>Algorithm</a:t>
            </a:r>
          </a:p>
          <a:p>
            <a:pPr algn="just" fontAlgn="base"/>
            <a:r>
              <a:rPr lang="en-US" i="1" dirty="0"/>
              <a:t>traverse from left and compare adjacent elements and the higher one is placed at right side. </a:t>
            </a:r>
          </a:p>
          <a:p>
            <a:pPr algn="just" fontAlgn="base"/>
            <a:r>
              <a:rPr lang="en-US" i="1" dirty="0"/>
              <a:t>In this way, the largest element is moved to the rightmost end at first. </a:t>
            </a:r>
          </a:p>
          <a:p>
            <a:pPr algn="just" fontAlgn="base"/>
            <a:r>
              <a:rPr lang="en-US" i="1" dirty="0"/>
              <a:t>This process is then continued to find the second largest and place it and so on until the data is sorted.</a:t>
            </a:r>
          </a:p>
          <a:p>
            <a:pPr marL="0" indent="0">
              <a:buNone/>
            </a:pPr>
            <a:endParaRPr lang="en-US" b="1" dirty="0"/>
          </a:p>
          <a:p>
            <a:endParaRPr lang="en-US" dirty="0"/>
          </a:p>
        </p:txBody>
      </p:sp>
    </p:spTree>
    <p:extLst>
      <p:ext uri="{BB962C8B-B14F-4D97-AF65-F5344CB8AC3E}">
        <p14:creationId xmlns:p14="http://schemas.microsoft.com/office/powerpoint/2010/main" val="414915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Bubble Sort Works</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12</a:t>
            </a:fld>
            <a:endParaRPr lang="en-US"/>
          </a:p>
        </p:txBody>
      </p:sp>
      <p:sp>
        <p:nvSpPr>
          <p:cNvPr id="3" name="Content Placeholder 2"/>
          <p:cNvSpPr>
            <a:spLocks noGrp="1"/>
          </p:cNvSpPr>
          <p:nvPr>
            <p:ph idx="1"/>
          </p:nvPr>
        </p:nvSpPr>
        <p:spPr/>
        <p:txBody>
          <a:bodyPr/>
          <a:lstStyle/>
          <a:p>
            <a:r>
              <a:rPr lang="en-US" dirty="0"/>
              <a:t>Let us take an example of A= [6,0,3,5]</a:t>
            </a:r>
          </a:p>
          <a:p>
            <a:r>
              <a:rPr lang="en-US" dirty="0"/>
              <a:t>In the first Pass</a:t>
            </a:r>
          </a:p>
          <a:p>
            <a:endParaRPr lang="en-US" dirty="0"/>
          </a:p>
        </p:txBody>
      </p:sp>
      <p:pic>
        <p:nvPicPr>
          <p:cNvPr id="7" name="Picture 6"/>
          <p:cNvPicPr>
            <a:picLocks noChangeAspect="1"/>
          </p:cNvPicPr>
          <p:nvPr/>
        </p:nvPicPr>
        <p:blipFill>
          <a:blip r:embed="rId2"/>
          <a:stretch>
            <a:fillRect/>
          </a:stretch>
        </p:blipFill>
        <p:spPr>
          <a:xfrm>
            <a:off x="967740" y="2091962"/>
            <a:ext cx="8241574" cy="3873540"/>
          </a:xfrm>
          <a:prstGeom prst="rect">
            <a:avLst/>
          </a:prstGeom>
        </p:spPr>
      </p:pic>
    </p:spTree>
    <p:extLst>
      <p:ext uri="{BB962C8B-B14F-4D97-AF65-F5344CB8AC3E}">
        <p14:creationId xmlns:p14="http://schemas.microsoft.com/office/powerpoint/2010/main" val="397214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the second pass</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13</a:t>
            </a:fld>
            <a:endParaRPr lang="en-US"/>
          </a:p>
        </p:txBody>
      </p:sp>
      <p:pic>
        <p:nvPicPr>
          <p:cNvPr id="7" name="Content Placeholder 6"/>
          <p:cNvPicPr>
            <a:picLocks noGrp="1" noChangeAspect="1"/>
          </p:cNvPicPr>
          <p:nvPr>
            <p:ph idx="1"/>
          </p:nvPr>
        </p:nvPicPr>
        <p:blipFill>
          <a:blip r:embed="rId2"/>
          <a:stretch>
            <a:fillRect/>
          </a:stretch>
        </p:blipFill>
        <p:spPr>
          <a:xfrm>
            <a:off x="838200" y="980735"/>
            <a:ext cx="9525000" cy="4476750"/>
          </a:xfrm>
          <a:prstGeom prst="rect">
            <a:avLst/>
          </a:prstGeom>
        </p:spPr>
      </p:pic>
    </p:spTree>
    <p:extLst>
      <p:ext uri="{BB962C8B-B14F-4D97-AF65-F5344CB8AC3E}">
        <p14:creationId xmlns:p14="http://schemas.microsoft.com/office/powerpoint/2010/main" val="70196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the third pass</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14</a:t>
            </a:fld>
            <a:endParaRPr lang="en-US"/>
          </a:p>
        </p:txBody>
      </p:sp>
      <p:pic>
        <p:nvPicPr>
          <p:cNvPr id="6" name="Content Placeholder 5"/>
          <p:cNvPicPr>
            <a:picLocks noGrp="1" noChangeAspect="1"/>
          </p:cNvPicPr>
          <p:nvPr>
            <p:ph idx="1"/>
          </p:nvPr>
        </p:nvPicPr>
        <p:blipFill>
          <a:blip r:embed="rId2"/>
          <a:stretch>
            <a:fillRect/>
          </a:stretch>
        </p:blipFill>
        <p:spPr>
          <a:xfrm>
            <a:off x="1046117" y="1306849"/>
            <a:ext cx="9525000" cy="4476750"/>
          </a:xfrm>
          <a:prstGeom prst="rect">
            <a:avLst/>
          </a:prstGeom>
        </p:spPr>
      </p:pic>
    </p:spTree>
    <p:extLst>
      <p:ext uri="{BB962C8B-B14F-4D97-AF65-F5344CB8AC3E}">
        <p14:creationId xmlns:p14="http://schemas.microsoft.com/office/powerpoint/2010/main" val="3682523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b="1" dirty="0"/>
              <a:t>Insertion Sort</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15</a:t>
            </a:fld>
            <a:endParaRPr lang="en-US"/>
          </a:p>
        </p:txBody>
      </p:sp>
      <p:sp>
        <p:nvSpPr>
          <p:cNvPr id="6" name="Content Placeholder 5"/>
          <p:cNvSpPr>
            <a:spLocks noGrp="1"/>
          </p:cNvSpPr>
          <p:nvPr>
            <p:ph idx="1"/>
          </p:nvPr>
        </p:nvSpPr>
        <p:spPr/>
        <p:txBody>
          <a:bodyPr/>
          <a:lstStyle/>
          <a:p>
            <a:pPr marL="114300" lvl="0" indent="0" algn="just">
              <a:buNone/>
            </a:pPr>
            <a:r>
              <a:rPr lang="en-US" b="1" dirty="0"/>
              <a:t>Insertion sort </a:t>
            </a:r>
            <a:r>
              <a:rPr lang="en-US" dirty="0"/>
              <a:t>is a simple sorting algorithm that works similar to the way you sort playing cards in your hands. </a:t>
            </a:r>
          </a:p>
          <a:p>
            <a:pPr marL="114300" lvl="0" indent="0" algn="just">
              <a:buNone/>
            </a:pPr>
            <a:r>
              <a:rPr lang="en-US" dirty="0"/>
              <a:t>The array is virtually split into a sorted and an unsorted part. Values from the unsorted part are picked and placed at the correct position in the sorted part.</a:t>
            </a:r>
          </a:p>
          <a:p>
            <a:pPr marL="114300" lvl="0" indent="0" algn="just">
              <a:buNone/>
            </a:pPr>
            <a:r>
              <a:rPr lang="en-US" b="1" dirty="0"/>
              <a:t>Insertion Sort Algorithm</a:t>
            </a:r>
          </a:p>
          <a:p>
            <a:pPr marL="0" indent="0" algn="just">
              <a:buNone/>
            </a:pPr>
            <a:r>
              <a:rPr lang="en-US" dirty="0"/>
              <a:t>To sort an array of size N in ascending order iterate over the array and compare the current element (key) to its predecessor, if the key element is smaller than its predecessor, compare it to the elements before. Move the greater elements one position up to make space for the swapped element.</a:t>
            </a:r>
          </a:p>
        </p:txBody>
      </p:sp>
    </p:spTree>
    <p:extLst>
      <p:ext uri="{BB962C8B-B14F-4D97-AF65-F5344CB8AC3E}">
        <p14:creationId xmlns:p14="http://schemas.microsoft.com/office/powerpoint/2010/main" val="167883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Working of Insertion sort </a:t>
            </a:r>
          </a:p>
        </p:txBody>
      </p:sp>
      <p:sp>
        <p:nvSpPr>
          <p:cNvPr id="3" name="Content Placeholder 2"/>
          <p:cNvSpPr>
            <a:spLocks noGrp="1"/>
          </p:cNvSpPr>
          <p:nvPr>
            <p:ph idx="1"/>
          </p:nvPr>
        </p:nvSpPr>
        <p:spPr/>
        <p:txBody>
          <a:bodyPr/>
          <a:lstStyle/>
          <a:p>
            <a:pPr marL="0" indent="0">
              <a:buNone/>
            </a:pPr>
            <a:r>
              <a:rPr lang="en-US" dirty="0"/>
              <a:t>Consider an example: </a:t>
            </a:r>
          </a:p>
          <a:p>
            <a:pPr marL="0" indent="0">
              <a:buNone/>
            </a:pPr>
            <a:r>
              <a:rPr lang="en-US" dirty="0" err="1"/>
              <a:t>arr</a:t>
            </a:r>
            <a:r>
              <a:rPr lang="en-US" dirty="0"/>
              <a:t>[]: {4,3,2,10,12,1,5,6}</a:t>
            </a:r>
          </a:p>
          <a:p>
            <a:pPr marL="0" indent="0">
              <a:buNone/>
            </a:pPr>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16</a:t>
            </a:fld>
            <a:endParaRPr lang="en-US"/>
          </a:p>
        </p:txBody>
      </p:sp>
      <p:pic>
        <p:nvPicPr>
          <p:cNvPr id="6" name="Picture 5"/>
          <p:cNvPicPr>
            <a:picLocks noChangeAspect="1"/>
          </p:cNvPicPr>
          <p:nvPr/>
        </p:nvPicPr>
        <p:blipFill>
          <a:blip r:embed="rId2"/>
          <a:stretch>
            <a:fillRect/>
          </a:stretch>
        </p:blipFill>
        <p:spPr>
          <a:xfrm>
            <a:off x="6632937" y="1210630"/>
            <a:ext cx="4365989" cy="4420370"/>
          </a:xfrm>
          <a:prstGeom prst="rect">
            <a:avLst/>
          </a:prstGeom>
        </p:spPr>
      </p:pic>
    </p:spTree>
    <p:extLst>
      <p:ext uri="{BB962C8B-B14F-4D97-AF65-F5344CB8AC3E}">
        <p14:creationId xmlns:p14="http://schemas.microsoft.com/office/powerpoint/2010/main" val="2169265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Selection Sort</a:t>
            </a:r>
          </a:p>
        </p:txBody>
      </p:sp>
      <p:sp>
        <p:nvSpPr>
          <p:cNvPr id="3" name="Content Placeholder 2"/>
          <p:cNvSpPr>
            <a:spLocks noGrp="1"/>
          </p:cNvSpPr>
          <p:nvPr>
            <p:ph idx="1"/>
          </p:nvPr>
        </p:nvSpPr>
        <p:spPr/>
        <p:txBody>
          <a:bodyPr/>
          <a:lstStyle/>
          <a:p>
            <a:pPr marL="0" indent="0" algn="just">
              <a:buNone/>
            </a:pPr>
            <a:r>
              <a:rPr lang="en-US" b="1" dirty="0"/>
              <a:t>Selection</a:t>
            </a:r>
            <a:r>
              <a:rPr lang="en-US" dirty="0"/>
              <a:t> sort is a simple and efficient sorting algorithm that works by repeatedly selecting the smallest (or largest) element from the unsorted portion of the list and moving it to the sorted portion of the list. </a:t>
            </a:r>
          </a:p>
          <a:p>
            <a:pPr marL="0" indent="0" algn="just">
              <a:buNone/>
            </a:pPr>
            <a:r>
              <a:rPr lang="en-US" b="1" dirty="0"/>
              <a:t>Algorithm</a:t>
            </a:r>
          </a:p>
          <a:p>
            <a:pPr marL="0" indent="0" algn="just">
              <a:buNone/>
            </a:pPr>
            <a:r>
              <a:rPr lang="en-US" dirty="0"/>
              <a:t>Step 1 − Set MIN to location 0</a:t>
            </a:r>
          </a:p>
          <a:p>
            <a:pPr marL="0" indent="0" algn="just">
              <a:buNone/>
            </a:pPr>
            <a:r>
              <a:rPr lang="en-US" dirty="0"/>
              <a:t>Step 2 − Search the minimum element in the list</a:t>
            </a:r>
          </a:p>
          <a:p>
            <a:pPr marL="0" indent="0" algn="just">
              <a:buNone/>
            </a:pPr>
            <a:r>
              <a:rPr lang="en-US" dirty="0"/>
              <a:t>Step 3 − Swap with value at location MIN</a:t>
            </a:r>
          </a:p>
          <a:p>
            <a:pPr marL="0" indent="0" algn="just">
              <a:buNone/>
            </a:pPr>
            <a:r>
              <a:rPr lang="en-US" dirty="0"/>
              <a:t>Step 4 − Increment MIN to point to next element</a:t>
            </a:r>
          </a:p>
          <a:p>
            <a:pPr marL="0" indent="0" algn="just">
              <a:buNone/>
            </a:pPr>
            <a:r>
              <a:rPr lang="en-US" dirty="0"/>
              <a:t>Step 5 − Repeat until list is sorted</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17</a:t>
            </a:fld>
            <a:endParaRPr lang="en-US"/>
          </a:p>
        </p:txBody>
      </p:sp>
    </p:spTree>
    <p:extLst>
      <p:ext uri="{BB962C8B-B14F-4D97-AF65-F5344CB8AC3E}">
        <p14:creationId xmlns:p14="http://schemas.microsoft.com/office/powerpoint/2010/main" val="894399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Selection Sort Example</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18</a:t>
            </a:fld>
            <a:endParaRPr lang="en-US"/>
          </a:p>
        </p:txBody>
      </p:sp>
      <p:pic>
        <p:nvPicPr>
          <p:cNvPr id="7" name="Content Placeholder 6"/>
          <p:cNvPicPr>
            <a:picLocks noGrp="1" noChangeAspect="1"/>
          </p:cNvPicPr>
          <p:nvPr>
            <p:ph sz="quarter" idx="15"/>
          </p:nvPr>
        </p:nvPicPr>
        <p:blipFill>
          <a:blip r:embed="rId2"/>
          <a:stretch>
            <a:fillRect/>
          </a:stretch>
        </p:blipFill>
        <p:spPr>
          <a:xfrm>
            <a:off x="8529958" y="1284903"/>
            <a:ext cx="2823842" cy="4675188"/>
          </a:xfrm>
          <a:prstGeom prst="rect">
            <a:avLst/>
          </a:prstGeom>
        </p:spPr>
      </p:pic>
      <p:pic>
        <p:nvPicPr>
          <p:cNvPr id="9" name="Content Placeholder 8"/>
          <p:cNvPicPr>
            <a:picLocks noGrp="1" noChangeAspect="1"/>
          </p:cNvPicPr>
          <p:nvPr>
            <p:ph sz="quarter" idx="16"/>
          </p:nvPr>
        </p:nvPicPr>
        <p:blipFill>
          <a:blip r:embed="rId3"/>
          <a:stretch>
            <a:fillRect/>
          </a:stretch>
        </p:blipFill>
        <p:spPr>
          <a:xfrm>
            <a:off x="1187472" y="1331234"/>
            <a:ext cx="3724275" cy="533400"/>
          </a:xfrm>
          <a:prstGeom prst="rect">
            <a:avLst/>
          </a:prstGeom>
        </p:spPr>
      </p:pic>
      <p:pic>
        <p:nvPicPr>
          <p:cNvPr id="10" name="Picture 9"/>
          <p:cNvPicPr>
            <a:picLocks noChangeAspect="1"/>
          </p:cNvPicPr>
          <p:nvPr/>
        </p:nvPicPr>
        <p:blipFill>
          <a:blip r:embed="rId4"/>
          <a:stretch>
            <a:fillRect/>
          </a:stretch>
        </p:blipFill>
        <p:spPr>
          <a:xfrm>
            <a:off x="1281656" y="2040526"/>
            <a:ext cx="3724275" cy="533400"/>
          </a:xfrm>
          <a:prstGeom prst="rect">
            <a:avLst/>
          </a:prstGeom>
        </p:spPr>
      </p:pic>
      <p:pic>
        <p:nvPicPr>
          <p:cNvPr id="11" name="Picture 10"/>
          <p:cNvPicPr>
            <a:picLocks noChangeAspect="1"/>
          </p:cNvPicPr>
          <p:nvPr/>
        </p:nvPicPr>
        <p:blipFill>
          <a:blip r:embed="rId5"/>
          <a:stretch>
            <a:fillRect/>
          </a:stretch>
        </p:blipFill>
        <p:spPr>
          <a:xfrm>
            <a:off x="1281656" y="2707276"/>
            <a:ext cx="3733800" cy="533400"/>
          </a:xfrm>
          <a:prstGeom prst="rect">
            <a:avLst/>
          </a:prstGeom>
        </p:spPr>
      </p:pic>
      <p:pic>
        <p:nvPicPr>
          <p:cNvPr id="12" name="Picture 11"/>
          <p:cNvPicPr>
            <a:picLocks noChangeAspect="1"/>
          </p:cNvPicPr>
          <p:nvPr/>
        </p:nvPicPr>
        <p:blipFill>
          <a:blip r:embed="rId6"/>
          <a:stretch>
            <a:fillRect/>
          </a:stretch>
        </p:blipFill>
        <p:spPr>
          <a:xfrm>
            <a:off x="1291181" y="3282036"/>
            <a:ext cx="3724275" cy="533400"/>
          </a:xfrm>
          <a:prstGeom prst="rect">
            <a:avLst/>
          </a:prstGeom>
        </p:spPr>
      </p:pic>
      <p:pic>
        <p:nvPicPr>
          <p:cNvPr id="13" name="Picture 12"/>
          <p:cNvPicPr>
            <a:picLocks noChangeAspect="1"/>
          </p:cNvPicPr>
          <p:nvPr/>
        </p:nvPicPr>
        <p:blipFill>
          <a:blip r:embed="rId7"/>
          <a:stretch>
            <a:fillRect/>
          </a:stretch>
        </p:blipFill>
        <p:spPr>
          <a:xfrm>
            <a:off x="1272131" y="3977734"/>
            <a:ext cx="3733800" cy="533400"/>
          </a:xfrm>
          <a:prstGeom prst="rect">
            <a:avLst/>
          </a:prstGeom>
        </p:spPr>
      </p:pic>
      <p:pic>
        <p:nvPicPr>
          <p:cNvPr id="14" name="Picture 13"/>
          <p:cNvPicPr>
            <a:picLocks noChangeAspect="1"/>
          </p:cNvPicPr>
          <p:nvPr/>
        </p:nvPicPr>
        <p:blipFill>
          <a:blip r:embed="rId8"/>
          <a:stretch>
            <a:fillRect/>
          </a:stretch>
        </p:blipFill>
        <p:spPr>
          <a:xfrm>
            <a:off x="1272131" y="4692374"/>
            <a:ext cx="3733800" cy="533400"/>
          </a:xfrm>
          <a:prstGeom prst="rect">
            <a:avLst/>
          </a:prstGeom>
        </p:spPr>
      </p:pic>
    </p:spTree>
    <p:extLst>
      <p:ext uri="{BB962C8B-B14F-4D97-AF65-F5344CB8AC3E}">
        <p14:creationId xmlns:p14="http://schemas.microsoft.com/office/powerpoint/2010/main" val="3249445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Exchange sort </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Exchange sort </a:t>
            </a:r>
            <a:r>
              <a:rPr lang="en-US" dirty="0"/>
              <a:t>is an algorithm used to sort in ascending as well as descending order. It compares the first element with every element if any element seems out of order it swaps.</a:t>
            </a:r>
          </a:p>
          <a:p>
            <a:pPr marL="0" indent="0">
              <a:buNone/>
            </a:pPr>
            <a:endParaRPr lang="en-US" dirty="0"/>
          </a:p>
          <a:p>
            <a:pPr marL="0" indent="0">
              <a:buNone/>
            </a:pPr>
            <a:r>
              <a:rPr lang="en-US" b="1" dirty="0"/>
              <a:t>Input: </a:t>
            </a:r>
            <a:r>
              <a:rPr lang="en-US" b="1" dirty="0" err="1"/>
              <a:t>arr</a:t>
            </a:r>
            <a:r>
              <a:rPr lang="en-US" b="1" dirty="0"/>
              <a:t>[] = {5, 1, 4, 2, 8}</a:t>
            </a:r>
          </a:p>
          <a:p>
            <a:pPr marL="0" indent="0">
              <a:buNone/>
            </a:pPr>
            <a:r>
              <a:rPr lang="en-US" dirty="0"/>
              <a:t>Output: {1, 2, 4, 5, 8}</a:t>
            </a:r>
          </a:p>
          <a:p>
            <a:pPr marL="0" indent="0">
              <a:buNone/>
            </a:pPr>
            <a:endParaRPr lang="en-US" dirty="0"/>
          </a:p>
          <a:p>
            <a:pPr marL="0" indent="0">
              <a:buNone/>
            </a:pPr>
            <a:r>
              <a:rPr lang="en-US" b="1" dirty="0"/>
              <a:t>Explanation: Working of exchange sort:</a:t>
            </a:r>
          </a:p>
          <a:p>
            <a:pPr marL="0" indent="0">
              <a:buNone/>
            </a:pPr>
            <a:r>
              <a:rPr lang="en-US" b="1" dirty="0"/>
              <a:t>1st Pass: </a:t>
            </a:r>
          </a:p>
          <a:p>
            <a:pPr marL="0" indent="0">
              <a:buNone/>
            </a:pPr>
            <a:r>
              <a:rPr lang="en-US" dirty="0"/>
              <a:t>Exchange sort starts with the very first elements, comparing with other elements to check which one is greater.</a:t>
            </a:r>
          </a:p>
          <a:p>
            <a:pPr marL="0" indent="0">
              <a:buNone/>
            </a:pPr>
            <a:r>
              <a:rPr lang="en-US" dirty="0"/>
              <a:t>( 5 1 4 2 8 ) –&gt; ( 1 5 4 2 8 ).</a:t>
            </a:r>
          </a:p>
          <a:p>
            <a:pPr marL="0" indent="0">
              <a:buNone/>
            </a:pPr>
            <a:r>
              <a:rPr lang="en-US" dirty="0"/>
              <a:t>Here, the algorithm compares the first two elements and swaps since 5 &gt; 1. </a:t>
            </a:r>
          </a:p>
          <a:p>
            <a:pPr marL="0" indent="0">
              <a:buNone/>
            </a:pPr>
            <a:r>
              <a:rPr lang="en-US" dirty="0"/>
              <a:t>No swap since none of the elements is smaller than 1 so after 1st iteration (1 5 4 2 8) </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dirty="0"/>
          </a:p>
        </p:txBody>
      </p:sp>
      <p:sp>
        <p:nvSpPr>
          <p:cNvPr id="5" name="Slide Number Placeholder 4"/>
          <p:cNvSpPr>
            <a:spLocks noGrp="1"/>
          </p:cNvSpPr>
          <p:nvPr>
            <p:ph type="sldNum" sz="quarter" idx="12"/>
          </p:nvPr>
        </p:nvSpPr>
        <p:spPr/>
        <p:txBody>
          <a:bodyPr/>
          <a:lstStyle/>
          <a:p>
            <a:fld id="{B6B7C0D5-B11B-4EA1-AFC9-4EBED2876C8A}" type="slidenum">
              <a:rPr lang="en-US" smtClean="0"/>
              <a:t>19</a:t>
            </a:fld>
            <a:endParaRPr lang="en-US"/>
          </a:p>
        </p:txBody>
      </p:sp>
    </p:spTree>
    <p:extLst>
      <p:ext uri="{BB962C8B-B14F-4D97-AF65-F5344CB8AC3E}">
        <p14:creationId xmlns:p14="http://schemas.microsoft.com/office/powerpoint/2010/main" val="114203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CONTENTS</a:t>
            </a:r>
          </a:p>
        </p:txBody>
      </p:sp>
      <p:sp>
        <p:nvSpPr>
          <p:cNvPr id="5" name="Content Placeholder 4"/>
          <p:cNvSpPr>
            <a:spLocks noGrp="1"/>
          </p:cNvSpPr>
          <p:nvPr>
            <p:ph idx="1"/>
          </p:nvPr>
        </p:nvSpPr>
        <p:spPr/>
        <p:txBody>
          <a:bodyPr>
            <a:normAutofit fontScale="92500" lnSpcReduction="10000"/>
          </a:bodyPr>
          <a:lstStyle/>
          <a:p>
            <a:r>
              <a:rPr lang="en-US" dirty="0"/>
              <a:t>Introduction</a:t>
            </a:r>
          </a:p>
          <a:p>
            <a:r>
              <a:rPr lang="en-US" dirty="0"/>
              <a:t> Internal and External Sort</a:t>
            </a:r>
          </a:p>
          <a:p>
            <a:r>
              <a:rPr lang="en-US" dirty="0"/>
              <a:t> Insertion and Selection Sort</a:t>
            </a:r>
          </a:p>
          <a:p>
            <a:r>
              <a:rPr lang="en-US" dirty="0"/>
              <a:t> Exchange Sort</a:t>
            </a:r>
          </a:p>
          <a:p>
            <a:r>
              <a:rPr lang="en-US" dirty="0"/>
              <a:t> Bubble and Quick Sort</a:t>
            </a:r>
          </a:p>
          <a:p>
            <a:r>
              <a:rPr lang="en-US" dirty="0"/>
              <a:t> Merge and Radix Sort</a:t>
            </a:r>
          </a:p>
          <a:p>
            <a:r>
              <a:rPr lang="en-US" dirty="0"/>
              <a:t> Shell Sort</a:t>
            </a:r>
          </a:p>
          <a:p>
            <a:r>
              <a:rPr lang="en-US" dirty="0"/>
              <a:t> Binary Sort</a:t>
            </a:r>
          </a:p>
          <a:p>
            <a:r>
              <a:rPr lang="en-US" dirty="0"/>
              <a:t> Heap Sort as Priority Queue</a:t>
            </a:r>
          </a:p>
          <a:p>
            <a:r>
              <a:rPr lang="en-US" dirty="0"/>
              <a:t> Efficiency of Sorting</a:t>
            </a:r>
          </a:p>
          <a:p>
            <a:r>
              <a:rPr lang="en-US" dirty="0"/>
              <a:t> Big 'O‘ Notation.</a:t>
            </a:r>
          </a:p>
        </p:txBody>
      </p:sp>
      <p:sp>
        <p:nvSpPr>
          <p:cNvPr id="2" name="Date Placeholder 1"/>
          <p:cNvSpPr>
            <a:spLocks noGrp="1"/>
          </p:cNvSpPr>
          <p:nvPr>
            <p:ph type="dt" sz="half" idx="10"/>
          </p:nvPr>
        </p:nvSpPr>
        <p:spPr/>
        <p:txBody>
          <a:bodyPr/>
          <a:lstStyle/>
          <a:p>
            <a:fld id="{9AD1FFD4-766D-493C-B399-0E7B59D6D3B5}" type="datetime1">
              <a:rPr lang="en-US" smtClean="0"/>
              <a:t>5/19/2024</a:t>
            </a:fld>
            <a:endParaRPr lang="en-US"/>
          </a:p>
        </p:txBody>
      </p:sp>
      <p:sp>
        <p:nvSpPr>
          <p:cNvPr id="3" name="Slide Number Placeholder 2"/>
          <p:cNvSpPr>
            <a:spLocks noGrp="1"/>
          </p:cNvSpPr>
          <p:nvPr>
            <p:ph type="sldNum" sz="quarter" idx="12"/>
          </p:nvPr>
        </p:nvSpPr>
        <p:spPr/>
        <p:txBody>
          <a:bodyPr/>
          <a:lstStyle/>
          <a:p>
            <a:fld id="{B6B7C0D5-B11B-4EA1-AFC9-4EBED2876C8A}" type="slidenum">
              <a:rPr lang="en-US" smtClean="0"/>
              <a:t>2</a:t>
            </a:fld>
            <a:endParaRPr lang="en-US"/>
          </a:p>
        </p:txBody>
      </p:sp>
    </p:spTree>
    <p:extLst>
      <p:ext uri="{BB962C8B-B14F-4D97-AF65-F5344CB8AC3E}">
        <p14:creationId xmlns:p14="http://schemas.microsoft.com/office/powerpoint/2010/main" val="208561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Exchange sort </a:t>
            </a:r>
          </a:p>
        </p:txBody>
      </p:sp>
      <p:sp>
        <p:nvSpPr>
          <p:cNvPr id="3" name="Content Placeholder 2"/>
          <p:cNvSpPr>
            <a:spLocks noGrp="1"/>
          </p:cNvSpPr>
          <p:nvPr>
            <p:ph idx="1"/>
          </p:nvPr>
        </p:nvSpPr>
        <p:spPr/>
        <p:txBody>
          <a:bodyPr>
            <a:normAutofit/>
          </a:bodyPr>
          <a:lstStyle/>
          <a:p>
            <a:pPr marL="0" indent="0">
              <a:buNone/>
            </a:pPr>
            <a:r>
              <a:rPr lang="en-US" b="1" dirty="0"/>
              <a:t>2nd Pass:</a:t>
            </a:r>
          </a:p>
          <a:p>
            <a:pPr marL="0" indent="0">
              <a:buNone/>
            </a:pPr>
            <a:r>
              <a:rPr lang="en-US" dirty="0"/>
              <a:t>(1 5 4 2 8 ) –&gt;  ( 1 4 5 2 8 ), since 4 &lt; 5</a:t>
            </a:r>
          </a:p>
          <a:p>
            <a:pPr marL="0" indent="0">
              <a:buNone/>
            </a:pPr>
            <a:r>
              <a:rPr lang="en-US" dirty="0"/>
              <a:t>( 1 4 5 2 8 ) –&gt; ( 1 2 5 4 8 ), since 2 &lt; 4</a:t>
            </a:r>
          </a:p>
          <a:p>
            <a:pPr marL="0" indent="0">
              <a:buNone/>
            </a:pPr>
            <a:r>
              <a:rPr lang="en-US" dirty="0"/>
              <a:t>( 1 2 5 4 8 ) No change since in this there is no other element smaller than 2</a:t>
            </a:r>
          </a:p>
          <a:p>
            <a:pPr marL="0" indent="0">
              <a:buNone/>
            </a:pPr>
            <a:r>
              <a:rPr lang="en-US" b="1" dirty="0"/>
              <a:t>3rd Pass:</a:t>
            </a:r>
          </a:p>
          <a:p>
            <a:pPr marL="0" indent="0">
              <a:buNone/>
            </a:pPr>
            <a:r>
              <a:rPr lang="en-US" dirty="0"/>
              <a:t>(1 2 5 4 8 ) -&gt; (1 2 4 5 8 ), since 4 &lt; 5</a:t>
            </a:r>
          </a:p>
          <a:p>
            <a:pPr marL="0" indent="0">
              <a:buNone/>
            </a:pPr>
            <a:r>
              <a:rPr lang="en-US" dirty="0"/>
              <a:t>after completion of the iteration, we found array is sorted</a:t>
            </a:r>
          </a:p>
          <a:p>
            <a:pPr marL="0" indent="0">
              <a:buNone/>
            </a:pPr>
            <a:r>
              <a:rPr lang="en-US" dirty="0"/>
              <a:t>After completing the iteration it will come out of the loop, Therefore array is sorted.</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dirty="0"/>
          </a:p>
        </p:txBody>
      </p:sp>
      <p:sp>
        <p:nvSpPr>
          <p:cNvPr id="5" name="Slide Number Placeholder 4"/>
          <p:cNvSpPr>
            <a:spLocks noGrp="1"/>
          </p:cNvSpPr>
          <p:nvPr>
            <p:ph type="sldNum" sz="quarter" idx="12"/>
          </p:nvPr>
        </p:nvSpPr>
        <p:spPr/>
        <p:txBody>
          <a:bodyPr/>
          <a:lstStyle/>
          <a:p>
            <a:fld id="{B6B7C0D5-B11B-4EA1-AFC9-4EBED2876C8A}" type="slidenum">
              <a:rPr lang="en-US" smtClean="0"/>
              <a:t>20</a:t>
            </a:fld>
            <a:endParaRPr lang="en-US"/>
          </a:p>
        </p:txBody>
      </p:sp>
    </p:spTree>
    <p:extLst>
      <p:ext uri="{BB962C8B-B14F-4D97-AF65-F5344CB8AC3E}">
        <p14:creationId xmlns:p14="http://schemas.microsoft.com/office/powerpoint/2010/main" val="29431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Quick Sort</a:t>
            </a:r>
          </a:p>
        </p:txBody>
      </p:sp>
      <p:sp>
        <p:nvSpPr>
          <p:cNvPr id="3" name="Content Placeholder 2"/>
          <p:cNvSpPr>
            <a:spLocks noGrp="1"/>
          </p:cNvSpPr>
          <p:nvPr>
            <p:ph idx="1"/>
          </p:nvPr>
        </p:nvSpPr>
        <p:spPr/>
        <p:txBody>
          <a:bodyPr>
            <a:normAutofit/>
          </a:bodyPr>
          <a:lstStyle/>
          <a:p>
            <a:pPr marL="0" indent="0" algn="just">
              <a:buNone/>
            </a:pPr>
            <a:r>
              <a:rPr lang="en-US" dirty="0"/>
              <a:t>Quick sort is a highly efficient sorting algorithm and is based on partitioning of array of data into smaller arrays. A large array is partitioned into two arrays one of which holds values smaller than the specified value, say pivot, based on which the partition is made and another array holds values greater than the pivot value.</a:t>
            </a:r>
          </a:p>
          <a:p>
            <a:pPr marL="0" indent="0" algn="just">
              <a:buNone/>
            </a:pPr>
            <a:endParaRPr lang="en-US" dirty="0"/>
          </a:p>
          <a:p>
            <a:pPr marL="0" indent="0" algn="just">
              <a:buNone/>
            </a:pPr>
            <a:r>
              <a:rPr lang="en-US" dirty="0"/>
              <a:t>Quicksort partitions an array and then calls itself recursively twice to sort the two resulting subarrays. This algorithm is quite efficient for large-sized data sets as its average and worst-case complexity are O(n</a:t>
            </a:r>
            <a:r>
              <a:rPr lang="en-US" baseline="30000" dirty="0"/>
              <a:t>2</a:t>
            </a:r>
            <a:r>
              <a:rPr lang="en-US" dirty="0"/>
              <a:t>), respectively.</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dirty="0"/>
          </a:p>
        </p:txBody>
      </p:sp>
      <p:sp>
        <p:nvSpPr>
          <p:cNvPr id="5" name="Slide Number Placeholder 4"/>
          <p:cNvSpPr>
            <a:spLocks noGrp="1"/>
          </p:cNvSpPr>
          <p:nvPr>
            <p:ph type="sldNum" sz="quarter" idx="12"/>
          </p:nvPr>
        </p:nvSpPr>
        <p:spPr/>
        <p:txBody>
          <a:bodyPr/>
          <a:lstStyle/>
          <a:p>
            <a:fld id="{B6B7C0D5-B11B-4EA1-AFC9-4EBED2876C8A}" type="slidenum">
              <a:rPr lang="en-US" smtClean="0"/>
              <a:t>21</a:t>
            </a:fld>
            <a:endParaRPr lang="en-US"/>
          </a:p>
        </p:txBody>
      </p:sp>
    </p:spTree>
    <p:extLst>
      <p:ext uri="{BB962C8B-B14F-4D97-AF65-F5344CB8AC3E}">
        <p14:creationId xmlns:p14="http://schemas.microsoft.com/office/powerpoint/2010/main" val="4275137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of the quick sort</a:t>
            </a:r>
          </a:p>
        </p:txBody>
      </p:sp>
      <p:sp>
        <p:nvSpPr>
          <p:cNvPr id="5" name="Slide Number Placeholder 4"/>
          <p:cNvSpPr>
            <a:spLocks noGrp="1"/>
          </p:cNvSpPr>
          <p:nvPr>
            <p:ph type="sldNum" sz="quarter" idx="12"/>
          </p:nvPr>
        </p:nvSpPr>
        <p:spPr/>
        <p:txBody>
          <a:bodyPr/>
          <a:lstStyle/>
          <a:p>
            <a:fld id="{B6B7C0D5-B11B-4EA1-AFC9-4EBED2876C8A}" type="slidenum">
              <a:rPr lang="en-US" smtClean="0"/>
              <a:t>22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44033"/>
            <a:ext cx="10515600" cy="5468113"/>
          </a:xfrm>
          <a:prstGeom prst="rect">
            <a:avLst/>
          </a:prstGeom>
        </p:spPr>
      </p:pic>
    </p:spTree>
    <p:extLst>
      <p:ext uri="{BB962C8B-B14F-4D97-AF65-F5344CB8AC3E}">
        <p14:creationId xmlns:p14="http://schemas.microsoft.com/office/powerpoint/2010/main" val="2346293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of the quick sort</a:t>
            </a:r>
          </a:p>
        </p:txBody>
      </p:sp>
      <p:sp>
        <p:nvSpPr>
          <p:cNvPr id="5" name="Slide Number Placeholder 4"/>
          <p:cNvSpPr>
            <a:spLocks noGrp="1"/>
          </p:cNvSpPr>
          <p:nvPr>
            <p:ph type="sldNum" sz="quarter" idx="12"/>
          </p:nvPr>
        </p:nvSpPr>
        <p:spPr/>
        <p:txBody>
          <a:bodyPr/>
          <a:lstStyle/>
          <a:p>
            <a:fld id="{B6B7C0D5-B11B-4EA1-AFC9-4EBED2876C8A}" type="slidenum">
              <a:rPr lang="en-US" smtClean="0"/>
              <a:t>23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31318"/>
            <a:ext cx="10515600" cy="5126054"/>
          </a:xfrm>
          <a:prstGeom prst="rect">
            <a:avLst/>
          </a:prstGeom>
        </p:spPr>
      </p:pic>
    </p:spTree>
    <p:extLst>
      <p:ext uri="{BB962C8B-B14F-4D97-AF65-F5344CB8AC3E}">
        <p14:creationId xmlns:p14="http://schemas.microsoft.com/office/powerpoint/2010/main" val="1343795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of the quick sort</a:t>
            </a:r>
          </a:p>
        </p:txBody>
      </p:sp>
      <p:sp>
        <p:nvSpPr>
          <p:cNvPr id="5" name="Slide Number Placeholder 4"/>
          <p:cNvSpPr>
            <a:spLocks noGrp="1"/>
          </p:cNvSpPr>
          <p:nvPr>
            <p:ph type="sldNum" sz="quarter" idx="12"/>
          </p:nvPr>
        </p:nvSpPr>
        <p:spPr/>
        <p:txBody>
          <a:bodyPr/>
          <a:lstStyle/>
          <a:p>
            <a:fld id="{B6B7C0D5-B11B-4EA1-AFC9-4EBED2876C8A}" type="slidenum">
              <a:rPr lang="en-US" smtClean="0"/>
              <a:t>24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90769"/>
            <a:ext cx="10490957" cy="4287071"/>
          </a:xfrm>
          <a:prstGeom prst="rect">
            <a:avLst/>
          </a:prstGeom>
        </p:spPr>
      </p:pic>
    </p:spTree>
    <p:extLst>
      <p:ext uri="{BB962C8B-B14F-4D97-AF65-F5344CB8AC3E}">
        <p14:creationId xmlns:p14="http://schemas.microsoft.com/office/powerpoint/2010/main" val="1621371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of the quick sort</a:t>
            </a:r>
          </a:p>
        </p:txBody>
      </p:sp>
      <p:sp>
        <p:nvSpPr>
          <p:cNvPr id="5" name="Slide Number Placeholder 4"/>
          <p:cNvSpPr>
            <a:spLocks noGrp="1"/>
          </p:cNvSpPr>
          <p:nvPr>
            <p:ph type="sldNum" sz="quarter" idx="12"/>
          </p:nvPr>
        </p:nvSpPr>
        <p:spPr/>
        <p:txBody>
          <a:bodyPr/>
          <a:lstStyle/>
          <a:p>
            <a:fld id="{B6B7C0D5-B11B-4EA1-AFC9-4EBED2876C8A}" type="slidenum">
              <a:rPr lang="en-US" smtClean="0"/>
              <a:t>25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225328"/>
            <a:ext cx="10644050" cy="5010215"/>
          </a:xfrm>
          <a:prstGeom prst="rect">
            <a:avLst/>
          </a:prstGeom>
        </p:spPr>
      </p:pic>
    </p:spTree>
    <p:extLst>
      <p:ext uri="{BB962C8B-B14F-4D97-AF65-F5344CB8AC3E}">
        <p14:creationId xmlns:p14="http://schemas.microsoft.com/office/powerpoint/2010/main" val="1330307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Radix Sort</a:t>
            </a:r>
          </a:p>
        </p:txBody>
      </p:sp>
      <p:sp>
        <p:nvSpPr>
          <p:cNvPr id="8" name="Content Placeholder 7"/>
          <p:cNvSpPr>
            <a:spLocks noGrp="1"/>
          </p:cNvSpPr>
          <p:nvPr>
            <p:ph idx="1"/>
          </p:nvPr>
        </p:nvSpPr>
        <p:spPr/>
        <p:txBody>
          <a:bodyPr/>
          <a:lstStyle/>
          <a:p>
            <a:r>
              <a:rPr lang="en-US" dirty="0"/>
              <a:t>Radix sort is a sorting algorithm that sorts the elements by first grouping the individual digits of the same place value. Then, sort the elements according to their increasing/decreasing order.</a:t>
            </a:r>
          </a:p>
          <a:p>
            <a:r>
              <a:rPr lang="en-US" dirty="0"/>
              <a:t>Suppose, we have an array of 8 elements. First, we will sort elements based on the value of the unit place. Then, we will sort elements based on the value of the ten</a:t>
            </a:r>
            <a:r>
              <a:rPr lang="en-US" baseline="30000" dirty="0"/>
              <a:t>th</a:t>
            </a:r>
            <a:r>
              <a:rPr lang="en-US" dirty="0"/>
              <a:t> place. This process goes on until the last significant place.</a:t>
            </a:r>
          </a:p>
          <a:p>
            <a:r>
              <a:rPr lang="en-US" dirty="0"/>
              <a:t>Let the initial array be [121, 432, 564, 23, 1, 45, 788]. It is sorted according to radix sort as shown in the figure below.</a:t>
            </a:r>
          </a:p>
          <a:p>
            <a:endParaRPr lang="en-US" dirty="0"/>
          </a:p>
          <a:p>
            <a:endParaRPr lang="en-US" dirty="0"/>
          </a:p>
        </p:txBody>
      </p:sp>
      <p:sp>
        <p:nvSpPr>
          <p:cNvPr id="3" name="Date Placeholder 2"/>
          <p:cNvSpPr>
            <a:spLocks noGrp="1"/>
          </p:cNvSpPr>
          <p:nvPr>
            <p:ph type="dt" sz="half" idx="10"/>
          </p:nvPr>
        </p:nvSpPr>
        <p:spPr/>
        <p:txBody>
          <a:bodyPr/>
          <a:lstStyle/>
          <a:p>
            <a:fld id="{2C31DBB8-7C1C-4CB1-97A5-56D0102B39F1}" type="datetime1">
              <a:rPr lang="en-US" smtClean="0"/>
              <a:t>5/19/2024</a:t>
            </a:fld>
            <a:endParaRPr lang="en-US"/>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411236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Radix Sort</a:t>
            </a:r>
          </a:p>
        </p:txBody>
      </p:sp>
      <p:sp>
        <p:nvSpPr>
          <p:cNvPr id="8" name="Content Placeholder 7"/>
          <p:cNvSpPr>
            <a:spLocks noGrp="1"/>
          </p:cNvSpPr>
          <p:nvPr>
            <p:ph idx="1"/>
          </p:nvPr>
        </p:nvSpPr>
        <p:spPr/>
        <p:txBody>
          <a:bodyPr/>
          <a:lstStyle/>
          <a:p>
            <a:endParaRPr lang="en-US" dirty="0"/>
          </a:p>
          <a:p>
            <a:endParaRPr lang="en-US" dirty="0"/>
          </a:p>
        </p:txBody>
      </p:sp>
      <p:sp>
        <p:nvSpPr>
          <p:cNvPr id="3" name="Date Placeholder 2"/>
          <p:cNvSpPr>
            <a:spLocks noGrp="1"/>
          </p:cNvSpPr>
          <p:nvPr>
            <p:ph type="dt" sz="half" idx="10"/>
          </p:nvPr>
        </p:nvSpPr>
        <p:spPr/>
        <p:txBody>
          <a:bodyPr/>
          <a:lstStyle/>
          <a:p>
            <a:fld id="{2C31DBB8-7C1C-4CB1-97A5-56D0102B39F1}" type="datetime1">
              <a:rPr lang="en-US" smtClean="0"/>
              <a:t>5/19/2024</a:t>
            </a:fld>
            <a:endParaRPr lang="en-US"/>
          </a:p>
        </p:txBody>
      </p:sp>
      <p:sp>
        <p:nvSpPr>
          <p:cNvPr id="4" name="Slide Number Placeholder 3"/>
          <p:cNvSpPr>
            <a:spLocks noGrp="1"/>
          </p:cNvSpPr>
          <p:nvPr>
            <p:ph type="sldNum" sz="quarter" idx="12"/>
          </p:nvPr>
        </p:nvSpPr>
        <p:spPr/>
        <p:txBody>
          <a:bodyPr/>
          <a:lstStyle/>
          <a:p>
            <a:endParaRPr lang="en-US" dirty="0"/>
          </a:p>
        </p:txBody>
      </p:sp>
      <p:pic>
        <p:nvPicPr>
          <p:cNvPr id="2" name="Picture 1"/>
          <p:cNvPicPr>
            <a:picLocks noChangeAspect="1"/>
          </p:cNvPicPr>
          <p:nvPr/>
        </p:nvPicPr>
        <p:blipFill>
          <a:blip r:embed="rId2"/>
          <a:stretch>
            <a:fillRect/>
          </a:stretch>
        </p:blipFill>
        <p:spPr>
          <a:xfrm>
            <a:off x="2912966" y="803400"/>
            <a:ext cx="5852212" cy="5552952"/>
          </a:xfrm>
          <a:prstGeom prst="rect">
            <a:avLst/>
          </a:prstGeom>
        </p:spPr>
      </p:pic>
    </p:spTree>
    <p:extLst>
      <p:ext uri="{BB962C8B-B14F-4D97-AF65-F5344CB8AC3E}">
        <p14:creationId xmlns:p14="http://schemas.microsoft.com/office/powerpoint/2010/main" val="1715334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Shell Sort</a:t>
            </a:r>
          </a:p>
        </p:txBody>
      </p:sp>
      <p:sp>
        <p:nvSpPr>
          <p:cNvPr id="8" name="Content Placeholder 7"/>
          <p:cNvSpPr>
            <a:spLocks noGrp="1"/>
          </p:cNvSpPr>
          <p:nvPr>
            <p:ph idx="1"/>
          </p:nvPr>
        </p:nvSpPr>
        <p:spPr/>
        <p:txBody>
          <a:bodyPr/>
          <a:lstStyle/>
          <a:p>
            <a:pPr fontAlgn="base"/>
            <a:r>
              <a:rPr lang="en-US" sz="2400" dirty="0"/>
              <a:t>Shell sort is mainly a variation of insertion sort. </a:t>
            </a:r>
          </a:p>
          <a:p>
            <a:pPr fontAlgn="base"/>
            <a:r>
              <a:rPr lang="en-US" sz="2400" dirty="0"/>
              <a:t>In insertion sort, we move elements only one position ahead. When an element has to be moved far ahead, many movements are involved.</a:t>
            </a:r>
          </a:p>
          <a:p>
            <a:pPr fontAlgn="base"/>
            <a:r>
              <a:rPr lang="en-US" sz="2400" dirty="0"/>
              <a:t> The idea of Shell Sort is to allow the exchange of far items. In Shell sort, we make the array h-sorted for a large value of h. We keep reducing the value of h until it becomes 1. An array is said to be h-sorted if all subsists of every </a:t>
            </a:r>
            <a:r>
              <a:rPr lang="en-US" sz="2400" dirty="0" err="1"/>
              <a:t>h’th</a:t>
            </a:r>
            <a:r>
              <a:rPr lang="en-US" sz="2400" dirty="0"/>
              <a:t> element are sorted.</a:t>
            </a:r>
          </a:p>
          <a:p>
            <a:pPr fontAlgn="base"/>
            <a:r>
              <a:rPr lang="en-US" sz="2400" dirty="0"/>
              <a:t>Let us consider an example</a:t>
            </a:r>
            <a:endParaRPr lang="en-US" dirty="0"/>
          </a:p>
        </p:txBody>
      </p:sp>
      <p:sp>
        <p:nvSpPr>
          <p:cNvPr id="3" name="Date Placeholder 2"/>
          <p:cNvSpPr>
            <a:spLocks noGrp="1"/>
          </p:cNvSpPr>
          <p:nvPr>
            <p:ph type="dt" sz="half" idx="10"/>
          </p:nvPr>
        </p:nvSpPr>
        <p:spPr/>
        <p:txBody>
          <a:bodyPr/>
          <a:lstStyle/>
          <a:p>
            <a:fld id="{2C31DBB8-7C1C-4CB1-97A5-56D0102B39F1}" type="datetime1">
              <a:rPr lang="en-US" smtClean="0"/>
              <a:t>5/19/2024</a:t>
            </a:fld>
            <a:endParaRPr lang="en-US"/>
          </a:p>
        </p:txBody>
      </p:sp>
      <p:sp>
        <p:nvSpPr>
          <p:cNvPr id="4" name="Slide Number Placeholder 3"/>
          <p:cNvSpPr>
            <a:spLocks noGrp="1"/>
          </p:cNvSpPr>
          <p:nvPr>
            <p:ph type="sldNum" sz="quarter" idx="12"/>
          </p:nvPr>
        </p:nvSpPr>
        <p:spPr/>
        <p:txBody>
          <a:bodyPr/>
          <a:lstStyle/>
          <a:p>
            <a:endParaRPr lang="en-US" dirty="0"/>
          </a:p>
        </p:txBody>
      </p:sp>
      <p:pic>
        <p:nvPicPr>
          <p:cNvPr id="5" name="Picture 4"/>
          <p:cNvPicPr>
            <a:picLocks noChangeAspect="1"/>
          </p:cNvPicPr>
          <p:nvPr/>
        </p:nvPicPr>
        <p:blipFill>
          <a:blip r:embed="rId2"/>
          <a:stretch>
            <a:fillRect/>
          </a:stretch>
        </p:blipFill>
        <p:spPr>
          <a:xfrm>
            <a:off x="962025" y="4206412"/>
            <a:ext cx="5238750" cy="857250"/>
          </a:xfrm>
          <a:prstGeom prst="rect">
            <a:avLst/>
          </a:prstGeom>
        </p:spPr>
      </p:pic>
    </p:spTree>
    <p:extLst>
      <p:ext uri="{BB962C8B-B14F-4D97-AF65-F5344CB8AC3E}">
        <p14:creationId xmlns:p14="http://schemas.microsoft.com/office/powerpoint/2010/main" val="2945884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Shell Sort</a:t>
            </a:r>
          </a:p>
        </p:txBody>
      </p:sp>
      <p:sp>
        <p:nvSpPr>
          <p:cNvPr id="8" name="Content Placeholder 7"/>
          <p:cNvSpPr>
            <a:spLocks noGrp="1"/>
          </p:cNvSpPr>
          <p:nvPr>
            <p:ph idx="1"/>
          </p:nvPr>
        </p:nvSpPr>
        <p:spPr/>
        <p:txBody>
          <a:bodyPr/>
          <a:lstStyle/>
          <a:p>
            <a:r>
              <a:rPr lang="en-US" dirty="0"/>
              <a:t>We will use the original sequence of shell sort, i.e., N/2, N/4,....,1 as the intervals.</a:t>
            </a:r>
          </a:p>
          <a:p>
            <a:r>
              <a:rPr lang="en-US" dirty="0"/>
              <a:t>In the first loop, n is equal to 8 (size of the array), so the elements are lying at the interval of 4 (n/2 = 4). Elements will be compared and swapped if they are not in order.</a:t>
            </a:r>
          </a:p>
          <a:p>
            <a:r>
              <a:rPr lang="en-US" dirty="0"/>
              <a:t>Here, in the first loop, the element at the 0</a:t>
            </a:r>
            <a:r>
              <a:rPr lang="en-US" baseline="30000" dirty="0"/>
              <a:t>th</a:t>
            </a:r>
            <a:r>
              <a:rPr lang="en-US" dirty="0"/>
              <a:t> position will be compared with the element at 4</a:t>
            </a:r>
            <a:r>
              <a:rPr lang="en-US" baseline="30000" dirty="0"/>
              <a:t>th</a:t>
            </a:r>
            <a:r>
              <a:rPr lang="en-US" dirty="0"/>
              <a:t> position. If the 0</a:t>
            </a:r>
            <a:r>
              <a:rPr lang="en-US" baseline="30000" dirty="0"/>
              <a:t>th</a:t>
            </a:r>
            <a:r>
              <a:rPr lang="en-US" dirty="0"/>
              <a:t> element is greater, it will be swapped with the element at 4</a:t>
            </a:r>
            <a:r>
              <a:rPr lang="en-US" baseline="30000" dirty="0"/>
              <a:t>th</a:t>
            </a:r>
            <a:r>
              <a:rPr lang="en-US" dirty="0"/>
              <a:t> position. Otherwise, it remains the same. This process will continue for the remaining elements.</a:t>
            </a:r>
          </a:p>
          <a:p>
            <a:r>
              <a:rPr lang="en-US" dirty="0"/>
              <a:t>At the interval of 4, the sub lists are {33, 12}, {31, 17}, {40, 25}, {8, 42}.</a:t>
            </a:r>
          </a:p>
          <a:p>
            <a:pPr marL="0" indent="0" fontAlgn="base">
              <a:buNone/>
            </a:pPr>
            <a:endParaRPr lang="en-US" dirty="0"/>
          </a:p>
        </p:txBody>
      </p:sp>
      <p:sp>
        <p:nvSpPr>
          <p:cNvPr id="3" name="Date Placeholder 2"/>
          <p:cNvSpPr>
            <a:spLocks noGrp="1"/>
          </p:cNvSpPr>
          <p:nvPr>
            <p:ph type="dt" sz="half" idx="10"/>
          </p:nvPr>
        </p:nvSpPr>
        <p:spPr/>
        <p:txBody>
          <a:bodyPr/>
          <a:lstStyle/>
          <a:p>
            <a:fld id="{2C31DBB8-7C1C-4CB1-97A5-56D0102B39F1}" type="datetime1">
              <a:rPr lang="en-US" smtClean="0"/>
              <a:t>5/19/2024</a:t>
            </a:fld>
            <a:endParaRPr lang="en-US"/>
          </a:p>
        </p:txBody>
      </p:sp>
      <p:sp>
        <p:nvSpPr>
          <p:cNvPr id="4" name="Slide Number Placeholder 3"/>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49855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Big O Notation</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a:t>
            </a:fld>
            <a:endParaRPr lang="en-US"/>
          </a:p>
        </p:txBody>
      </p:sp>
      <p:sp>
        <p:nvSpPr>
          <p:cNvPr id="7" name="Content Placeholder 6"/>
          <p:cNvSpPr>
            <a:spLocks noGrp="1"/>
          </p:cNvSpPr>
          <p:nvPr>
            <p:ph idx="1"/>
          </p:nvPr>
        </p:nvSpPr>
        <p:spPr/>
        <p:txBody>
          <a:bodyPr/>
          <a:lstStyle/>
          <a:p>
            <a:pPr marL="0" indent="0">
              <a:buNone/>
            </a:pPr>
            <a:r>
              <a:rPr lang="en-US" b="1" dirty="0"/>
              <a:t>What is Big O Notation in Data Structure?</a:t>
            </a:r>
          </a:p>
          <a:p>
            <a:pPr marL="0" indent="0" algn="just">
              <a:buNone/>
            </a:pPr>
            <a:r>
              <a:rPr lang="en-US" dirty="0"/>
              <a:t>Big O Notation in Data Structure is used to express algorithmic complexity using algebraic terms. It describes the upper bound of an algorithm's runtime and calculates the time and amount of memory needed to execute the algorithm for an input value.</a:t>
            </a:r>
          </a:p>
        </p:txBody>
      </p:sp>
    </p:spTree>
    <p:extLst>
      <p:ext uri="{BB962C8B-B14F-4D97-AF65-F5344CB8AC3E}">
        <p14:creationId xmlns:p14="http://schemas.microsoft.com/office/powerpoint/2010/main" val="2760562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Shell Sort</a:t>
            </a:r>
          </a:p>
        </p:txBody>
      </p:sp>
      <p:sp>
        <p:nvSpPr>
          <p:cNvPr id="3" name="Date Placeholder 2"/>
          <p:cNvSpPr>
            <a:spLocks noGrp="1"/>
          </p:cNvSpPr>
          <p:nvPr>
            <p:ph type="dt" sz="half" idx="10"/>
          </p:nvPr>
        </p:nvSpPr>
        <p:spPr/>
        <p:txBody>
          <a:bodyPr/>
          <a:lstStyle/>
          <a:p>
            <a:fld id="{2C31DBB8-7C1C-4CB1-97A5-56D0102B39F1}" type="datetime1">
              <a:rPr lang="en-US" smtClean="0"/>
              <a:t>5/19/2024</a:t>
            </a:fld>
            <a:endParaRPr lang="en-US"/>
          </a:p>
        </p:txBody>
      </p:sp>
      <p:sp>
        <p:nvSpPr>
          <p:cNvPr id="4" name="Slide Number Placeholder 3"/>
          <p:cNvSpPr>
            <a:spLocks noGrp="1"/>
          </p:cNvSpPr>
          <p:nvPr>
            <p:ph type="sldNum" sz="quarter" idx="12"/>
          </p:nvPr>
        </p:nvSpPr>
        <p:spPr/>
        <p:txBody>
          <a:bodyPr/>
          <a:lstStyle/>
          <a:p>
            <a:endParaRPr lang="en-US" dirty="0"/>
          </a:p>
        </p:txBody>
      </p:sp>
      <p:pic>
        <p:nvPicPr>
          <p:cNvPr id="1026" name="Picture 2" descr="Shell Sort Algorithm"/>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tretch>
            <a:fillRect/>
          </a:stretch>
        </p:blipFill>
        <p:spPr bwMode="auto">
          <a:xfrm>
            <a:off x="943665" y="1550709"/>
            <a:ext cx="4901717" cy="3097885"/>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p:cNvPicPr>
            <a:picLocks noGrp="1" noChangeAspect="1"/>
          </p:cNvPicPr>
          <p:nvPr>
            <p:ph sz="quarter" idx="16"/>
          </p:nvPr>
        </p:nvPicPr>
        <p:blipFill>
          <a:blip r:embed="rId3"/>
          <a:stretch>
            <a:fillRect/>
          </a:stretch>
        </p:blipFill>
        <p:spPr>
          <a:xfrm>
            <a:off x="6283233" y="1489603"/>
            <a:ext cx="4654731" cy="2350877"/>
          </a:xfrm>
          <a:prstGeom prst="rect">
            <a:avLst/>
          </a:prstGeom>
        </p:spPr>
      </p:pic>
      <p:pic>
        <p:nvPicPr>
          <p:cNvPr id="2" name="Picture 1"/>
          <p:cNvPicPr>
            <a:picLocks noChangeAspect="1"/>
          </p:cNvPicPr>
          <p:nvPr/>
        </p:nvPicPr>
        <p:blipFill>
          <a:blip r:embed="rId4"/>
          <a:stretch>
            <a:fillRect/>
          </a:stretch>
        </p:blipFill>
        <p:spPr>
          <a:xfrm>
            <a:off x="1018903" y="4681448"/>
            <a:ext cx="4751242" cy="777476"/>
          </a:xfrm>
          <a:prstGeom prst="rect">
            <a:avLst/>
          </a:prstGeom>
        </p:spPr>
      </p:pic>
      <p:sp>
        <p:nvSpPr>
          <p:cNvPr id="6" name="TextBox 5"/>
          <p:cNvSpPr txBox="1"/>
          <p:nvPr/>
        </p:nvSpPr>
        <p:spPr>
          <a:xfrm>
            <a:off x="1018903" y="1238183"/>
            <a:ext cx="3579223" cy="369332"/>
          </a:xfrm>
          <a:prstGeom prst="rect">
            <a:avLst/>
          </a:prstGeom>
          <a:noFill/>
        </p:spPr>
        <p:txBody>
          <a:bodyPr wrap="square" rtlCol="0">
            <a:spAutoFit/>
          </a:bodyPr>
          <a:lstStyle/>
          <a:p>
            <a:r>
              <a:rPr lang="en-US" dirty="0"/>
              <a:t>N=4</a:t>
            </a:r>
          </a:p>
        </p:txBody>
      </p:sp>
      <p:pic>
        <p:nvPicPr>
          <p:cNvPr id="10" name="Picture 9"/>
          <p:cNvPicPr>
            <a:picLocks noChangeAspect="1"/>
          </p:cNvPicPr>
          <p:nvPr/>
        </p:nvPicPr>
        <p:blipFill>
          <a:blip r:embed="rId5"/>
          <a:stretch>
            <a:fillRect/>
          </a:stretch>
        </p:blipFill>
        <p:spPr>
          <a:xfrm>
            <a:off x="6283233" y="3943009"/>
            <a:ext cx="4955721" cy="770271"/>
          </a:xfrm>
          <a:prstGeom prst="rect">
            <a:avLst/>
          </a:prstGeom>
        </p:spPr>
      </p:pic>
      <p:sp>
        <p:nvSpPr>
          <p:cNvPr id="12" name="TextBox 11"/>
          <p:cNvSpPr txBox="1"/>
          <p:nvPr/>
        </p:nvSpPr>
        <p:spPr>
          <a:xfrm>
            <a:off x="6820988" y="1304937"/>
            <a:ext cx="3579223" cy="369332"/>
          </a:xfrm>
          <a:prstGeom prst="rect">
            <a:avLst/>
          </a:prstGeom>
          <a:noFill/>
        </p:spPr>
        <p:txBody>
          <a:bodyPr wrap="square" rtlCol="0">
            <a:spAutoFit/>
          </a:bodyPr>
          <a:lstStyle/>
          <a:p>
            <a:r>
              <a:rPr lang="en-US" dirty="0"/>
              <a:t>N=2</a:t>
            </a:r>
          </a:p>
        </p:txBody>
      </p:sp>
    </p:spTree>
    <p:extLst>
      <p:ext uri="{BB962C8B-B14F-4D97-AF65-F5344CB8AC3E}">
        <p14:creationId xmlns:p14="http://schemas.microsoft.com/office/powerpoint/2010/main" val="1460779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Shell Sort</a:t>
            </a:r>
          </a:p>
        </p:txBody>
      </p:sp>
      <p:sp>
        <p:nvSpPr>
          <p:cNvPr id="3" name="Date Placeholder 2"/>
          <p:cNvSpPr>
            <a:spLocks noGrp="1"/>
          </p:cNvSpPr>
          <p:nvPr>
            <p:ph type="dt" sz="half" idx="10"/>
          </p:nvPr>
        </p:nvSpPr>
        <p:spPr/>
        <p:txBody>
          <a:bodyPr/>
          <a:lstStyle/>
          <a:p>
            <a:fld id="{2C31DBB8-7C1C-4CB1-97A5-56D0102B39F1}" type="datetime1">
              <a:rPr lang="en-US" smtClean="0"/>
              <a:t>5/19/2024</a:t>
            </a:fld>
            <a:endParaRPr lang="en-US"/>
          </a:p>
        </p:txBody>
      </p:sp>
      <p:sp>
        <p:nvSpPr>
          <p:cNvPr id="4" name="Slide Number Placeholder 3"/>
          <p:cNvSpPr>
            <a:spLocks noGrp="1"/>
          </p:cNvSpPr>
          <p:nvPr>
            <p:ph type="sldNum" sz="quarter" idx="12"/>
          </p:nvPr>
        </p:nvSpPr>
        <p:spPr/>
        <p:txBody>
          <a:bodyPr/>
          <a:lstStyle/>
          <a:p>
            <a:endParaRPr lang="en-US" dirty="0"/>
          </a:p>
        </p:txBody>
      </p:sp>
      <p:sp>
        <p:nvSpPr>
          <p:cNvPr id="6" name="TextBox 5"/>
          <p:cNvSpPr txBox="1"/>
          <p:nvPr/>
        </p:nvSpPr>
        <p:spPr>
          <a:xfrm>
            <a:off x="1018903" y="1238183"/>
            <a:ext cx="3579223" cy="369332"/>
          </a:xfrm>
          <a:prstGeom prst="rect">
            <a:avLst/>
          </a:prstGeom>
          <a:noFill/>
        </p:spPr>
        <p:txBody>
          <a:bodyPr wrap="square" rtlCol="0">
            <a:spAutoFit/>
          </a:bodyPr>
          <a:lstStyle/>
          <a:p>
            <a:r>
              <a:rPr lang="en-US" dirty="0"/>
              <a:t>N=1</a:t>
            </a:r>
          </a:p>
        </p:txBody>
      </p:sp>
      <p:pic>
        <p:nvPicPr>
          <p:cNvPr id="11" name="Content Placeholder 10"/>
          <p:cNvPicPr>
            <a:picLocks noGrp="1" noChangeAspect="1"/>
          </p:cNvPicPr>
          <p:nvPr>
            <p:ph sz="quarter" idx="15"/>
          </p:nvPr>
        </p:nvPicPr>
        <p:blipFill>
          <a:blip r:embed="rId2"/>
          <a:stretch>
            <a:fillRect/>
          </a:stretch>
        </p:blipFill>
        <p:spPr>
          <a:xfrm>
            <a:off x="3341605" y="1238183"/>
            <a:ext cx="4051972" cy="5443871"/>
          </a:xfrm>
          <a:prstGeom prst="rect">
            <a:avLst/>
          </a:prstGeom>
        </p:spPr>
      </p:pic>
    </p:spTree>
    <p:extLst>
      <p:ext uri="{BB962C8B-B14F-4D97-AF65-F5344CB8AC3E}">
        <p14:creationId xmlns:p14="http://schemas.microsoft.com/office/powerpoint/2010/main" val="3714346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Heap Sort</a:t>
            </a:r>
          </a:p>
        </p:txBody>
      </p:sp>
      <p:sp>
        <p:nvSpPr>
          <p:cNvPr id="8" name="Content Placeholder 7"/>
          <p:cNvSpPr>
            <a:spLocks noGrp="1"/>
          </p:cNvSpPr>
          <p:nvPr>
            <p:ph idx="1"/>
          </p:nvPr>
        </p:nvSpPr>
        <p:spPr/>
        <p:txBody>
          <a:bodyPr/>
          <a:lstStyle/>
          <a:p>
            <a:r>
              <a:rPr lang="en-US" dirty="0"/>
              <a:t>Heap sort is a comparison-based sorting technique based on Binary Heap data structure. It is similar to the selection sort where we first find the minimum element and place the minimum element at the beginning. Repeat the same process for the remaining elements.</a:t>
            </a:r>
          </a:p>
        </p:txBody>
      </p:sp>
      <p:sp>
        <p:nvSpPr>
          <p:cNvPr id="3" name="Date Placeholder 2"/>
          <p:cNvSpPr>
            <a:spLocks noGrp="1"/>
          </p:cNvSpPr>
          <p:nvPr>
            <p:ph type="dt" sz="half" idx="10"/>
          </p:nvPr>
        </p:nvSpPr>
        <p:spPr/>
        <p:txBody>
          <a:bodyPr/>
          <a:lstStyle/>
          <a:p>
            <a:fld id="{2C31DBB8-7C1C-4CB1-97A5-56D0102B39F1}" type="datetime1">
              <a:rPr lang="en-US" smtClean="0"/>
              <a:t>5/19/2024</a:t>
            </a:fld>
            <a:endParaRPr lang="en-US"/>
          </a:p>
        </p:txBody>
      </p:sp>
      <p:sp>
        <p:nvSpPr>
          <p:cNvPr id="4" name="Slide Number Placeholder 3"/>
          <p:cNvSpPr>
            <a:spLocks noGrp="1"/>
          </p:cNvSpPr>
          <p:nvPr>
            <p:ph type="sldNum" sz="quarter" idx="12"/>
          </p:nvPr>
        </p:nvSpPr>
        <p:spPr/>
        <p:txBody>
          <a:bodyPr/>
          <a:lstStyle/>
          <a:p>
            <a:endParaRPr lang="en-US" dirty="0"/>
          </a:p>
        </p:txBody>
      </p:sp>
      <p:pic>
        <p:nvPicPr>
          <p:cNvPr id="12" name="Picture 11"/>
          <p:cNvPicPr>
            <a:picLocks noChangeAspect="1"/>
          </p:cNvPicPr>
          <p:nvPr/>
        </p:nvPicPr>
        <p:blipFill>
          <a:blip r:embed="rId2"/>
          <a:stretch>
            <a:fillRect/>
          </a:stretch>
        </p:blipFill>
        <p:spPr>
          <a:xfrm>
            <a:off x="1306285" y="2864641"/>
            <a:ext cx="5907677" cy="2776608"/>
          </a:xfrm>
          <a:prstGeom prst="rect">
            <a:avLst/>
          </a:prstGeom>
        </p:spPr>
      </p:pic>
    </p:spTree>
    <p:extLst>
      <p:ext uri="{BB962C8B-B14F-4D97-AF65-F5344CB8AC3E}">
        <p14:creationId xmlns:p14="http://schemas.microsoft.com/office/powerpoint/2010/main" val="1875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Heap Sort</a:t>
            </a:r>
          </a:p>
        </p:txBody>
      </p:sp>
      <p:pic>
        <p:nvPicPr>
          <p:cNvPr id="5" name="Content Placeholder 4"/>
          <p:cNvPicPr>
            <a:picLocks noGrp="1" noChangeAspect="1"/>
          </p:cNvPicPr>
          <p:nvPr>
            <p:ph idx="1"/>
          </p:nvPr>
        </p:nvPicPr>
        <p:blipFill>
          <a:blip r:embed="rId2"/>
          <a:stretch>
            <a:fillRect/>
          </a:stretch>
        </p:blipFill>
        <p:spPr>
          <a:xfrm>
            <a:off x="733697" y="1059112"/>
            <a:ext cx="5139591" cy="2415608"/>
          </a:xfrm>
          <a:prstGeom prst="rect">
            <a:avLst/>
          </a:prstGeom>
        </p:spPr>
      </p:pic>
      <p:pic>
        <p:nvPicPr>
          <p:cNvPr id="9" name="Picture 8"/>
          <p:cNvPicPr>
            <a:picLocks noChangeAspect="1"/>
          </p:cNvPicPr>
          <p:nvPr/>
        </p:nvPicPr>
        <p:blipFill>
          <a:blip r:embed="rId3"/>
          <a:stretch>
            <a:fillRect/>
          </a:stretch>
        </p:blipFill>
        <p:spPr>
          <a:xfrm>
            <a:off x="5873288" y="1059112"/>
            <a:ext cx="5151763" cy="2421328"/>
          </a:xfrm>
          <a:prstGeom prst="rect">
            <a:avLst/>
          </a:prstGeom>
        </p:spPr>
      </p:pic>
      <p:pic>
        <p:nvPicPr>
          <p:cNvPr id="10" name="Picture 9"/>
          <p:cNvPicPr>
            <a:picLocks noChangeAspect="1"/>
          </p:cNvPicPr>
          <p:nvPr/>
        </p:nvPicPr>
        <p:blipFill>
          <a:blip r:embed="rId4"/>
          <a:stretch>
            <a:fillRect/>
          </a:stretch>
        </p:blipFill>
        <p:spPr>
          <a:xfrm>
            <a:off x="752359" y="3716004"/>
            <a:ext cx="5139591" cy="2415608"/>
          </a:xfrm>
          <a:prstGeom prst="rect">
            <a:avLst/>
          </a:prstGeom>
        </p:spPr>
      </p:pic>
      <p:pic>
        <p:nvPicPr>
          <p:cNvPr id="11" name="Picture 10"/>
          <p:cNvPicPr>
            <a:picLocks noChangeAspect="1"/>
          </p:cNvPicPr>
          <p:nvPr/>
        </p:nvPicPr>
        <p:blipFill>
          <a:blip r:embed="rId5"/>
          <a:stretch>
            <a:fillRect/>
          </a:stretch>
        </p:blipFill>
        <p:spPr>
          <a:xfrm>
            <a:off x="5873287" y="3703062"/>
            <a:ext cx="5151763" cy="2421328"/>
          </a:xfrm>
          <a:prstGeom prst="rect">
            <a:avLst/>
          </a:prstGeom>
        </p:spPr>
      </p:pic>
    </p:spTree>
    <p:extLst>
      <p:ext uri="{BB962C8B-B14F-4D97-AF65-F5344CB8AC3E}">
        <p14:creationId xmlns:p14="http://schemas.microsoft.com/office/powerpoint/2010/main" val="1775709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Heap Sort</a:t>
            </a:r>
          </a:p>
        </p:txBody>
      </p:sp>
      <p:pic>
        <p:nvPicPr>
          <p:cNvPr id="3" name="Content Placeholder 2"/>
          <p:cNvPicPr>
            <a:picLocks noGrp="1" noChangeAspect="1"/>
          </p:cNvPicPr>
          <p:nvPr>
            <p:ph idx="1"/>
          </p:nvPr>
        </p:nvPicPr>
        <p:blipFill>
          <a:blip r:embed="rId2"/>
          <a:stretch>
            <a:fillRect/>
          </a:stretch>
        </p:blipFill>
        <p:spPr>
          <a:xfrm>
            <a:off x="838200" y="1019923"/>
            <a:ext cx="9525000" cy="4476750"/>
          </a:xfrm>
          <a:prstGeom prst="rect">
            <a:avLst/>
          </a:prstGeom>
        </p:spPr>
      </p:pic>
    </p:spTree>
    <p:extLst>
      <p:ext uri="{BB962C8B-B14F-4D97-AF65-F5344CB8AC3E}">
        <p14:creationId xmlns:p14="http://schemas.microsoft.com/office/powerpoint/2010/main" val="3601471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19748" y="1815736"/>
            <a:ext cx="3474720" cy="1619795"/>
          </a:xfrm>
        </p:spPr>
        <p:txBody>
          <a:bodyPr>
            <a:normAutofit fontScale="90000"/>
          </a:bodyPr>
          <a:lstStyle/>
          <a:p>
            <a:r>
              <a:rPr lang="en-US" dirty="0">
                <a:solidFill>
                  <a:srgbClr val="0070C0"/>
                </a:solidFill>
              </a:rPr>
              <a:t>Thank You!</a:t>
            </a:r>
          </a:p>
        </p:txBody>
      </p:sp>
    </p:spTree>
    <p:extLst>
      <p:ext uri="{BB962C8B-B14F-4D97-AF65-F5344CB8AC3E}">
        <p14:creationId xmlns:p14="http://schemas.microsoft.com/office/powerpoint/2010/main" val="420887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Big O Notation</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a:t>
            </a:fld>
            <a:endParaRPr lang="en-US"/>
          </a:p>
        </p:txBody>
      </p:sp>
      <p:sp>
        <p:nvSpPr>
          <p:cNvPr id="7" name="Content Placeholder 6"/>
          <p:cNvSpPr>
            <a:spLocks noGrp="1"/>
          </p:cNvSpPr>
          <p:nvPr>
            <p:ph idx="1"/>
          </p:nvPr>
        </p:nvSpPr>
        <p:spPr/>
        <p:txBody>
          <a:bodyPr>
            <a:normAutofit/>
          </a:bodyPr>
          <a:lstStyle/>
          <a:p>
            <a:pPr marL="0" indent="0">
              <a:buNone/>
            </a:pPr>
            <a:r>
              <a:rPr lang="en-US" b="1" dirty="0"/>
              <a:t>Writing Big O Notation</a:t>
            </a:r>
          </a:p>
          <a:p>
            <a:pPr marL="0" indent="0">
              <a:buNone/>
            </a:pPr>
            <a:r>
              <a:rPr lang="en-US" sz="2400" dirty="0"/>
              <a:t>When we write Big O notation, we look for the fastest-growing term as the input gets larger and larger. We can simplify the equation by dropping constants and any non-dominant terms. </a:t>
            </a:r>
          </a:p>
          <a:p>
            <a:pPr marL="0" indent="0">
              <a:buNone/>
            </a:pPr>
            <a:r>
              <a:rPr lang="en-US" sz="2000" dirty="0"/>
              <a:t>For example, O(2N) becomes O(N), and O(N² + N + 1000) becomes O(N²).</a:t>
            </a:r>
          </a:p>
          <a:p>
            <a:pPr marL="0" indent="0">
              <a:buNone/>
            </a:pPr>
            <a:endParaRPr lang="en-US" sz="2400" dirty="0"/>
          </a:p>
          <a:p>
            <a:pPr marL="0" indent="0">
              <a:buNone/>
            </a:pPr>
            <a:r>
              <a:rPr lang="en-US" sz="2400" dirty="0"/>
              <a:t>Binary Search is O(log N) which is less complex than Linear Search. There are many more complex algorithms. A common example of a quadratic algorithm or O(N²) is a nested for loop. In a nested loop, we iterate through the entire data in an outer loop. Then for each element, we iterate through the data in an inner loop. This is N x N times of N².</a:t>
            </a:r>
          </a:p>
        </p:txBody>
      </p:sp>
    </p:spTree>
    <p:extLst>
      <p:ext uri="{BB962C8B-B14F-4D97-AF65-F5344CB8AC3E}">
        <p14:creationId xmlns:p14="http://schemas.microsoft.com/office/powerpoint/2010/main" val="117342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3845787" y="1929697"/>
            <a:ext cx="3533775" cy="3467100"/>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a:t>
            </a:fld>
            <a:endParaRPr lang="en-US"/>
          </a:p>
        </p:txBody>
      </p:sp>
    </p:spTree>
    <p:extLst>
      <p:ext uri="{BB962C8B-B14F-4D97-AF65-F5344CB8AC3E}">
        <p14:creationId xmlns:p14="http://schemas.microsoft.com/office/powerpoint/2010/main" val="851712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6</a:t>
            </a:fld>
            <a:endParaRPr lang="en-US"/>
          </a:p>
        </p:txBody>
      </p:sp>
      <p:pic>
        <p:nvPicPr>
          <p:cNvPr id="7" name="Content Placeholder 6"/>
          <p:cNvPicPr>
            <a:picLocks noGrp="1" noChangeAspect="1"/>
          </p:cNvPicPr>
          <p:nvPr>
            <p:ph idx="1"/>
          </p:nvPr>
        </p:nvPicPr>
        <p:blipFill>
          <a:blip r:embed="rId2"/>
          <a:stretch>
            <a:fillRect/>
          </a:stretch>
        </p:blipFill>
        <p:spPr>
          <a:xfrm>
            <a:off x="2238375" y="1021556"/>
            <a:ext cx="7715250" cy="5048250"/>
          </a:xfrm>
          <a:prstGeom prst="rect">
            <a:avLst/>
          </a:prstGeom>
        </p:spPr>
      </p:pic>
    </p:spTree>
    <p:extLst>
      <p:ext uri="{BB962C8B-B14F-4D97-AF65-F5344CB8AC3E}">
        <p14:creationId xmlns:p14="http://schemas.microsoft.com/office/powerpoint/2010/main" val="606115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Sorting </a:t>
            </a:r>
          </a:p>
        </p:txBody>
      </p:sp>
      <p:sp>
        <p:nvSpPr>
          <p:cNvPr id="3" name="Content Placeholder 2"/>
          <p:cNvSpPr>
            <a:spLocks noGrp="1"/>
          </p:cNvSpPr>
          <p:nvPr>
            <p:ph idx="1"/>
          </p:nvPr>
        </p:nvSpPr>
        <p:spPr/>
        <p:txBody>
          <a:bodyPr>
            <a:normAutofit fontScale="92500" lnSpcReduction="20000"/>
          </a:bodyPr>
          <a:lstStyle/>
          <a:p>
            <a:pPr marL="457200" lvl="0" indent="-325755">
              <a:spcBef>
                <a:spcPts val="0"/>
              </a:spcBef>
              <a:buSzPct val="100000"/>
              <a:buChar char="●"/>
            </a:pPr>
            <a:r>
              <a:rPr lang="en-US" dirty="0"/>
              <a:t>Sorting is a technique to </a:t>
            </a:r>
            <a:r>
              <a:rPr lang="en-US" b="1" dirty="0"/>
              <a:t>rearrange the elements of a list</a:t>
            </a:r>
            <a:r>
              <a:rPr lang="en-US" dirty="0"/>
              <a:t> in ascending or descending order</a:t>
            </a:r>
          </a:p>
          <a:p>
            <a:pPr marL="457200" lvl="0" indent="-325755">
              <a:spcBef>
                <a:spcPts val="0"/>
              </a:spcBef>
              <a:buSzPct val="100000"/>
              <a:buChar char="●"/>
            </a:pPr>
            <a:r>
              <a:rPr lang="en-US" dirty="0"/>
              <a:t>Sorting is a process through which the data is arranged in ascending or descending order </a:t>
            </a:r>
          </a:p>
          <a:p>
            <a:pPr marL="457200" lvl="0" indent="-325755">
              <a:spcBef>
                <a:spcPts val="0"/>
              </a:spcBef>
              <a:buSzPct val="100000"/>
              <a:buChar char="●"/>
            </a:pPr>
            <a:r>
              <a:rPr lang="en-US" dirty="0"/>
              <a:t>The complexity of a sorting algorithm can be measured in terms of </a:t>
            </a:r>
          </a:p>
          <a:p>
            <a:pPr marL="914400" lvl="1" indent="-304165">
              <a:spcBef>
                <a:spcPts val="0"/>
              </a:spcBef>
              <a:buSzPct val="100000"/>
              <a:buChar char="○"/>
            </a:pPr>
            <a:r>
              <a:rPr lang="en-US" dirty="0"/>
              <a:t>number of algorithm steps to sort n records </a:t>
            </a:r>
          </a:p>
          <a:p>
            <a:pPr marL="914400" lvl="1" indent="-304165">
              <a:spcBef>
                <a:spcPts val="0"/>
              </a:spcBef>
              <a:buSzPct val="100000"/>
              <a:buChar char="○"/>
            </a:pPr>
            <a:r>
              <a:rPr lang="en-US" dirty="0"/>
              <a:t>number of comparisons between keys (appropriate when the keys are long character strings) </a:t>
            </a:r>
          </a:p>
          <a:p>
            <a:pPr marL="914400" lvl="1" indent="-304165">
              <a:spcBef>
                <a:spcPts val="0"/>
              </a:spcBef>
              <a:buSzPct val="100000"/>
              <a:buChar char="○"/>
            </a:pPr>
            <a:r>
              <a:rPr lang="en-US" dirty="0"/>
              <a:t>number of times records must be moved (appropriate when record size is large) </a:t>
            </a:r>
          </a:p>
          <a:p>
            <a:pPr marL="457200" lvl="0" indent="-325755">
              <a:spcBef>
                <a:spcPts val="0"/>
              </a:spcBef>
              <a:buSzPct val="100000"/>
              <a:buChar char="●"/>
            </a:pPr>
            <a:r>
              <a:rPr lang="en-US" dirty="0"/>
              <a:t>Example: </a:t>
            </a:r>
          </a:p>
          <a:p>
            <a:pPr marL="914400" lvl="1" indent="-304165">
              <a:spcBef>
                <a:spcPts val="0"/>
              </a:spcBef>
              <a:buSzPct val="100000"/>
              <a:buChar char="○"/>
            </a:pPr>
            <a:r>
              <a:rPr lang="en-US" dirty="0"/>
              <a:t>1, 3, 4, 6, 8, 9 are in increasing order, as every next element is greater than the previous element. </a:t>
            </a:r>
          </a:p>
          <a:p>
            <a:pPr marL="914400" lvl="1" indent="-304165">
              <a:spcBef>
                <a:spcPts val="0"/>
              </a:spcBef>
              <a:buSzPct val="100000"/>
              <a:buChar char="○"/>
            </a:pPr>
            <a:r>
              <a:rPr lang="en-US" dirty="0"/>
              <a:t>9, 8, 6, 4, 3, 1 are in decreasing order, as every next element is less than the previous element. </a:t>
            </a:r>
          </a:p>
          <a:p>
            <a:pPr marL="914400" lvl="1" indent="-304165">
              <a:spcBef>
                <a:spcPts val="0"/>
              </a:spcBef>
              <a:buSzPct val="100000"/>
              <a:buChar char="○"/>
            </a:pPr>
            <a:r>
              <a:rPr lang="en-US" dirty="0"/>
              <a:t>9, 8, 6, 3, 3, 1 are in non-increasing order, as every next element is less than or equal to (in case of 3) but not greater than any previous element. </a:t>
            </a:r>
          </a:p>
          <a:p>
            <a:pPr marL="914400" lvl="1" indent="-304165">
              <a:spcBef>
                <a:spcPts val="0"/>
              </a:spcBef>
              <a:buSzPct val="100000"/>
              <a:buChar char="○"/>
            </a:pPr>
            <a:r>
              <a:rPr lang="en-US" dirty="0"/>
              <a:t>1, 3, 3, 6, 8, 9 are in non-decreasing order, as every next element is greater than or equal to (in case of 3) but not less than the previous one. </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7</a:t>
            </a:fld>
            <a:endParaRPr lang="en-US"/>
          </a:p>
        </p:txBody>
      </p:sp>
    </p:spTree>
    <p:extLst>
      <p:ext uri="{BB962C8B-B14F-4D97-AF65-F5344CB8AC3E}">
        <p14:creationId xmlns:p14="http://schemas.microsoft.com/office/powerpoint/2010/main" val="216610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Sorting …</a:t>
            </a:r>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8</a:t>
            </a:fld>
            <a:endParaRPr lang="en-US"/>
          </a:p>
        </p:txBody>
      </p:sp>
      <p:sp>
        <p:nvSpPr>
          <p:cNvPr id="3" name="Content Placeholder 2"/>
          <p:cNvSpPr>
            <a:spLocks noGrp="1"/>
          </p:cNvSpPr>
          <p:nvPr>
            <p:ph idx="1"/>
          </p:nvPr>
        </p:nvSpPr>
        <p:spPr/>
        <p:txBody>
          <a:bodyPr>
            <a:normAutofit/>
          </a:bodyPr>
          <a:lstStyle/>
          <a:p>
            <a:pPr marL="457200" lvl="0" indent="-342900">
              <a:spcBef>
                <a:spcPts val="0"/>
              </a:spcBef>
              <a:buSzPts val="1800"/>
              <a:buChar char="●"/>
            </a:pPr>
            <a:r>
              <a:rPr lang="en-US" dirty="0"/>
              <a:t>Sorting algorithms may require some extra space for comparison and temporary storage of few data elements. </a:t>
            </a:r>
          </a:p>
          <a:p>
            <a:pPr marL="457200" lvl="0" indent="-342900">
              <a:spcBef>
                <a:spcPts val="0"/>
              </a:spcBef>
              <a:buSzPts val="1800"/>
              <a:buChar char="●"/>
            </a:pPr>
            <a:r>
              <a:rPr lang="en-US" dirty="0"/>
              <a:t>Those algorithms which do not require any extra space for sorting is said to happen in-place or within the array itself. It is called </a:t>
            </a:r>
            <a:r>
              <a:rPr lang="en-US" b="1" dirty="0"/>
              <a:t>in-place sorting</a:t>
            </a:r>
            <a:r>
              <a:rPr lang="en-US" dirty="0"/>
              <a:t>. </a:t>
            </a:r>
          </a:p>
          <a:p>
            <a:pPr marL="457200" lvl="0" indent="-342900">
              <a:spcBef>
                <a:spcPts val="0"/>
              </a:spcBef>
              <a:buSzPts val="1800"/>
              <a:buChar char="●"/>
            </a:pPr>
            <a:r>
              <a:rPr lang="en-US" dirty="0"/>
              <a:t>Bubble sort is an example of in-place sorting. </a:t>
            </a:r>
          </a:p>
          <a:p>
            <a:pPr marL="457200" lvl="0" indent="-342900">
              <a:spcBef>
                <a:spcPts val="0"/>
              </a:spcBef>
              <a:buSzPts val="1800"/>
              <a:buChar char="●"/>
            </a:pPr>
            <a:endParaRPr lang="en-US" dirty="0"/>
          </a:p>
          <a:p>
            <a:pPr marL="457200" lvl="0" indent="-342900">
              <a:spcBef>
                <a:spcPts val="0"/>
              </a:spcBef>
              <a:buSzPts val="1800"/>
              <a:buChar char="●"/>
            </a:pPr>
            <a:r>
              <a:rPr lang="en-US" dirty="0"/>
              <a:t>Sorting which uses equal or more space is called </a:t>
            </a:r>
            <a:r>
              <a:rPr lang="en-US" b="1" dirty="0"/>
              <a:t>not-in-place sorting</a:t>
            </a:r>
            <a:r>
              <a:rPr lang="en-US" dirty="0"/>
              <a:t>. </a:t>
            </a:r>
          </a:p>
          <a:p>
            <a:pPr marL="457200" lvl="0" indent="-342900">
              <a:spcBef>
                <a:spcPts val="0"/>
              </a:spcBef>
              <a:buSzPts val="1800"/>
              <a:buChar char="●"/>
            </a:pPr>
            <a:r>
              <a:rPr lang="en-US" dirty="0"/>
              <a:t>Merge-sort is an example of not-in-place sorting. </a:t>
            </a:r>
          </a:p>
          <a:p>
            <a:pPr marL="457200" lvl="0" indent="-342900">
              <a:spcBef>
                <a:spcPts val="0"/>
              </a:spcBef>
              <a:buSzPts val="1800"/>
              <a:buChar char="●"/>
            </a:pPr>
            <a:endParaRPr lang="en-US" dirty="0"/>
          </a:p>
          <a:p>
            <a:endParaRPr lang="en-US" dirty="0"/>
          </a:p>
        </p:txBody>
      </p:sp>
    </p:spTree>
    <p:extLst>
      <p:ext uri="{BB962C8B-B14F-4D97-AF65-F5344CB8AC3E}">
        <p14:creationId xmlns:p14="http://schemas.microsoft.com/office/powerpoint/2010/main" val="416775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a:t>Internal vs External Sorting</a:t>
            </a:r>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5/19/2024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9</a:t>
            </a:fld>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sz="3000" b="1" u="sng" dirty="0"/>
              <a:t>Internal Sort</a:t>
            </a:r>
          </a:p>
          <a:p>
            <a:pPr marL="0" indent="0">
              <a:buNone/>
            </a:pPr>
            <a:r>
              <a:rPr lang="en-US" sz="2400" b="1" dirty="0"/>
              <a:t>An internal sort </a:t>
            </a:r>
            <a:r>
              <a:rPr lang="en-US" sz="2400" dirty="0"/>
              <a:t>is any data sorting process that takes place entirely within the main memory of a computer. This is possible whenever the data to be sorted is small enough to all be held in the main memory.</a:t>
            </a:r>
          </a:p>
          <a:p>
            <a:pPr marL="0" indent="0">
              <a:buNone/>
            </a:pPr>
            <a:r>
              <a:rPr lang="en-US" sz="2400" dirty="0"/>
              <a:t>There are 3 types of internal sorts. </a:t>
            </a:r>
          </a:p>
          <a:p>
            <a:r>
              <a:rPr lang="en-US" sz="2400" dirty="0"/>
              <a:t>SELECTION SORT </a:t>
            </a:r>
          </a:p>
          <a:p>
            <a:r>
              <a:rPr lang="en-US" sz="2400" dirty="0"/>
              <a:t>INSERTION SORT</a:t>
            </a:r>
          </a:p>
          <a:p>
            <a:r>
              <a:rPr lang="en-US" sz="2400" dirty="0"/>
              <a:t>EXCHANGE SORT </a:t>
            </a:r>
          </a:p>
          <a:p>
            <a:pPr marL="0" indent="0">
              <a:buNone/>
            </a:pPr>
            <a:r>
              <a:rPr lang="en-US" sz="3000" b="1" u="sng" dirty="0"/>
              <a:t>External sort</a:t>
            </a:r>
            <a:endParaRPr lang="en-US" sz="3000" u="sng" dirty="0"/>
          </a:p>
          <a:p>
            <a:r>
              <a:rPr lang="en-US" sz="2400" dirty="0"/>
              <a:t>Sorting large amount of data requires external or secondary memory. This process uses external memory such as HDD, to store the data which is not fit into the main memory therefore called</a:t>
            </a:r>
            <a:r>
              <a:rPr lang="en-US" sz="2400" b="1" dirty="0"/>
              <a:t> external sort. </a:t>
            </a:r>
          </a:p>
          <a:p>
            <a:r>
              <a:rPr lang="en-US" sz="2400" dirty="0"/>
              <a:t>So, primary memory holds the currently being sorted data only. All external sorts are based on process of merging. Different parts of data are sorted separately and merged together. Ex:- Merge Sort</a:t>
            </a:r>
          </a:p>
          <a:p>
            <a:endParaRPr lang="en-US" dirty="0"/>
          </a:p>
        </p:txBody>
      </p:sp>
    </p:spTree>
    <p:extLst>
      <p:ext uri="{BB962C8B-B14F-4D97-AF65-F5344CB8AC3E}">
        <p14:creationId xmlns:p14="http://schemas.microsoft.com/office/powerpoint/2010/main" val="156647155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10390</TotalTime>
  <Words>1970</Words>
  <Application>Microsoft Office PowerPoint</Application>
  <PresentationFormat>Widescreen</PresentationFormat>
  <Paragraphs>197</Paragraphs>
  <Slides>35</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Custom Design</vt:lpstr>
      <vt:lpstr>PowerPoint Presentation</vt:lpstr>
      <vt:lpstr>CONTENTS</vt:lpstr>
      <vt:lpstr>Big O Notation</vt:lpstr>
      <vt:lpstr>Big O Notation</vt:lpstr>
      <vt:lpstr>PowerPoint Presentation</vt:lpstr>
      <vt:lpstr>PowerPoint Presentation</vt:lpstr>
      <vt:lpstr>Sorting </vt:lpstr>
      <vt:lpstr>Sorting …</vt:lpstr>
      <vt:lpstr>Internal vs External Sorting</vt:lpstr>
      <vt:lpstr>Types of Sorting</vt:lpstr>
      <vt:lpstr>Bubble Sort</vt:lpstr>
      <vt:lpstr>How Bubble Sort Works</vt:lpstr>
      <vt:lpstr>In the second pass</vt:lpstr>
      <vt:lpstr>In the third pass</vt:lpstr>
      <vt:lpstr>Insertion Sort</vt:lpstr>
      <vt:lpstr>Working of Insertion sort </vt:lpstr>
      <vt:lpstr>Selection Sort</vt:lpstr>
      <vt:lpstr>Selection Sort Example</vt:lpstr>
      <vt:lpstr>Exchange sort </vt:lpstr>
      <vt:lpstr>Exchange sort </vt:lpstr>
      <vt:lpstr>Quick Sort</vt:lpstr>
      <vt:lpstr>Working of the quick sort</vt:lpstr>
      <vt:lpstr>Working of the quick sort</vt:lpstr>
      <vt:lpstr>Working of the quick sort</vt:lpstr>
      <vt:lpstr>Working of the quick sort</vt:lpstr>
      <vt:lpstr>Radix Sort</vt:lpstr>
      <vt:lpstr>Radix Sort</vt:lpstr>
      <vt:lpstr>Shell Sort</vt:lpstr>
      <vt:lpstr>Shell Sort</vt:lpstr>
      <vt:lpstr>Shell Sort</vt:lpstr>
      <vt:lpstr>Shell Sort</vt:lpstr>
      <vt:lpstr>Heap Sort</vt:lpstr>
      <vt:lpstr>Heap Sort</vt:lpstr>
      <vt:lpstr>Heap Sort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Niresh Dhakal</cp:lastModifiedBy>
  <cp:revision>1333</cp:revision>
  <dcterms:created xsi:type="dcterms:W3CDTF">2021-05-07T17:21:49Z</dcterms:created>
  <dcterms:modified xsi:type="dcterms:W3CDTF">2024-05-19T02:00:23Z</dcterms:modified>
</cp:coreProperties>
</file>