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59" r:id="rId3"/>
    <p:sldId id="344" r:id="rId4"/>
    <p:sldId id="406" r:id="rId5"/>
    <p:sldId id="405" r:id="rId6"/>
    <p:sldId id="407" r:id="rId7"/>
    <p:sldId id="393" r:id="rId8"/>
    <p:sldId id="394" r:id="rId9"/>
    <p:sldId id="395" r:id="rId10"/>
    <p:sldId id="397" r:id="rId11"/>
    <p:sldId id="398" r:id="rId12"/>
    <p:sldId id="404" r:id="rId13"/>
    <p:sldId id="408" r:id="rId14"/>
    <p:sldId id="409" r:id="rId15"/>
    <p:sldId id="410" r:id="rId16"/>
    <p:sldId id="411" r:id="rId17"/>
    <p:sldId id="412"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6"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353" autoAdjust="0"/>
  </p:normalViewPr>
  <p:slideViewPr>
    <p:cSldViewPr snapToGrid="0">
      <p:cViewPr varScale="1">
        <p:scale>
          <a:sx n="82" d="100"/>
          <a:sy n="82" d="100"/>
        </p:scale>
        <p:origin x="624"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5/21/2024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F80AFF45-9394-4026-AD7B-02B4088FFFBA}" type="datetime1">
              <a:rPr lang="en-US" smtClean="0"/>
              <a:t>5/21/2024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1DBB8-7C1C-4CB1-97A5-56D0102B39F1}" type="datetime1">
              <a:rPr lang="en-US" smtClean="0"/>
              <a:t>5/21/2024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6"/>
          </p:nvPr>
        </p:nvSpPr>
        <p:spPr>
          <a:xfrm>
            <a:off x="5782682" y="1462380"/>
            <a:ext cx="5571118" cy="4577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8C70FF-3659-4EA9-AAE7-EBFA8364DDF4}"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359808A1-A92D-4046-877E-6CF53E63CC93}" type="datetime1">
              <a:rPr lang="en-US" smtClean="0"/>
              <a:t>5/21/2024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901-0293-4FFF-AD96-B30B3408E41F}" type="datetime1">
              <a:rPr lang="en-US" smtClean="0"/>
              <a:t>5/21/2024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99"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a:t>Unit 9: Searching</a:t>
            </a:r>
          </a:p>
        </p:txBody>
      </p:sp>
      <p:sp>
        <p:nvSpPr>
          <p:cNvPr id="4" name="Date Placeholder 3"/>
          <p:cNvSpPr>
            <a:spLocks noGrp="1"/>
          </p:cNvSpPr>
          <p:nvPr>
            <p:ph type="dt" sz="half" idx="10"/>
          </p:nvPr>
        </p:nvSpPr>
        <p:spPr/>
        <p:txBody>
          <a:bodyPr/>
          <a:lstStyle/>
          <a:p>
            <a:fld id="{34CC1E00-A944-451F-BBB3-8C4C8BB669DA}" type="datetime1">
              <a:rPr lang="en-US" smtClean="0"/>
              <a:t>5/21/2024</a:t>
            </a:fld>
            <a:endParaRPr lang="en-US"/>
          </a:p>
        </p:txBody>
      </p:sp>
      <p:sp>
        <p:nvSpPr>
          <p:cNvPr id="5" name="Slide Number Placeholder 4"/>
          <p:cNvSpPr>
            <a:spLocks noGrp="1"/>
          </p:cNvSpPr>
          <p:nvPr>
            <p:ph type="sldNum" sz="quarter" idx="12"/>
          </p:nvPr>
        </p:nvSpPr>
        <p:spPr/>
        <p:txBody>
          <a:bodyPr/>
          <a:lstStyle/>
          <a:p>
            <a:fld id="{3DDE6E7C-A0EA-4959-8851-3B4B81ADB0FC}" type="slidenum">
              <a:rPr lang="en-US" smtClean="0"/>
              <a:t>1</a:t>
            </a:fld>
            <a:endParaRPr lang="en-US"/>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Tree Search </a:t>
            </a:r>
          </a:p>
        </p:txBody>
      </p:sp>
      <p:sp>
        <p:nvSpPr>
          <p:cNvPr id="3" name="Content Placeholder 2"/>
          <p:cNvSpPr>
            <a:spLocks noGrp="1"/>
          </p:cNvSpPr>
          <p:nvPr>
            <p:ph idx="1"/>
          </p:nvPr>
        </p:nvSpPr>
        <p:spPr/>
        <p:txBody>
          <a:bodyPr>
            <a:normAutofit lnSpcReduction="10000"/>
          </a:bodyPr>
          <a:lstStyle/>
          <a:p>
            <a:pPr marL="0" indent="0">
              <a:buNone/>
            </a:pPr>
            <a:r>
              <a:rPr lang="en-US" dirty="0"/>
              <a:t>A tree structure is a hierarchy of linked nodes where each node represents a particular state. Nodes have none, one or more child nodes. </a:t>
            </a:r>
          </a:p>
          <a:p>
            <a:pPr marL="0" indent="0">
              <a:buNone/>
            </a:pPr>
            <a:r>
              <a:rPr lang="en-US" dirty="0"/>
              <a:t>A solution is a path from the “root” node to the goal node. The tree search algorithm differs by the order in which nodes are traversed.</a:t>
            </a:r>
          </a:p>
          <a:p>
            <a:r>
              <a:rPr lang="en-US" b="1" dirty="0"/>
              <a:t>Blind search algorithm </a:t>
            </a:r>
          </a:p>
          <a:p>
            <a:pPr lvl="1"/>
            <a:r>
              <a:rPr lang="en-US" dirty="0"/>
              <a:t>Involves Breadth-first and Depth-first algorithm. Blind search is not suitable for the complex problems as the large search space makes them impractical given time and memory constrains.</a:t>
            </a:r>
          </a:p>
          <a:p>
            <a:r>
              <a:rPr lang="en-US" b="1" dirty="0"/>
              <a:t>Best-first search algorithm</a:t>
            </a:r>
          </a:p>
          <a:p>
            <a:pPr lvl="1"/>
            <a:r>
              <a:rPr lang="en-US" dirty="0"/>
              <a:t>It uses a heuristic functions to determine the order in which the nodes are traversed, giving preference to states that are judged to be most likely to reach the required goal</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10</a:t>
            </a:fld>
            <a:endParaRPr lang="en-US"/>
          </a:p>
        </p:txBody>
      </p:sp>
    </p:spTree>
    <p:extLst>
      <p:ext uri="{BB962C8B-B14F-4D97-AF65-F5344CB8AC3E}">
        <p14:creationId xmlns:p14="http://schemas.microsoft.com/office/powerpoint/2010/main" val="414915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11</a:t>
            </a:fld>
            <a:endParaRPr lang="en-US"/>
          </a:p>
        </p:txBody>
      </p:sp>
      <p:sp>
        <p:nvSpPr>
          <p:cNvPr id="3" name="Content Placeholder 2"/>
          <p:cNvSpPr>
            <a:spLocks noGrp="1"/>
          </p:cNvSpPr>
          <p:nvPr>
            <p:ph idx="1"/>
          </p:nvPr>
        </p:nvSpPr>
        <p:spPr/>
        <p:txBody>
          <a:bodyPr>
            <a:normAutofit/>
          </a:bodyPr>
          <a:lstStyle/>
          <a:p>
            <a:r>
              <a:rPr lang="en-US" sz="2000" dirty="0"/>
              <a:t>It is an efficient searching technique in which key is placed in direct accessible address for rapid search. Hashing provides the direct access of records from the file no matter where the record is in the file. Due to which it reduces the unnecessary comparisons. This technique uses a hashing function say </a:t>
            </a:r>
            <a:r>
              <a:rPr lang="en-US" sz="2000" b="1" dirty="0"/>
              <a:t>h</a:t>
            </a:r>
            <a:r>
              <a:rPr lang="en-US" sz="2000" dirty="0"/>
              <a:t> which maps the key with the corresponding key address or location.</a:t>
            </a:r>
          </a:p>
          <a:p>
            <a:r>
              <a:rPr lang="en-US" sz="2000" dirty="0"/>
              <a:t>A function that transforms a key into a table index is called a hash function.</a:t>
            </a:r>
          </a:p>
          <a:p>
            <a:pPr marL="0" indent="0">
              <a:buNone/>
            </a:pPr>
            <a:r>
              <a:rPr lang="en-US" sz="2000" dirty="0"/>
              <a:t>Let a hash function </a:t>
            </a:r>
            <a:r>
              <a:rPr lang="en-US" sz="2000" b="1" dirty="0"/>
              <a:t>H(x)</a:t>
            </a:r>
            <a:r>
              <a:rPr lang="en-US" sz="2000" dirty="0"/>
              <a:t> maps the value </a:t>
            </a:r>
            <a:r>
              <a:rPr lang="en-US" sz="2000" b="1" dirty="0"/>
              <a:t>x</a:t>
            </a:r>
            <a:r>
              <a:rPr lang="en-US" sz="2000" dirty="0"/>
              <a:t> at the index </a:t>
            </a:r>
            <a:r>
              <a:rPr lang="en-US" sz="2000" b="1" dirty="0"/>
              <a:t>x%10</a:t>
            </a:r>
            <a:r>
              <a:rPr lang="en-US" sz="2000" dirty="0"/>
              <a:t> in an Array. For example if the list of values is [11,12,13,14,15] it will be stored at positions {1,2,3,4,5} in the array or Hash table respectively.</a:t>
            </a:r>
            <a:endParaRPr lang="en-US" sz="2000" b="1" dirty="0"/>
          </a:p>
        </p:txBody>
      </p:sp>
      <p:pic>
        <p:nvPicPr>
          <p:cNvPr id="7" name="Picture 6"/>
          <p:cNvPicPr>
            <a:picLocks noChangeAspect="1"/>
          </p:cNvPicPr>
          <p:nvPr/>
        </p:nvPicPr>
        <p:blipFill>
          <a:blip r:embed="rId2"/>
          <a:stretch>
            <a:fillRect/>
          </a:stretch>
        </p:blipFill>
        <p:spPr>
          <a:xfrm>
            <a:off x="3581400" y="3449128"/>
            <a:ext cx="5293000" cy="2646500"/>
          </a:xfrm>
          <a:prstGeom prst="rect">
            <a:avLst/>
          </a:prstGeom>
        </p:spPr>
      </p:pic>
    </p:spTree>
    <p:extLst>
      <p:ext uri="{BB962C8B-B14F-4D97-AF65-F5344CB8AC3E}">
        <p14:creationId xmlns:p14="http://schemas.microsoft.com/office/powerpoint/2010/main" val="397214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collision:</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dirty="0"/>
          </a:p>
        </p:txBody>
      </p:sp>
      <p:sp>
        <p:nvSpPr>
          <p:cNvPr id="5" name="Slide Number Placeholder 4"/>
          <p:cNvSpPr>
            <a:spLocks noGrp="1"/>
          </p:cNvSpPr>
          <p:nvPr>
            <p:ph type="sldNum" sz="quarter" idx="12"/>
          </p:nvPr>
        </p:nvSpPr>
        <p:spPr/>
        <p:txBody>
          <a:bodyPr/>
          <a:lstStyle/>
          <a:p>
            <a:fld id="{B6B7C0D5-B11B-4EA1-AFC9-4EBED2876C8A}" type="slidenum">
              <a:rPr lang="en-US" smtClean="0"/>
              <a:t>12</a:t>
            </a:fld>
            <a:endParaRPr lang="en-US"/>
          </a:p>
        </p:txBody>
      </p:sp>
      <p:sp>
        <p:nvSpPr>
          <p:cNvPr id="6" name="Content Placeholder 5"/>
          <p:cNvSpPr>
            <a:spLocks noGrp="1"/>
          </p:cNvSpPr>
          <p:nvPr>
            <p:ph idx="1"/>
          </p:nvPr>
        </p:nvSpPr>
        <p:spPr/>
        <p:txBody>
          <a:bodyPr>
            <a:normAutofit/>
          </a:bodyPr>
          <a:lstStyle/>
          <a:p>
            <a:r>
              <a:rPr lang="en-US" dirty="0"/>
              <a:t>If two or more than two records trying to insert in a single index of a hash table then such a situation is called hash collision.</a:t>
            </a:r>
          </a:p>
          <a:p>
            <a:r>
              <a:rPr lang="en-US" dirty="0"/>
              <a:t>Some popular methods for minimizing collision are:</a:t>
            </a:r>
          </a:p>
          <a:p>
            <a:pPr lvl="1"/>
            <a:r>
              <a:rPr lang="en-US" dirty="0"/>
              <a:t>Linear probing</a:t>
            </a:r>
          </a:p>
          <a:p>
            <a:pPr lvl="1"/>
            <a:r>
              <a:rPr lang="en-US" dirty="0"/>
              <a:t>Quadratic probing</a:t>
            </a:r>
          </a:p>
          <a:p>
            <a:pPr lvl="1"/>
            <a:r>
              <a:rPr lang="en-US" dirty="0"/>
              <a:t> Rehashing</a:t>
            </a:r>
          </a:p>
          <a:p>
            <a:pPr lvl="1"/>
            <a:r>
              <a:rPr lang="en-US" dirty="0"/>
              <a:t>Chaining</a:t>
            </a:r>
          </a:p>
          <a:p>
            <a:pPr lvl="1"/>
            <a:r>
              <a:rPr lang="en-US" dirty="0"/>
              <a:t>Hashing using buckets </a:t>
            </a:r>
            <a:r>
              <a:rPr lang="en-US" dirty="0" err="1"/>
              <a:t>etc</a:t>
            </a:r>
            <a:endParaRPr lang="en-US" dirty="0"/>
          </a:p>
          <a:p>
            <a:r>
              <a:rPr lang="en-US" dirty="0"/>
              <a:t>But here we need only first two methods for minimizing collision</a:t>
            </a:r>
          </a:p>
        </p:txBody>
      </p:sp>
    </p:spTree>
    <p:extLst>
      <p:ext uri="{BB962C8B-B14F-4D97-AF65-F5344CB8AC3E}">
        <p14:creationId xmlns:p14="http://schemas.microsoft.com/office/powerpoint/2010/main" val="114203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probing:</a:t>
            </a:r>
          </a:p>
        </p:txBody>
      </p:sp>
      <p:sp>
        <p:nvSpPr>
          <p:cNvPr id="3" name="Content Placeholder 2"/>
          <p:cNvSpPr>
            <a:spLocks noGrp="1"/>
          </p:cNvSpPr>
          <p:nvPr>
            <p:ph idx="1"/>
          </p:nvPr>
        </p:nvSpPr>
        <p:spPr/>
        <p:txBody>
          <a:bodyPr>
            <a:normAutofit/>
          </a:bodyPr>
          <a:lstStyle/>
          <a:p>
            <a:r>
              <a:rPr lang="en-US" sz="2400" dirty="0"/>
              <a:t>A hash-table in which a collision is resolved by putting the item in the next empty place within the occupied array space.</a:t>
            </a:r>
          </a:p>
          <a:p>
            <a:r>
              <a:rPr lang="en-US" sz="2400" dirty="0"/>
              <a:t>It starts with a location where the collision occurred and does a sequential search through a hash table for the desired empty location.</a:t>
            </a:r>
          </a:p>
          <a:p>
            <a:r>
              <a:rPr lang="en-US" sz="2400" dirty="0"/>
              <a:t>Hence this method searches in straight line, and it is therefore called linear probing.</a:t>
            </a:r>
          </a:p>
          <a:p>
            <a:pPr marL="0" indent="0">
              <a:buNone/>
            </a:pPr>
            <a:r>
              <a:rPr lang="en-US" sz="2400" b="1" dirty="0"/>
              <a:t>Disadvantage:</a:t>
            </a:r>
          </a:p>
          <a:p>
            <a:r>
              <a:rPr lang="en-US" sz="2400" dirty="0"/>
              <a:t>Clustering problem</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13</a:t>
            </a:fld>
            <a:endParaRPr lang="en-US"/>
          </a:p>
        </p:txBody>
      </p:sp>
      <p:pic>
        <p:nvPicPr>
          <p:cNvPr id="6" name="Picture 5"/>
          <p:cNvPicPr>
            <a:picLocks noChangeAspect="1"/>
          </p:cNvPicPr>
          <p:nvPr/>
        </p:nvPicPr>
        <p:blipFill>
          <a:blip r:embed="rId2"/>
          <a:stretch>
            <a:fillRect/>
          </a:stretch>
        </p:blipFill>
        <p:spPr>
          <a:xfrm>
            <a:off x="3738154" y="3986567"/>
            <a:ext cx="7910459" cy="1669650"/>
          </a:xfrm>
          <a:prstGeom prst="rect">
            <a:avLst/>
          </a:prstGeom>
        </p:spPr>
      </p:pic>
    </p:spTree>
    <p:extLst>
      <p:ext uri="{BB962C8B-B14F-4D97-AF65-F5344CB8AC3E}">
        <p14:creationId xmlns:p14="http://schemas.microsoft.com/office/powerpoint/2010/main" val="198905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Example: Insert keys {89, 18, 49, 58, 69} with the hash function h(x)=x mod 10 using linear probing.</a:t>
            </a:r>
          </a:p>
        </p:txBody>
      </p:sp>
      <p:sp>
        <p:nvSpPr>
          <p:cNvPr id="3" name="Content Placeholder 2"/>
          <p:cNvSpPr>
            <a:spLocks noGrp="1"/>
          </p:cNvSpPr>
          <p:nvPr>
            <p:ph idx="1"/>
          </p:nvPr>
        </p:nvSpPr>
        <p:spPr/>
        <p:txBody>
          <a:bodyPr>
            <a:normAutofit fontScale="62500" lnSpcReduction="20000"/>
          </a:bodyPr>
          <a:lstStyle/>
          <a:p>
            <a:pPr marL="0" indent="0">
              <a:buNone/>
            </a:pPr>
            <a:r>
              <a:rPr lang="en-US" sz="2400" b="1" dirty="0"/>
              <a:t>when x=89:</a:t>
            </a:r>
          </a:p>
          <a:p>
            <a:pPr marL="0" indent="0">
              <a:buNone/>
            </a:pPr>
            <a:r>
              <a:rPr lang="en-US" sz="2400" dirty="0"/>
              <a:t>h(89)=89%10=9</a:t>
            </a:r>
          </a:p>
          <a:p>
            <a:pPr marL="0" indent="0">
              <a:buNone/>
            </a:pPr>
            <a:r>
              <a:rPr lang="en-US" sz="2400" dirty="0"/>
              <a:t>insert key 89 in hash-table in location 9</a:t>
            </a:r>
          </a:p>
          <a:p>
            <a:pPr marL="0" indent="0">
              <a:buNone/>
            </a:pPr>
            <a:r>
              <a:rPr lang="en-US" sz="2400" b="1" dirty="0"/>
              <a:t>when x=18:</a:t>
            </a:r>
          </a:p>
          <a:p>
            <a:pPr marL="0" indent="0">
              <a:buNone/>
            </a:pPr>
            <a:r>
              <a:rPr lang="en-US" sz="2400" dirty="0"/>
              <a:t>h(18)=18%10=8</a:t>
            </a:r>
          </a:p>
          <a:p>
            <a:pPr marL="0" indent="0">
              <a:buNone/>
            </a:pPr>
            <a:r>
              <a:rPr lang="en-US" sz="2400" dirty="0"/>
              <a:t>insert key 18 in hash-table in location 8</a:t>
            </a:r>
          </a:p>
          <a:p>
            <a:pPr marL="0" indent="0">
              <a:buNone/>
            </a:pPr>
            <a:r>
              <a:rPr lang="en-US" sz="2400" b="1" dirty="0"/>
              <a:t>when x=49:</a:t>
            </a:r>
          </a:p>
          <a:p>
            <a:pPr marL="0" indent="0">
              <a:buNone/>
            </a:pPr>
            <a:r>
              <a:rPr lang="en-US" sz="2400" dirty="0"/>
              <a:t>h(49)=49%10=9 (Collision occur)</a:t>
            </a:r>
          </a:p>
          <a:p>
            <a:pPr marL="0" indent="0">
              <a:buNone/>
            </a:pPr>
            <a:r>
              <a:rPr lang="en-US" sz="2400" dirty="0"/>
              <a:t>so insert key 49 in hash-table in next possible vacant location of 9 is 0</a:t>
            </a:r>
          </a:p>
          <a:p>
            <a:pPr marL="0" indent="0">
              <a:buNone/>
            </a:pPr>
            <a:r>
              <a:rPr lang="en-US" sz="2400" b="1" dirty="0"/>
              <a:t>when x=58:</a:t>
            </a:r>
          </a:p>
          <a:p>
            <a:pPr marL="0" indent="0">
              <a:buNone/>
            </a:pPr>
            <a:r>
              <a:rPr lang="en-US" sz="2400" dirty="0"/>
              <a:t>h(58)=58%10=8 (Collision occur)</a:t>
            </a:r>
          </a:p>
          <a:p>
            <a:pPr marL="0" indent="0">
              <a:buNone/>
            </a:pPr>
            <a:r>
              <a:rPr lang="en-US" sz="2400" dirty="0"/>
              <a:t>insert key 58 in hash-table in next possible vacant location of 8 is 1</a:t>
            </a:r>
          </a:p>
          <a:p>
            <a:pPr marL="0" indent="0">
              <a:buNone/>
            </a:pPr>
            <a:r>
              <a:rPr lang="en-US" sz="2400" dirty="0"/>
              <a:t>(since 9, 0 already contains values).</a:t>
            </a:r>
          </a:p>
          <a:p>
            <a:pPr marL="0" indent="0">
              <a:buNone/>
            </a:pPr>
            <a:r>
              <a:rPr lang="en-US" sz="2400" b="1" dirty="0"/>
              <a:t>when x=69:</a:t>
            </a:r>
          </a:p>
          <a:p>
            <a:pPr marL="0" indent="0">
              <a:buNone/>
            </a:pPr>
            <a:r>
              <a:rPr lang="en-US" sz="2400" dirty="0"/>
              <a:t>h(89)=69%10=9 (Collision occur)</a:t>
            </a:r>
          </a:p>
          <a:p>
            <a:pPr marL="0" indent="0">
              <a:buNone/>
            </a:pPr>
            <a:r>
              <a:rPr lang="en-US" sz="2400" dirty="0"/>
              <a:t>insert key 69 in hash-table in next possible vacant location of 9 is 2</a:t>
            </a:r>
          </a:p>
          <a:p>
            <a:pPr marL="0" indent="0">
              <a:buNone/>
            </a:pPr>
            <a:r>
              <a:rPr lang="en-US" sz="2400" dirty="0"/>
              <a:t>(since 0, 1 already contains values).</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14</a:t>
            </a:fld>
            <a:endParaRPr lang="en-US"/>
          </a:p>
        </p:txBody>
      </p:sp>
    </p:spTree>
    <p:extLst>
      <p:ext uri="{BB962C8B-B14F-4D97-AF65-F5344CB8AC3E}">
        <p14:creationId xmlns:p14="http://schemas.microsoft.com/office/powerpoint/2010/main" val="178728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4558249" y="1110343"/>
            <a:ext cx="2378126" cy="4344671"/>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15</a:t>
            </a:fld>
            <a:endParaRPr lang="en-US"/>
          </a:p>
        </p:txBody>
      </p:sp>
      <p:sp>
        <p:nvSpPr>
          <p:cNvPr id="7" name="Rectangle 6"/>
          <p:cNvSpPr/>
          <p:nvPr/>
        </p:nvSpPr>
        <p:spPr>
          <a:xfrm>
            <a:off x="3680947" y="5646595"/>
            <a:ext cx="4830105" cy="369332"/>
          </a:xfrm>
          <a:prstGeom prst="rect">
            <a:avLst/>
          </a:prstGeom>
        </p:spPr>
        <p:txBody>
          <a:bodyPr wrap="none">
            <a:spAutoFit/>
          </a:bodyPr>
          <a:lstStyle/>
          <a:p>
            <a:r>
              <a:rPr lang="en-US" dirty="0"/>
              <a:t>Fig Hash-table for above keys using linear probing</a:t>
            </a:r>
          </a:p>
        </p:txBody>
      </p:sp>
    </p:spTree>
    <p:extLst>
      <p:ext uri="{BB962C8B-B14F-4D97-AF65-F5344CB8AC3E}">
        <p14:creationId xmlns:p14="http://schemas.microsoft.com/office/powerpoint/2010/main" val="117405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Quadratic Probing:</a:t>
            </a:r>
          </a:p>
        </p:txBody>
      </p:sp>
      <p:sp>
        <p:nvSpPr>
          <p:cNvPr id="3" name="Content Placeholder 2"/>
          <p:cNvSpPr>
            <a:spLocks noGrp="1"/>
          </p:cNvSpPr>
          <p:nvPr>
            <p:ph idx="1"/>
          </p:nvPr>
        </p:nvSpPr>
        <p:spPr/>
        <p:txBody>
          <a:bodyPr>
            <a:normAutofit/>
          </a:bodyPr>
          <a:lstStyle/>
          <a:p>
            <a:pPr marL="0" indent="0">
              <a:buNone/>
            </a:pPr>
            <a:r>
              <a:rPr lang="en-US" dirty="0"/>
              <a:t>Quadratic probing is a collision resolution method that eliminates the primary clustering problem take place in a linear probing.</a:t>
            </a:r>
          </a:p>
          <a:p>
            <a:pPr marL="0" indent="0">
              <a:buNone/>
            </a:pPr>
            <a:r>
              <a:rPr lang="en-US" dirty="0"/>
              <a:t>When collision occur then the quadratic probing works as follows:</a:t>
            </a:r>
          </a:p>
          <a:p>
            <a:pPr marL="0" indent="0">
              <a:buNone/>
            </a:pPr>
            <a:r>
              <a:rPr lang="en-US" dirty="0"/>
              <a:t>	(Hash value + 1</a:t>
            </a:r>
            <a:r>
              <a:rPr lang="en-US" baseline="30000" dirty="0"/>
              <a:t>2</a:t>
            </a:r>
            <a:r>
              <a:rPr lang="en-US" dirty="0"/>
              <a:t>)% table size</a:t>
            </a:r>
          </a:p>
          <a:p>
            <a:pPr marL="0" indent="0">
              <a:buNone/>
            </a:pPr>
            <a:r>
              <a:rPr lang="en-US" dirty="0"/>
              <a:t>if there is again collision then there exist rehashing.</a:t>
            </a:r>
          </a:p>
          <a:p>
            <a:pPr marL="0" indent="0">
              <a:buNone/>
            </a:pPr>
            <a:r>
              <a:rPr lang="en-US" dirty="0"/>
              <a:t>	(hash value + 2</a:t>
            </a:r>
            <a:r>
              <a:rPr lang="en-US" baseline="30000" dirty="0"/>
              <a:t>2</a:t>
            </a:r>
            <a:r>
              <a:rPr lang="en-US" dirty="0"/>
              <a:t>)%table size</a:t>
            </a:r>
          </a:p>
          <a:p>
            <a:pPr marL="0" indent="0">
              <a:buNone/>
            </a:pPr>
            <a:r>
              <a:rPr lang="en-US" dirty="0"/>
              <a:t>if there is again collision then there exist rehashing.</a:t>
            </a:r>
          </a:p>
          <a:p>
            <a:pPr marL="0" indent="0">
              <a:buNone/>
            </a:pPr>
            <a:r>
              <a:rPr lang="en-US" dirty="0"/>
              <a:t>	(hash value + 3</a:t>
            </a:r>
            <a:r>
              <a:rPr lang="en-US" baseline="30000" dirty="0"/>
              <a:t>2</a:t>
            </a:r>
            <a:r>
              <a:rPr lang="en-US" dirty="0"/>
              <a:t>)% table size</a:t>
            </a:r>
          </a:p>
          <a:p>
            <a:pPr marL="0" indent="0">
              <a:buNone/>
            </a:pPr>
            <a:r>
              <a:rPr lang="en-US" dirty="0"/>
              <a:t>In general in </a:t>
            </a:r>
            <a:r>
              <a:rPr lang="en-US" dirty="0" err="1"/>
              <a:t>i</a:t>
            </a:r>
            <a:r>
              <a:rPr lang="en-US" dirty="0"/>
              <a:t> collision</a:t>
            </a:r>
          </a:p>
          <a:p>
            <a:pPr marL="0" indent="0">
              <a:buNone/>
            </a:pPr>
            <a:r>
              <a:rPr lang="en-US" dirty="0"/>
              <a:t>	hi(x)=(hash value +i</a:t>
            </a:r>
            <a:r>
              <a:rPr lang="en-US" baseline="30000" dirty="0"/>
              <a:t>2</a:t>
            </a:r>
            <a:r>
              <a:rPr lang="en-US" dirty="0"/>
              <a:t>)%size of the table</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16</a:t>
            </a:fld>
            <a:endParaRPr lang="en-US"/>
          </a:p>
        </p:txBody>
      </p:sp>
    </p:spTree>
    <p:extLst>
      <p:ext uri="{BB962C8B-B14F-4D97-AF65-F5344CB8AC3E}">
        <p14:creationId xmlns:p14="http://schemas.microsoft.com/office/powerpoint/2010/main" val="370139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6"/>
          </a:xfrm>
        </p:spPr>
        <p:txBody>
          <a:bodyPr>
            <a:noAutofit/>
          </a:bodyPr>
          <a:lstStyle/>
          <a:p>
            <a:r>
              <a:rPr lang="en-US" sz="2800" b="1" dirty="0"/>
              <a:t>Insert keys {89, 18, 49, 58, 69} with the hash-table size 10 using quadratic probing.</a:t>
            </a:r>
          </a:p>
        </p:txBody>
      </p:sp>
      <p:sp>
        <p:nvSpPr>
          <p:cNvPr id="3" name="Content Placeholder 2"/>
          <p:cNvSpPr>
            <a:spLocks noGrp="1"/>
          </p:cNvSpPr>
          <p:nvPr>
            <p:ph idx="1"/>
          </p:nvPr>
        </p:nvSpPr>
        <p:spPr>
          <a:xfrm>
            <a:off x="838200" y="994819"/>
            <a:ext cx="5262154" cy="5100809"/>
          </a:xfrm>
        </p:spPr>
        <p:txBody>
          <a:bodyPr>
            <a:normAutofit/>
          </a:bodyPr>
          <a:lstStyle/>
          <a:p>
            <a:pPr marL="0" indent="0">
              <a:buNone/>
            </a:pPr>
            <a:r>
              <a:rPr lang="en-US" sz="1600" b="1" dirty="0"/>
              <a:t>when x=89:</a:t>
            </a:r>
          </a:p>
          <a:p>
            <a:pPr marL="0" indent="0">
              <a:buNone/>
            </a:pPr>
            <a:r>
              <a:rPr lang="en-US" sz="1600" dirty="0"/>
              <a:t>	h(89)=89%10=9</a:t>
            </a:r>
          </a:p>
          <a:p>
            <a:pPr marL="0" indent="0">
              <a:buNone/>
            </a:pPr>
            <a:r>
              <a:rPr lang="en-US" sz="1600" dirty="0"/>
              <a:t>	insert key 89 in hash-table in location 9</a:t>
            </a:r>
          </a:p>
          <a:p>
            <a:pPr marL="0" indent="0">
              <a:buNone/>
            </a:pPr>
            <a:r>
              <a:rPr lang="en-US" sz="1600" b="1" dirty="0"/>
              <a:t>when x=18:</a:t>
            </a:r>
          </a:p>
          <a:p>
            <a:pPr marL="0" indent="0">
              <a:buNone/>
            </a:pPr>
            <a:r>
              <a:rPr lang="en-US" sz="1600" dirty="0"/>
              <a:t>	h(18)=18%10=8</a:t>
            </a:r>
          </a:p>
          <a:p>
            <a:pPr marL="0" indent="0">
              <a:buNone/>
            </a:pPr>
            <a:r>
              <a:rPr lang="en-US" sz="1600" dirty="0"/>
              <a:t>	insert key 18 in hash-table in location 8</a:t>
            </a:r>
          </a:p>
          <a:p>
            <a:pPr marL="0" indent="0">
              <a:buNone/>
            </a:pPr>
            <a:r>
              <a:rPr lang="en-US" sz="1600" b="1" dirty="0"/>
              <a:t>when x=49:</a:t>
            </a:r>
          </a:p>
          <a:p>
            <a:pPr marL="0" indent="0">
              <a:buNone/>
            </a:pPr>
            <a:r>
              <a:rPr lang="en-US" sz="1600" dirty="0"/>
              <a:t>	h(49)=49%10=9 (Collision occur)</a:t>
            </a:r>
          </a:p>
          <a:p>
            <a:pPr marL="0" indent="0">
              <a:buNone/>
            </a:pPr>
            <a:r>
              <a:rPr lang="en-US" sz="1600" dirty="0"/>
              <a:t>	so use following hash function,</a:t>
            </a:r>
          </a:p>
          <a:p>
            <a:pPr marL="0" indent="0">
              <a:buNone/>
            </a:pPr>
            <a:r>
              <a:rPr lang="en-US" sz="1600" dirty="0"/>
              <a:t>	h1(49)=(49 + 1)%10=0</a:t>
            </a:r>
          </a:p>
          <a:p>
            <a:pPr marL="0" indent="0">
              <a:buNone/>
            </a:pPr>
            <a:r>
              <a:rPr lang="en-US" sz="1600" dirty="0"/>
              <a:t>	hence insert key 49 in hash-table in location 0</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17</a:t>
            </a:fld>
            <a:endParaRPr lang="en-US"/>
          </a:p>
        </p:txBody>
      </p:sp>
      <p:sp>
        <p:nvSpPr>
          <p:cNvPr id="6" name="Content Placeholder 2"/>
          <p:cNvSpPr txBox="1">
            <a:spLocks/>
          </p:cNvSpPr>
          <p:nvPr/>
        </p:nvSpPr>
        <p:spPr>
          <a:xfrm>
            <a:off x="6233160" y="994819"/>
            <a:ext cx="5262154" cy="51008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when x=58:</a:t>
            </a:r>
          </a:p>
          <a:p>
            <a:pPr marL="0" indent="0">
              <a:buFont typeface="Arial" panose="020B0604020202020204" pitchFamily="34" charset="0"/>
              <a:buNone/>
            </a:pPr>
            <a:r>
              <a:rPr lang="en-US" sz="1600" dirty="0"/>
              <a:t>	h(58)=58%10=8 (Collision occur)</a:t>
            </a:r>
          </a:p>
          <a:p>
            <a:pPr marL="0" indent="0">
              <a:buFont typeface="Arial" panose="020B0604020202020204" pitchFamily="34" charset="0"/>
              <a:buNone/>
            </a:pPr>
            <a:r>
              <a:rPr lang="en-US" sz="1600" dirty="0"/>
              <a:t>	so use following hash function,</a:t>
            </a:r>
          </a:p>
          <a:p>
            <a:pPr marL="0" indent="0">
              <a:buFont typeface="Arial" panose="020B0604020202020204" pitchFamily="34" charset="0"/>
              <a:buNone/>
            </a:pPr>
            <a:r>
              <a:rPr lang="en-US" sz="1600" dirty="0"/>
              <a:t>	h1(58)=(58 + 1)%10=9</a:t>
            </a:r>
          </a:p>
          <a:p>
            <a:pPr marL="0" indent="0">
              <a:buFont typeface="Arial" panose="020B0604020202020204" pitchFamily="34" charset="0"/>
              <a:buNone/>
            </a:pPr>
            <a:r>
              <a:rPr lang="en-US" sz="1600" dirty="0"/>
              <a:t>	again collision occur use again the following hash function ,</a:t>
            </a:r>
          </a:p>
          <a:p>
            <a:pPr marL="0" indent="0">
              <a:buFont typeface="Arial" panose="020B0604020202020204" pitchFamily="34" charset="0"/>
              <a:buNone/>
            </a:pPr>
            <a:r>
              <a:rPr lang="en-US" sz="1600" dirty="0"/>
              <a:t>	h2(58)=(58+ 2</a:t>
            </a:r>
            <a:r>
              <a:rPr lang="en-US" sz="1600" baseline="30000" dirty="0"/>
              <a:t>2</a:t>
            </a:r>
            <a:r>
              <a:rPr lang="en-US" sz="1600" dirty="0"/>
              <a:t>)%10=2</a:t>
            </a:r>
          </a:p>
          <a:p>
            <a:pPr marL="0" indent="0">
              <a:buNone/>
            </a:pPr>
            <a:r>
              <a:rPr lang="en-US" sz="1600" dirty="0"/>
              <a:t>	insert key 58 in hash-table in location 2</a:t>
            </a:r>
          </a:p>
          <a:p>
            <a:pPr marL="0" indent="0">
              <a:buNone/>
            </a:pPr>
            <a:r>
              <a:rPr lang="en-US" sz="1700" b="1" dirty="0"/>
              <a:t>when x=69</a:t>
            </a:r>
          </a:p>
          <a:p>
            <a:pPr marL="0" indent="0">
              <a:buNone/>
            </a:pPr>
            <a:r>
              <a:rPr lang="en-US" sz="1700" dirty="0"/>
              <a:t>	h(89)=69%10=9 (Collision occur)</a:t>
            </a:r>
          </a:p>
          <a:p>
            <a:pPr marL="0" indent="0">
              <a:buNone/>
            </a:pPr>
            <a:r>
              <a:rPr lang="en-US" sz="1700" dirty="0"/>
              <a:t>	so use following hash function,</a:t>
            </a:r>
          </a:p>
          <a:p>
            <a:pPr marL="0" indent="0">
              <a:buNone/>
            </a:pPr>
            <a:r>
              <a:rPr lang="en-US" sz="1700" dirty="0"/>
              <a:t>	h1(69)=(69 + 1)%10=0</a:t>
            </a:r>
          </a:p>
          <a:p>
            <a:pPr marL="0" indent="0">
              <a:buNone/>
            </a:pPr>
            <a:r>
              <a:rPr lang="en-US" sz="1700" dirty="0"/>
              <a:t>	again collision occur use again the following hash function ,</a:t>
            </a:r>
          </a:p>
          <a:p>
            <a:pPr marL="0" indent="0">
              <a:buNone/>
            </a:pPr>
            <a:r>
              <a:rPr lang="en-US" sz="1700" dirty="0"/>
              <a:t>	h2(69)=(69+ 2</a:t>
            </a:r>
            <a:r>
              <a:rPr lang="en-US" sz="1700" baseline="30000" dirty="0"/>
              <a:t>2</a:t>
            </a:r>
            <a:r>
              <a:rPr lang="en-US" sz="1700" dirty="0"/>
              <a:t>)%10=3</a:t>
            </a:r>
          </a:p>
          <a:p>
            <a:pPr marL="0" indent="0">
              <a:buNone/>
            </a:pPr>
            <a:r>
              <a:rPr lang="en-US" sz="1700" dirty="0"/>
              <a:t>	insert key 69 in hash-table in location 3</a:t>
            </a:r>
          </a:p>
        </p:txBody>
      </p:sp>
    </p:spTree>
    <p:extLst>
      <p:ext uri="{BB962C8B-B14F-4D97-AF65-F5344CB8AC3E}">
        <p14:creationId xmlns:p14="http://schemas.microsoft.com/office/powerpoint/2010/main" val="417886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4111942" y="982443"/>
            <a:ext cx="2014537" cy="4318684"/>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18</a:t>
            </a:fld>
            <a:endParaRPr lang="en-US"/>
          </a:p>
        </p:txBody>
      </p:sp>
      <p:sp>
        <p:nvSpPr>
          <p:cNvPr id="7" name="Rectangle 6"/>
          <p:cNvSpPr/>
          <p:nvPr/>
        </p:nvSpPr>
        <p:spPr>
          <a:xfrm>
            <a:off x="3055418" y="5364808"/>
            <a:ext cx="5193538" cy="369332"/>
          </a:xfrm>
          <a:prstGeom prst="rect">
            <a:avLst/>
          </a:prstGeom>
        </p:spPr>
        <p:txBody>
          <a:bodyPr wrap="none">
            <a:spAutoFit/>
          </a:bodyPr>
          <a:lstStyle/>
          <a:p>
            <a:r>
              <a:rPr lang="en-US" dirty="0"/>
              <a:t>fig: Hash table for above keys using quadratic probing</a:t>
            </a:r>
          </a:p>
        </p:txBody>
      </p:sp>
    </p:spTree>
    <p:extLst>
      <p:ext uri="{BB962C8B-B14F-4D97-AF65-F5344CB8AC3E}">
        <p14:creationId xmlns:p14="http://schemas.microsoft.com/office/powerpoint/2010/main" val="20988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CONTENTS</a:t>
            </a:r>
          </a:p>
        </p:txBody>
      </p:sp>
      <p:sp>
        <p:nvSpPr>
          <p:cNvPr id="5" name="Content Placeholder 4"/>
          <p:cNvSpPr>
            <a:spLocks noGrp="1"/>
          </p:cNvSpPr>
          <p:nvPr>
            <p:ph idx="1"/>
          </p:nvPr>
        </p:nvSpPr>
        <p:spPr/>
        <p:txBody>
          <a:bodyPr>
            <a:normAutofit/>
          </a:bodyPr>
          <a:lstStyle/>
          <a:p>
            <a:r>
              <a:rPr lang="en-US" dirty="0"/>
              <a:t>Introduction to Search Technique</a:t>
            </a:r>
          </a:p>
          <a:p>
            <a:r>
              <a:rPr lang="en-US" dirty="0"/>
              <a:t>Sequential search</a:t>
            </a:r>
          </a:p>
          <a:p>
            <a:r>
              <a:rPr lang="en-US" dirty="0"/>
              <a:t>Binary search</a:t>
            </a:r>
          </a:p>
          <a:p>
            <a:r>
              <a:rPr lang="en-US" dirty="0"/>
              <a:t>Tree search</a:t>
            </a:r>
          </a:p>
          <a:p>
            <a:r>
              <a:rPr lang="en-US" dirty="0"/>
              <a:t>General search tree</a:t>
            </a:r>
          </a:p>
          <a:p>
            <a:r>
              <a:rPr lang="en-US" dirty="0"/>
              <a:t>Hashing: Hash function and hash tables, Collision resolution technique, Efficiency comparisons of different search technique.</a:t>
            </a:r>
          </a:p>
        </p:txBody>
      </p:sp>
      <p:sp>
        <p:nvSpPr>
          <p:cNvPr id="2" name="Date Placeholder 1"/>
          <p:cNvSpPr>
            <a:spLocks noGrp="1"/>
          </p:cNvSpPr>
          <p:nvPr>
            <p:ph type="dt" sz="half" idx="10"/>
          </p:nvPr>
        </p:nvSpPr>
        <p:spPr/>
        <p:txBody>
          <a:bodyPr/>
          <a:lstStyle/>
          <a:p>
            <a:fld id="{9AD1FFD4-766D-493C-B399-0E7B59D6D3B5}" type="datetime1">
              <a:rPr lang="en-US" smtClean="0"/>
              <a:t>5/21/2024</a:t>
            </a:fld>
            <a:endParaRPr lang="en-US"/>
          </a:p>
        </p:txBody>
      </p:sp>
      <p:sp>
        <p:nvSpPr>
          <p:cNvPr id="3" name="Slide Number Placeholder 2"/>
          <p:cNvSpPr>
            <a:spLocks noGrp="1"/>
          </p:cNvSpPr>
          <p:nvPr>
            <p:ph type="sldNum" sz="quarter" idx="12"/>
          </p:nvPr>
        </p:nvSpPr>
        <p:spPr/>
        <p:txBody>
          <a:bodyPr/>
          <a:lstStyle/>
          <a:p>
            <a:fld id="{B6B7C0D5-B11B-4EA1-AFC9-4EBED2876C8A}" type="slidenum">
              <a:rPr lang="en-US" smtClean="0"/>
              <a:t>2</a:t>
            </a:fld>
            <a:endParaRPr lang="en-US"/>
          </a:p>
        </p:txBody>
      </p:sp>
    </p:spTree>
    <p:extLst>
      <p:ext uri="{BB962C8B-B14F-4D97-AF65-F5344CB8AC3E}">
        <p14:creationId xmlns:p14="http://schemas.microsoft.com/office/powerpoint/2010/main" val="20856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a:t>
            </a:fld>
            <a:endParaRPr lang="en-US"/>
          </a:p>
        </p:txBody>
      </p:sp>
      <p:sp>
        <p:nvSpPr>
          <p:cNvPr id="7" name="Content Placeholder 6"/>
          <p:cNvSpPr>
            <a:spLocks noGrp="1"/>
          </p:cNvSpPr>
          <p:nvPr>
            <p:ph idx="1"/>
          </p:nvPr>
        </p:nvSpPr>
        <p:spPr/>
        <p:txBody>
          <a:bodyPr/>
          <a:lstStyle/>
          <a:p>
            <a:pPr algn="just"/>
            <a:r>
              <a:rPr lang="en-US" dirty="0"/>
              <a:t>Searching is a process of finding an element within the list of elements stored in any order or randomly. Searching is divided into two categories </a:t>
            </a:r>
          </a:p>
          <a:p>
            <a:pPr lvl="1" algn="just"/>
            <a:r>
              <a:rPr lang="en-US" dirty="0"/>
              <a:t>Linear and </a:t>
            </a:r>
          </a:p>
          <a:p>
            <a:pPr lvl="1" algn="just"/>
            <a:r>
              <a:rPr lang="en-US" dirty="0"/>
              <a:t>Binary search.</a:t>
            </a:r>
          </a:p>
        </p:txBody>
      </p:sp>
    </p:spTree>
    <p:extLst>
      <p:ext uri="{BB962C8B-B14F-4D97-AF65-F5344CB8AC3E}">
        <p14:creationId xmlns:p14="http://schemas.microsoft.com/office/powerpoint/2010/main" val="27605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Sequential Search:</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a:t>
            </a:fld>
            <a:endParaRPr lang="en-US"/>
          </a:p>
        </p:txBody>
      </p:sp>
      <p:sp>
        <p:nvSpPr>
          <p:cNvPr id="7" name="Content Placeholder 6"/>
          <p:cNvSpPr>
            <a:spLocks noGrp="1"/>
          </p:cNvSpPr>
          <p:nvPr>
            <p:ph idx="1"/>
          </p:nvPr>
        </p:nvSpPr>
        <p:spPr/>
        <p:txBody>
          <a:bodyPr>
            <a:normAutofit fontScale="70000" lnSpcReduction="20000"/>
          </a:bodyPr>
          <a:lstStyle/>
          <a:p>
            <a:pPr marL="0" indent="0">
              <a:buNone/>
            </a:pPr>
            <a:r>
              <a:rPr lang="en-US" dirty="0"/>
              <a:t>In linear/sequential search, access each element of an array one by one sequentially and see whether it is desired element or not.  A search will be unsuccessful if all the elements are accessed and the desired element is not found.</a:t>
            </a:r>
          </a:p>
          <a:p>
            <a:pPr marL="0" indent="0">
              <a:buNone/>
            </a:pPr>
            <a:r>
              <a:rPr lang="en-US" dirty="0"/>
              <a:t>In brief, Simply search for the given element left to right and return the index of the element, if found. Otherwise return “Not Found”.</a:t>
            </a:r>
          </a:p>
          <a:p>
            <a:pPr marL="0" indent="0">
              <a:buNone/>
            </a:pPr>
            <a:r>
              <a:rPr lang="en-US" b="1" dirty="0"/>
              <a:t>Algorithm:</a:t>
            </a:r>
          </a:p>
          <a:p>
            <a:pPr marL="0" indent="0">
              <a:buNone/>
            </a:pPr>
            <a:r>
              <a:rPr lang="en-US" dirty="0" err="1"/>
              <a:t>LinearSearch</a:t>
            </a:r>
            <a:r>
              <a:rPr lang="en-US" dirty="0"/>
              <a:t>(A, </a:t>
            </a:r>
            <a:r>
              <a:rPr lang="en-US" dirty="0" err="1"/>
              <a:t>n,key</a:t>
            </a:r>
            <a:r>
              <a:rPr lang="en-US" dirty="0"/>
              <a:t>)</a:t>
            </a:r>
          </a:p>
          <a:p>
            <a:pPr marL="0" indent="0">
              <a:buNone/>
            </a:pPr>
            <a:r>
              <a:rPr lang="en-US" dirty="0"/>
              <a:t>{</a:t>
            </a:r>
          </a:p>
          <a:p>
            <a:pPr marL="0" indent="0">
              <a:buNone/>
            </a:pPr>
            <a:r>
              <a:rPr lang="en-US" dirty="0"/>
              <a:t>for(</a:t>
            </a:r>
            <a:r>
              <a:rPr lang="en-US" dirty="0" err="1"/>
              <a:t>i</a:t>
            </a:r>
            <a:r>
              <a:rPr lang="en-US" dirty="0"/>
              <a:t>=0;i&lt;</a:t>
            </a:r>
            <a:r>
              <a:rPr lang="en-US" dirty="0" err="1"/>
              <a:t>n;i</a:t>
            </a:r>
            <a:r>
              <a:rPr lang="en-US" dirty="0"/>
              <a:t>++)</a:t>
            </a:r>
          </a:p>
          <a:p>
            <a:pPr marL="0" indent="0">
              <a:buNone/>
            </a:pPr>
            <a:r>
              <a:rPr lang="en-US" dirty="0"/>
              <a:t>{</a:t>
            </a:r>
          </a:p>
          <a:p>
            <a:pPr marL="0" indent="0">
              <a:buNone/>
            </a:pPr>
            <a:r>
              <a:rPr lang="en-US" dirty="0"/>
              <a:t>if(A[</a:t>
            </a:r>
            <a:r>
              <a:rPr lang="en-US" dirty="0" err="1"/>
              <a:t>i</a:t>
            </a:r>
            <a:r>
              <a:rPr lang="en-US" dirty="0"/>
              <a:t>] == key)</a:t>
            </a:r>
          </a:p>
          <a:p>
            <a:pPr marL="0" indent="0">
              <a:buNone/>
            </a:pPr>
            <a:r>
              <a:rPr lang="en-US" dirty="0"/>
              <a:t>return </a:t>
            </a:r>
            <a:r>
              <a:rPr lang="en-US" dirty="0" err="1"/>
              <a:t>i</a:t>
            </a:r>
            <a:r>
              <a:rPr lang="en-US" dirty="0"/>
              <a:t>;</a:t>
            </a:r>
          </a:p>
          <a:p>
            <a:pPr marL="0" indent="0">
              <a:buNone/>
            </a:pPr>
            <a:r>
              <a:rPr lang="en-US" dirty="0"/>
              <a:t>}return -1;//-1 indicates unsuccessful search</a:t>
            </a:r>
          </a:p>
          <a:p>
            <a:pPr marL="0" indent="0">
              <a:buNone/>
            </a:pPr>
            <a:r>
              <a:rPr lang="en-US" dirty="0"/>
              <a:t>}</a:t>
            </a:r>
          </a:p>
          <a:p>
            <a:pPr marL="0" indent="0">
              <a:buNone/>
            </a:pPr>
            <a:r>
              <a:rPr lang="en-US" b="1" dirty="0"/>
              <a:t>Analysis:</a:t>
            </a:r>
          </a:p>
          <a:p>
            <a:pPr marL="0" indent="0">
              <a:buNone/>
            </a:pPr>
            <a:r>
              <a:rPr lang="en-US" b="1" dirty="0"/>
              <a:t>Time complexity = O(n)</a:t>
            </a:r>
            <a:endParaRPr lang="en-US" sz="2400" dirty="0"/>
          </a:p>
        </p:txBody>
      </p:sp>
    </p:spTree>
    <p:extLst>
      <p:ext uri="{BB962C8B-B14F-4D97-AF65-F5344CB8AC3E}">
        <p14:creationId xmlns:p14="http://schemas.microsoft.com/office/powerpoint/2010/main" val="117342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a:t>
            </a:fld>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This search technique searches the given item in minimum possible comparisons. To do this binary search, first we need to sort the array elements. </a:t>
            </a:r>
          </a:p>
          <a:p>
            <a:pPr marL="0" indent="0">
              <a:buNone/>
            </a:pPr>
            <a:r>
              <a:rPr lang="en-US" dirty="0"/>
              <a:t>The logic behind this technique is given below:</a:t>
            </a:r>
          </a:p>
          <a:p>
            <a:r>
              <a:rPr lang="en-US" dirty="0"/>
              <a:t> First find the middle element of the array.</a:t>
            </a:r>
          </a:p>
          <a:p>
            <a:r>
              <a:rPr lang="en-US" dirty="0"/>
              <a:t>compare the middle element with an item.</a:t>
            </a:r>
          </a:p>
          <a:p>
            <a:r>
              <a:rPr lang="en-US" dirty="0"/>
              <a:t>There are three cases:</a:t>
            </a:r>
          </a:p>
          <a:p>
            <a:pPr lvl="1"/>
            <a:r>
              <a:rPr lang="en-US" dirty="0"/>
              <a:t>If it is a desired element then search is successful</a:t>
            </a:r>
          </a:p>
          <a:p>
            <a:pPr lvl="1"/>
            <a:r>
              <a:rPr lang="en-US" dirty="0"/>
              <a:t>If it is less than desired item then search only the first half of the array.</a:t>
            </a:r>
          </a:p>
          <a:p>
            <a:pPr lvl="1"/>
            <a:r>
              <a:rPr lang="en-US" dirty="0"/>
              <a:t>If it is greater than the desired element, search in the second half of the array.</a:t>
            </a:r>
          </a:p>
          <a:p>
            <a:r>
              <a:rPr lang="en-US" dirty="0"/>
              <a:t>Repeat the same process until element is found or exhausts in the search area.</a:t>
            </a:r>
          </a:p>
          <a:p>
            <a:r>
              <a:rPr lang="en-US" dirty="0"/>
              <a:t>In this algorithm every time we are reducing the search area.</a:t>
            </a:r>
          </a:p>
        </p:txBody>
      </p:sp>
    </p:spTree>
    <p:extLst>
      <p:ext uri="{BB962C8B-B14F-4D97-AF65-F5344CB8AC3E}">
        <p14:creationId xmlns:p14="http://schemas.microsoft.com/office/powerpoint/2010/main" val="8517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6</a:t>
            </a:fld>
            <a:endParaRPr lang="en-US"/>
          </a:p>
        </p:txBody>
      </p:sp>
      <p:pic>
        <p:nvPicPr>
          <p:cNvPr id="6" name="Content Placeholder 5"/>
          <p:cNvPicPr>
            <a:picLocks noGrp="1" noChangeAspect="1"/>
          </p:cNvPicPr>
          <p:nvPr>
            <p:ph idx="1"/>
          </p:nvPr>
        </p:nvPicPr>
        <p:blipFill>
          <a:blip r:embed="rId2"/>
          <a:stretch>
            <a:fillRect/>
          </a:stretch>
        </p:blipFill>
        <p:spPr>
          <a:xfrm>
            <a:off x="655320" y="1085926"/>
            <a:ext cx="10142934" cy="2793742"/>
          </a:xfrm>
          <a:prstGeom prst="rect">
            <a:avLst/>
          </a:prstGeom>
        </p:spPr>
      </p:pic>
      <p:sp>
        <p:nvSpPr>
          <p:cNvPr id="8" name="Rectangle 7"/>
          <p:cNvSpPr/>
          <p:nvPr/>
        </p:nvSpPr>
        <p:spPr>
          <a:xfrm>
            <a:off x="1010194" y="4012363"/>
            <a:ext cx="9479280" cy="646331"/>
          </a:xfrm>
          <a:prstGeom prst="rect">
            <a:avLst/>
          </a:prstGeom>
        </p:spPr>
        <p:txBody>
          <a:bodyPr wrap="square">
            <a:spAutoFit/>
          </a:bodyPr>
          <a:lstStyle/>
          <a:p>
            <a:r>
              <a:rPr lang="en-US" b="1" dirty="0"/>
              <a:t>Running example:</a:t>
            </a:r>
          </a:p>
          <a:p>
            <a:r>
              <a:rPr lang="en-US" dirty="0"/>
              <a:t>Take input array a[] = {2 , 5 , 7, 9 ,18, 45 ,53, 59, 67, 72, 88, 95, 101, 104}</a:t>
            </a:r>
          </a:p>
        </p:txBody>
      </p:sp>
    </p:spTree>
    <p:extLst>
      <p:ext uri="{BB962C8B-B14F-4D97-AF65-F5344CB8AC3E}">
        <p14:creationId xmlns:p14="http://schemas.microsoft.com/office/powerpoint/2010/main" val="60611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a:t>
            </a:r>
          </a:p>
        </p:txBody>
      </p:sp>
      <p:pic>
        <p:nvPicPr>
          <p:cNvPr id="6" name="Content Placeholder 5"/>
          <p:cNvPicPr>
            <a:picLocks noGrp="1" noChangeAspect="1"/>
          </p:cNvPicPr>
          <p:nvPr>
            <p:ph idx="1"/>
          </p:nvPr>
        </p:nvPicPr>
        <p:blipFill>
          <a:blip r:embed="rId2"/>
          <a:stretch>
            <a:fillRect/>
          </a:stretch>
        </p:blipFill>
        <p:spPr>
          <a:xfrm>
            <a:off x="1286580" y="1118144"/>
            <a:ext cx="4578644" cy="1964689"/>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7</a:t>
            </a:fld>
            <a:endParaRPr lang="en-US"/>
          </a:p>
        </p:txBody>
      </p:sp>
      <p:pic>
        <p:nvPicPr>
          <p:cNvPr id="7" name="Picture 6"/>
          <p:cNvPicPr>
            <a:picLocks noChangeAspect="1"/>
          </p:cNvPicPr>
          <p:nvPr/>
        </p:nvPicPr>
        <p:blipFill>
          <a:blip r:embed="rId3"/>
          <a:stretch>
            <a:fillRect/>
          </a:stretch>
        </p:blipFill>
        <p:spPr>
          <a:xfrm>
            <a:off x="1286580" y="3924559"/>
            <a:ext cx="4578644" cy="1700301"/>
          </a:xfrm>
          <a:prstGeom prst="rect">
            <a:avLst/>
          </a:prstGeom>
        </p:spPr>
      </p:pic>
      <p:pic>
        <p:nvPicPr>
          <p:cNvPr id="8" name="Picture 7"/>
          <p:cNvPicPr>
            <a:picLocks noChangeAspect="1"/>
          </p:cNvPicPr>
          <p:nvPr/>
        </p:nvPicPr>
        <p:blipFill>
          <a:blip r:embed="rId4"/>
          <a:stretch>
            <a:fillRect/>
          </a:stretch>
        </p:blipFill>
        <p:spPr>
          <a:xfrm>
            <a:off x="6322422" y="1329235"/>
            <a:ext cx="5031378" cy="1910354"/>
          </a:xfrm>
          <a:prstGeom prst="rect">
            <a:avLst/>
          </a:prstGeom>
        </p:spPr>
      </p:pic>
    </p:spTree>
    <p:extLst>
      <p:ext uri="{BB962C8B-B14F-4D97-AF65-F5344CB8AC3E}">
        <p14:creationId xmlns:p14="http://schemas.microsoft.com/office/powerpoint/2010/main" val="216610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Algorithm</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8</a:t>
            </a:fld>
            <a:endParaRPr lang="en-US"/>
          </a:p>
        </p:txBody>
      </p:sp>
      <p:sp>
        <p:nvSpPr>
          <p:cNvPr id="3" name="Content Placeholder 2"/>
          <p:cNvSpPr>
            <a:spLocks noGrp="1"/>
          </p:cNvSpPr>
          <p:nvPr>
            <p:ph idx="1"/>
          </p:nvPr>
        </p:nvSpPr>
        <p:spPr>
          <a:xfrm>
            <a:off x="838199" y="994819"/>
            <a:ext cx="5601790" cy="5100809"/>
          </a:xfrm>
        </p:spPr>
        <p:txBody>
          <a:bodyPr>
            <a:normAutofit fontScale="92500" lnSpcReduction="20000"/>
          </a:bodyPr>
          <a:lstStyle/>
          <a:p>
            <a:pPr marL="0" indent="0">
              <a:buNone/>
            </a:pPr>
            <a:r>
              <a:rPr lang="en-US" dirty="0" err="1"/>
              <a:t>BinarySearch</a:t>
            </a:r>
            <a:r>
              <a:rPr lang="en-US" dirty="0"/>
              <a:t>(</a:t>
            </a:r>
            <a:r>
              <a:rPr lang="en-US" dirty="0" err="1"/>
              <a:t>A,l,r</a:t>
            </a:r>
            <a:r>
              <a:rPr lang="en-US" dirty="0"/>
              <a:t>, key)</a:t>
            </a:r>
          </a:p>
          <a:p>
            <a:pPr marL="0" indent="0">
              <a:buNone/>
            </a:pPr>
            <a:r>
              <a:rPr lang="en-US" dirty="0"/>
              <a:t>{</a:t>
            </a:r>
          </a:p>
          <a:p>
            <a:pPr marL="0" indent="0">
              <a:buNone/>
            </a:pPr>
            <a:r>
              <a:rPr lang="en-US" dirty="0"/>
              <a:t>if(l= = r) //only one element</a:t>
            </a:r>
          </a:p>
          <a:p>
            <a:pPr marL="0" indent="0">
              <a:buNone/>
            </a:pPr>
            <a:r>
              <a:rPr lang="en-US" dirty="0"/>
              <a:t>	{</a:t>
            </a:r>
          </a:p>
          <a:p>
            <a:pPr marL="0" indent="0">
              <a:buNone/>
            </a:pPr>
            <a:r>
              <a:rPr lang="en-US" dirty="0"/>
              <a:t>	if(key = = A[l])</a:t>
            </a:r>
          </a:p>
          <a:p>
            <a:pPr marL="0" indent="0">
              <a:buNone/>
            </a:pPr>
            <a:r>
              <a:rPr lang="en-US" dirty="0"/>
              <a:t>	return l+1; //index starts from 0</a:t>
            </a:r>
          </a:p>
          <a:p>
            <a:pPr marL="0" indent="0">
              <a:buNone/>
            </a:pPr>
            <a:r>
              <a:rPr lang="en-US" dirty="0"/>
              <a:t>	else</a:t>
            </a:r>
          </a:p>
          <a:p>
            <a:pPr marL="0" indent="0">
              <a:buNone/>
            </a:pPr>
            <a:r>
              <a:rPr lang="en-US" dirty="0"/>
              <a:t>	return 0;</a:t>
            </a:r>
          </a:p>
          <a:p>
            <a:pPr marL="0" indent="0">
              <a:buNone/>
            </a:pPr>
            <a:r>
              <a:rPr lang="en-US" dirty="0"/>
              <a:t>	} </a:t>
            </a:r>
          </a:p>
          <a:p>
            <a:pPr marL="0" indent="0">
              <a:buNone/>
            </a:pPr>
            <a:r>
              <a:rPr lang="en-US" dirty="0"/>
              <a:t>else</a:t>
            </a:r>
          </a:p>
          <a:p>
            <a:pPr marL="0" indent="0">
              <a:buNone/>
            </a:pPr>
            <a:r>
              <a:rPr lang="en-US" dirty="0"/>
              <a:t>{</a:t>
            </a:r>
          </a:p>
          <a:p>
            <a:pPr marL="0" indent="0">
              <a:buNone/>
            </a:pPr>
            <a:r>
              <a:rPr lang="en-US" dirty="0"/>
              <a:t>m = (l + r) /2 ; //integer division</a:t>
            </a:r>
          </a:p>
        </p:txBody>
      </p:sp>
      <p:sp>
        <p:nvSpPr>
          <p:cNvPr id="7" name="Content Placeholder 2"/>
          <p:cNvSpPr txBox="1">
            <a:spLocks/>
          </p:cNvSpPr>
          <p:nvPr/>
        </p:nvSpPr>
        <p:spPr>
          <a:xfrm>
            <a:off x="6560820" y="994818"/>
            <a:ext cx="5052060" cy="5100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if(key = = A[m]</a:t>
            </a:r>
          </a:p>
          <a:p>
            <a:pPr marL="0" indent="0">
              <a:buFont typeface="Arial" panose="020B0604020202020204" pitchFamily="34" charset="0"/>
              <a:buNone/>
            </a:pPr>
            <a:r>
              <a:rPr lang="en-US" dirty="0"/>
              <a:t>return m+1;</a:t>
            </a:r>
          </a:p>
          <a:p>
            <a:pPr marL="0" indent="0">
              <a:buFont typeface="Arial" panose="020B0604020202020204" pitchFamily="34" charset="0"/>
              <a:buNone/>
            </a:pPr>
            <a:r>
              <a:rPr lang="en-US" dirty="0"/>
              <a:t>else if (key &lt; A[m])</a:t>
            </a:r>
          </a:p>
          <a:p>
            <a:pPr marL="0" indent="0">
              <a:buFont typeface="Arial" panose="020B0604020202020204" pitchFamily="34" charset="0"/>
              <a:buNone/>
            </a:pPr>
            <a:r>
              <a:rPr lang="en-US" dirty="0"/>
              <a:t>return </a:t>
            </a:r>
            <a:r>
              <a:rPr lang="en-US" dirty="0" err="1"/>
              <a:t>BinarySearch</a:t>
            </a:r>
            <a:r>
              <a:rPr lang="en-US" dirty="0"/>
              <a:t>(l, m-1, key) ;</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return </a:t>
            </a:r>
            <a:r>
              <a:rPr lang="en-US" dirty="0" err="1"/>
              <a:t>BinarySearch</a:t>
            </a:r>
            <a:r>
              <a:rPr lang="en-US" dirty="0"/>
              <a:t>(m+1, r, key) ;</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p:txBody>
      </p:sp>
    </p:spTree>
    <p:extLst>
      <p:ext uri="{BB962C8B-B14F-4D97-AF65-F5344CB8AC3E}">
        <p14:creationId xmlns:p14="http://schemas.microsoft.com/office/powerpoint/2010/main" val="416775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Efficiency:</a:t>
            </a:r>
          </a:p>
        </p:txBody>
      </p:sp>
      <p:sp>
        <p:nvSpPr>
          <p:cNvPr id="4" name="Date Placeholder 3"/>
          <p:cNvSpPr>
            <a:spLocks noGrp="1"/>
          </p:cNvSpPr>
          <p:nvPr>
            <p:ph type="dt" sz="half" idx="10"/>
          </p:nvPr>
        </p:nvSpPr>
        <p:spPr/>
        <p:txBody>
          <a:bodyPr/>
          <a:lstStyle/>
          <a:p>
            <a:fld id="{484F49AC-C3FE-47D7-AC38-DD3EA2AB06B9}" type="datetime1">
              <a:rPr lang="en-US" smtClean="0"/>
              <a:t>5/21/2024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9</a:t>
            </a:fld>
            <a:endParaRPr lang="en-US"/>
          </a:p>
        </p:txBody>
      </p:sp>
      <p:sp>
        <p:nvSpPr>
          <p:cNvPr id="3" name="Content Placeholder 2"/>
          <p:cNvSpPr>
            <a:spLocks noGrp="1"/>
          </p:cNvSpPr>
          <p:nvPr>
            <p:ph idx="1"/>
          </p:nvPr>
        </p:nvSpPr>
        <p:spPr/>
        <p:txBody>
          <a:bodyPr>
            <a:normAutofit/>
          </a:bodyPr>
          <a:lstStyle/>
          <a:p>
            <a:pPr marL="0" indent="0">
              <a:buNone/>
            </a:pPr>
            <a:r>
              <a:rPr lang="en-US" dirty="0"/>
              <a:t>From the above algorithm we can say that the running time of the algorithm is</a:t>
            </a:r>
          </a:p>
          <a:p>
            <a:pPr marL="0" indent="0">
              <a:buNone/>
            </a:pPr>
            <a:r>
              <a:rPr lang="en-US" dirty="0"/>
              <a:t>T(n) = T(n/2) + O(1)= O(</a:t>
            </a:r>
            <a:r>
              <a:rPr lang="en-US" dirty="0" err="1"/>
              <a:t>logn</a:t>
            </a:r>
            <a:r>
              <a:rPr lang="en-US" dirty="0"/>
              <a:t>) </a:t>
            </a:r>
          </a:p>
          <a:p>
            <a:r>
              <a:rPr lang="en-US" dirty="0"/>
              <a:t>In the best case output is obtained at one run i.e. O(1) time if the key is at middle.</a:t>
            </a:r>
          </a:p>
          <a:p>
            <a:r>
              <a:rPr lang="en-US" dirty="0"/>
              <a:t>In the worst case the output is at the end of the array so running time is O(</a:t>
            </a:r>
            <a:r>
              <a:rPr lang="en-US" dirty="0" err="1"/>
              <a:t>logn</a:t>
            </a:r>
            <a:r>
              <a:rPr lang="en-US" dirty="0"/>
              <a:t>) time</a:t>
            </a:r>
          </a:p>
          <a:p>
            <a:r>
              <a:rPr lang="en-US" dirty="0"/>
              <a:t>In the average case also running time is O(</a:t>
            </a:r>
            <a:r>
              <a:rPr lang="en-US" dirty="0" err="1"/>
              <a:t>logn</a:t>
            </a:r>
            <a:r>
              <a:rPr lang="en-US" dirty="0"/>
              <a:t>).</a:t>
            </a:r>
          </a:p>
        </p:txBody>
      </p:sp>
    </p:spTree>
    <p:extLst>
      <p:ext uri="{BB962C8B-B14F-4D97-AF65-F5344CB8AC3E}">
        <p14:creationId xmlns:p14="http://schemas.microsoft.com/office/powerpoint/2010/main" val="156647155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8158</TotalTime>
  <Words>1522</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Custom Design</vt:lpstr>
      <vt:lpstr>PowerPoint Presentation</vt:lpstr>
      <vt:lpstr>CONTENTS</vt:lpstr>
      <vt:lpstr>Searching </vt:lpstr>
      <vt:lpstr>Sequential Search:</vt:lpstr>
      <vt:lpstr>Binary Search:</vt:lpstr>
      <vt:lpstr>PowerPoint Presentation</vt:lpstr>
      <vt:lpstr>Example </vt:lpstr>
      <vt:lpstr>Binary Search Algorithm</vt:lpstr>
      <vt:lpstr>Efficiency:</vt:lpstr>
      <vt:lpstr>Tree Search </vt:lpstr>
      <vt:lpstr>Hashing:</vt:lpstr>
      <vt:lpstr>Hash collision:</vt:lpstr>
      <vt:lpstr>Linear probing:</vt:lpstr>
      <vt:lpstr>Example: Insert keys {89, 18, 49, 58, 69} with the hash function h(x)=x mod 10 using linear probing.</vt:lpstr>
      <vt:lpstr>PowerPoint Presentation</vt:lpstr>
      <vt:lpstr>Quadratic Probing:</vt:lpstr>
      <vt:lpstr>Insert keys {89, 18, 49, 58, 69} with the hash-table size 10 using quadratic probing.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Niresh Dhakal</cp:lastModifiedBy>
  <cp:revision>1324</cp:revision>
  <dcterms:created xsi:type="dcterms:W3CDTF">2021-05-07T17:21:49Z</dcterms:created>
  <dcterms:modified xsi:type="dcterms:W3CDTF">2024-05-21T01:27:17Z</dcterms:modified>
</cp:coreProperties>
</file>