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marker.com/realestate/2025-01-27/ty-article-magazine/.premium/00000193-785e-d1df-a79f-79de5cc600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3842" y="639097"/>
            <a:ext cx="6669230" cy="3686015"/>
          </a:xfrm>
        </p:spPr>
        <p:txBody>
          <a:bodyPr>
            <a:normAutofit fontScale="90000"/>
          </a:bodyPr>
          <a:lstStyle/>
          <a:p>
            <a:pPr algn="r">
              <a:buNone/>
            </a:pPr>
            <a:br>
              <a:rPr lang="en-US" sz="4000" b="1" dirty="0"/>
            </a:br>
            <a:br>
              <a:rPr lang="en-US" sz="4000" b="1" dirty="0"/>
            </a:br>
            <a:r>
              <a:rPr lang="he-IL" sz="3600" b="1" cap="all" spc="200" dirty="0">
                <a:solidFill>
                  <a:schemeClr val="tx1"/>
                </a:solidFill>
                <a:latin typeface="BN Barak" panose="02000000000000000000" pitchFamily="2" charset="-79"/>
                <a:ea typeface="+mn-ea"/>
                <a:cs typeface="BN Barak" panose="02000000000000000000" pitchFamily="2" charset="-79"/>
              </a:rPr>
              <a:t>ניתוח זכויות בנייה באמצעות </a:t>
            </a:r>
            <a:br>
              <a:rPr lang="en-US" sz="4000" b="1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en-US" sz="3600" b="1" cap="all" spc="200" dirty="0">
                <a:solidFill>
                  <a:schemeClr val="tx1"/>
                </a:solidFill>
                <a:latin typeface="BN Barak" panose="02000000000000000000" pitchFamily="2" charset="-79"/>
                <a:ea typeface="+mn-ea"/>
                <a:cs typeface="BN Barak" panose="02000000000000000000" pitchFamily="2" charset="-79"/>
              </a:rPr>
              <a:t>AI Agents</a:t>
            </a:r>
            <a:br>
              <a:rPr lang="en-US" sz="4000" b="1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600" b="1" cap="all" spc="200" dirty="0">
                <a:solidFill>
                  <a:schemeClr val="tx1"/>
                </a:solidFill>
                <a:latin typeface="BN Barak" panose="02000000000000000000" pitchFamily="2" charset="-79"/>
                <a:ea typeface="+mn-ea"/>
                <a:cs typeface="BN Barak" panose="02000000000000000000" pitchFamily="2" charset="-79"/>
              </a:rPr>
              <a:t>לצורך בדיקת היתכנות כלכלית </a:t>
            </a:r>
            <a:r>
              <a:rPr lang="he-IL" sz="3600" b="1" cap="all" spc="200" dirty="0" err="1">
                <a:solidFill>
                  <a:schemeClr val="tx1"/>
                </a:solidFill>
                <a:latin typeface="BN Barak" panose="02000000000000000000" pitchFamily="2" charset="-79"/>
                <a:ea typeface="+mn-ea"/>
                <a:cs typeface="BN Barak" panose="02000000000000000000" pitchFamily="2" charset="-79"/>
              </a:rPr>
              <a:t>לפרויקטי</a:t>
            </a:r>
            <a:r>
              <a:rPr lang="he-IL" sz="3600" b="1" cap="all" spc="200" dirty="0">
                <a:solidFill>
                  <a:schemeClr val="tx1"/>
                </a:solidFill>
                <a:latin typeface="BN Barak" panose="02000000000000000000" pitchFamily="2" charset="-79"/>
                <a:ea typeface="+mn-ea"/>
                <a:cs typeface="BN Barak" panose="02000000000000000000" pitchFamily="2" charset="-79"/>
              </a:rPr>
              <a:t> נדל"ן בהתחדשות עירונית</a:t>
            </a:r>
            <a:br>
              <a:rPr lang="he-IL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he-IL" sz="20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האקתון</a:t>
            </a:r>
            <a:r>
              <a:rPr lang="he-IL" sz="2000" b="1" dirty="0">
                <a:latin typeface="BN Barak" panose="02000000000000000000" pitchFamily="2" charset="-79"/>
                <a:cs typeface="BN Barak" panose="02000000000000000000" pitchFamily="2" charset="-79"/>
              </a:rPr>
              <a:t> </a:t>
            </a:r>
            <a:r>
              <a:rPr lang="en-US" sz="2000" b="1" dirty="0">
                <a:latin typeface="BN Barak" panose="02000000000000000000" pitchFamily="2" charset="-79"/>
                <a:cs typeface="BN Barak" panose="02000000000000000000" pitchFamily="2" charset="-79"/>
              </a:rPr>
              <a:t>AI Tinkerers - </a:t>
            </a:r>
            <a:r>
              <a:rPr lang="he-IL" sz="2000" b="1" dirty="0">
                <a:latin typeface="BN Barak" panose="02000000000000000000" pitchFamily="2" charset="-79"/>
                <a:cs typeface="BN Barak" panose="02000000000000000000" pitchFamily="2" charset="-79"/>
              </a:rPr>
              <a:t>פרוטוקול </a:t>
            </a:r>
            <a:r>
              <a:rPr lang="en-US" sz="2000" b="1" dirty="0">
                <a:latin typeface="BN Barak" panose="02000000000000000000" pitchFamily="2" charset="-79"/>
                <a:cs typeface="BN Barak" panose="02000000000000000000" pitchFamily="2" charset="-79"/>
              </a:rPr>
              <a:t>MCP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E7D6-DF08-280B-F107-5E178C3E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4A31-7A94-2F40-6081-776F8FD96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מקורות מידע למערכת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- </a:t>
            </a:r>
            <a: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  <a:t>GIS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 עירוני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מנהל מקרקעי ישראל</a:t>
            </a: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</a:t>
            </a:r>
            <a:r>
              <a:rPr lang="en-US" sz="2000" dirty="0" err="1">
                <a:latin typeface="BN Barak" panose="02000000000000000000" pitchFamily="2" charset="-79"/>
                <a:cs typeface="BN Barak" panose="02000000000000000000" pitchFamily="2" charset="-79"/>
              </a:rPr>
              <a:t>GovMap</a:t>
            </a: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אתרי מחלקות הנדסה בעיריות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תוכניות רלוונטיות ומספרי תוכניות בעיריות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מערכות מידע כגון: </a:t>
            </a:r>
            <a: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  <a:t>https://searchil.simplex3d.com/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20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129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E7AC-C02B-5FC0-F2AC-02C9A3A8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761D-73D8-8694-AB70-4018DBF5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ידע נדרש מה</a:t>
            </a:r>
            <a: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  <a:t>Agent 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-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מספר דיירים מינימלי לתהליך התחדשות עירונית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גודל מגרש מינימלי</a:t>
            </a: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אחוזי בנייה מותרים</a:t>
            </a: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הגבלות גובה וקומות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דרישות חניה ושטחי ציבור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רגולציות נוספות ספציפיות לאזור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20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989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E688-2923-C0B2-C340-4978983D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CE2-7850-A5A2-3408-00B659759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 err="1">
                <a:latin typeface="BN Barak" panose="02000000000000000000" pitchFamily="2" charset="-79"/>
                <a:cs typeface="BN Barak" panose="02000000000000000000" pitchFamily="2" charset="-79"/>
              </a:rPr>
              <a:t>חזון</a:t>
            </a: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 עתידי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-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 הפרויקט יהווה פלטפורמה ליצירת מערכת של </a:t>
            </a:r>
            <a: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  <a:t>Multiple Agents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יתמחה בהיבט אחר של ניהול </a:t>
            </a:r>
            <a:r>
              <a:rPr lang="he-IL" sz="2000" dirty="0" err="1">
                <a:latin typeface="BN Barak" panose="02000000000000000000" pitchFamily="2" charset="-79"/>
                <a:cs typeface="BN Barak" panose="02000000000000000000" pitchFamily="2" charset="-79"/>
              </a:rPr>
              <a:t>פרויקטי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 נדל"ן </a:t>
            </a:r>
            <a: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  <a:t>Agent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:</a:t>
            </a: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	- בדיקות כלכליות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	- ניהול קשר של דיירים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	- התנהלות מול רשויות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	- פיקוח על בנייה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	- שיווק ומכירה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0201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42C9-BE60-4868-9952-E1153D35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621-2767-F7C8-B2C5-66884EAA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יתרונות המערכת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חיסכון משמעותי בזמן עבודה.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הפחתת טעויות אנוש.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סטנדרטיזציה של תהליכי בדיקות היתכנות.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יכולת לסנן במהירות פרויקטים לא כדאיים.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תמיכה בהחלטות עסקיות מבוססות נתונים.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597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D0BB8-7EA6-24ED-1D61-82CB6C33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75CE-5115-11AB-3D99-0D4D9FA0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מקורות השראה נוספים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כתבה רלוונטית בדה-מרקר: 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  <a:hlinkClick r:id="rId2"/>
              </a:rPr>
              <a:t>הדרך לטרנספורמציה עירונית עוברת ב–</a:t>
            </a:r>
            <a:r>
              <a:rPr lang="en-US" sz="2000" dirty="0">
                <a:latin typeface="BN Barak" panose="02000000000000000000" pitchFamily="2" charset="-79"/>
                <a:cs typeface="BN Barak" panose="02000000000000000000" pitchFamily="2" charset="-79"/>
                <a:hlinkClick r:id="rId2"/>
              </a:rPr>
              <a:t>AI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20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8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יזם/מתכנת </a:t>
            </a:r>
            <a:r>
              <a:rPr lang="en-US" sz="3200" dirty="0" err="1">
                <a:latin typeface="BN Barak" panose="02000000000000000000" pitchFamily="2" charset="-79"/>
                <a:cs typeface="BN Barak" panose="02000000000000000000" pitchFamily="2" charset="-79"/>
              </a:rPr>
              <a:t>Fullstack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נשוי לאדריכלית בעלת משרד אדריכלים 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מתמחה בתכנון מגורים בבנייה רוויה והתחדשות עירונית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FFFFFF"/>
                </a:solidFill>
                <a:latin typeface="BN Barak" panose="02000000000000000000" pitchFamily="2" charset="-79"/>
                <a:cs typeface="BN Barak" panose="02000000000000000000" pitchFamily="2" charset="-79"/>
              </a:rPr>
              <a:t>מי אנחנו?</a:t>
            </a:r>
            <a:endParaRPr lang="en-US" dirty="0">
              <a:solidFill>
                <a:srgbClr val="FFFFFF"/>
              </a:solidFill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0600F-E84E-447F-821A-71D68D93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6A7-C517-7D63-45EB-93D37E02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228850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  <a:buNone/>
            </a:pP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רקע לפרויקט: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עולם הנדל"ן המשתנה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בעבר: יזם קונה קרקע ובונה מבנה מגורים בבעלותו המלאה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כיום: התחדשות עירונית מהווה חלק מרכזי בענף הנדל"ן למגורים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32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34A6D-1F4E-D964-1F71-845269A1F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rgbClr val="FFFFFF"/>
                </a:solidFill>
                <a:latin typeface="BN Barak" panose="02000000000000000000" pitchFamily="2" charset="-79"/>
                <a:cs typeface="BN Barak" panose="02000000000000000000" pitchFamily="2" charset="-79"/>
              </a:rPr>
              <a:t>מי אנחנו?</a:t>
            </a:r>
            <a:endParaRPr lang="en-US" dirty="0">
              <a:solidFill>
                <a:srgbClr val="FFFFFF"/>
              </a:solidFill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95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98DCE-605A-AEB9-7E44-D6104603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957-06C4-ABD2-A296-EC79538F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228850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מהי התחדשות עירונית?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תהליך המערב מגרש/ים עם מבנה/ים קיימים.</a:t>
            </a:r>
            <a:br>
              <a:rPr lang="he-IL" sz="2000" b="1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הדיירים מעבירים ליזם את זכויות הבניה.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תוכניות להתחדשות עירונית מגדילות משמעותית את זכויות הבנייה.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הדיירים מקבלים דירה חדשה, גדולה יותר, עם ממ"ד, חניה ומחסן.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32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2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4F80-8724-804C-7D46-BD3B8D6C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D62F-A1FC-AD5B-2E1B-B079F351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228850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האתגר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ריבוי מגרשים פוטנציאליים להתחדשות עירונית.</a:t>
            </a:r>
            <a:br>
              <a:rPr lang="he-IL" sz="2000" b="1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צורך בבדיקות היתכנות מהירות ויעילות.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טעויות בבדיקת היתכנות עלולות להוביל ל: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1. פשיטת רגל של החברה היזמית/קבלנית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2. פרויקטים תקועים לדיירים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32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722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F81F-8AC5-BFAF-FA20-0F97A6F1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0CCC-EAE5-B4CE-1EC6-75D1F1B6C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82" y="1349961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הצורך במערכת חכמה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ניתוח מהיר של מספר רב של מגרשים במקביל.</a:t>
            </a:r>
            <a:br>
              <a:rPr lang="he-IL" sz="2000" b="1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איסוף מידע מדויק ועדכני.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ניתוח זכויות בנייה אוטומטי.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תרגום לפוטנציאל תכנוני הניתן להערכה כלכלית</a:t>
            </a:r>
            <a:b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32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240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9721-901D-CF35-D03F-F71221D7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32D1-4EE8-DD03-30C8-5FB93FA0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הפתרון המוצע: </a:t>
            </a:r>
            <a:r>
              <a:rPr lang="en-US" sz="3200" dirty="0">
                <a:latin typeface="BN Barak" panose="02000000000000000000" pitchFamily="2" charset="-79"/>
                <a:cs typeface="BN Barak" panose="02000000000000000000" pitchFamily="2" charset="-79"/>
              </a:rPr>
              <a:t>AI Agent </a:t>
            </a: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 לניתוח זכויות בנייה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יכולות הסוכן: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איסוף ועיבוד מידע תכנוני מרשויות שונות.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הכרת הרגולציות וההגבלות בהתחדשות עירונית.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ניתוח כלכלי ראשוני של פרויקטים.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יצירת תוצרים חזותיים להערכה מהירה.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32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521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27F9-F5FC-F72F-0B7B-8A14FE51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354-B9CA-45C6-8A60-AA7194D9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תוצרים רצויים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טבלת סיכום זכויות מקיפה: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שטח המגרש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מ"ר מעל ומתחת לקרקע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מספר קומות (מעל ומתחת לקרקע)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הפקעות ומטלות ציבוריות 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תמהיל דירות נדרש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כמות דיירים קיימת(</a:t>
            </a:r>
            <a:r>
              <a:rPr lang="he-IL" sz="2000" dirty="0" err="1">
                <a:latin typeface="BN Barak" panose="02000000000000000000" pitchFamily="2" charset="-79"/>
                <a:cs typeface="BN Barak" panose="02000000000000000000" pitchFamily="2" charset="-79"/>
              </a:rPr>
              <a:t>בפרויקטי</a:t>
            </a: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 התחדשות)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20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455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F11A-7839-4B0D-05DF-6EBC1351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E98-0549-5640-810C-E370052D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04" y="613115"/>
            <a:ext cx="10058400" cy="3774820"/>
          </a:xfrm>
        </p:spPr>
        <p:txBody>
          <a:bodyPr anchor="ctr">
            <a:normAutofit fontScale="90000"/>
          </a:bodyPr>
          <a:lstStyle/>
          <a:p>
            <a:pPr algn="r" rtl="1">
              <a:lnSpc>
                <a:spcPct val="150000"/>
              </a:lnSpc>
            </a:pP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  <a:t>תוצרים רצויים</a:t>
            </a: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32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מודל תלת ממדי פשוט.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הצגת הפוטנציאל התכנוני בתצוגה נפחית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אפשרות לבחינה ויזואלית מהירה של הפרויקט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  <a:t>- תמיכה בקבלת החלטות ראשונית</a:t>
            </a: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br>
              <a:rPr lang="he-IL" sz="2000" dirty="0">
                <a:latin typeface="BN Barak" panose="02000000000000000000" pitchFamily="2" charset="-79"/>
                <a:cs typeface="BN Barak" panose="02000000000000000000" pitchFamily="2" charset="-79"/>
              </a:rPr>
            </a:br>
            <a:endParaRPr lang="he-IL" sz="200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511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{E77E135C-A2E5-4118-AD9F-A1B22302A4FA}tf56160789_win32</Template>
  <TotalTime>91</TotalTime>
  <Words>566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BN Barak</vt:lpstr>
      <vt:lpstr>Bookman Old Style</vt:lpstr>
      <vt:lpstr>Calibri</vt:lpstr>
      <vt:lpstr>Franklin Gothic Book</vt:lpstr>
      <vt:lpstr>Custom</vt:lpstr>
      <vt:lpstr>  ניתוח זכויות בנייה באמצעות  AI Agents לצורך בדיקת היתכנות כלכלית לפרויקטי נדל"ן בהתחדשות עירונית </vt:lpstr>
      <vt:lpstr>יזם/מתכנת Fullstack  נשוי לאדריכלית בעלת משרד אדריכלים   מתמחה בתכנון מגורים בבנייה רוויה והתחדשות עירונית</vt:lpstr>
      <vt:lpstr>רקע לפרויקט:  עולם הנדל"ן המשתנה בעבר: יזם קונה קרקע ובונה מבנה מגורים בבעלותו המלאה כיום: התחדשות עירונית מהווה חלק מרכזי בענף הנדל"ן למגורים     </vt:lpstr>
      <vt:lpstr>מהי התחדשות עירונית?   תהליך המערב מגרש/ים עם מבנה/ים קיימים. הדיירים מעבירים ליזם את זכויות הבניה. תוכניות להתחדשות עירונית מגדילות משמעותית את זכויות הבנייה. הדיירים מקבלים דירה חדשה, גדולה יותר, עם ממ"ד, חניה ומחסן.     </vt:lpstr>
      <vt:lpstr>האתגר   ריבוי מגרשים פוטנציאליים להתחדשות עירונית. צורך בבדיקות היתכנות מהירות ויעילות. טעויות בבדיקת היתכנות עלולות להוביל ל: 1. פשיטת רגל של החברה היזמית/קבלנית 2. פרויקטים תקועים לדיירים     </vt:lpstr>
      <vt:lpstr> הצורך במערכת חכמה   ניתוח מהיר של מספר רב של מגרשים במקביל. איסוף מידע מדויק ועדכני. ניתוח זכויות בנייה אוטומטי. תרגום לפוטנציאל תכנוני הניתן להערכה כלכלית    </vt:lpstr>
      <vt:lpstr> הפתרון המוצע: AI Agent  לניתוח זכויות בנייה  יכולות הסוכן: איסוף ועיבוד מידע תכנוני מרשויות שונות. הכרת הרגולציות וההגבלות בהתחדשות עירונית. ניתוח כלכלי ראשוני של פרויקטים. יצירת תוצרים חזותיים להערכה מהירה.  </vt:lpstr>
      <vt:lpstr>  תוצרים רצויים טבלת סיכום זכויות מקיפה: - שטח המגרש - מ"ר מעל ומתחת לקרקע - מספר קומות (מעל ומתחת לקרקע) - הפקעות ומטלות ציבוריות  - תמהיל דירות נדרש - כמות דיירים קיימת(בפרויקטי התחדשות)   </vt:lpstr>
      <vt:lpstr> תוצרים רצויים  מודל תלת ממדי פשוט. - הצגת הפוטנציאל התכנוני בתצוגה נפחית - אפשרות לבחינה ויזואלית מהירה של הפרויקט - תמיכה בקבלת החלטות ראשונית  </vt:lpstr>
      <vt:lpstr> מקורות מידע למערכת  - GIS עירוני - מנהל מקרקעי ישראל - GovMap - אתרי מחלקות הנדסה בעיריות  - תוכניות רלוונטיות ומספרי תוכניות בעיריות  - מערכות מידע כגון: https://searchil.simplex3d.com/   </vt:lpstr>
      <vt:lpstr> ידע נדרש מהAgent   -מספר דיירים מינימלי לתהליך התחדשות עירונית - גודל מגרש מינימלי - אחוזי בנייה מותרים - הגבלות גובה וקומות - דרישות חניה ושטחי ציבור - רגולציות נוספות ספציפיות לאזור  </vt:lpstr>
      <vt:lpstr> חזון עתידי - הפרויקט יהווה פלטפורמה ליצירת מערכת של Multiple Agents - יתמחה בהיבט אחר של ניהול פרויקטי נדל"ן Agent:  - בדיקות כלכליות   - ניהול קשר של דיירים  - התנהלות מול רשויות  - פיקוח על בנייה   - שיווק ומכירה  -</vt:lpstr>
      <vt:lpstr> יתרונות המערכת  - חיסכון משמעותי בזמן עבודה. - הפחתת טעויות אנוש. - סטנדרטיזציה של תהליכי בדיקות היתכנות. - יכולת לסנן במהירות פרויקטים לא כדאיים. - תמיכה בהחלטות עסקיות מבוססות נתונים.  -</vt:lpstr>
      <vt:lpstr> מקורות השראה נוספים  כתבה רלוונטית בדה-מרקר: הדרך לטרנספורמציה עירונית עוברת ב–AI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 fadel</dc:creator>
  <cp:lastModifiedBy>nir fadel</cp:lastModifiedBy>
  <cp:revision>9</cp:revision>
  <dcterms:created xsi:type="dcterms:W3CDTF">2025-05-11T20:54:03Z</dcterms:created>
  <dcterms:modified xsi:type="dcterms:W3CDTF">2025-05-12T08:29:47Z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