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70" r:id="rId3"/>
    <p:sldId id="402" r:id="rId4"/>
    <p:sldId id="398" r:id="rId5"/>
    <p:sldId id="397" r:id="rId6"/>
    <p:sldId id="403" r:id="rId7"/>
    <p:sldId id="407" r:id="rId8"/>
    <p:sldId id="419" r:id="rId9"/>
    <p:sldId id="404" r:id="rId10"/>
    <p:sldId id="420" r:id="rId11"/>
    <p:sldId id="416" r:id="rId12"/>
    <p:sldId id="417" r:id="rId13"/>
    <p:sldId id="418" r:id="rId14"/>
    <p:sldId id="408" r:id="rId15"/>
    <p:sldId id="409" r:id="rId16"/>
    <p:sldId id="410" r:id="rId17"/>
    <p:sldId id="411" r:id="rId18"/>
    <p:sldId id="406" r:id="rId19"/>
    <p:sldId id="396" r:id="rId20"/>
    <p:sldId id="412" r:id="rId21"/>
    <p:sldId id="413" r:id="rId22"/>
    <p:sldId id="421" r:id="rId23"/>
    <p:sldId id="394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.rein" initials="j" lastIdx="25" clrIdx="0"/>
  <p:cmAuthor id="1" name="shenzhi li" initials="sl" lastIdx="0" clrIdx="1"/>
  <p:cmAuthor id="2" name="    " initials="  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 varScale="1">
        <p:scale>
          <a:sx n="78" d="100"/>
          <a:sy n="78" d="100"/>
        </p:scale>
        <p:origin x="-7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32E094-C03A-4F72-8B6F-479853CF0603}" type="datetimeFigureOut">
              <a:rPr lang="en-US"/>
              <a:pPr>
                <a:defRPr/>
              </a:pPr>
              <a:t>10/15/2010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0F525F3-D232-4B33-BBC0-C02BD0C437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3209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36EBCB-5CDF-4AC0-B6DF-C619B7ECF09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C470715-6720-4A83-9CC1-A33583382760}" type="slidenum">
              <a:rPr lang="en-US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10/16/2010</a:t>
            </a:r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062E1-AEBB-4350-81DB-38B6817C68FB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10/16/2010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93936-FFDC-49B1-87F6-2396712608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10/16/2010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E7AE5-864A-49FA-A9F0-0DD8BF512F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10/16/2010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062E1-AEBB-4350-81DB-38B6817C68FB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BD0D9">
                  <a:shade val="75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10/16/2010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7B8DA-B8F2-4F01-BBEE-003A4E99E943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10/16/2010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0A86A-CA3F-4559-99EB-D52AD7A90161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10/16/2010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2A65B-CF91-4DC2-A7D4-86DA800C2612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10/16/2010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222AA-9352-4C3F-8401-B7A6CC7AAE3F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10/16/2010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93166-32E0-408C-B393-A7908B7AFBCB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10/16/2010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B2986-A489-4D9B-A175-386B9EF444AD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10/16/2010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E3BB2-7AE0-4D61-9AFF-D171F254D5F1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10/16/2010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7B8DA-B8F2-4F01-BBEE-003A4E99E9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10/16/2010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61E56-D160-470E-8032-38D69B5160D1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10/16/2010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93936-FFDC-49B1-87F6-239671260882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10/16/2010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E7AE5-864A-49FA-A9F0-0DD8BF512FD2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10/16/2010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0A86A-CA3F-4559-99EB-D52AD7A901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10/16/2010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2A65B-CF91-4DC2-A7D4-86DA800C26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10/16/2010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222AA-9352-4C3F-8401-B7A6CC7AAE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10/16/2010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93166-32E0-408C-B393-A7908B7AFB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10/16/2010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B2986-A489-4D9B-A175-386B9EF44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10/16/2010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E3BB2-7AE0-4D61-9AFF-D171F254D5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 smtClean="0"/>
              <a:t>10/16/2010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61E56-D160-470E-8032-38D69B5160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 algn="l">
              <a:defRPr/>
            </a:pPr>
            <a:r>
              <a:rPr lang="en-US" dirty="0" smtClean="0"/>
              <a:t>10/16/2010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EC223A-64E0-48AE-A5BB-DA7A35487B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10/16/2010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EC223A-64E0-48AE-A5BB-DA7A35487B72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onstanti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10" Type="http://schemas.openxmlformats.org/officeDocument/2006/relationships/image" Target="../media/image11.jpeg"/><Relationship Id="rId4" Type="http://schemas.openxmlformats.org/officeDocument/2006/relationships/image" Target="../media/image5.gif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2954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High-Order Paths </a:t>
            </a:r>
            <a:br>
              <a:rPr lang="en-US" sz="4000" dirty="0" smtClean="0"/>
            </a:br>
            <a:r>
              <a:rPr lang="en-US" sz="4000" dirty="0" smtClean="0"/>
              <a:t>in LDA and CTM</a:t>
            </a:r>
            <a:endParaRPr lang="en-US" sz="4000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762000" y="5029200"/>
            <a:ext cx="7696200" cy="1371600"/>
          </a:xfrm>
        </p:spPr>
        <p:txBody>
          <a:bodyPr/>
          <a:lstStyle/>
          <a:p>
            <a:pPr marR="0" eaLnBrk="1" hangingPunct="1"/>
            <a:r>
              <a:rPr lang="en-US" sz="1800" dirty="0" smtClean="0"/>
              <a:t>William M. Pottenger, Ph.D., Paul B. Kantor, Ph. D.</a:t>
            </a:r>
          </a:p>
          <a:p>
            <a:pPr marR="0" eaLnBrk="1" hangingPunct="1"/>
            <a:r>
              <a:rPr lang="en-US" sz="1800" dirty="0" err="1" smtClean="0"/>
              <a:t>Kashyap</a:t>
            </a:r>
            <a:r>
              <a:rPr lang="en-US" sz="1800" dirty="0" smtClean="0"/>
              <a:t> </a:t>
            </a:r>
            <a:r>
              <a:rPr lang="en-US" sz="1800" dirty="0" err="1" smtClean="0"/>
              <a:t>Kolipaka</a:t>
            </a:r>
            <a:r>
              <a:rPr lang="en-US" sz="1800" dirty="0" smtClean="0"/>
              <a:t>, </a:t>
            </a:r>
            <a:r>
              <a:rPr lang="en-US" sz="1800" dirty="0" err="1" smtClean="0"/>
              <a:t>Shenzhi</a:t>
            </a:r>
            <a:r>
              <a:rPr lang="en-US" sz="1800" dirty="0" smtClean="0"/>
              <a:t> Li and </a:t>
            </a:r>
            <a:r>
              <a:rPr lang="en-US" sz="1800" dirty="0" err="1" smtClean="0"/>
              <a:t>Nir</a:t>
            </a:r>
            <a:r>
              <a:rPr lang="en-US" sz="1800" dirty="0" smtClean="0"/>
              <a:t> </a:t>
            </a:r>
            <a:r>
              <a:rPr lang="en-US" sz="1800" dirty="0" err="1" smtClean="0"/>
              <a:t>Grinberg</a:t>
            </a:r>
            <a:endParaRPr lang="en-US" sz="1800" dirty="0" smtClean="0"/>
          </a:p>
          <a:p>
            <a:pPr marR="0" eaLnBrk="1" hangingPunct="1"/>
            <a:r>
              <a:rPr lang="en-US" sz="1800" dirty="0" smtClean="0"/>
              <a:t>Rutgers University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10/16/2010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D062E1-AEBB-4350-81DB-38B6817C68FB}" type="slidenum">
              <a:rPr lang="en-US" smtClean="0"/>
              <a:pPr>
                <a:defRPr/>
              </a:pPr>
              <a:t>1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2786" y="1004010"/>
            <a:ext cx="3012614" cy="1739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 (</a:t>
            </a:r>
            <a:r>
              <a:rPr lang="en-US" dirty="0" err="1" smtClean="0"/>
              <a:t>Synth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7B8DA-B8F2-4F01-BBEE-003A4E99E94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419600"/>
            <a:ext cx="363150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3756025" cy="242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905000"/>
            <a:ext cx="3863975" cy="246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395464"/>
            <a:ext cx="3733799" cy="238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 (20 NG)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7B8DA-B8F2-4F01-BBEE-003A4E99E94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388945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935163"/>
            <a:ext cx="3810000" cy="238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199" y="4343400"/>
            <a:ext cx="3890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4343400"/>
            <a:ext cx="388945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 (Cora)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7B8DA-B8F2-4F01-BBEE-003A4E99E94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3890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905000"/>
            <a:ext cx="390086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343400"/>
            <a:ext cx="3886199" cy="243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1" y="4343401"/>
            <a:ext cx="3889454" cy="243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all datasets results suggest that HO-LDA outperforms </a:t>
            </a:r>
            <a:r>
              <a:rPr lang="en-US" dirty="0" smtClean="0"/>
              <a:t>LDA or </a:t>
            </a:r>
            <a:r>
              <a:rPr lang="en-US" dirty="0" smtClean="0"/>
              <a:t>perform equally as </a:t>
            </a:r>
            <a:r>
              <a:rPr lang="en-US" dirty="0" smtClean="0"/>
              <a:t>good.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Future research will attempt to substantiate this claim on additional benchmark and real world data.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7B8DA-B8F2-4F01-BBEE-003A4E99E94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Topic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Despite the convenience of the </a:t>
            </a:r>
            <a:r>
              <a:rPr lang="en-US" sz="2400" dirty="0" err="1" smtClean="0"/>
              <a:t>Dirichlet</a:t>
            </a:r>
            <a:r>
              <a:rPr lang="en-US" sz="2400" dirty="0" smtClean="0"/>
              <a:t> distribution, the distribution of its components are </a:t>
            </a:r>
            <a:r>
              <a:rPr lang="en-US" sz="2400" dirty="0" smtClean="0"/>
              <a:t>assumed to be independent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Unlikely assumption in real corpuses:</a:t>
            </a:r>
          </a:p>
          <a:p>
            <a:pPr lvl="1"/>
            <a:r>
              <a:rPr lang="en-US" sz="1800" dirty="0" smtClean="0"/>
              <a:t>For example, a document about quantum computing is more likely to contain references to quantum physics rather than references to the WWII.</a:t>
            </a:r>
          </a:p>
          <a:p>
            <a:endParaRPr lang="en-US" sz="2000" dirty="0" smtClean="0"/>
          </a:p>
          <a:p>
            <a:r>
              <a:rPr lang="en-US" dirty="0" smtClean="0"/>
              <a:t>CTM captures this:</a:t>
            </a:r>
          </a:p>
          <a:p>
            <a:pPr lvl="1"/>
            <a:r>
              <a:rPr lang="en-US" dirty="0" smtClean="0"/>
              <a:t>Changing priors for topics from </a:t>
            </a:r>
            <a:r>
              <a:rPr lang="en-US" dirty="0" err="1" smtClean="0"/>
              <a:t>Dirichlet</a:t>
            </a:r>
            <a:r>
              <a:rPr lang="en-US" dirty="0" smtClean="0"/>
              <a:t> to Logistic-Normal Distribution.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7B8DA-B8F2-4F01-BBEE-003A4E99E9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 for CTM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dirty="0" smtClean="0"/>
              <a:t>only differs in the  parameters for logistic-normal distribution, </a:t>
            </a:r>
            <a:r>
              <a:rPr lang="en-US" dirty="0" err="1" smtClean="0"/>
              <a:t>μ,Σ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However we lost the simplifying </a:t>
            </a:r>
            <a:r>
              <a:rPr lang="en-US" dirty="0" err="1" smtClean="0"/>
              <a:t>conjugacy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=&gt; use </a:t>
            </a:r>
            <a:r>
              <a:rPr lang="en-US" dirty="0" err="1" smtClean="0"/>
              <a:t>variational</a:t>
            </a:r>
            <a:r>
              <a:rPr lang="en-US" dirty="0" smtClean="0"/>
              <a:t> methods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7B8DA-B8F2-4F01-BBEE-003A4E99E94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1455" y="2058735"/>
            <a:ext cx="6430945" cy="2589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advantage of the topic correlation information</a:t>
            </a:r>
          </a:p>
          <a:p>
            <a:endParaRPr lang="en-US" dirty="0" smtClean="0"/>
          </a:p>
          <a:p>
            <a:r>
              <a:rPr lang="en-US" dirty="0" smtClean="0"/>
              <a:t>Let M = 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i,j</a:t>
            </a:r>
            <a:r>
              <a:rPr lang="en-US" dirty="0" smtClean="0"/>
              <a:t>) be the </a:t>
            </a:r>
            <a:r>
              <a:rPr lang="en-US" dirty="0" err="1" smtClean="0"/>
              <a:t>TxT</a:t>
            </a:r>
            <a:r>
              <a:rPr lang="en-US" dirty="0" smtClean="0"/>
              <a:t> topic-covariance matrix.</a:t>
            </a:r>
          </a:p>
          <a:p>
            <a:endParaRPr lang="en-US" dirty="0" smtClean="0"/>
          </a:p>
          <a:p>
            <a:r>
              <a:rPr lang="en-US" dirty="0" smtClean="0"/>
              <a:t>M’ = exp{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i,j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normalized across rows to get stochastic matrix</a:t>
            </a:r>
          </a:p>
          <a:p>
            <a:endParaRPr lang="en-US" dirty="0" smtClean="0"/>
          </a:p>
          <a:p>
            <a:r>
              <a:rPr lang="en-US" dirty="0" smtClean="0"/>
              <a:t>Apply the transform the vectors and measure distance</a:t>
            </a:r>
          </a:p>
          <a:p>
            <a:pPr lvl="2"/>
            <a:r>
              <a:rPr lang="en-US" dirty="0" smtClean="0"/>
              <a:t>KLD(</a:t>
            </a:r>
            <a:r>
              <a:rPr lang="en-US" dirty="0" err="1" smtClean="0"/>
              <a:t>M’a</a:t>
            </a:r>
            <a:r>
              <a:rPr lang="en-US" dirty="0" smtClean="0"/>
              <a:t>, </a:t>
            </a:r>
            <a:r>
              <a:rPr lang="en-US" dirty="0" err="1" smtClean="0"/>
              <a:t>M’b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7B8DA-B8F2-4F01-BBEE-003A4E99E94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IC3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The </a:t>
            </a:r>
            <a:r>
              <a:rPr lang="en-US" sz="2200" i="1" dirty="0" smtClean="0"/>
              <a:t>Internet Crime Complaint Center </a:t>
            </a:r>
            <a:r>
              <a:rPr lang="en-US" sz="2200" dirty="0" smtClean="0"/>
              <a:t>(IC3)</a:t>
            </a:r>
          </a:p>
          <a:p>
            <a:pPr lvl="1"/>
            <a:r>
              <a:rPr lang="en-US" sz="2000" dirty="0" smtClean="0"/>
              <a:t>partnership between the FBI and the National White Collar Crime Center (NW3C) to deal with internet crime.</a:t>
            </a:r>
          </a:p>
          <a:p>
            <a:endParaRPr lang="en-US" sz="2200" dirty="0" smtClean="0"/>
          </a:p>
          <a:p>
            <a:r>
              <a:rPr lang="en-US" sz="2200" dirty="0" smtClean="0"/>
              <a:t>Contains reported incidents in 2008,  each consists of the incident and witness description as free text.</a:t>
            </a:r>
          </a:p>
          <a:p>
            <a:endParaRPr lang="en-US" sz="2200" dirty="0" smtClean="0"/>
          </a:p>
          <a:p>
            <a:r>
              <a:rPr lang="en-US" sz="2200" dirty="0" smtClean="0"/>
              <a:t>Pre-processing:</a:t>
            </a:r>
          </a:p>
          <a:p>
            <a:pPr lvl="1"/>
            <a:r>
              <a:rPr lang="en-US" sz="2000" dirty="0" smtClean="0"/>
              <a:t>concatenated the two text fields.</a:t>
            </a:r>
          </a:p>
          <a:p>
            <a:pPr lvl="1"/>
            <a:r>
              <a:rPr lang="en-US" sz="2000" dirty="0" smtClean="0"/>
              <a:t>applied standard Information Retrieval techniques: stop words removal, stemming, frequency based threshold.</a:t>
            </a:r>
          </a:p>
          <a:p>
            <a:pPr lvl="1"/>
            <a:r>
              <a:rPr lang="en-US" sz="2000" dirty="0" smtClean="0"/>
              <a:t>resulted ~ 1000 incidents with ~ 4500 terms dictionary.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sz="5400" dirty="0"/>
              <a:t>Topic Models and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Modus Operandi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3763"/>
            <a:ext cx="8229600" cy="4389437"/>
          </a:xfrm>
        </p:spPr>
        <p:txBody>
          <a:bodyPr/>
          <a:lstStyle/>
          <a:p>
            <a:r>
              <a:rPr lang="en-US" sz="2400" dirty="0" smtClean="0"/>
              <a:t>Topic distribution can be representative of the modus operandi described in the incident document.</a:t>
            </a:r>
          </a:p>
          <a:p>
            <a:endParaRPr lang="en-US" sz="2400" dirty="0" smtClean="0"/>
          </a:p>
          <a:p>
            <a:r>
              <a:rPr lang="en-US" sz="2400" dirty="0" smtClean="0"/>
              <a:t>Then, modus operandi matching can be done using </a:t>
            </a:r>
            <a:r>
              <a:rPr lang="en-US" sz="2400" dirty="0" smtClean="0"/>
              <a:t>KL-Divergence </a:t>
            </a:r>
            <a:r>
              <a:rPr lang="en-US" sz="2400" dirty="0" smtClean="0"/>
              <a:t>similarity</a:t>
            </a:r>
            <a:r>
              <a:rPr lang="en-US" sz="2400" dirty="0" smtClean="0"/>
              <a:t> </a:t>
            </a:r>
            <a:r>
              <a:rPr lang="en-US" sz="2400" dirty="0" smtClean="0"/>
              <a:t>metric for distributions</a:t>
            </a:r>
            <a:r>
              <a:rPr lang="en-US" sz="2400" dirty="0" smtClean="0"/>
              <a:t>:</a:t>
            </a:r>
            <a:endParaRPr lang="en-US" sz="22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7B8DA-B8F2-4F01-BBEE-003A4E99E94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044700" y="4648200"/>
          <a:ext cx="3746500" cy="963613"/>
        </p:xfrm>
        <a:graphic>
          <a:graphicData uri="http://schemas.openxmlformats.org/presentationml/2006/ole">
            <p:oleObj spid="_x0000_s1027" name="Equation" r:id="rId3" imgW="1727200" imgH="4445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447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 sample: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7B8DA-B8F2-4F01-BBEE-003A4E99E94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882650" y="2544010"/>
          <a:ext cx="7499351" cy="355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689"/>
                <a:gridCol w="1213051"/>
                <a:gridCol w="1604010"/>
                <a:gridCol w="1600200"/>
                <a:gridCol w="1295401"/>
              </a:tblGrid>
              <a:tr h="4901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Incident Ids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KLD 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Documents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Word lists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/>
                </a:tc>
              </a:tr>
              <a:tr h="10474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I0809221032176501, I0809202119575841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4.0e-4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Nigeria Scam-1, Nigeria Scam-2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Nigeria</a:t>
                      </a:r>
                      <a:r>
                        <a:rPr lang="en-US" sz="1600" baseline="0" dirty="0" smtClean="0"/>
                        <a:t> L</a:t>
                      </a:r>
                      <a:r>
                        <a:rPr lang="en-US" sz="1600" dirty="0" smtClean="0"/>
                        <a:t>ist-1, Nigeria List-2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Nigeria Scam</a:t>
                      </a:r>
                      <a:endParaRPr lang="en-US" sz="1400" dirty="0"/>
                    </a:p>
                  </a:txBody>
                  <a:tcPr/>
                </a:tc>
              </a:tr>
              <a:tr h="10474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I0809220707030322, I0809220915581552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2.3e-4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Porn-1, Porn-2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Porn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list-1, </a:t>
                      </a:r>
                      <a:endParaRPr lang="en-US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Porn </a:t>
                      </a:r>
                      <a:r>
                        <a:rPr lang="en-US" sz="1600" dirty="0" smtClean="0"/>
                        <a:t>list-2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Pornography</a:t>
                      </a:r>
                      <a:endParaRPr lang="en-US" sz="1400" dirty="0"/>
                    </a:p>
                  </a:txBody>
                  <a:tcPr/>
                </a:tc>
              </a:tr>
              <a:tr h="9668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I0809212047136972, I0809201507229792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1.4e-3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Capital One-1,</a:t>
                      </a:r>
                    </a:p>
                    <a:p>
                      <a:r>
                        <a:rPr lang="en-US" sz="1400" dirty="0" smtClean="0"/>
                        <a:t>Captial One-2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Capital One list-1,</a:t>
                      </a:r>
                    </a:p>
                    <a:p>
                      <a:r>
                        <a:rPr lang="en-US" sz="1400" dirty="0" smtClean="0"/>
                        <a:t>Capital One list-2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Attempt to steal login and password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LDA all about?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7B8DA-B8F2-4F01-BBEE-003A4E99E94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33400" y="1752600"/>
            <a:ext cx="8356687" cy="4938058"/>
            <a:chOff x="533400" y="1752600"/>
            <a:chExt cx="8356687" cy="4938058"/>
          </a:xfrm>
        </p:grpSpPr>
        <p:pic>
          <p:nvPicPr>
            <p:cNvPr id="7" name="Picture 6" descr="041202_marscover_vmed_10a.grid-4x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1905000"/>
              <a:ext cx="1850250" cy="2493032"/>
            </a:xfrm>
            <a:prstGeom prst="rect">
              <a:avLst/>
            </a:prstGeom>
          </p:spPr>
        </p:pic>
        <p:pic>
          <p:nvPicPr>
            <p:cNvPr id="8" name="Picture 7" descr="051117_scicover_vsml_10a.widec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3962400"/>
              <a:ext cx="1500225" cy="2023793"/>
            </a:xfrm>
            <a:prstGeom prst="rect">
              <a:avLst/>
            </a:prstGeom>
          </p:spPr>
        </p:pic>
        <p:pic>
          <p:nvPicPr>
            <p:cNvPr id="9" name="Picture 8" descr="covermed (1)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3600" y="4038600"/>
              <a:ext cx="1969350" cy="2652058"/>
            </a:xfrm>
            <a:prstGeom prst="rect">
              <a:avLst/>
            </a:prstGeom>
          </p:spPr>
        </p:pic>
        <p:pic>
          <p:nvPicPr>
            <p:cNvPr id="10" name="Picture 9" descr="covermed.g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6600" y="2133600"/>
              <a:ext cx="1828800" cy="2462784"/>
            </a:xfrm>
            <a:prstGeom prst="rect">
              <a:avLst/>
            </a:prstGeom>
          </p:spPr>
        </p:pic>
        <p:pic>
          <p:nvPicPr>
            <p:cNvPr id="11" name="Picture 10" descr="cov-journal-science-prev2-med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5800" y="3962400"/>
              <a:ext cx="1905000" cy="2565400"/>
            </a:xfrm>
            <a:prstGeom prst="rect">
              <a:avLst/>
            </a:prstGeom>
          </p:spPr>
        </p:pic>
        <p:pic>
          <p:nvPicPr>
            <p:cNvPr id="12" name="Picture 11" descr="science-cover-food-security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5400" y="1752600"/>
              <a:ext cx="1976550" cy="2495813"/>
            </a:xfrm>
            <a:prstGeom prst="rect">
              <a:avLst/>
            </a:prstGeom>
          </p:spPr>
        </p:pic>
        <p:pic>
          <p:nvPicPr>
            <p:cNvPr id="13" name="Picture 12" descr="science-covermed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9400" y="3810000"/>
              <a:ext cx="1978950" cy="2664986"/>
            </a:xfrm>
            <a:prstGeom prst="rect">
              <a:avLst/>
            </a:prstGeom>
          </p:spPr>
        </p:pic>
        <p:pic>
          <p:nvPicPr>
            <p:cNvPr id="14" name="Picture 13" descr="science-sept-26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6600" y="2057400"/>
              <a:ext cx="1803487" cy="2428696"/>
            </a:xfrm>
            <a:prstGeom prst="rect">
              <a:avLst/>
            </a:prstGeom>
          </p:spPr>
        </p:pic>
      </p:grpSp>
      <p:pic>
        <p:nvPicPr>
          <p:cNvPr id="6" name="Content Placeholder 5" descr="topics.JPG"/>
          <p:cNvPicPr>
            <a:picLocks noGrp="1" noChangeAspect="1"/>
          </p:cNvPicPr>
          <p:nvPr>
            <p:ph idx="1"/>
          </p:nvPr>
        </p:nvPicPr>
        <p:blipFill>
          <a:blip r:embed="rId10" cstate="print"/>
          <a:stretch>
            <a:fillRect/>
          </a:stretch>
        </p:blipFill>
        <p:spPr>
          <a:xfrm>
            <a:off x="228600" y="1981200"/>
            <a:ext cx="5486796" cy="4389437"/>
          </a:xfrm>
        </p:spPr>
      </p:pic>
      <p:sp>
        <p:nvSpPr>
          <p:cNvPr id="16" name="Curved Up Arrow 15"/>
          <p:cNvSpPr/>
          <p:nvPr/>
        </p:nvSpPr>
        <p:spPr>
          <a:xfrm rot="-6600000">
            <a:off x="5397628" y="3323568"/>
            <a:ext cx="2895600" cy="1676400"/>
          </a:xfrm>
          <a:prstGeom prst="curvedUpArrow">
            <a:avLst>
              <a:gd name="adj1" fmla="val 25000"/>
              <a:gd name="adj2" fmla="val 7537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examined top 100 pairs in terms of similarity. </a:t>
            </a:r>
          </a:p>
          <a:p>
            <a:endParaRPr lang="en-US" dirty="0" smtClean="0"/>
          </a:p>
          <a:p>
            <a:r>
              <a:rPr lang="en-US" dirty="0" smtClean="0"/>
              <a:t>Results can be classified into 3 major groups:</a:t>
            </a:r>
          </a:p>
          <a:p>
            <a:pPr lvl="1">
              <a:buClr>
                <a:srgbClr val="0F6FC6"/>
              </a:buClr>
            </a:pPr>
            <a:r>
              <a:rPr lang="en-US" dirty="0" smtClean="0"/>
              <a:t>duplicated incidents </a:t>
            </a:r>
            <a:r>
              <a:rPr lang="en-US" sz="1600" dirty="0" smtClean="0">
                <a:solidFill>
                  <a:prstClr val="black"/>
                </a:solidFill>
              </a:rPr>
              <a:t>(ranked highest)</a:t>
            </a:r>
            <a:endParaRPr lang="en-US" dirty="0" smtClean="0"/>
          </a:p>
          <a:p>
            <a:pPr lvl="1"/>
            <a:r>
              <a:rPr lang="en-US" dirty="0" smtClean="0"/>
              <a:t>variants of the Nigerian scam </a:t>
            </a:r>
            <a:r>
              <a:rPr lang="en-US" sz="1600" dirty="0" smtClean="0"/>
              <a:t>(most numerous)</a:t>
            </a:r>
          </a:p>
          <a:p>
            <a:pPr lvl="1"/>
            <a:r>
              <a:rPr lang="en-US" dirty="0" smtClean="0"/>
              <a:t>incidents with pornographic content </a:t>
            </a:r>
            <a:r>
              <a:rPr lang="en-US" sz="1600" dirty="0" smtClean="0"/>
              <a:t>(not so numerous)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7B8DA-B8F2-4F01-BBEE-003A4E99E94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Order transform in HO-LDA </a:t>
            </a:r>
            <a:r>
              <a:rPr lang="en-US" dirty="0" smtClean="0"/>
              <a:t>looks promising </a:t>
            </a:r>
            <a:r>
              <a:rPr lang="en-US" dirty="0" smtClean="0"/>
              <a:t>when substituted for (zero-order) term counts in LDA</a:t>
            </a:r>
          </a:p>
          <a:p>
            <a:endParaRPr lang="en-US" dirty="0" smtClean="0"/>
          </a:p>
          <a:p>
            <a:r>
              <a:rPr lang="en-US" dirty="0" smtClean="0"/>
              <a:t>CTM is more powerful representation of topics</a:t>
            </a:r>
          </a:p>
          <a:p>
            <a:pPr lvl="1"/>
            <a:r>
              <a:rPr lang="en-US" dirty="0" smtClean="0"/>
              <a:t>Readily applied to resolution of sophisticated entities approximating modus operandi of internet identify theft</a:t>
            </a:r>
          </a:p>
          <a:p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Remains to be seen if Higher Order transform can be leveraged in HO-CTM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7B8DA-B8F2-4F01-BBEE-003A4E99E94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851648" cy="3657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Q&amp;A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10/16/2010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D062E1-AEBB-4350-81DB-38B6817C68F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BD0D9">
                  <a:shade val="75000"/>
                </a:srgb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 for LDA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7B8DA-B8F2-4F01-BBEE-003A4E99E94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09800"/>
            <a:ext cx="6172200" cy="3938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571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</a:t>
            </a:r>
            <a:r>
              <a:rPr lang="en-US" dirty="0" smtClean="0"/>
              <a:t>Allocation (</a:t>
            </a:r>
            <a:r>
              <a:rPr lang="en-US" dirty="0"/>
              <a:t>LDA)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>
                <a:latin typeface="Times New Roman" pitchFamily="16" charset="0"/>
              </a:rPr>
              <a:t>Suppose T is the number of topics to be discovered and W is the size of the dictionary of words</a:t>
            </a:r>
            <a:r>
              <a:rPr lang="en-US" sz="2000" dirty="0" smtClean="0">
                <a:latin typeface="Times New Roman" pitchFamily="16" charset="0"/>
              </a:rPr>
              <a:t>.</a:t>
            </a:r>
          </a:p>
          <a:p>
            <a:pPr marL="514350" indent="-5143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>
              <a:latin typeface="Times New Roman" pitchFamily="16" charset="0"/>
            </a:endParaRPr>
          </a:p>
          <a:p>
            <a:pPr marL="514350" indent="-5143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>
                <a:latin typeface="Times New Roman" pitchFamily="16" charset="0"/>
              </a:rPr>
              <a:t>α is a </a:t>
            </a:r>
            <a:r>
              <a:rPr lang="en-US" sz="2000" dirty="0" err="1">
                <a:latin typeface="Times New Roman" pitchFamily="16" charset="0"/>
              </a:rPr>
              <a:t>Dirichlet</a:t>
            </a:r>
            <a:r>
              <a:rPr lang="en-US" sz="2000" dirty="0">
                <a:latin typeface="Times New Roman" pitchFamily="16" charset="0"/>
              </a:rPr>
              <a:t> parameter vector of length T and </a:t>
            </a:r>
            <a:r>
              <a:rPr lang="en-US" sz="2000" i="1" dirty="0">
                <a:latin typeface="Times New Roman" pitchFamily="16" charset="0"/>
              </a:rPr>
              <a:t>β </a:t>
            </a:r>
            <a:r>
              <a:rPr lang="en-US" sz="2000" dirty="0">
                <a:latin typeface="Times New Roman" pitchFamily="16" charset="0"/>
              </a:rPr>
              <a:t>is a T x W matrix, where each row of the matrix is a </a:t>
            </a:r>
            <a:r>
              <a:rPr lang="en-US" sz="2000" dirty="0" err="1">
                <a:latin typeface="Times New Roman" pitchFamily="16" charset="0"/>
              </a:rPr>
              <a:t>Dirichlet</a:t>
            </a:r>
            <a:r>
              <a:rPr lang="en-US" sz="2000" dirty="0">
                <a:latin typeface="Times New Roman" pitchFamily="16" charset="0"/>
              </a:rPr>
              <a:t> parameter vector of length W</a:t>
            </a:r>
            <a:r>
              <a:rPr lang="en-US" sz="2000" dirty="0" smtClean="0">
                <a:latin typeface="Times New Roman" pitchFamily="16" charset="0"/>
              </a:rPr>
              <a:t>.</a:t>
            </a:r>
          </a:p>
          <a:p>
            <a:pPr marL="514350" indent="-5143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>
              <a:latin typeface="Times New Roman" pitchFamily="16" charset="0"/>
            </a:endParaRPr>
          </a:p>
          <a:p>
            <a:pPr marL="514350" indent="-5143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>
                <a:latin typeface="Times New Roman" pitchFamily="16" charset="0"/>
              </a:rPr>
              <a:t>Following is the generative process to use the shown graphical model to generate a corpus of documents using the </a:t>
            </a:r>
            <a:r>
              <a:rPr lang="en-US" sz="2000" dirty="0" err="1">
                <a:latin typeface="Times New Roman" pitchFamily="16" charset="0"/>
              </a:rPr>
              <a:t>Dirichlet</a:t>
            </a:r>
            <a:r>
              <a:rPr lang="en-US" sz="2000" dirty="0">
                <a:latin typeface="Times New Roman" pitchFamily="16" charset="0"/>
              </a:rPr>
              <a:t> Model.</a:t>
            </a:r>
          </a:p>
          <a:p>
            <a:pPr marL="788670" lvl="1" indent="-5143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800" dirty="0">
                <a:latin typeface="Times New Roman" pitchFamily="16" charset="0"/>
              </a:rPr>
              <a:t>Choose θ ~</a:t>
            </a:r>
            <a:r>
              <a:rPr lang="en-US" sz="1800" i="1" dirty="0">
                <a:latin typeface="Times New Roman" pitchFamily="16" charset="0"/>
              </a:rPr>
              <a:t> </a:t>
            </a:r>
            <a:r>
              <a:rPr lang="en-US" sz="1800" dirty="0" err="1">
                <a:latin typeface="Times New Roman" pitchFamily="16" charset="0"/>
              </a:rPr>
              <a:t>Dirichlet</a:t>
            </a:r>
            <a:r>
              <a:rPr lang="en-US" sz="1800" dirty="0">
                <a:latin typeface="Times New Roman" pitchFamily="16" charset="0"/>
              </a:rPr>
              <a:t>(</a:t>
            </a:r>
            <a:r>
              <a:rPr lang="en-US" sz="1800" i="1" dirty="0">
                <a:latin typeface="Times New Roman" pitchFamily="16" charset="0"/>
              </a:rPr>
              <a:t>α</a:t>
            </a:r>
            <a:r>
              <a:rPr lang="en-US" sz="1800" dirty="0">
                <a:latin typeface="Times New Roman" pitchFamily="16" charset="0"/>
              </a:rPr>
              <a:t>).</a:t>
            </a:r>
          </a:p>
          <a:p>
            <a:pPr marL="788670" lvl="1" indent="-5143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800" dirty="0">
                <a:latin typeface="Times New Roman" pitchFamily="16" charset="0"/>
              </a:rPr>
              <a:t>For each of the </a:t>
            </a:r>
            <a:r>
              <a:rPr lang="en-US" sz="1800" i="1" dirty="0">
                <a:latin typeface="Times New Roman" pitchFamily="16" charset="0"/>
              </a:rPr>
              <a:t>N </a:t>
            </a:r>
            <a:r>
              <a:rPr lang="en-US" sz="1800" dirty="0">
                <a:latin typeface="Times New Roman" pitchFamily="16" charset="0"/>
              </a:rPr>
              <a:t>words </a:t>
            </a:r>
            <a:r>
              <a:rPr lang="en-US" sz="1800" i="1" dirty="0" err="1">
                <a:latin typeface="Times New Roman" pitchFamily="16" charset="0"/>
              </a:rPr>
              <a:t>w</a:t>
            </a:r>
            <a:r>
              <a:rPr lang="en-US" sz="1800" i="1" baseline="-25000" dirty="0" err="1">
                <a:latin typeface="Times New Roman" pitchFamily="16" charset="0"/>
              </a:rPr>
              <a:t>n</a:t>
            </a:r>
            <a:r>
              <a:rPr lang="en-US" sz="1800" dirty="0">
                <a:latin typeface="Times New Roman" pitchFamily="16" charset="0"/>
              </a:rPr>
              <a:t>:</a:t>
            </a:r>
          </a:p>
          <a:p>
            <a:pPr marL="788670" lvl="1" indent="-5143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800" dirty="0">
                <a:latin typeface="Times New Roman" pitchFamily="16" charset="0"/>
              </a:rPr>
              <a:t>	(a) Choose a topic </a:t>
            </a:r>
            <a:r>
              <a:rPr lang="en-US" sz="1800" i="1" dirty="0" err="1">
                <a:latin typeface="Times New Roman" pitchFamily="16" charset="0"/>
              </a:rPr>
              <a:t>z</a:t>
            </a:r>
            <a:r>
              <a:rPr lang="en-US" sz="1800" i="1" baseline="-25000" dirty="0" err="1">
                <a:latin typeface="Times New Roman" pitchFamily="16" charset="0"/>
              </a:rPr>
              <a:t>n</a:t>
            </a:r>
            <a:r>
              <a:rPr lang="en-US" sz="1800" i="1" dirty="0">
                <a:latin typeface="Times New Roman" pitchFamily="16" charset="0"/>
              </a:rPr>
              <a:t>  ~ </a:t>
            </a:r>
            <a:r>
              <a:rPr lang="en-US" sz="1800" dirty="0">
                <a:latin typeface="Times New Roman" pitchFamily="16" charset="0"/>
              </a:rPr>
              <a:t>Multinomial(θ).</a:t>
            </a:r>
          </a:p>
          <a:p>
            <a:pPr marL="788670" lvl="1" indent="-5143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800" dirty="0">
                <a:latin typeface="Times New Roman" pitchFamily="16" charset="0"/>
              </a:rPr>
              <a:t>	(b) Choose a word </a:t>
            </a:r>
            <a:r>
              <a:rPr lang="en-US" sz="1800" i="1" dirty="0" err="1">
                <a:latin typeface="Times New Roman" pitchFamily="16" charset="0"/>
              </a:rPr>
              <a:t>w</a:t>
            </a:r>
            <a:r>
              <a:rPr lang="en-US" sz="1800" i="1" baseline="-25000" dirty="0" err="1">
                <a:latin typeface="Times New Roman" pitchFamily="16" charset="0"/>
              </a:rPr>
              <a:t>n</a:t>
            </a:r>
            <a:r>
              <a:rPr lang="en-US" sz="1800" i="1" dirty="0">
                <a:latin typeface="Times New Roman" pitchFamily="16" charset="0"/>
              </a:rPr>
              <a:t> </a:t>
            </a:r>
            <a:r>
              <a:rPr lang="en-US" sz="1800" dirty="0">
                <a:latin typeface="Times New Roman" pitchFamily="16" charset="0"/>
              </a:rPr>
              <a:t>from </a:t>
            </a:r>
            <a:r>
              <a:rPr lang="en-US" sz="1800" i="1" dirty="0">
                <a:latin typeface="Times New Roman" pitchFamily="16" charset="0"/>
              </a:rPr>
              <a:t>p</a:t>
            </a:r>
            <a:r>
              <a:rPr lang="en-US" sz="1800" dirty="0">
                <a:latin typeface="Times New Roman" pitchFamily="16" charset="0"/>
              </a:rPr>
              <a:t>(</a:t>
            </a:r>
            <a:r>
              <a:rPr lang="en-US" sz="1800" i="1" dirty="0" err="1">
                <a:latin typeface="Times New Roman" pitchFamily="16" charset="0"/>
              </a:rPr>
              <a:t>w</a:t>
            </a:r>
            <a:r>
              <a:rPr lang="en-US" sz="1800" i="1" baseline="-25000" dirty="0" err="1">
                <a:latin typeface="Times New Roman" pitchFamily="16" charset="0"/>
              </a:rPr>
              <a:t>n</a:t>
            </a:r>
            <a:r>
              <a:rPr lang="en-US" sz="1800" i="1" dirty="0">
                <a:latin typeface="Times New Roman" pitchFamily="16" charset="0"/>
              </a:rPr>
              <a:t> |</a:t>
            </a:r>
            <a:r>
              <a:rPr lang="en-US" sz="1800" i="1" dirty="0" err="1">
                <a:latin typeface="Times New Roman" pitchFamily="16" charset="0"/>
              </a:rPr>
              <a:t>z</a:t>
            </a:r>
            <a:r>
              <a:rPr lang="en-US" sz="1800" i="1" baseline="-25000" dirty="0" err="1">
                <a:latin typeface="Times New Roman" pitchFamily="16" charset="0"/>
              </a:rPr>
              <a:t>n</a:t>
            </a:r>
            <a:r>
              <a:rPr lang="en-US" sz="1800" i="1" dirty="0">
                <a:latin typeface="Times New Roman" pitchFamily="16" charset="0"/>
              </a:rPr>
              <a:t>;β</a:t>
            </a:r>
            <a:r>
              <a:rPr lang="en-US" sz="1800" dirty="0">
                <a:latin typeface="Times New Roman" pitchFamily="16" charset="0"/>
              </a:rPr>
              <a:t>), a multinomial probability </a:t>
            </a:r>
            <a:r>
              <a:rPr lang="en-US" sz="1800" dirty="0" smtClean="0">
                <a:latin typeface="Times New Roman" pitchFamily="16" charset="0"/>
              </a:rPr>
              <a:t>	  		conditioned </a:t>
            </a:r>
            <a:r>
              <a:rPr lang="en-US" sz="1800" dirty="0">
                <a:latin typeface="Times New Roman" pitchFamily="16" charset="0"/>
              </a:rPr>
              <a:t>on the topic </a:t>
            </a:r>
            <a:r>
              <a:rPr lang="en-US" sz="1800" i="1" dirty="0" err="1">
                <a:latin typeface="Times New Roman" pitchFamily="16" charset="0"/>
              </a:rPr>
              <a:t>z</a:t>
            </a:r>
            <a:r>
              <a:rPr lang="en-US" sz="1800" i="1" baseline="-25000" dirty="0" err="1">
                <a:latin typeface="Times New Roman" pitchFamily="16" charset="0"/>
              </a:rPr>
              <a:t>n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7B8DA-B8F2-4F01-BBEE-003A4E99E94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7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LDA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kern="0" dirty="0">
                <a:solidFill>
                  <a:srgbClr val="000000"/>
                </a:solidFill>
                <a:latin typeface="Times New Roman" pitchFamily="16" charset="0"/>
              </a:rPr>
              <a:t>There are two primary </a:t>
            </a:r>
            <a:r>
              <a:rPr lang="en-US" sz="2800" kern="0" dirty="0" smtClean="0">
                <a:solidFill>
                  <a:srgbClr val="000000"/>
                </a:solidFill>
                <a:latin typeface="Times New Roman" pitchFamily="16" charset="0"/>
              </a:rPr>
              <a:t>methods:</a:t>
            </a:r>
          </a:p>
          <a:p>
            <a:pPr lvl="1"/>
            <a:r>
              <a:rPr lang="en-US" kern="0" dirty="0" err="1">
                <a:solidFill>
                  <a:srgbClr val="000000"/>
                </a:solidFill>
                <a:latin typeface="Times New Roman" pitchFamily="16" charset="0"/>
              </a:rPr>
              <a:t>Variational</a:t>
            </a:r>
            <a:r>
              <a:rPr lang="en-US" kern="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Times New Roman" pitchFamily="16" charset="0"/>
              </a:rPr>
              <a:t>Methods:</a:t>
            </a:r>
          </a:p>
          <a:p>
            <a:pPr lvl="2"/>
            <a:r>
              <a:rPr lang="en-US" sz="2000" kern="0" dirty="0">
                <a:solidFill>
                  <a:srgbClr val="000000"/>
                </a:solidFill>
                <a:latin typeface="Times New Roman" pitchFamily="16" charset="0"/>
              </a:rPr>
              <a:t>Exact inference in graphical models is intractable</a:t>
            </a:r>
            <a:r>
              <a:rPr lang="en-US" sz="2000" kern="0" dirty="0" smtClean="0">
                <a:solidFill>
                  <a:srgbClr val="000000"/>
                </a:solidFill>
                <a:latin typeface="Times New Roman" pitchFamily="16" charset="0"/>
              </a:rPr>
              <a:t>.</a:t>
            </a:r>
          </a:p>
          <a:p>
            <a:pPr lvl="1"/>
            <a:r>
              <a:rPr lang="en-US" kern="0" dirty="0">
                <a:solidFill>
                  <a:srgbClr val="000000"/>
                </a:solidFill>
                <a:latin typeface="Times New Roman" pitchFamily="16" charset="0"/>
              </a:rPr>
              <a:t>Gibbs Sampling: </a:t>
            </a:r>
            <a:endParaRPr lang="en-US" kern="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lvl="2"/>
            <a:r>
              <a:rPr lang="en-US" kern="0" dirty="0" smtClean="0">
                <a:solidFill>
                  <a:srgbClr val="000000"/>
                </a:solidFill>
                <a:latin typeface="Times New Roman" pitchFamily="16" charset="0"/>
              </a:rPr>
              <a:t>The </a:t>
            </a:r>
            <a:r>
              <a:rPr lang="en-US" kern="0" dirty="0" err="1">
                <a:solidFill>
                  <a:srgbClr val="000000"/>
                </a:solidFill>
                <a:latin typeface="Times New Roman" pitchFamily="16" charset="0"/>
              </a:rPr>
              <a:t>Dirichlet</a:t>
            </a:r>
            <a:r>
              <a:rPr lang="en-US" kern="0" dirty="0">
                <a:solidFill>
                  <a:srgbClr val="000000"/>
                </a:solidFill>
                <a:latin typeface="Times New Roman" pitchFamily="16" charset="0"/>
              </a:rPr>
              <a:t> distribution is a conjugate prior of the multinomial distribution. Because of this </a:t>
            </a:r>
            <a:r>
              <a:rPr lang="en-US" kern="0" dirty="0" smtClean="0">
                <a:solidFill>
                  <a:srgbClr val="000000"/>
                </a:solidFill>
                <a:latin typeface="Times New Roman" pitchFamily="16" charset="0"/>
              </a:rPr>
              <a:t>property:</a:t>
            </a:r>
            <a:endParaRPr lang="en-US" kern="0" dirty="0">
              <a:solidFill>
                <a:srgbClr val="000000"/>
              </a:solidFill>
              <a:latin typeface="Times New Roman" pitchFamily="16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pPr lvl="2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Roughly, the formula says that the probability that word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assigned topic j is proportional to the number of times the term at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assigned to the topic j.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7B8DA-B8F2-4F01-BBEE-003A4E99E94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648200"/>
            <a:ext cx="4524043" cy="88650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90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High-Order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 term co-occurrence: {A,B}, {B,C},{C,D}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term </a:t>
            </a:r>
            <a:r>
              <a:rPr lang="en-US" dirty="0" smtClean="0"/>
              <a:t>co-occurrence</a:t>
            </a:r>
            <a:r>
              <a:rPr lang="en-US" dirty="0" smtClean="0"/>
              <a:t>: {</a:t>
            </a:r>
            <a:r>
              <a:rPr lang="en-US" dirty="0" smtClean="0"/>
              <a:t>A,C}, </a:t>
            </a:r>
            <a:r>
              <a:rPr lang="en-US" dirty="0" smtClean="0"/>
              <a:t>{</a:t>
            </a:r>
            <a:r>
              <a:rPr lang="en-US" dirty="0" smtClean="0"/>
              <a:t>B,D}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7B8DA-B8F2-4F01-BBEE-003A4E99E94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20574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B</a:t>
            </a: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3276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62400" y="20574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C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3276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19800" y="20574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D</a:t>
            </a:r>
          </a:p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276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2286000" y="4267200"/>
            <a:ext cx="5334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4" name="Straight Connector 13"/>
          <p:cNvCxnSpPr>
            <a:stCxn id="12" idx="6"/>
            <a:endCxn id="15" idx="2"/>
          </p:cNvCxnSpPr>
          <p:nvPr/>
        </p:nvCxnSpPr>
        <p:spPr>
          <a:xfrm>
            <a:off x="2819400" y="4533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3733800" y="4267200"/>
            <a:ext cx="5334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6"/>
            <a:endCxn id="17" idx="2"/>
          </p:cNvCxnSpPr>
          <p:nvPr/>
        </p:nvCxnSpPr>
        <p:spPr>
          <a:xfrm>
            <a:off x="4267200" y="4533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5181600" y="4267200"/>
            <a:ext cx="5334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8" name="Straight Connector 17"/>
          <p:cNvCxnSpPr>
            <a:stCxn id="17" idx="6"/>
            <a:endCxn id="19" idx="2"/>
          </p:cNvCxnSpPr>
          <p:nvPr/>
        </p:nvCxnSpPr>
        <p:spPr>
          <a:xfrm>
            <a:off x="5715000" y="4533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6629400" y="4267200"/>
            <a:ext cx="533400" cy="533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572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Higher-Order Learning</a:t>
            </a:r>
            <a:endParaRPr 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438400"/>
            <a:ext cx="6553199" cy="419859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 rot="2399242">
            <a:off x="2582288" y="3923649"/>
            <a:ext cx="926607" cy="211134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2399242">
            <a:off x="5827867" y="2565497"/>
            <a:ext cx="926607" cy="211134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648200"/>
            <a:ext cx="449580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381001" y="2362199"/>
            <a:ext cx="312419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loud Callout 12"/>
          <p:cNvSpPr/>
          <p:nvPr/>
        </p:nvSpPr>
        <p:spPr>
          <a:xfrm>
            <a:off x="228600" y="4648200"/>
            <a:ext cx="2590800" cy="1676400"/>
          </a:xfrm>
          <a:prstGeom prst="cloudCallout">
            <a:avLst>
              <a:gd name="adj1" fmla="val 29223"/>
              <a:gd name="adj2" fmla="val -107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</a:rPr>
              <a:t>Log probability ratio distribution for Naïve Bayes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6629400" y="3048000"/>
            <a:ext cx="2514600" cy="1752600"/>
          </a:xfrm>
          <a:prstGeom prst="cloudCallout">
            <a:avLst>
              <a:gd name="adj1" fmla="val -52201"/>
              <a:gd name="adj2" fmla="val 101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</a:rPr>
              <a:t>Log probability ratio     distribution for Higher Order Naïve Bayes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5400" y="13716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0253F"/>
                </a:solidFill>
                <a:latin typeface="Times New Roman" pitchFamily="18" charset="0"/>
                <a:ea typeface="+mn-ea"/>
                <a:cs typeface="+mn-cs"/>
              </a:rPr>
              <a:t>Log Probability Ratios Between Two Classes  for Higher-Order vs. Traditional Naïve Bayes for 20 Newsgroups ‘Computers’ Dataset</a:t>
            </a:r>
          </a:p>
        </p:txBody>
      </p:sp>
      <p:sp>
        <p:nvSpPr>
          <p:cNvPr id="16" name="Cloud Callout 15"/>
          <p:cNvSpPr/>
          <p:nvPr/>
        </p:nvSpPr>
        <p:spPr>
          <a:xfrm>
            <a:off x="228600" y="2438400"/>
            <a:ext cx="2895600" cy="1295400"/>
          </a:xfrm>
          <a:prstGeom prst="cloudCallout">
            <a:avLst>
              <a:gd name="adj1" fmla="val 37860"/>
              <a:gd name="adj2" fmla="val 83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Important discriminators for class #1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5867400" y="4419600"/>
            <a:ext cx="2895600" cy="1219200"/>
          </a:xfrm>
          <a:prstGeom prst="cloudCallout">
            <a:avLst>
              <a:gd name="adj1" fmla="val -18763"/>
              <a:gd name="adj2" fmla="val -92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Important discriminators for class #2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10/16/2010</a:t>
            </a:r>
            <a:endParaRPr lang="en-US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pPr>
              <a:defRPr/>
            </a:pPr>
            <a:fld id="{EC07B8DA-B8F2-4F01-BBEE-003A4E99E94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9" presetID="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33333E-6 -7.40741E-7 L 0.075 -0.183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0" y="-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3" grpId="0" animBg="1"/>
      <p:bldP spid="14" grpId="0" animBg="1"/>
      <p:bldP spid="15" grpId="0"/>
      <p:bldP spid="16" grpId="0" animBg="1"/>
      <p:bldP spid="16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</a:t>
            </a:r>
            <a:r>
              <a:rPr lang="en-US" dirty="0" smtClean="0"/>
              <a:t>LDA (</a:t>
            </a:r>
            <a:r>
              <a:rPr lang="en-US" dirty="0"/>
              <a:t>HO-LDA)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Previous studies established t</a:t>
            </a:r>
            <a:r>
              <a:rPr lang="en-US" sz="20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 usefulness of the higher order transform for algorithms like Naïve-Bayes, SVM, LSI. </a:t>
            </a:r>
          </a:p>
          <a:p>
            <a:pPr marL="342900" indent="-342900"/>
            <a:endParaRPr lang="en-US" sz="2000" kern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0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used the same intuition to replace term frequencies by higher order term frequencies in topics:</a:t>
            </a:r>
          </a:p>
          <a:p>
            <a:pPr marL="342900" indent="-342900"/>
            <a:endParaRPr lang="en-US" sz="2000" kern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None/>
            </a:pPr>
            <a:endParaRPr lang="en-US" sz="2000" kern="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7B8DA-B8F2-4F01-BBEE-003A4E99E94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962400"/>
            <a:ext cx="4524043" cy="88650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>
            <a:off x="4648200" y="3657600"/>
            <a:ext cx="45719" cy="381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638800" y="3657600"/>
            <a:ext cx="45719" cy="381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-7800000">
            <a:off x="4159915" y="4774937"/>
            <a:ext cx="45719" cy="381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-7800000">
            <a:off x="5302915" y="4826263"/>
            <a:ext cx="45719" cy="381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209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Experimental Setup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0" indent="-457200"/>
            <a:r>
              <a:rPr lang="en-US" sz="2000" dirty="0" smtClean="0"/>
              <a:t>Experiments on synthetic and real world datasets with dictionary size ~ 50 terms and corpus size ~ 100 </a:t>
            </a:r>
            <a:r>
              <a:rPr lang="en-US" sz="2000" dirty="0" smtClean="0"/>
              <a:t>documents.</a:t>
            </a:r>
            <a:endParaRPr lang="en-US" sz="2000" dirty="0" smtClean="0"/>
          </a:p>
          <a:p>
            <a:pPr marL="64008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Path counting</a:t>
            </a:r>
          </a:p>
          <a:p>
            <a:pPr marL="1006793" lvl="1" indent="-45720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input to this algorithm is a set of documents, each word being labeled with a topic index in [1, 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pPr marL="1006793" lvl="1" indent="-45720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Partition documents into topics =&gt; d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….,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800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006793" lvl="1" indent="-45720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Now each topic has 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set of “partial” documents.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006793" lvl="1" indent="-45720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count higher-order paths in partial document for each one of the topics.</a:t>
            </a:r>
          </a:p>
          <a:p>
            <a:pPr marL="1006793" lvl="1" indent="-45720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Exactly the same as in HONB.</a:t>
            </a:r>
          </a:p>
          <a:p>
            <a:pPr marL="64008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Metric for evaluation</a:t>
            </a:r>
          </a:p>
          <a:p>
            <a:pPr marL="1006793" lvl="1" indent="-45720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KL-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Divergance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7B8DA-B8F2-4F01-BBEE-003A4E99E94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200400" y="5410200"/>
          <a:ext cx="2666371" cy="685800"/>
        </p:xfrm>
        <a:graphic>
          <a:graphicData uri="http://schemas.openxmlformats.org/presentationml/2006/ole">
            <p:oleObj spid="_x0000_s46082" name="Equation" r:id="rId3" imgW="1727200" imgH="4445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167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5367</TotalTime>
  <Words>948</Words>
  <Application>Microsoft Office PowerPoint</Application>
  <PresentationFormat>On-screen Show (4:3)</PresentationFormat>
  <Paragraphs>205</Paragraphs>
  <Slides>22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Flow</vt:lpstr>
      <vt:lpstr>1_Flow</vt:lpstr>
      <vt:lpstr>Equation</vt:lpstr>
      <vt:lpstr>High-Order Paths  in LDA and CTM</vt:lpstr>
      <vt:lpstr>What is LDA all about?</vt:lpstr>
      <vt:lpstr>Graphical Model for LDA</vt:lpstr>
      <vt:lpstr>Latent Dirichlet Allocation (LDA)</vt:lpstr>
      <vt:lpstr>Inference in LDA</vt:lpstr>
      <vt:lpstr>High-Order Paths</vt:lpstr>
      <vt:lpstr>Slide 7</vt:lpstr>
      <vt:lpstr>Higher Order LDA (HO-LDA)</vt:lpstr>
      <vt:lpstr>Experimental Setup</vt:lpstr>
      <vt:lpstr>Preliminary Results (Synth)</vt:lpstr>
      <vt:lpstr>Preliminary Results (20 NG)</vt:lpstr>
      <vt:lpstr>Preliminary Results (Cora)</vt:lpstr>
      <vt:lpstr>Conclusions</vt:lpstr>
      <vt:lpstr>Correlated Topic Model</vt:lpstr>
      <vt:lpstr>Graphical Model for CTM</vt:lpstr>
      <vt:lpstr>Correlation Transform</vt:lpstr>
      <vt:lpstr>IC3 Data</vt:lpstr>
      <vt:lpstr>Topic Models and  Modus Operandi</vt:lpstr>
      <vt:lpstr>Results</vt:lpstr>
      <vt:lpstr>Results (Cont.)</vt:lpstr>
      <vt:lpstr>Conclusions and Future Work</vt:lpstr>
      <vt:lpstr> Q&amp;A  Thank you!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Matching System</dc:title>
  <dc:creator>Chirag Pandya</dc:creator>
  <cp:lastModifiedBy>sarit</cp:lastModifiedBy>
  <cp:revision>396</cp:revision>
  <dcterms:created xsi:type="dcterms:W3CDTF">2010-05-23T04:55:45Z</dcterms:created>
  <dcterms:modified xsi:type="dcterms:W3CDTF">2010-10-16T06:09:46Z</dcterms:modified>
</cp:coreProperties>
</file>