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7" r:id="rId9"/>
    <p:sldId id="265"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C4A3-F385-43B4-80E5-E43AFCE64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296D531-939E-439F-A527-E94B7C6D2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235CDD88-D544-4E7A-8039-7746E8C08BED}"/>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1F383E8A-F472-49AD-B214-A913DDBADEB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EAC6AEF-5B9A-429C-B5A9-F377769E28B2}"/>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78475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7F8A-47D5-4DFF-AD4C-47887C20541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D8B0AD4-41B3-44F5-9C75-CE28377BF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564DE8D-75D2-48D9-B86F-388C1F182FFC}"/>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B6E3B22F-E8DC-4548-8667-47EB12BA92C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BAC330E-87CF-4DCF-AA93-4985C7C8A5E4}"/>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97502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AAA5-4F0A-4E9B-90F8-CC8CB91BB3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BE346ED-6D48-423E-984C-F4DBFCE52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BBE44E7-0114-45BC-A3A2-D50944EE08D5}"/>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1BE3247B-2E84-41EA-8017-181749B0D16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6897808-97F3-42C5-B503-A830952ABBD5}"/>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209626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B1AA-2E97-4A2E-AD13-A04E9355115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E3478D1-F67E-4D0F-B713-B0B74748D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FFFF70-65CD-42F8-A00F-936245E9DFC0}"/>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499A951B-2A6F-40A6-BA75-5D5F68A04D7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BD277C8-54CF-4BD2-8F76-D54916A1D80E}"/>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101996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CD43-904D-41F7-AB13-EA5D78A55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EFCB9623-0A90-47F0-BFFE-F54093FCE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3243E-E26E-4757-8F7B-FE4CF9C6DE5E}"/>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788FF962-EB4B-4115-92F4-BB3814926D6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611C6A2-E7F1-4242-A6D3-E1290F141B95}"/>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54005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3729-662C-4ACE-937A-BB6C438D892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2309634-DC54-459D-B064-30F5959BA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26A0079-7B62-4AD1-B6BD-7000540D2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CBA12B94-B266-4FB6-826D-8231593D8C87}"/>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6" name="Footer Placeholder 5">
            <a:extLst>
              <a:ext uri="{FF2B5EF4-FFF2-40B4-BE49-F238E27FC236}">
                <a16:creationId xmlns:a16="http://schemas.microsoft.com/office/drawing/2014/main" id="{6E8B166A-BFB7-4E7B-9DCE-32B139BD367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5CE3E53-A52E-4C2A-B049-06E30700AF67}"/>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2935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F025-50AD-4997-8049-D126AFB9F7F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17FA63-736C-4B9C-BCD5-BB531CC9D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B7565-8132-4584-A1EA-AAFF1DB4E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01E511E-0948-4475-961D-0307B7A0A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F407D-A410-4F99-BE51-307CACF6F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29E650C1-913F-4D20-917D-69100F68DBA2}"/>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8" name="Footer Placeholder 7">
            <a:extLst>
              <a:ext uri="{FF2B5EF4-FFF2-40B4-BE49-F238E27FC236}">
                <a16:creationId xmlns:a16="http://schemas.microsoft.com/office/drawing/2014/main" id="{489424BE-F1C7-4877-80D6-2889FACFA8D1}"/>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E34200CD-0BE4-464E-9559-D896E85221CA}"/>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21364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A4E1-6C63-4CE8-A410-5BB5EE549DC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B91036A-4D4A-4A2D-9899-BD81FFC8FDB5}"/>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4" name="Footer Placeholder 3">
            <a:extLst>
              <a:ext uri="{FF2B5EF4-FFF2-40B4-BE49-F238E27FC236}">
                <a16:creationId xmlns:a16="http://schemas.microsoft.com/office/drawing/2014/main" id="{7D3A7A17-D55A-4576-B515-47D2E6DA0B1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786A25EE-7B0C-485C-9CD4-8E7AF8C9F88F}"/>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60562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F891C-40BD-4627-B2F3-0DD184D5C655}"/>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3" name="Footer Placeholder 2">
            <a:extLst>
              <a:ext uri="{FF2B5EF4-FFF2-40B4-BE49-F238E27FC236}">
                <a16:creationId xmlns:a16="http://schemas.microsoft.com/office/drawing/2014/main" id="{8F9B3F64-5300-41D3-B07A-577814BE3665}"/>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D19B64EF-70E6-46E6-8BD9-7E850371DBB8}"/>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50081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F53-967C-426B-AA0A-18AC3FA49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A154530D-3EF7-4C4A-B5A9-7341AD3BF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D8EB3A75-EAAD-4812-B6C0-26D610045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46A50-9CB5-401F-A545-0A76E797B5B8}"/>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6" name="Footer Placeholder 5">
            <a:extLst>
              <a:ext uri="{FF2B5EF4-FFF2-40B4-BE49-F238E27FC236}">
                <a16:creationId xmlns:a16="http://schemas.microsoft.com/office/drawing/2014/main" id="{DF5549BF-BD9B-4008-9F4F-11BA05BB693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DF39EBE-9AB6-4BE9-AAC6-5C2A77AF9634}"/>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67173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D728-8B86-467A-836D-C489E18BA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3AAA32BF-BA7A-4A7A-9261-457C50835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91931234-F51B-4D5A-8B0F-1BA4C7D6A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C6476-C97B-4CE0-97FD-844B27765512}"/>
              </a:ext>
            </a:extLst>
          </p:cNvPr>
          <p:cNvSpPr>
            <a:spLocks noGrp="1"/>
          </p:cNvSpPr>
          <p:nvPr>
            <p:ph type="dt" sz="half" idx="10"/>
          </p:nvPr>
        </p:nvSpPr>
        <p:spPr/>
        <p:txBody>
          <a:bodyPr/>
          <a:lstStyle/>
          <a:p>
            <a:fld id="{C1161E8F-2563-44C8-930C-BBD20BD4B2DA}" type="datetimeFigureOut">
              <a:rPr lang="he-IL" smtClean="0"/>
              <a:t>י"ב/ניסן/תשפ"ב</a:t>
            </a:fld>
            <a:endParaRPr lang="he-IL"/>
          </a:p>
        </p:txBody>
      </p:sp>
      <p:sp>
        <p:nvSpPr>
          <p:cNvPr id="6" name="Footer Placeholder 5">
            <a:extLst>
              <a:ext uri="{FF2B5EF4-FFF2-40B4-BE49-F238E27FC236}">
                <a16:creationId xmlns:a16="http://schemas.microsoft.com/office/drawing/2014/main" id="{57EDB36D-2BD8-4E32-B445-50767C58EE7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DD1FA0-60EC-4CC3-9A19-52E22B7AE4E5}"/>
              </a:ext>
            </a:extLst>
          </p:cNvPr>
          <p:cNvSpPr>
            <a:spLocks noGrp="1"/>
          </p:cNvSpPr>
          <p:nvPr>
            <p:ph type="sldNum" sz="quarter" idx="12"/>
          </p:nvPr>
        </p:nvSpPr>
        <p:spPr/>
        <p:txBody>
          <a:bodyPr/>
          <a:lstStyle/>
          <a:p>
            <a:fld id="{D66BE86C-75D6-4B9D-B568-D87A4DE57AD7}" type="slidenum">
              <a:rPr lang="he-IL" smtClean="0"/>
              <a:t>‹#›</a:t>
            </a:fld>
            <a:endParaRPr lang="he-IL"/>
          </a:p>
        </p:txBody>
      </p:sp>
    </p:spTree>
    <p:extLst>
      <p:ext uri="{BB962C8B-B14F-4D97-AF65-F5344CB8AC3E}">
        <p14:creationId xmlns:p14="http://schemas.microsoft.com/office/powerpoint/2010/main" val="333960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619E8-8A07-481F-B8EA-8CE7F7B37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43F36D0-40E2-4A4B-8E6C-FAAF94160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B7F5699-D59C-44D3-B665-AB5FB9C73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1E8F-2563-44C8-930C-BBD20BD4B2DA}" type="datetimeFigureOut">
              <a:rPr lang="he-IL" smtClean="0"/>
              <a:t>י"ב/ניסן/תשפ"ב</a:t>
            </a:fld>
            <a:endParaRPr lang="he-IL"/>
          </a:p>
        </p:txBody>
      </p:sp>
      <p:sp>
        <p:nvSpPr>
          <p:cNvPr id="5" name="Footer Placeholder 4">
            <a:extLst>
              <a:ext uri="{FF2B5EF4-FFF2-40B4-BE49-F238E27FC236}">
                <a16:creationId xmlns:a16="http://schemas.microsoft.com/office/drawing/2014/main" id="{80B01D1A-F2B1-429D-AEBA-06809651D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9CC80F7C-8B23-400F-B8AF-9DB42C467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BE86C-75D6-4B9D-B568-D87A4DE57AD7}" type="slidenum">
              <a:rPr lang="he-IL" smtClean="0"/>
              <a:t>‹#›</a:t>
            </a:fld>
            <a:endParaRPr lang="he-IL"/>
          </a:p>
        </p:txBody>
      </p:sp>
    </p:spTree>
    <p:extLst>
      <p:ext uri="{BB962C8B-B14F-4D97-AF65-F5344CB8AC3E}">
        <p14:creationId xmlns:p14="http://schemas.microsoft.com/office/powerpoint/2010/main" val="25364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gr.com/science/robot-cafe-tokyo-disabled-staf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un-japan.jp/en/articles/1148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B22B0-86C8-48D0-BA38-5B000BEEC208}"/>
              </a:ext>
            </a:extLst>
          </p:cNvPr>
          <p:cNvSpPr>
            <a:spLocks noGrp="1"/>
          </p:cNvSpPr>
          <p:nvPr>
            <p:ph type="ctrTitle"/>
          </p:nvPr>
        </p:nvSpPr>
        <p:spPr>
          <a:xfrm>
            <a:off x="477981" y="1122363"/>
            <a:ext cx="4023360" cy="3204134"/>
          </a:xfrm>
        </p:spPr>
        <p:txBody>
          <a:bodyPr anchor="b">
            <a:normAutofit/>
          </a:bodyPr>
          <a:lstStyle/>
          <a:p>
            <a:pPr algn="l"/>
            <a:r>
              <a:rPr lang="en-US" sz="4800" b="0" i="0" dirty="0">
                <a:effectLst/>
                <a:latin typeface="YS Text"/>
              </a:rPr>
              <a:t>Robot-Run Cafe </a:t>
            </a:r>
            <a:r>
              <a:rPr lang="en-US" sz="4800" dirty="0">
                <a:latin typeface="YS Text"/>
              </a:rPr>
              <a:t>I</a:t>
            </a:r>
            <a:r>
              <a:rPr lang="en-US" sz="4800" b="0" i="0" dirty="0">
                <a:effectLst/>
                <a:latin typeface="YS Text"/>
              </a:rPr>
              <a:t>n Los Angeles</a:t>
            </a:r>
            <a:endParaRPr lang="he-IL" sz="4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E5BC7357-B973-4A2A-BA55-98D8FBF05CE2}"/>
              </a:ext>
            </a:extLst>
          </p:cNvPr>
          <p:cNvSpPr>
            <a:spLocks noGrp="1"/>
          </p:cNvSpPr>
          <p:nvPr>
            <p:ph type="subTitle" idx="1"/>
          </p:nvPr>
        </p:nvSpPr>
        <p:spPr>
          <a:xfrm>
            <a:off x="354815" y="5818641"/>
            <a:ext cx="1999488" cy="993192"/>
          </a:xfrm>
        </p:spPr>
        <p:txBody>
          <a:bodyPr/>
          <a:lstStyle/>
          <a:p>
            <a:pPr algn="l"/>
            <a:r>
              <a:rPr lang="en-US" dirty="0"/>
              <a:t>By Nir Galili</a:t>
            </a:r>
          </a:p>
          <a:p>
            <a:pPr algn="l"/>
            <a:r>
              <a:rPr lang="en-US" dirty="0"/>
              <a:t>Rev v2</a:t>
            </a:r>
            <a:endParaRPr lang="he-IL" dirty="0"/>
          </a:p>
        </p:txBody>
      </p:sp>
      <p:grpSp>
        <p:nvGrpSpPr>
          <p:cNvPr id="8" name="Group 7">
            <a:extLst>
              <a:ext uri="{FF2B5EF4-FFF2-40B4-BE49-F238E27FC236}">
                <a16:creationId xmlns:a16="http://schemas.microsoft.com/office/drawing/2014/main" id="{05D73676-8778-4F8A-8D91-7AF0CB582E34}"/>
              </a:ext>
            </a:extLst>
          </p:cNvPr>
          <p:cNvGrpSpPr/>
          <p:nvPr/>
        </p:nvGrpSpPr>
        <p:grpSpPr>
          <a:xfrm>
            <a:off x="3486103" y="10"/>
            <a:ext cx="8705897" cy="7134989"/>
            <a:chOff x="3486103" y="10"/>
            <a:chExt cx="8705897" cy="7134989"/>
          </a:xfrm>
        </p:grpSpPr>
        <p:pic>
          <p:nvPicPr>
            <p:cNvPr id="1026" name="Picture 2" descr="robot cafe">
              <a:extLst>
                <a:ext uri="{FF2B5EF4-FFF2-40B4-BE49-F238E27FC236}">
                  <a16:creationId xmlns:a16="http://schemas.microsoft.com/office/drawing/2014/main" id="{765179CE-9077-4C67-B318-BA2908AA3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37" r="24626"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12A1B2-9789-477D-B900-6A84DCFF270C}"/>
                </a:ext>
              </a:extLst>
            </p:cNvPr>
            <p:cNvSpPr txBox="1"/>
            <p:nvPr/>
          </p:nvSpPr>
          <p:spPr>
            <a:xfrm>
              <a:off x="3486103" y="6488668"/>
              <a:ext cx="6075981" cy="646331"/>
            </a:xfrm>
            <a:prstGeom prst="rect">
              <a:avLst/>
            </a:prstGeom>
            <a:noFill/>
          </p:spPr>
          <p:txBody>
            <a:bodyPr wrap="square" rtlCol="1">
              <a:spAutoFit/>
            </a:bodyPr>
            <a:lstStyle/>
            <a:p>
              <a:r>
                <a:rPr lang="en-US" dirty="0">
                  <a:hlinkClick r:id="rId3"/>
                </a:rPr>
                <a:t>https://bgr.com/science/robot-cafe-tokyo-disabled-staff/</a:t>
              </a:r>
              <a:endParaRPr lang="en-US" dirty="0"/>
            </a:p>
            <a:p>
              <a:endParaRPr lang="he-IL" dirty="0"/>
            </a:p>
          </p:txBody>
        </p:sp>
      </p:grpSp>
    </p:spTree>
    <p:extLst>
      <p:ext uri="{BB962C8B-B14F-4D97-AF65-F5344CB8AC3E}">
        <p14:creationId xmlns:p14="http://schemas.microsoft.com/office/powerpoint/2010/main" val="94601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E025B-1573-4CBE-B668-438CAAA91491}"/>
              </a:ext>
            </a:extLst>
          </p:cNvPr>
          <p:cNvSpPr>
            <a:spLocks noGrp="1"/>
          </p:cNvSpPr>
          <p:nvPr>
            <p:ph type="title"/>
          </p:nvPr>
        </p:nvSpPr>
        <p:spPr>
          <a:xfrm>
            <a:off x="630936" y="640080"/>
            <a:ext cx="4818888" cy="1481328"/>
          </a:xfrm>
        </p:spPr>
        <p:txBody>
          <a:bodyPr anchor="b">
            <a:normAutofit/>
          </a:bodyPr>
          <a:lstStyle/>
          <a:p>
            <a:r>
              <a:rPr lang="en-US" sz="5000"/>
              <a:t>General conclusions</a:t>
            </a:r>
            <a:endParaRPr lang="he-IL" sz="50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87C909-747D-4C8A-9020-A6AA7B064DAA}"/>
              </a:ext>
            </a:extLst>
          </p:cNvPr>
          <p:cNvSpPr>
            <a:spLocks noGrp="1"/>
          </p:cNvSpPr>
          <p:nvPr>
            <p:ph idx="1"/>
          </p:nvPr>
        </p:nvSpPr>
        <p:spPr>
          <a:xfrm>
            <a:off x="630936" y="2660904"/>
            <a:ext cx="4818888" cy="3547872"/>
          </a:xfrm>
        </p:spPr>
        <p:txBody>
          <a:bodyPr anchor="t">
            <a:normAutofit/>
          </a:bodyPr>
          <a:lstStyle/>
          <a:p>
            <a:r>
              <a:rPr lang="en-US" sz="1700" dirty="0"/>
              <a:t>More than 75% of establishments are restaurants</a:t>
            </a:r>
          </a:p>
          <a:p>
            <a:r>
              <a:rPr lang="en-US" sz="1700" dirty="0"/>
              <a:t>62% of the establishments are not part of a chain</a:t>
            </a:r>
          </a:p>
          <a:p>
            <a:r>
              <a:rPr lang="en-US" sz="1700" dirty="0"/>
              <a:t>In chains we will most likely find a large number of seats</a:t>
            </a:r>
          </a:p>
          <a:p>
            <a:r>
              <a:rPr lang="en-US" sz="1700" dirty="0"/>
              <a:t>Restaurants has the greatest number of seats</a:t>
            </a:r>
          </a:p>
          <a:p>
            <a:r>
              <a:rPr lang="en-US" sz="1700" dirty="0"/>
              <a:t>The two most crowded streets by number of establishments are Sunset and Wilshire with 404 and 398 establishments</a:t>
            </a:r>
            <a:r>
              <a:rPr lang="he-IL" sz="1700" dirty="0"/>
              <a:t> </a:t>
            </a:r>
            <a:r>
              <a:rPr lang="en-US" sz="1700" dirty="0"/>
              <a:t>respectively.</a:t>
            </a:r>
          </a:p>
          <a:p>
            <a:r>
              <a:rPr lang="en-US" sz="1700" dirty="0"/>
              <a:t>On the most popular streets bars and restaurants have the largest number of seats</a:t>
            </a:r>
          </a:p>
          <a:p>
            <a:endParaRPr lang="en-US" sz="1700" dirty="0"/>
          </a:p>
          <a:p>
            <a:endParaRPr lang="he-IL" sz="1700" dirty="0"/>
          </a:p>
        </p:txBody>
      </p:sp>
      <p:pic>
        <p:nvPicPr>
          <p:cNvPr id="5" name="Picture 4">
            <a:extLst>
              <a:ext uri="{FF2B5EF4-FFF2-40B4-BE49-F238E27FC236}">
                <a16:creationId xmlns:a16="http://schemas.microsoft.com/office/drawing/2014/main" id="{3753A2CA-BB0F-4035-BF2C-907E44108F3D}"/>
              </a:ext>
            </a:extLst>
          </p:cNvPr>
          <p:cNvPicPr>
            <a:picLocks noChangeAspect="1"/>
          </p:cNvPicPr>
          <p:nvPr/>
        </p:nvPicPr>
        <p:blipFill>
          <a:blip r:embed="rId2"/>
          <a:stretch>
            <a:fillRect/>
          </a:stretch>
        </p:blipFill>
        <p:spPr>
          <a:xfrm>
            <a:off x="6911149" y="640080"/>
            <a:ext cx="3834765" cy="5577840"/>
          </a:xfrm>
          <a:prstGeom prst="rect">
            <a:avLst/>
          </a:prstGeom>
        </p:spPr>
      </p:pic>
      <p:sp>
        <p:nvSpPr>
          <p:cNvPr id="6" name="TextBox 5">
            <a:extLst>
              <a:ext uri="{FF2B5EF4-FFF2-40B4-BE49-F238E27FC236}">
                <a16:creationId xmlns:a16="http://schemas.microsoft.com/office/drawing/2014/main" id="{2FA7FF33-DC41-4666-9F5D-FA83C0E0E484}"/>
              </a:ext>
            </a:extLst>
          </p:cNvPr>
          <p:cNvSpPr txBox="1"/>
          <p:nvPr/>
        </p:nvSpPr>
        <p:spPr>
          <a:xfrm>
            <a:off x="6911149" y="5934269"/>
            <a:ext cx="4153930" cy="461665"/>
          </a:xfrm>
          <a:prstGeom prst="rect">
            <a:avLst/>
          </a:prstGeom>
          <a:noFill/>
        </p:spPr>
        <p:txBody>
          <a:bodyPr wrap="square" rtlCol="1">
            <a:spAutoFit/>
          </a:bodyPr>
          <a:lstStyle/>
          <a:p>
            <a:r>
              <a:rPr lang="en-US" sz="1200" dirty="0">
                <a:hlinkClick r:id="rId3"/>
              </a:rPr>
              <a:t>https://www.fun-japan.jp/en/articles/11481</a:t>
            </a:r>
            <a:endParaRPr lang="en-US" sz="1200" dirty="0"/>
          </a:p>
          <a:p>
            <a:endParaRPr lang="he-IL" sz="1200" dirty="0"/>
          </a:p>
        </p:txBody>
      </p:sp>
    </p:spTree>
    <p:extLst>
      <p:ext uri="{BB962C8B-B14F-4D97-AF65-F5344CB8AC3E}">
        <p14:creationId xmlns:p14="http://schemas.microsoft.com/office/powerpoint/2010/main" val="302727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1659-5235-4689-9F71-24F8D0C3E952}"/>
              </a:ext>
            </a:extLst>
          </p:cNvPr>
          <p:cNvSpPr>
            <a:spLocks noGrp="1"/>
          </p:cNvSpPr>
          <p:nvPr>
            <p:ph type="title"/>
          </p:nvPr>
        </p:nvSpPr>
        <p:spPr>
          <a:xfrm>
            <a:off x="630936" y="639520"/>
            <a:ext cx="3429000" cy="1719072"/>
          </a:xfrm>
        </p:spPr>
        <p:txBody>
          <a:bodyPr anchor="b">
            <a:normAutofit/>
          </a:bodyPr>
          <a:lstStyle/>
          <a:p>
            <a:r>
              <a:rPr lang="en-US" sz="4200" dirty="0"/>
              <a:t>Type of establishments</a:t>
            </a:r>
            <a:endParaRPr lang="he-IL" sz="42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821336-216E-A8EB-7A56-2B2EEC471FC6}"/>
              </a:ext>
            </a:extLst>
          </p:cNvPr>
          <p:cNvSpPr>
            <a:spLocks noGrp="1"/>
          </p:cNvSpPr>
          <p:nvPr>
            <p:ph idx="1"/>
          </p:nvPr>
        </p:nvSpPr>
        <p:spPr>
          <a:xfrm>
            <a:off x="630936" y="2807208"/>
            <a:ext cx="3429000" cy="3410712"/>
          </a:xfrm>
        </p:spPr>
        <p:txBody>
          <a:bodyPr anchor="t">
            <a:normAutofit/>
          </a:bodyPr>
          <a:lstStyle/>
          <a:p>
            <a:r>
              <a:rPr lang="en-US" sz="2200" dirty="0"/>
              <a:t>The most common </a:t>
            </a:r>
            <a:r>
              <a:rPr lang="en-US" sz="2400" dirty="0"/>
              <a:t>establishment is simply restaurant</a:t>
            </a:r>
            <a:r>
              <a:rPr lang="en-US" sz="2200" dirty="0"/>
              <a:t> </a:t>
            </a:r>
          </a:p>
          <a:p>
            <a:endParaRPr lang="en-US" sz="2200" dirty="0"/>
          </a:p>
        </p:txBody>
      </p:sp>
      <p:pic>
        <p:nvPicPr>
          <p:cNvPr id="5" name="Content Placeholder 4">
            <a:extLst>
              <a:ext uri="{FF2B5EF4-FFF2-40B4-BE49-F238E27FC236}">
                <a16:creationId xmlns:a16="http://schemas.microsoft.com/office/drawing/2014/main" id="{BD772419-3C4F-4BDC-8B90-E4003067F343}"/>
              </a:ext>
            </a:extLst>
          </p:cNvPr>
          <p:cNvPicPr>
            <a:picLocks noChangeAspect="1"/>
          </p:cNvPicPr>
          <p:nvPr/>
        </p:nvPicPr>
        <p:blipFill>
          <a:blip r:embed="rId2"/>
          <a:stretch>
            <a:fillRect/>
          </a:stretch>
        </p:blipFill>
        <p:spPr>
          <a:xfrm>
            <a:off x="4654296" y="1323366"/>
            <a:ext cx="6903720" cy="4211268"/>
          </a:xfrm>
          <a:prstGeom prst="rect">
            <a:avLst/>
          </a:prstGeom>
        </p:spPr>
      </p:pic>
    </p:spTree>
    <p:extLst>
      <p:ext uri="{BB962C8B-B14F-4D97-AF65-F5344CB8AC3E}">
        <p14:creationId xmlns:p14="http://schemas.microsoft.com/office/powerpoint/2010/main" val="177060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1659-5235-4689-9F71-24F8D0C3E952}"/>
              </a:ext>
            </a:extLst>
          </p:cNvPr>
          <p:cNvSpPr>
            <a:spLocks noGrp="1"/>
          </p:cNvSpPr>
          <p:nvPr>
            <p:ph type="title"/>
          </p:nvPr>
        </p:nvSpPr>
        <p:spPr>
          <a:xfrm>
            <a:off x="640080" y="470916"/>
            <a:ext cx="6894576" cy="1783080"/>
          </a:xfrm>
        </p:spPr>
        <p:txBody>
          <a:bodyPr anchor="b">
            <a:normAutofit fontScale="90000"/>
          </a:bodyPr>
          <a:lstStyle/>
          <a:p>
            <a:r>
              <a:rPr lang="en-US" sz="5400" dirty="0"/>
              <a:t>The proportions</a:t>
            </a:r>
            <a:br>
              <a:rPr lang="en-US" sz="5400" dirty="0"/>
            </a:br>
            <a:r>
              <a:rPr lang="en-US" sz="5400" dirty="0"/>
              <a:t> of chain</a:t>
            </a:r>
            <a:br>
              <a:rPr lang="en-US" sz="5400" dirty="0"/>
            </a:br>
            <a:r>
              <a:rPr lang="en-US" sz="5400" dirty="0"/>
              <a:t> and nonchain</a:t>
            </a:r>
            <a:endParaRPr lang="he-IL" sz="5400" dirty="0"/>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821336-216E-A8EB-7A56-2B2EEC471FC6}"/>
              </a:ext>
            </a:extLst>
          </p:cNvPr>
          <p:cNvSpPr>
            <a:spLocks noGrp="1"/>
          </p:cNvSpPr>
          <p:nvPr>
            <p:ph idx="1"/>
          </p:nvPr>
        </p:nvSpPr>
        <p:spPr>
          <a:xfrm>
            <a:off x="640080" y="3342622"/>
            <a:ext cx="6894576" cy="2847866"/>
          </a:xfrm>
        </p:spPr>
        <p:txBody>
          <a:bodyPr>
            <a:normAutofit/>
          </a:bodyPr>
          <a:lstStyle/>
          <a:p>
            <a:r>
              <a:rPr lang="en-US" sz="2200" dirty="0"/>
              <a:t>Non chains more common </a:t>
            </a:r>
          </a:p>
          <a:p>
            <a:r>
              <a:rPr lang="en-US" sz="2200" dirty="0"/>
              <a:t>Unlike the rest, bakeries are always part of a chain</a:t>
            </a:r>
          </a:p>
        </p:txBody>
      </p:sp>
      <p:pic>
        <p:nvPicPr>
          <p:cNvPr id="5" name="Picture 4">
            <a:extLst>
              <a:ext uri="{FF2B5EF4-FFF2-40B4-BE49-F238E27FC236}">
                <a16:creationId xmlns:a16="http://schemas.microsoft.com/office/drawing/2014/main" id="{ACE5A7A6-0387-419E-B51C-56179433E92E}"/>
              </a:ext>
            </a:extLst>
          </p:cNvPr>
          <p:cNvPicPr>
            <a:picLocks noChangeAspect="1"/>
          </p:cNvPicPr>
          <p:nvPr/>
        </p:nvPicPr>
        <p:blipFill>
          <a:blip r:embed="rId2"/>
          <a:stretch>
            <a:fillRect/>
          </a:stretch>
        </p:blipFill>
        <p:spPr>
          <a:xfrm>
            <a:off x="7025610" y="3568746"/>
            <a:ext cx="3779579" cy="3429969"/>
          </a:xfrm>
          <a:prstGeom prst="rect">
            <a:avLst/>
          </a:prstGeom>
        </p:spPr>
      </p:pic>
      <p:pic>
        <p:nvPicPr>
          <p:cNvPr id="7" name="Picture 6">
            <a:extLst>
              <a:ext uri="{FF2B5EF4-FFF2-40B4-BE49-F238E27FC236}">
                <a16:creationId xmlns:a16="http://schemas.microsoft.com/office/drawing/2014/main" id="{373811B8-1BB4-40CD-A6B3-0C06513545C3}"/>
              </a:ext>
            </a:extLst>
          </p:cNvPr>
          <p:cNvPicPr>
            <a:picLocks noChangeAspect="1"/>
          </p:cNvPicPr>
          <p:nvPr/>
        </p:nvPicPr>
        <p:blipFill>
          <a:blip r:embed="rId3"/>
          <a:stretch>
            <a:fillRect/>
          </a:stretch>
        </p:blipFill>
        <p:spPr>
          <a:xfrm>
            <a:off x="5638800" y="140715"/>
            <a:ext cx="6553200" cy="3702557"/>
          </a:xfrm>
          <a:prstGeom prst="rect">
            <a:avLst/>
          </a:prstGeom>
        </p:spPr>
      </p:pic>
    </p:spTree>
    <p:extLst>
      <p:ext uri="{BB962C8B-B14F-4D97-AF65-F5344CB8AC3E}">
        <p14:creationId xmlns:p14="http://schemas.microsoft.com/office/powerpoint/2010/main" val="49717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1659-5235-4689-9F71-24F8D0C3E952}"/>
              </a:ext>
            </a:extLst>
          </p:cNvPr>
          <p:cNvSpPr>
            <a:spLocks noGrp="1"/>
          </p:cNvSpPr>
          <p:nvPr>
            <p:ph type="title"/>
          </p:nvPr>
        </p:nvSpPr>
        <p:spPr>
          <a:xfrm>
            <a:off x="630936" y="639520"/>
            <a:ext cx="3429000" cy="1719072"/>
          </a:xfrm>
        </p:spPr>
        <p:txBody>
          <a:bodyPr anchor="b">
            <a:normAutofit fontScale="90000"/>
          </a:bodyPr>
          <a:lstStyle/>
          <a:p>
            <a:r>
              <a:rPr lang="en-US" sz="4200" dirty="0"/>
              <a:t>What characterizes chains?</a:t>
            </a:r>
            <a:endParaRPr lang="he-IL" sz="4200" dirty="0"/>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821336-216E-A8EB-7A56-2B2EEC471FC6}"/>
              </a:ext>
            </a:extLst>
          </p:cNvPr>
          <p:cNvSpPr>
            <a:spLocks noGrp="1"/>
          </p:cNvSpPr>
          <p:nvPr>
            <p:ph idx="1"/>
          </p:nvPr>
        </p:nvSpPr>
        <p:spPr>
          <a:xfrm>
            <a:off x="630936" y="2807208"/>
            <a:ext cx="3429000" cy="3410712"/>
          </a:xfrm>
        </p:spPr>
        <p:txBody>
          <a:bodyPr anchor="t">
            <a:normAutofit/>
          </a:bodyPr>
          <a:lstStyle/>
          <a:p>
            <a:r>
              <a:rPr lang="en-US" sz="2200" dirty="0"/>
              <a:t>Chains characterize by few establishments with a lot of seats rather than many establishments with a small number of seats</a:t>
            </a:r>
          </a:p>
        </p:txBody>
      </p:sp>
      <p:pic>
        <p:nvPicPr>
          <p:cNvPr id="4" name="Picture 3" descr="Chart, scatter chart&#10;&#10;Description automatically generated">
            <a:extLst>
              <a:ext uri="{FF2B5EF4-FFF2-40B4-BE49-F238E27FC236}">
                <a16:creationId xmlns:a16="http://schemas.microsoft.com/office/drawing/2014/main" id="{1AD8F8CD-1DB5-4502-B484-D57159183CBF}"/>
              </a:ext>
            </a:extLst>
          </p:cNvPr>
          <p:cNvPicPr>
            <a:picLocks noChangeAspect="1"/>
          </p:cNvPicPr>
          <p:nvPr/>
        </p:nvPicPr>
        <p:blipFill>
          <a:blip r:embed="rId2"/>
          <a:stretch>
            <a:fillRect/>
          </a:stretch>
        </p:blipFill>
        <p:spPr>
          <a:xfrm>
            <a:off x="4654296" y="1340625"/>
            <a:ext cx="6903720" cy="4176750"/>
          </a:xfrm>
          <a:prstGeom prst="rect">
            <a:avLst/>
          </a:prstGeom>
        </p:spPr>
      </p:pic>
    </p:spTree>
    <p:extLst>
      <p:ext uri="{BB962C8B-B14F-4D97-AF65-F5344CB8AC3E}">
        <p14:creationId xmlns:p14="http://schemas.microsoft.com/office/powerpoint/2010/main" val="98700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1659-5235-4689-9F71-24F8D0C3E952}"/>
              </a:ext>
            </a:extLst>
          </p:cNvPr>
          <p:cNvSpPr>
            <a:spLocks noGrp="1"/>
          </p:cNvSpPr>
          <p:nvPr>
            <p:ph type="title"/>
          </p:nvPr>
        </p:nvSpPr>
        <p:spPr>
          <a:xfrm>
            <a:off x="630936" y="639520"/>
            <a:ext cx="3429000" cy="1719072"/>
          </a:xfrm>
        </p:spPr>
        <p:txBody>
          <a:bodyPr anchor="b">
            <a:normAutofit/>
          </a:bodyPr>
          <a:lstStyle/>
          <a:p>
            <a:r>
              <a:rPr lang="en-US" sz="5400"/>
              <a:t>Number of seats</a:t>
            </a:r>
            <a:endParaRPr lang="he-IL" sz="5400"/>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821336-216E-A8EB-7A56-2B2EEC471FC6}"/>
              </a:ext>
            </a:extLst>
          </p:cNvPr>
          <p:cNvSpPr>
            <a:spLocks noGrp="1"/>
          </p:cNvSpPr>
          <p:nvPr>
            <p:ph idx="1"/>
          </p:nvPr>
        </p:nvSpPr>
        <p:spPr>
          <a:xfrm>
            <a:off x="630936" y="2807208"/>
            <a:ext cx="3429000" cy="3410712"/>
          </a:xfrm>
        </p:spPr>
        <p:txBody>
          <a:bodyPr anchor="t">
            <a:normAutofit/>
          </a:bodyPr>
          <a:lstStyle/>
          <a:p>
            <a:r>
              <a:rPr lang="en-US" sz="2200" dirty="0"/>
              <a:t>On average, restaurants has the highest number of seats</a:t>
            </a:r>
          </a:p>
          <a:p>
            <a:r>
              <a:rPr lang="en-US" sz="2200" dirty="0"/>
              <a:t>The second establishment with highest number of seats is bars</a:t>
            </a:r>
          </a:p>
          <a:p>
            <a:endParaRPr lang="en-US" sz="2200" dirty="0"/>
          </a:p>
          <a:p>
            <a:endParaRPr lang="en-US" sz="2200" dirty="0"/>
          </a:p>
        </p:txBody>
      </p:sp>
      <p:pic>
        <p:nvPicPr>
          <p:cNvPr id="8" name="Picture 7">
            <a:extLst>
              <a:ext uri="{FF2B5EF4-FFF2-40B4-BE49-F238E27FC236}">
                <a16:creationId xmlns:a16="http://schemas.microsoft.com/office/drawing/2014/main" id="{2A390D32-957E-47BA-BCA2-72F5FE18F3B5}"/>
              </a:ext>
            </a:extLst>
          </p:cNvPr>
          <p:cNvPicPr>
            <a:picLocks noChangeAspect="1"/>
          </p:cNvPicPr>
          <p:nvPr/>
        </p:nvPicPr>
        <p:blipFill>
          <a:blip r:embed="rId2"/>
          <a:stretch>
            <a:fillRect/>
          </a:stretch>
        </p:blipFill>
        <p:spPr>
          <a:xfrm>
            <a:off x="4301343" y="1120394"/>
            <a:ext cx="7971126" cy="4884165"/>
          </a:xfrm>
          <a:prstGeom prst="rect">
            <a:avLst/>
          </a:prstGeom>
        </p:spPr>
      </p:pic>
    </p:spTree>
    <p:extLst>
      <p:ext uri="{BB962C8B-B14F-4D97-AF65-F5344CB8AC3E}">
        <p14:creationId xmlns:p14="http://schemas.microsoft.com/office/powerpoint/2010/main" val="185355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1659-5235-4689-9F71-24F8D0C3E95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dirty="0"/>
              <a:t>Top 10 streets for restaurants</a:t>
            </a:r>
          </a:p>
        </p:txBody>
      </p:sp>
      <p:sp>
        <p:nvSpPr>
          <p:cNvPr id="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A821336-216E-A8EB-7A56-2B2EEC471FC6}"/>
              </a:ext>
            </a:extLst>
          </p:cNvPr>
          <p:cNvSpPr>
            <a:spLocks noGrp="1"/>
          </p:cNvSpPr>
          <p:nvPr>
            <p:ph idx="1"/>
          </p:nvPr>
        </p:nvSpPr>
        <p:spPr>
          <a:xfrm>
            <a:off x="301979" y="2807208"/>
            <a:ext cx="3429000" cy="3410712"/>
          </a:xfrm>
        </p:spPr>
        <p:txBody>
          <a:bodyPr vert="horz" lIns="91440" tIns="45720" rIns="91440" bIns="45720" rtlCol="0" anchor="t">
            <a:normAutofit fontScale="92500" lnSpcReduction="20000"/>
          </a:bodyPr>
          <a:lstStyle/>
          <a:p>
            <a:r>
              <a:rPr lang="en-US" sz="2200" dirty="0"/>
              <a:t>On the lead Sunset with 404 establishments and Wilshire with 398 establishments.</a:t>
            </a:r>
          </a:p>
          <a:p>
            <a:r>
              <a:rPr lang="en-US" sz="2200" dirty="0"/>
              <a:t>Restaurants and bars have the largest number of seats. On bars as apposed to restaurants except of one location all the places are close by number of seats.</a:t>
            </a:r>
          </a:p>
          <a:p>
            <a:r>
              <a:rPr lang="en-US" sz="2200" dirty="0"/>
              <a:t>On Wilshire and Hollywood there is the largest difference between the first quartile and the 4th (IQR)</a:t>
            </a:r>
          </a:p>
          <a:p>
            <a:endParaRPr lang="en-US" sz="2200" dirty="0"/>
          </a:p>
        </p:txBody>
      </p:sp>
      <p:pic>
        <p:nvPicPr>
          <p:cNvPr id="8" name="Picture 7">
            <a:extLst>
              <a:ext uri="{FF2B5EF4-FFF2-40B4-BE49-F238E27FC236}">
                <a16:creationId xmlns:a16="http://schemas.microsoft.com/office/drawing/2014/main" id="{502840B0-6EDA-4AE7-93F8-B89DFAC4DF99}"/>
              </a:ext>
            </a:extLst>
          </p:cNvPr>
          <p:cNvPicPr>
            <a:picLocks noChangeAspect="1"/>
          </p:cNvPicPr>
          <p:nvPr/>
        </p:nvPicPr>
        <p:blipFill>
          <a:blip r:embed="rId2"/>
          <a:stretch>
            <a:fillRect/>
          </a:stretch>
        </p:blipFill>
        <p:spPr>
          <a:xfrm>
            <a:off x="4674108" y="72155"/>
            <a:ext cx="6903720" cy="4194009"/>
          </a:xfrm>
          <a:prstGeom prst="rect">
            <a:avLst/>
          </a:prstGeom>
        </p:spPr>
      </p:pic>
      <p:pic>
        <p:nvPicPr>
          <p:cNvPr id="11" name="Picture 10">
            <a:extLst>
              <a:ext uri="{FF2B5EF4-FFF2-40B4-BE49-F238E27FC236}">
                <a16:creationId xmlns:a16="http://schemas.microsoft.com/office/drawing/2014/main" id="{B4739BA0-6920-4A74-AFF8-48451D088C83}"/>
              </a:ext>
            </a:extLst>
          </p:cNvPr>
          <p:cNvPicPr>
            <a:picLocks noChangeAspect="1"/>
          </p:cNvPicPr>
          <p:nvPr/>
        </p:nvPicPr>
        <p:blipFill>
          <a:blip r:embed="rId3"/>
          <a:stretch>
            <a:fillRect/>
          </a:stretch>
        </p:blipFill>
        <p:spPr>
          <a:xfrm>
            <a:off x="3898373" y="4069598"/>
            <a:ext cx="4393468" cy="2722880"/>
          </a:xfrm>
          <a:prstGeom prst="rect">
            <a:avLst/>
          </a:prstGeom>
        </p:spPr>
      </p:pic>
      <p:pic>
        <p:nvPicPr>
          <p:cNvPr id="13" name="Picture 12">
            <a:extLst>
              <a:ext uri="{FF2B5EF4-FFF2-40B4-BE49-F238E27FC236}">
                <a16:creationId xmlns:a16="http://schemas.microsoft.com/office/drawing/2014/main" id="{AC1DE8B0-94C0-4FC2-9969-E496063770D4}"/>
              </a:ext>
            </a:extLst>
          </p:cNvPr>
          <p:cNvPicPr>
            <a:picLocks noChangeAspect="1"/>
          </p:cNvPicPr>
          <p:nvPr/>
        </p:nvPicPr>
        <p:blipFill>
          <a:blip r:embed="rId4"/>
          <a:stretch>
            <a:fillRect/>
          </a:stretch>
        </p:blipFill>
        <p:spPr>
          <a:xfrm>
            <a:off x="7706006" y="4102171"/>
            <a:ext cx="4184015" cy="2657733"/>
          </a:xfrm>
          <a:prstGeom prst="rect">
            <a:avLst/>
          </a:prstGeom>
        </p:spPr>
      </p:pic>
    </p:spTree>
    <p:extLst>
      <p:ext uri="{BB962C8B-B14F-4D97-AF65-F5344CB8AC3E}">
        <p14:creationId xmlns:p14="http://schemas.microsoft.com/office/powerpoint/2010/main" val="271459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18E025B-1573-4CBE-B668-438CAAA91491}"/>
              </a:ext>
            </a:extLst>
          </p:cNvPr>
          <p:cNvSpPr>
            <a:spLocks noGrp="1"/>
          </p:cNvSpPr>
          <p:nvPr>
            <p:ph type="title"/>
          </p:nvPr>
        </p:nvSpPr>
        <p:spPr>
          <a:xfrm>
            <a:off x="841246" y="673770"/>
            <a:ext cx="3644489" cy="2414488"/>
          </a:xfrm>
        </p:spPr>
        <p:txBody>
          <a:bodyPr anchor="t">
            <a:normAutofit/>
          </a:bodyPr>
          <a:lstStyle/>
          <a:p>
            <a:r>
              <a:rPr lang="en-US" sz="5400" dirty="0">
                <a:solidFill>
                  <a:srgbClr val="FFFFFF"/>
                </a:solidFill>
              </a:rPr>
              <a:t>Overall conclusions</a:t>
            </a:r>
            <a:endParaRPr lang="he-IL" sz="5400" dirty="0">
              <a:solidFill>
                <a:srgbClr val="FFFFFF"/>
              </a:solidFill>
            </a:endParaRPr>
          </a:p>
        </p:txBody>
      </p:sp>
      <p:sp>
        <p:nvSpPr>
          <p:cNvPr id="3" name="Content Placeholder 2">
            <a:extLst>
              <a:ext uri="{FF2B5EF4-FFF2-40B4-BE49-F238E27FC236}">
                <a16:creationId xmlns:a16="http://schemas.microsoft.com/office/drawing/2014/main" id="{2C87C909-747D-4C8A-9020-A6AA7B064DAA}"/>
              </a:ext>
            </a:extLst>
          </p:cNvPr>
          <p:cNvSpPr>
            <a:spLocks noGrp="1"/>
          </p:cNvSpPr>
          <p:nvPr>
            <p:ph idx="1"/>
          </p:nvPr>
        </p:nvSpPr>
        <p:spPr>
          <a:xfrm>
            <a:off x="6095999" y="882315"/>
            <a:ext cx="5254754" cy="5294647"/>
          </a:xfrm>
        </p:spPr>
        <p:txBody>
          <a:bodyPr>
            <a:normAutofit fontScale="92500"/>
          </a:bodyPr>
          <a:lstStyle/>
          <a:p>
            <a:pPr marL="0" indent="0">
              <a:buNone/>
            </a:pPr>
            <a:r>
              <a:rPr lang="en-US" sz="2400" b="0" i="0" dirty="0">
                <a:solidFill>
                  <a:srgbClr val="ABC1E2"/>
                </a:solidFill>
                <a:effectLst/>
                <a:latin typeface="Arial" panose="020B0604020202020204" pitchFamily="34" charset="0"/>
              </a:rPr>
              <a:t>We don't have a measurement of success to the places we see on the data. We can only tell few characteristics like location, number of seats, part of a branch and type of restaurant. We will start from a premise that the more common a particular type it is the more likely it is to be successful and otherwise there would have been few of it. So we will recommend to open a restaurant from type restaurant. Put between 45 to 50 seats. Set the place in one of the 10 most crowded streets. Since the majority of restaurant from type restaurant are not part of chain we will recommend not to develop in this direction.</a:t>
            </a:r>
            <a:endParaRPr lang="he-IL" sz="2400" dirty="0"/>
          </a:p>
          <a:p>
            <a:endParaRPr lang="en-US" sz="2200" dirty="0"/>
          </a:p>
          <a:p>
            <a:endParaRPr lang="he-IL" sz="2200" dirty="0"/>
          </a:p>
        </p:txBody>
      </p:sp>
    </p:spTree>
    <p:extLst>
      <p:ext uri="{BB962C8B-B14F-4D97-AF65-F5344CB8AC3E}">
        <p14:creationId xmlns:p14="http://schemas.microsoft.com/office/powerpoint/2010/main" val="27870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03A-8248-4AA2-9D3A-D5C5EF8A3B3A}"/>
              </a:ext>
            </a:extLst>
          </p:cNvPr>
          <p:cNvSpPr>
            <a:spLocks noGrp="1"/>
          </p:cNvSpPr>
          <p:nvPr>
            <p:ph type="title"/>
          </p:nvPr>
        </p:nvSpPr>
        <p:spPr>
          <a:xfrm>
            <a:off x="838200" y="2766218"/>
            <a:ext cx="10515600" cy="1325563"/>
          </a:xfrm>
        </p:spPr>
        <p:txBody>
          <a:bodyPr/>
          <a:lstStyle/>
          <a:p>
            <a:pPr algn="ctr"/>
            <a:r>
              <a:rPr lang="en-US" dirty="0"/>
              <a:t>End</a:t>
            </a:r>
            <a:endParaRPr lang="he-IL" dirty="0"/>
          </a:p>
        </p:txBody>
      </p:sp>
    </p:spTree>
    <p:extLst>
      <p:ext uri="{BB962C8B-B14F-4D97-AF65-F5344CB8AC3E}">
        <p14:creationId xmlns:p14="http://schemas.microsoft.com/office/powerpoint/2010/main" val="37021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550</TotalTime>
  <Words>384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YS Text</vt:lpstr>
      <vt:lpstr>Office Theme</vt:lpstr>
      <vt:lpstr>Robot-Run Cafe In Los Angeles</vt:lpstr>
      <vt:lpstr>General conclusions</vt:lpstr>
      <vt:lpstr>Type of establishments</vt:lpstr>
      <vt:lpstr>The proportions  of chain  and nonchain</vt:lpstr>
      <vt:lpstr>What characterizes chains?</vt:lpstr>
      <vt:lpstr>Number of seats</vt:lpstr>
      <vt:lpstr>Top 10 streets for restaurants</vt:lpstr>
      <vt:lpstr>Overall conclusions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ירדן גלילי</dc:creator>
  <cp:lastModifiedBy>ירדן גלילי</cp:lastModifiedBy>
  <cp:revision>16</cp:revision>
  <dcterms:created xsi:type="dcterms:W3CDTF">2022-04-11T09:01:06Z</dcterms:created>
  <dcterms:modified xsi:type="dcterms:W3CDTF">2022-04-13T18:54:16Z</dcterms:modified>
</cp:coreProperties>
</file>