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57" r:id="rId4"/>
    <p:sldId id="269" r:id="rId5"/>
    <p:sldId id="270" r:id="rId6"/>
    <p:sldId id="277" r:id="rId7"/>
    <p:sldId id="278" r:id="rId8"/>
    <p:sldId id="279" r:id="rId9"/>
    <p:sldId id="271" r:id="rId10"/>
    <p:sldId id="272" r:id="rId11"/>
    <p:sldId id="273" r:id="rId12"/>
    <p:sldId id="274" r:id="rId13"/>
    <p:sldId id="275" r:id="rId14"/>
    <p:sldId id="276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756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3/10/2019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3/10/2019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3/10/2019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3/10/2019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documents.html" TargetMode="External"/><Relationship Id="rId2" Type="http://schemas.openxmlformats.org/officeDocument/2006/relationships/hyperlink" Target="https://mongoosejs.com/docs/api.html#model-j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068960"/>
            <a:ext cx="9144000" cy="1503040"/>
          </a:xfrm>
        </p:spPr>
        <p:txBody>
          <a:bodyPr/>
          <a:lstStyle/>
          <a:p>
            <a:r>
              <a:rPr lang="en-US" sz="9600" dirty="0" smtClean="0">
                <a:solidFill>
                  <a:srgbClr val="FFFF00"/>
                </a:solidFill>
                <a:latin typeface="Verdana Pro Cond SemiBold" panose="020B0706030504040204" pitchFamily="34" charset="0"/>
              </a:rPr>
              <a:t>MongoDB</a:t>
            </a:r>
            <a:endParaRPr lang="en-US" sz="9600" dirty="0">
              <a:solidFill>
                <a:srgbClr val="FFFF00"/>
              </a:solidFill>
              <a:latin typeface="Verdana Pro Cond SemiBold" panose="020B0706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913" y="1739806"/>
            <a:ext cx="10116614" cy="4267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22416" y="476672"/>
            <a:ext cx="9143998" cy="1236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/>
                <a:ea typeface="Roboto" panose="02000000000000000000" pitchFamily="2" charset="0"/>
                <a:cs typeface="+mj-cs"/>
              </a:rPr>
              <a:t>CRUD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 Pro Cond SemiBold" panose="020B0706030504040204" pitchFamily="34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2416" y="1766154"/>
            <a:ext cx="1011661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>
                <a:cs typeface="Open Sans" panose="020B0606030504020204" pitchFamily="34" charset="0"/>
              </a:rPr>
              <a:t>Create</a:t>
            </a:r>
          </a:p>
          <a:p>
            <a:r>
              <a:rPr lang="en-US" altLang="en-US" sz="3200" dirty="0" smtClean="0">
                <a:cs typeface="Open Sans" panose="020B0606030504020204" pitchFamily="34" charset="0"/>
              </a:rPr>
              <a:t>Read</a:t>
            </a:r>
          </a:p>
          <a:p>
            <a:r>
              <a:rPr lang="en-US" altLang="en-US" sz="3200" dirty="0" smtClean="0">
                <a:cs typeface="Open Sans" panose="020B0606030504020204" pitchFamily="34" charset="0"/>
              </a:rPr>
              <a:t>Update</a:t>
            </a:r>
          </a:p>
          <a:p>
            <a:r>
              <a:rPr lang="en-US" altLang="en-US" sz="3200" dirty="0" smtClean="0">
                <a:cs typeface="Open Sans" panose="020B0606030504020204" pitchFamily="34" charset="0"/>
              </a:rPr>
              <a:t>Delete</a:t>
            </a:r>
            <a:endParaRPr lang="en-US" alt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04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913" y="1739806"/>
            <a:ext cx="10116614" cy="4267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22416" y="476672"/>
            <a:ext cx="9143998" cy="1236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/>
                <a:ea typeface="Roboto" panose="02000000000000000000" pitchFamily="2" charset="0"/>
                <a:cs typeface="+mj-cs"/>
              </a:rPr>
              <a:t>CRUD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 Pro Cond SemiBold" panose="020B0706030504040204" pitchFamily="34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2416" y="1766154"/>
            <a:ext cx="10116614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>
                <a:cs typeface="Open Sans" panose="020B0606030504020204" pitchFamily="34" charset="0"/>
              </a:rPr>
              <a:t>Create</a:t>
            </a:r>
          </a:p>
          <a:p>
            <a:pPr lvl="1"/>
            <a:r>
              <a:rPr lang="en-US" sz="2800" dirty="0" smtClean="0"/>
              <a:t>Insert</a:t>
            </a:r>
          </a:p>
          <a:p>
            <a:pPr lvl="1"/>
            <a:r>
              <a:rPr lang="en-US" sz="2800" dirty="0" smtClean="0"/>
              <a:t>Save</a:t>
            </a:r>
          </a:p>
          <a:p>
            <a:pPr lvl="1"/>
            <a:r>
              <a:rPr lang="en-US" sz="2800" dirty="0" smtClean="0"/>
              <a:t>Create</a:t>
            </a:r>
          </a:p>
          <a:p>
            <a:pPr lvl="1"/>
            <a:r>
              <a:rPr lang="en-US" sz="2800" dirty="0" err="1" smtClean="0"/>
              <a:t>insertOne</a:t>
            </a:r>
            <a:endParaRPr lang="en-US" sz="2800" dirty="0" smtClean="0"/>
          </a:p>
          <a:p>
            <a:pPr lvl="1"/>
            <a:r>
              <a:rPr lang="en-US" sz="2800" dirty="0" err="1" smtClean="0"/>
              <a:t>insertMany</a:t>
            </a:r>
            <a:endParaRPr lang="en-US" sz="2800" dirty="0" smtClean="0"/>
          </a:p>
          <a:p>
            <a:pPr lvl="1"/>
            <a:r>
              <a:rPr lang="en-US" sz="2800" dirty="0" err="1" smtClean="0"/>
              <a:t>bulkWrite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913" y="1739806"/>
            <a:ext cx="10116614" cy="4267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22416" y="476672"/>
            <a:ext cx="9143998" cy="1236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/>
                <a:ea typeface="Roboto" panose="02000000000000000000" pitchFamily="2" charset="0"/>
                <a:cs typeface="+mj-cs"/>
              </a:rPr>
              <a:t>CRUD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 Pro Cond SemiBold" panose="020B0706030504040204" pitchFamily="34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2416" y="1766154"/>
            <a:ext cx="10116614" cy="47591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 smtClean="0">
                <a:cs typeface="Open Sans" panose="020B0606030504020204" pitchFamily="34" charset="0"/>
              </a:rPr>
              <a:t>Read (find)</a:t>
            </a:r>
          </a:p>
          <a:p>
            <a:endParaRPr lang="en-US" altLang="en-US" sz="3200" dirty="0" smtClean="0">
              <a:cs typeface="Open Sans" panose="020B0606030504020204" pitchFamily="34" charset="0"/>
            </a:endParaRPr>
          </a:p>
          <a:p>
            <a:pPr lvl="1"/>
            <a:r>
              <a:rPr lang="en-US" sz="2800" dirty="0" err="1"/>
              <a:t>Model.find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Model.findOne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Model.findById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Model.findByIdAndDelete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Model.findByIdAndRemove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Model.findByIdAndUpdate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Model.findOneAndDelete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Model.findOneAndRemove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 err="1"/>
              <a:t>Model.findOneAndUpdate</a:t>
            </a:r>
            <a:r>
              <a:rPr lang="en-US" sz="2800" dirty="0"/>
              <a:t>()</a:t>
            </a:r>
            <a:endParaRPr lang="en-US" sz="2800" dirty="0" smtClean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5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913" y="1739806"/>
            <a:ext cx="10116614" cy="4267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22416" y="476672"/>
            <a:ext cx="9143998" cy="1236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/>
                <a:ea typeface="Roboto" panose="02000000000000000000" pitchFamily="2" charset="0"/>
                <a:cs typeface="+mj-cs"/>
              </a:rPr>
              <a:t>CRUD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 Pro Cond SemiBold" panose="020B0706030504040204" pitchFamily="34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2416" y="1766154"/>
            <a:ext cx="10116614" cy="475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Open Sans" panose="020B0606030504020204" pitchFamily="34" charset="0"/>
              </a:rPr>
              <a:t>Update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Open Sans" panose="020B0606030504020204" pitchFamily="34" charset="0"/>
            </a:endParaRPr>
          </a:p>
          <a:p>
            <a:pPr lvl="1"/>
            <a:r>
              <a:rPr lang="en-US" sz="2800" dirty="0" err="1">
                <a:solidFill>
                  <a:prstClr val="white"/>
                </a:solidFill>
              </a:rPr>
              <a:t>Model.updateMany</a:t>
            </a:r>
            <a:r>
              <a:rPr lang="en-US" sz="2800" dirty="0">
                <a:solidFill>
                  <a:prstClr val="white"/>
                </a:solidFill>
              </a:rPr>
              <a:t>()</a:t>
            </a:r>
          </a:p>
          <a:p>
            <a:pPr lvl="1"/>
            <a:r>
              <a:rPr lang="en-US" sz="2800" dirty="0" err="1">
                <a:solidFill>
                  <a:prstClr val="white"/>
                </a:solidFill>
              </a:rPr>
              <a:t>Model.updateOne</a:t>
            </a:r>
            <a:r>
              <a:rPr lang="en-US" sz="2800" dirty="0" smtClean="0">
                <a:solidFill>
                  <a:prstClr val="white"/>
                </a:solidFill>
              </a:rPr>
              <a:t>()</a:t>
            </a:r>
          </a:p>
          <a:p>
            <a:pPr lvl="1"/>
            <a:r>
              <a:rPr lang="en-US" sz="3200" b="1" dirty="0" err="1" smtClean="0">
                <a:solidFill>
                  <a:srgbClr val="C00000"/>
                </a:solidFill>
              </a:rPr>
              <a:t>upsert</a:t>
            </a:r>
            <a:r>
              <a:rPr lang="en-US" sz="3200" dirty="0">
                <a:solidFill>
                  <a:prstClr val="white"/>
                </a:solidFill>
              </a:rPr>
              <a:t>	</a:t>
            </a:r>
            <a:r>
              <a:rPr lang="en-US" sz="3200" dirty="0" err="1">
                <a:solidFill>
                  <a:srgbClr val="92D050"/>
                </a:solidFill>
              </a:rPr>
              <a:t>boolean</a:t>
            </a:r>
            <a:r>
              <a:rPr lang="en-US" sz="3200" dirty="0">
                <a:solidFill>
                  <a:prstClr val="white"/>
                </a:solidFill>
              </a:rPr>
              <a:t>	</a:t>
            </a:r>
            <a:endParaRPr lang="en-US" sz="3200" dirty="0" smtClean="0">
              <a:solidFill>
                <a:prstClr val="white"/>
              </a:solidFill>
            </a:endParaRPr>
          </a:p>
          <a:p>
            <a:pPr lvl="2"/>
            <a:r>
              <a:rPr lang="en-US" sz="3000" dirty="0" smtClean="0">
                <a:solidFill>
                  <a:prstClr val="white"/>
                </a:solidFill>
              </a:rPr>
              <a:t>Optional</a:t>
            </a:r>
            <a:r>
              <a:rPr lang="en-US" sz="3000" dirty="0">
                <a:solidFill>
                  <a:prstClr val="white"/>
                </a:solidFill>
              </a:rPr>
              <a:t>. If set to true, </a:t>
            </a:r>
            <a:r>
              <a:rPr lang="en-US" sz="3000" b="1" u="sng" dirty="0">
                <a:solidFill>
                  <a:prstClr val="white"/>
                </a:solidFill>
              </a:rPr>
              <a:t>creates a new document </a:t>
            </a:r>
            <a:r>
              <a:rPr lang="en-US" sz="3000" dirty="0">
                <a:solidFill>
                  <a:prstClr val="white"/>
                </a:solidFill>
              </a:rPr>
              <a:t>when no document matches the query criteria. </a:t>
            </a:r>
            <a:endParaRPr lang="en-US" sz="3000" dirty="0" smtClean="0">
              <a:solidFill>
                <a:prstClr val="white"/>
              </a:solidFill>
            </a:endParaRPr>
          </a:p>
          <a:p>
            <a:pPr lvl="2"/>
            <a:r>
              <a:rPr lang="en-US" sz="3000" b="1" u="sng" dirty="0" smtClean="0">
                <a:solidFill>
                  <a:prstClr val="white"/>
                </a:solidFill>
              </a:rPr>
              <a:t>The </a:t>
            </a:r>
            <a:r>
              <a:rPr lang="en-US" sz="3000" b="1" u="sng" dirty="0">
                <a:solidFill>
                  <a:prstClr val="white"/>
                </a:solidFill>
              </a:rPr>
              <a:t>default value is false</a:t>
            </a:r>
            <a:r>
              <a:rPr lang="en-US" sz="3000" dirty="0">
                <a:solidFill>
                  <a:prstClr val="white"/>
                </a:solidFill>
              </a:rPr>
              <a:t>, which does not insert a new document when no match is found.</a:t>
            </a: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7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913" y="1739806"/>
            <a:ext cx="10116614" cy="42672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22416" y="476672"/>
            <a:ext cx="9143998" cy="1236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/>
                <a:ea typeface="Roboto" panose="02000000000000000000" pitchFamily="2" charset="0"/>
                <a:cs typeface="+mj-cs"/>
              </a:rPr>
              <a:t>CRUD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 Pro Cond SemiBold" panose="020B0706030504040204" pitchFamily="34" charset="0"/>
              <a:ea typeface="+mj-ea"/>
              <a:cs typeface="+mj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2416" y="1766154"/>
            <a:ext cx="10116614" cy="4759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Open Sans" panose="020B0606030504020204" pitchFamily="34" charset="0"/>
              </a:rPr>
              <a:t>Delete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Open Sans" panose="020B0606030504020204" pitchFamily="34" charset="0"/>
            </a:endParaRPr>
          </a:p>
          <a:p>
            <a:pPr marL="548640" marR="0" lvl="1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Consolas" pitchFamily="49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Model.deleteMany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()</a:t>
            </a:r>
          </a:p>
          <a:p>
            <a:pPr marL="548640" marR="0" lvl="1" indent="-27432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Consolas" pitchFamily="49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Model.deleteOne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()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▪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2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document oriented </a:t>
            </a:r>
            <a:r>
              <a:rPr lang="en-US" sz="3200" dirty="0" smtClean="0"/>
              <a:t>NoSQL </a:t>
            </a:r>
            <a:r>
              <a:rPr lang="en-US" sz="3200" dirty="0" err="1" smtClean="0"/>
              <a:t>databse</a:t>
            </a:r>
            <a:endParaRPr lang="en-US" sz="3200" dirty="0" smtClean="0"/>
          </a:p>
          <a:p>
            <a:r>
              <a:rPr lang="en-US" sz="3200" dirty="0" err="1" smtClean="0"/>
              <a:t>Json</a:t>
            </a:r>
            <a:r>
              <a:rPr lang="en-US" sz="3200" dirty="0" smtClean="0"/>
              <a:t> based</a:t>
            </a:r>
          </a:p>
          <a:p>
            <a:r>
              <a:rPr lang="en-US" sz="3200" dirty="0" smtClean="0"/>
              <a:t>Dynamic structure &amp; content</a:t>
            </a:r>
          </a:p>
          <a:p>
            <a:r>
              <a:rPr lang="en-US" sz="3200" dirty="0" smtClean="0"/>
              <a:t>No </a:t>
            </a:r>
            <a:r>
              <a:rPr lang="en-US" sz="3200" dirty="0"/>
              <a:t>multi document </a:t>
            </a:r>
            <a:r>
              <a:rPr lang="en-US" sz="3200" dirty="0" smtClean="0"/>
              <a:t>transactions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22416" y="476672"/>
            <a:ext cx="9143998" cy="1236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FFFF00"/>
                </a:solidFill>
                <a:latin typeface="+mn-lt"/>
                <a:ea typeface="Roboto" panose="02000000000000000000" pitchFamily="2" charset="0"/>
              </a:rPr>
              <a:t>MongoDB</a:t>
            </a:r>
            <a:r>
              <a:rPr lang="en-US" sz="8800" dirty="0" smtClean="0">
                <a:solidFill>
                  <a:srgbClr val="FFFF00"/>
                </a:solidFill>
                <a:latin typeface="Verdana Pro Cond SemiBold" panose="020B0706030504040204" pitchFamily="34" charset="0"/>
              </a:rPr>
              <a:t> </a:t>
            </a:r>
            <a:endParaRPr lang="en-US" sz="8800" dirty="0">
              <a:solidFill>
                <a:srgbClr val="FFFF00"/>
              </a:solidFill>
              <a:latin typeface="Verdana Pro Cond SemiBold" panose="020B0706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7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6" y="476672"/>
            <a:ext cx="9143998" cy="1236786"/>
          </a:xfrm>
        </p:spPr>
        <p:txBody>
          <a:bodyPr>
            <a:noAutofit/>
          </a:bodyPr>
          <a:lstStyle/>
          <a:p>
            <a:r>
              <a:rPr lang="en-US" sz="6000" b="1" dirty="0" err="1" smtClean="0">
                <a:solidFill>
                  <a:srgbClr val="FFFF00"/>
                </a:solidFill>
                <a:latin typeface="+mn-lt"/>
                <a:ea typeface="Roboto" panose="02000000000000000000" pitchFamily="2" charset="0"/>
              </a:rPr>
              <a:t>Json</a:t>
            </a:r>
            <a:r>
              <a:rPr lang="en-US" sz="8800" dirty="0" smtClean="0">
                <a:solidFill>
                  <a:srgbClr val="FFFF00"/>
                </a:solidFill>
                <a:latin typeface="Verdana Pro Cond SemiBold" panose="020B0706030504040204" pitchFamily="34" charset="0"/>
              </a:rPr>
              <a:t> </a:t>
            </a:r>
            <a:endParaRPr lang="en-US" sz="8800" dirty="0">
              <a:solidFill>
                <a:srgbClr val="FFFF00"/>
              </a:solidFill>
              <a:latin typeface="Verdana Pro Cond SemiBold" panose="020B070603050404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Json</a:t>
            </a:r>
            <a:r>
              <a:rPr lang="en-US" sz="3200" dirty="0" smtClean="0"/>
              <a:t> are JavaScript based Object </a:t>
            </a:r>
          </a:p>
          <a:p>
            <a:r>
              <a:rPr lang="en-US" sz="3200" dirty="0" err="1" smtClean="0"/>
              <a:t>Json</a:t>
            </a:r>
            <a:r>
              <a:rPr lang="en-US" sz="3200" dirty="0" smtClean="0"/>
              <a:t> are  key/value </a:t>
            </a:r>
            <a:r>
              <a:rPr lang="en-US" sz="3200" dirty="0"/>
              <a:t>pairs </a:t>
            </a:r>
            <a:endParaRPr lang="en-US" sz="3200" dirty="0" smtClean="0"/>
          </a:p>
          <a:p>
            <a:r>
              <a:rPr lang="en-US" sz="3200" dirty="0" smtClean="0"/>
              <a:t>Keys </a:t>
            </a:r>
            <a:r>
              <a:rPr lang="en-US" sz="3200" dirty="0"/>
              <a:t>are simple strings </a:t>
            </a:r>
            <a:endParaRPr lang="en-US" sz="3200" dirty="0" smtClean="0"/>
          </a:p>
          <a:p>
            <a:r>
              <a:rPr lang="en-US" sz="3200" dirty="0" smtClean="0"/>
              <a:t>Values </a:t>
            </a:r>
            <a:r>
              <a:rPr lang="en-US" sz="3200" dirty="0"/>
              <a:t>can </a:t>
            </a:r>
            <a:r>
              <a:rPr lang="en-US" sz="3200" dirty="0" smtClean="0"/>
              <a:t>be any legit language type </a:t>
            </a:r>
            <a:br>
              <a:rPr lang="en-US" sz="3200" dirty="0" smtClean="0"/>
            </a:br>
            <a:r>
              <a:rPr lang="en-US" sz="3200" dirty="0" smtClean="0"/>
              <a:t>(string, array, number </a:t>
            </a:r>
            <a:r>
              <a:rPr lang="en-US" sz="3200" dirty="0" err="1" smtClean="0"/>
              <a:t>etc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81844" y="341754"/>
            <a:ext cx="8882234" cy="832122"/>
          </a:xfrm>
        </p:spPr>
        <p:txBody>
          <a:bodyPr>
            <a:noAutofit/>
          </a:bodyPr>
          <a:lstStyle/>
          <a:p>
            <a:r>
              <a:rPr lang="en-US" sz="6000" dirty="0" err="1" smtClean="0">
                <a:solidFill>
                  <a:srgbClr val="FFFF00"/>
                </a:solidFill>
                <a:latin typeface="+mn-lt"/>
                <a:ea typeface="Roboto" panose="02000000000000000000" pitchFamily="2" charset="0"/>
              </a:rPr>
              <a:t>Json</a:t>
            </a:r>
            <a:r>
              <a:rPr lang="en-US" sz="8800" dirty="0" smtClean="0">
                <a:solidFill>
                  <a:srgbClr val="FFFF00"/>
                </a:solidFill>
                <a:latin typeface="Verdana Pro Cond SemiBold" panose="020B0706030504040204" pitchFamily="34" charset="0"/>
              </a:rPr>
              <a:t> </a:t>
            </a:r>
            <a:endParaRPr lang="en-US" sz="8800" dirty="0">
              <a:solidFill>
                <a:srgbClr val="FFFF00"/>
              </a:solidFill>
              <a:latin typeface="Verdana Pro Cond SemiBold" panose="020B0706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  <p:pic>
        <p:nvPicPr>
          <p:cNvPr id="1026" name="Picture 2" descr="×ª××¦××ª ×ª××× × ×¢×××¨ âªgoogle images jsonâ¬â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1019645"/>
            <a:ext cx="10693188" cy="491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913" y="1924472"/>
            <a:ext cx="10116614" cy="4267200"/>
          </a:xfrm>
        </p:spPr>
        <p:txBody>
          <a:bodyPr/>
          <a:lstStyle/>
          <a:p>
            <a:r>
              <a:rPr lang="en-US" sz="3200" dirty="0" smtClean="0"/>
              <a:t>Schema </a:t>
            </a:r>
            <a:r>
              <a:rPr lang="en-US" sz="3200" dirty="0"/>
              <a:t>maps to a </a:t>
            </a:r>
            <a:r>
              <a:rPr lang="en-US" sz="3200" b="1" u="sng" dirty="0">
                <a:solidFill>
                  <a:srgbClr val="FFFF00"/>
                </a:solidFill>
              </a:rPr>
              <a:t>MongoDB </a:t>
            </a:r>
            <a:r>
              <a:rPr lang="en-US" sz="3200" b="1" u="sng" dirty="0" smtClean="0">
                <a:solidFill>
                  <a:srgbClr val="FFFF00"/>
                </a:solidFill>
              </a:rPr>
              <a:t>collection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smtClean="0"/>
              <a:t>and </a:t>
            </a:r>
            <a:r>
              <a:rPr lang="en-US" sz="3200" dirty="0"/>
              <a:t>defines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b="1" u="sng" dirty="0">
                <a:solidFill>
                  <a:srgbClr val="FFFF00"/>
                </a:solidFill>
              </a:rPr>
              <a:t>shape of the documents </a:t>
            </a:r>
            <a:r>
              <a:rPr lang="en-US" sz="3200" dirty="0"/>
              <a:t>within that collection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22416" y="476672"/>
            <a:ext cx="9143998" cy="1236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/>
                <a:ea typeface="Roboto" panose="02000000000000000000" pitchFamily="2" charset="0"/>
                <a:cs typeface="+mj-cs"/>
              </a:rPr>
              <a:t>Schema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 Pro Cond SemiBold" panose="020B0706030504040204" pitchFamily="34" charset="0"/>
              <a:ea typeface="+mj-ea"/>
              <a:cs typeface="+mj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17948" y="3356992"/>
            <a:ext cx="7925875" cy="160552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userSchema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name: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type: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6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916" y="1628800"/>
            <a:ext cx="3240360" cy="4968552"/>
          </a:xfrm>
        </p:spPr>
        <p:txBody>
          <a:bodyPr>
            <a:noAutofit/>
          </a:bodyPr>
          <a:lstStyle/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String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Number</a:t>
            </a:r>
            <a:endParaRPr lang="en-US" dirty="0">
              <a:latin typeface="+mj-lt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Date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+mj-lt"/>
              </a:rPr>
              <a:t>BufferString</a:t>
            </a:r>
            <a:endParaRPr lang="en-US" dirty="0">
              <a:latin typeface="+mj-lt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Number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Date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Buffer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Boolean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Mixed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+mj-lt"/>
              </a:rPr>
              <a:t>ObjectId</a:t>
            </a:r>
            <a:endParaRPr lang="en-US" dirty="0">
              <a:latin typeface="+mj-lt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Array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Decimal128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Map</a:t>
            </a:r>
            <a:endParaRPr lang="en-US" dirty="0">
              <a:latin typeface="+mj-lt"/>
            </a:endParaRP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22416" y="476672"/>
            <a:ext cx="9143998" cy="1236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/>
                <a:ea typeface="Roboto" panose="02000000000000000000" pitchFamily="2" charset="0"/>
                <a:cs typeface="+mj-cs"/>
              </a:rPr>
              <a:t>Schema (Types)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 Pro Cond SemiBold" panose="020B0706030504040204" pitchFamily="34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916" y="1628800"/>
            <a:ext cx="3240360" cy="4968552"/>
          </a:xfrm>
        </p:spPr>
        <p:txBody>
          <a:bodyPr>
            <a:noAutofit/>
          </a:bodyPr>
          <a:lstStyle/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validate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save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remove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 err="1">
                <a:latin typeface="+mj-lt"/>
              </a:rPr>
              <a:t>init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22416" y="476672"/>
            <a:ext cx="9143998" cy="1236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/>
                <a:ea typeface="Roboto" panose="02000000000000000000" pitchFamily="2" charset="0"/>
                <a:cs typeface="+mj-cs"/>
              </a:rPr>
              <a:t>Schema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Roboto" panose="02000000000000000000" pitchFamily="2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+mn-lt"/>
              </a:rPr>
              <a:t>Middleware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Roboto" panose="02000000000000000000" pitchFamily="2" charset="0"/>
              </a:rPr>
              <a:t>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916" y="1628800"/>
            <a:ext cx="3240360" cy="4968552"/>
          </a:xfrm>
        </p:spPr>
        <p:txBody>
          <a:bodyPr>
            <a:noAutofit/>
          </a:bodyPr>
          <a:lstStyle/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required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>
                <a:latin typeface="+mj-lt"/>
              </a:rPr>
              <a:t>enum</a:t>
            </a:r>
            <a:endParaRPr lang="en-US" dirty="0" smtClean="0">
              <a:latin typeface="+mj-lt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min/max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unique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dirty="0" smtClean="0">
                <a:latin typeface="+mj-lt"/>
              </a:rPr>
              <a:t>validate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endParaRPr lang="en-US" dirty="0" smtClean="0">
              <a:latin typeface="+mj-lt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r>
              <a:rPr lang="en-US" b="1" i="1" dirty="0" smtClean="0">
                <a:latin typeface="+mj-lt"/>
              </a:rPr>
              <a:t>And more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latin typeface="+mj-lt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endParaRPr lang="en-US" dirty="0" smtClean="0">
              <a:latin typeface="+mj-lt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+mj-lt"/>
            </a:endParaRPr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22416" y="476672"/>
            <a:ext cx="9143998" cy="1236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/>
                <a:ea typeface="Roboto" panose="02000000000000000000" pitchFamily="2" charset="0"/>
                <a:cs typeface="+mj-cs"/>
              </a:rPr>
              <a:t>Schema 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Roboto" panose="02000000000000000000" pitchFamily="2" charset="0"/>
              </a:rPr>
              <a:t>(</a:t>
            </a:r>
            <a:r>
              <a:rPr lang="en-US" sz="3600" b="1" dirty="0" smtClean="0">
                <a:solidFill>
                  <a:srgbClr val="00B050"/>
                </a:solidFill>
                <a:latin typeface="+mn-lt"/>
              </a:rPr>
              <a:t>additional information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Roboto" panose="02000000000000000000" pitchFamily="2" charset="0"/>
              </a:rPr>
              <a:t>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6" y="1772816"/>
            <a:ext cx="10116614" cy="4267200"/>
          </a:xfrm>
        </p:spPr>
        <p:txBody>
          <a:bodyPr/>
          <a:lstStyle/>
          <a:p>
            <a:r>
              <a:rPr lang="en-US" altLang="en-US" sz="3200" dirty="0">
                <a:cs typeface="Open Sans" panose="020B0606030504020204" pitchFamily="34" charset="0"/>
                <a:hlinkClick r:id="rId2"/>
              </a:rPr>
              <a:t>Models</a:t>
            </a:r>
            <a:r>
              <a:rPr lang="en-US" altLang="en-US" sz="3200" dirty="0">
                <a:cs typeface="Open Sans" panose="020B0606030504020204" pitchFamily="34" charset="0"/>
              </a:rPr>
              <a:t> are fancy constructors compiled from </a:t>
            </a:r>
            <a:r>
              <a:rPr lang="en-US" altLang="en-US" sz="3200" dirty="0">
                <a:cs typeface="Courier New" panose="02070309020205020404" pitchFamily="49" charset="0"/>
              </a:rPr>
              <a:t>Schema</a:t>
            </a:r>
            <a:r>
              <a:rPr lang="en-US" altLang="en-US" sz="3200" dirty="0">
                <a:cs typeface="Open Sans" panose="020B0606030504020204" pitchFamily="34" charset="0"/>
              </a:rPr>
              <a:t> definitions. </a:t>
            </a:r>
            <a:endParaRPr lang="en-US" altLang="en-US" sz="3200" dirty="0" smtClean="0">
              <a:cs typeface="Open Sans" panose="020B0606030504020204" pitchFamily="34" charset="0"/>
            </a:endParaRPr>
          </a:p>
          <a:p>
            <a:r>
              <a:rPr lang="en-US" altLang="en-US" sz="3200" dirty="0" smtClean="0">
                <a:cs typeface="Open Sans" panose="020B0606030504020204" pitchFamily="34" charset="0"/>
              </a:rPr>
              <a:t>An </a:t>
            </a:r>
            <a:r>
              <a:rPr lang="en-US" altLang="en-US" sz="3200" dirty="0">
                <a:cs typeface="Open Sans" panose="020B0606030504020204" pitchFamily="34" charset="0"/>
              </a:rPr>
              <a:t>instance of a model is called a </a:t>
            </a:r>
            <a:r>
              <a:rPr lang="en-US" altLang="en-US" sz="3200" dirty="0">
                <a:cs typeface="Open Sans" panose="020B0606030504020204" pitchFamily="34" charset="0"/>
                <a:hlinkClick r:id="rId3"/>
              </a:rPr>
              <a:t>document</a:t>
            </a:r>
            <a:r>
              <a:rPr lang="en-US" altLang="en-US" sz="3200" dirty="0">
                <a:cs typeface="Open Sans" panose="020B0606030504020204" pitchFamily="34" charset="0"/>
              </a:rPr>
              <a:t>. </a:t>
            </a:r>
          </a:p>
          <a:p>
            <a:r>
              <a:rPr lang="en-US" altLang="en-US" sz="3200" dirty="0" smtClean="0">
                <a:cs typeface="Open Sans" panose="020B0606030504020204" pitchFamily="34" charset="0"/>
              </a:rPr>
              <a:t>Models </a:t>
            </a:r>
            <a:r>
              <a:rPr lang="en-US" altLang="en-US" sz="3200" dirty="0">
                <a:cs typeface="Open Sans" panose="020B0606030504020204" pitchFamily="34" charset="0"/>
              </a:rPr>
              <a:t>are responsible for creating and reading documents from the underlying MongoDB database</a:t>
            </a:r>
            <a:r>
              <a:rPr lang="en-US" altLang="en-US" sz="3200" dirty="0"/>
              <a:t> 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12"/>
          <p:cNvSpPr txBox="1">
            <a:spLocks/>
          </p:cNvSpPr>
          <p:nvPr/>
        </p:nvSpPr>
        <p:spPr>
          <a:xfrm>
            <a:off x="1522416" y="476672"/>
            <a:ext cx="9143998" cy="12367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rbel"/>
                <a:ea typeface="Roboto" panose="02000000000000000000" pitchFamily="2" charset="0"/>
                <a:cs typeface="+mj-cs"/>
              </a:rPr>
              <a:t>Model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Verdana Pro Cond SemiBold" panose="020B0706030504040204" pitchFamily="34" charset="0"/>
              <a:ea typeface="+mj-ea"/>
              <a:cs typeface="+mj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29916" y="5053682"/>
            <a:ext cx="9937103" cy="6206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var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 Users =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mongoose.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model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lang="en-US" altLang="en-US" sz="32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“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cs typeface="Courier New" panose="02070309020205020404" pitchFamily="49" charset="0"/>
              </a:rPr>
              <a:t>User</a:t>
            </a:r>
            <a:r>
              <a:rPr lang="en-US" altLang="en-US" sz="32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”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j-lt"/>
                <a:cs typeface="Courier New" panose="02070309020205020404" pitchFamily="49" charset="0"/>
              </a:rPr>
              <a:t>schema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+mj-lt"/>
                <a:cs typeface="Courier New" panose="02070309020205020404" pitchFamily="49" charset="0"/>
              </a:rPr>
              <a:t>);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844" y="5884694"/>
            <a:ext cx="2081779" cy="71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8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236</TotalTime>
  <Words>148</Words>
  <Application>Microsoft Office PowerPoint</Application>
  <PresentationFormat>Custom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Consolas</vt:lpstr>
      <vt:lpstr>Corbel</vt:lpstr>
      <vt:lpstr>Courier New</vt:lpstr>
      <vt:lpstr>Open Sans</vt:lpstr>
      <vt:lpstr>Roboto</vt:lpstr>
      <vt:lpstr>Verdana Pro Cond SemiBold</vt:lpstr>
      <vt:lpstr>Chalkboard 16x9</vt:lpstr>
      <vt:lpstr>MongoDB</vt:lpstr>
      <vt:lpstr>PowerPoint Presentation</vt:lpstr>
      <vt:lpstr>Json </vt:lpstr>
      <vt:lpstr>Json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nir geier</dc:creator>
  <cp:lastModifiedBy>nir geier</cp:lastModifiedBy>
  <cp:revision>19</cp:revision>
  <dcterms:created xsi:type="dcterms:W3CDTF">2019-03-09T01:24:58Z</dcterms:created>
  <dcterms:modified xsi:type="dcterms:W3CDTF">2019-03-10T19:03:58Z</dcterms:modified>
</cp:coreProperties>
</file>