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Nunito"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86" autoAdjust="0"/>
  </p:normalViewPr>
  <p:slideViewPr>
    <p:cSldViewPr snapToGrid="0">
      <p:cViewPr varScale="1">
        <p:scale>
          <a:sx n="82" d="100"/>
          <a:sy n="82" d="100"/>
        </p:scale>
        <p:origin x="147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c22cd1b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c22cd1b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addition, this positive statement could illustrate the </a:t>
            </a:r>
            <a:r>
              <a:rPr lang="en-US" b="0" i="0" dirty="0">
                <a:solidFill>
                  <a:srgbClr val="374151"/>
                </a:solidFill>
                <a:effectLst/>
                <a:latin typeface="Söhne"/>
              </a:rPr>
              <a:t>Impact on employment and taxes: Both employment and tax revenue will suffer significantly if robots are used in place of human workers. There will be fewer people paying taxes on their wages as robots replace workers, resulting in less tax revenue for governments.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79c893b650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79c893b65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374151"/>
                </a:solidFill>
                <a:effectLst/>
                <a:latin typeface="Söhne"/>
              </a:rPr>
              <a:t>1)Relating the argument to the course of action as many companies are using robots to replace human workers, they are often doing so in order to reduce labor costs. </a:t>
            </a:r>
          </a:p>
          <a:p>
            <a:pPr marL="0" lvl="0" indent="0" algn="l" rtl="0">
              <a:spcBef>
                <a:spcPts val="0"/>
              </a:spcBef>
              <a:spcAft>
                <a:spcPts val="0"/>
              </a:spcAft>
              <a:buNone/>
            </a:pPr>
            <a:r>
              <a:rPr lang="en-US" b="0" i="0" dirty="0">
                <a:solidFill>
                  <a:srgbClr val="374151"/>
                </a:solidFill>
                <a:effectLst/>
                <a:latin typeface="Söhne"/>
              </a:rPr>
              <a:t>2)However, if these jobs were performed by people, the company would be required to pay taxes on the wages earned by those workers. </a:t>
            </a:r>
          </a:p>
          <a:p>
            <a:pPr marL="0" lvl="0" indent="0" algn="l" rtl="0">
              <a:spcBef>
                <a:spcPts val="0"/>
              </a:spcBef>
              <a:spcAft>
                <a:spcPts val="0"/>
              </a:spcAft>
              <a:buNone/>
            </a:pPr>
            <a:r>
              <a:rPr lang="en-US" b="0" i="0" dirty="0">
                <a:solidFill>
                  <a:srgbClr val="374151"/>
                </a:solidFill>
                <a:effectLst/>
                <a:latin typeface="Söhne"/>
              </a:rPr>
              <a:t>3)When robots are used instead, the company may not pay the same taxes as they would if a human were doing the job. This can result in lost tax revenue for the government. By implementing additional taxes on companies that use robots, the government can offset some of this lost revenue and use the funds to support workers who have lost their jobs or are struggling to find work. This approach could help to balance the benefits of automation for companies with the need to ensure that everyone in society benefits from technological progress.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79c893b650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79c893b650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1)In this slide, I included one negative example. This is an example where it states that taxing robots discourages productivity growth, but </a:t>
            </a:r>
            <a:r>
              <a:rPr lang="en-US" b="0" i="0" dirty="0">
                <a:solidFill>
                  <a:srgbClr val="374151"/>
                </a:solidFill>
                <a:effectLst/>
                <a:latin typeface="Söhne"/>
              </a:rPr>
              <a:t>it's important to balance the need to encourage productivity growth with the responsibility to ensure that everyone benefits from technological progress. By implementing taxes on companies that use robots, the government can incentivize innovation and support workers who have been negatively affected by automation. This can help to ensure that everyone benefits from increased productivity and economic growth in the long run.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7a3db37b0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7a3db37b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rebuttal is to support the con slide, </a:t>
            </a:r>
            <a:r>
              <a:rPr lang="en-US" b="0" i="0" dirty="0">
                <a:solidFill>
                  <a:srgbClr val="374151"/>
                </a:solidFill>
                <a:effectLst/>
                <a:latin typeface="Söhne"/>
              </a:rPr>
              <a:t>Taxing robots in order to prevent companies from using them to create more jobs for humans may not be an effective plan. In fact, robots often complement human labor rather than replace it. For instance, Amazon has increased its use of robots in its fulfillment centers while also increasing the number of human employees in those centers. Therefore, fears that robots will lead to job losses for humans are flawed and could even be dangerous, as they may impede new technological innovations that could bring about new job opportunities. Ultimately, taxing robots to prevent job losses may not be a good plan, as robots can actually create new jobs and boost economic growth.</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79c893b650_1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79c893b650_1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374151"/>
                </a:solidFill>
                <a:effectLst/>
                <a:latin typeface="Söhne"/>
              </a:rPr>
              <a:t>1)In conclusion, implementing taxes on robots can provide multiple benefits that help people. </a:t>
            </a:r>
          </a:p>
          <a:p>
            <a:pPr marL="0" lvl="0" indent="0" algn="l" rtl="0">
              <a:spcBef>
                <a:spcPts val="0"/>
              </a:spcBef>
              <a:spcAft>
                <a:spcPts val="0"/>
              </a:spcAft>
              <a:buNone/>
            </a:pPr>
            <a:r>
              <a:rPr lang="en-US" b="0" i="0" dirty="0">
                <a:solidFill>
                  <a:srgbClr val="374151"/>
                </a:solidFill>
                <a:effectLst/>
                <a:latin typeface="Söhne"/>
              </a:rPr>
              <a:t>2)Firstly, it can help to restore some of the economic damages caused by robots. Additionally, robot taxes can help to achieve a universal basic income that benefits everyone, while also slowing down the rate of unemployment and helping some employees to keep their jobs. </a:t>
            </a:r>
          </a:p>
          <a:p>
            <a:pPr marL="0" lvl="0" indent="0" algn="l" rtl="0">
              <a:spcBef>
                <a:spcPts val="0"/>
              </a:spcBef>
              <a:spcAft>
                <a:spcPts val="0"/>
              </a:spcAft>
              <a:buNone/>
            </a:pPr>
            <a:r>
              <a:rPr lang="en-US" b="0" i="0" dirty="0">
                <a:solidFill>
                  <a:srgbClr val="374151"/>
                </a:solidFill>
                <a:effectLst/>
                <a:latin typeface="Söhne"/>
              </a:rPr>
              <a:t>3)By taxing robots, we can prevent an overall tax increase due to the declining employment rate, and even lower taxes for people. </a:t>
            </a:r>
          </a:p>
          <a:p>
            <a:pPr marL="0" lvl="0" indent="0" algn="l" rtl="0">
              <a:spcBef>
                <a:spcPts val="0"/>
              </a:spcBef>
              <a:spcAft>
                <a:spcPts val="0"/>
              </a:spcAft>
              <a:buNone/>
            </a:pPr>
            <a:r>
              <a:rPr lang="en-US" b="0" i="0" dirty="0">
                <a:solidFill>
                  <a:srgbClr val="374151"/>
                </a:solidFill>
                <a:effectLst/>
                <a:latin typeface="Söhne"/>
              </a:rPr>
              <a:t>4)Furthermore, it can slow down companies from replacing human workers with robots, ensuring that everyone benefits from technological progress. Therefore, a vote for robot taxes is a crucial step towards economic recovery and ensuring that everyone can benefit from the advancements in technology.</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566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singularityhub.com/2017/02/10/how-robots-helped-create-100000-jobs-at-amazo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1822825"/>
            <a:ext cx="5645400" cy="1448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Should Robots that do People’s Jobs Pay Taxes?</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Nirgun Amin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409075" y="301125"/>
            <a:ext cx="7505700" cy="578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Course of Action</a:t>
            </a:r>
            <a:endParaRPr dirty="0"/>
          </a:p>
        </p:txBody>
      </p:sp>
      <p:sp>
        <p:nvSpPr>
          <p:cNvPr id="135" name="Google Shape;135;p14"/>
          <p:cNvSpPr txBox="1">
            <a:spLocks noGrp="1"/>
          </p:cNvSpPr>
          <p:nvPr>
            <p:ph type="body" idx="1"/>
          </p:nvPr>
        </p:nvSpPr>
        <p:spPr>
          <a:xfrm>
            <a:off x="1084125" y="977850"/>
            <a:ext cx="6491700" cy="1593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400" b="1" i="1" dirty="0">
                <a:solidFill>
                  <a:srgbClr val="000000"/>
                </a:solidFill>
              </a:rPr>
              <a:t>PROPOSITION:</a:t>
            </a:r>
            <a:r>
              <a:rPr lang="en" sz="1400" i="1" dirty="0">
                <a:solidFill>
                  <a:srgbClr val="000000"/>
                </a:solidFill>
              </a:rPr>
              <a:t> If a company uses a robot to do a job that a person could do, then the company should pay taxes on the equivalent of the wages that the person who would have done that job should earn.</a:t>
            </a:r>
            <a:endParaRPr sz="1400" i="1" dirty="0">
              <a:solidFill>
                <a:srgbClr val="000000"/>
              </a:solidFill>
            </a:endParaRPr>
          </a:p>
          <a:p>
            <a:pPr marL="0" lvl="0" indent="0" algn="l" rtl="0">
              <a:lnSpc>
                <a:spcPct val="95000"/>
              </a:lnSpc>
              <a:spcBef>
                <a:spcPts val="1200"/>
              </a:spcBef>
              <a:spcAft>
                <a:spcPts val="1200"/>
              </a:spcAft>
              <a:buSzPts val="275"/>
              <a:buNone/>
            </a:pPr>
            <a:endParaRPr sz="650" dirty="0">
              <a:solidFill>
                <a:srgbClr val="000000"/>
              </a:solidFill>
            </a:endParaRPr>
          </a:p>
        </p:txBody>
      </p:sp>
      <p:pic>
        <p:nvPicPr>
          <p:cNvPr id="136" name="Google Shape;136;p14"/>
          <p:cNvPicPr preferRelativeResize="0"/>
          <p:nvPr/>
        </p:nvPicPr>
        <p:blipFill>
          <a:blip r:embed="rId3">
            <a:alphaModFix/>
          </a:blip>
          <a:stretch>
            <a:fillRect/>
          </a:stretch>
        </p:blipFill>
        <p:spPr>
          <a:xfrm>
            <a:off x="2138050" y="2268250"/>
            <a:ext cx="4969125" cy="220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441775" y="257525"/>
            <a:ext cx="7505700" cy="578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Argument Reasoning </a:t>
            </a:r>
            <a:endParaRPr/>
          </a:p>
        </p:txBody>
      </p:sp>
      <p:sp>
        <p:nvSpPr>
          <p:cNvPr id="142" name="Google Shape;142;p15"/>
          <p:cNvSpPr txBox="1">
            <a:spLocks noGrp="1"/>
          </p:cNvSpPr>
          <p:nvPr>
            <p:ph type="body" idx="1"/>
          </p:nvPr>
        </p:nvSpPr>
        <p:spPr>
          <a:xfrm>
            <a:off x="1091682" y="977850"/>
            <a:ext cx="6681318" cy="1905600"/>
          </a:xfrm>
          <a:prstGeom prst="rect">
            <a:avLst/>
          </a:prstGeom>
        </p:spPr>
        <p:txBody>
          <a:bodyPr spcFirstLastPara="1" wrap="square" lIns="91425" tIns="91425" rIns="91425" bIns="91425" anchor="t" anchorCtr="0">
            <a:noAutofit/>
          </a:bodyPr>
          <a:lstStyle/>
          <a:p>
            <a:pPr marL="285750" indent="-285750">
              <a:lnSpc>
                <a:spcPct val="95000"/>
              </a:lnSpc>
              <a:buSzPts val="275"/>
            </a:pPr>
            <a:r>
              <a:rPr lang="en" sz="1400" i="1" dirty="0">
                <a:solidFill>
                  <a:srgbClr val="000000"/>
                </a:solidFill>
              </a:rPr>
              <a:t>Many companies are using robots to do jobs that used to be done by people, often to cut costs. </a:t>
            </a:r>
          </a:p>
          <a:p>
            <a:pPr marL="285750" indent="-285750">
              <a:lnSpc>
                <a:spcPct val="95000"/>
              </a:lnSpc>
              <a:buSzPts val="275"/>
            </a:pPr>
            <a:r>
              <a:rPr lang="en" sz="1400" i="1" dirty="0">
                <a:solidFill>
                  <a:srgbClr val="000000"/>
                </a:solidFill>
              </a:rPr>
              <a:t>If people did these jobs they would have to pay taxes. If robots do these jobs, the company may pay a different tax rate on any additional profit gained by using the robots. </a:t>
            </a:r>
          </a:p>
          <a:p>
            <a:pPr marL="285750" indent="-285750">
              <a:lnSpc>
                <a:spcPct val="95000"/>
              </a:lnSpc>
              <a:buSzPts val="275"/>
            </a:pPr>
            <a:r>
              <a:rPr lang="en" sz="1400" i="1" dirty="0">
                <a:solidFill>
                  <a:srgbClr val="000000"/>
                </a:solidFill>
              </a:rPr>
              <a:t>These taxes may not offset the lost taxes from not paying the worker. These additional taxes could be used by the government to assist workers who have diminished earnings or are unable to find work.</a:t>
            </a:r>
            <a:endParaRPr sz="650" dirty="0">
              <a:solidFill>
                <a:srgbClr val="000000"/>
              </a:solidFill>
            </a:endParaRPr>
          </a:p>
        </p:txBody>
      </p:sp>
      <p:pic>
        <p:nvPicPr>
          <p:cNvPr id="143" name="Google Shape;143;p15"/>
          <p:cNvPicPr preferRelativeResize="0"/>
          <p:nvPr/>
        </p:nvPicPr>
        <p:blipFill>
          <a:blip r:embed="rId3">
            <a:alphaModFix/>
          </a:blip>
          <a:stretch>
            <a:fillRect/>
          </a:stretch>
        </p:blipFill>
        <p:spPr>
          <a:xfrm>
            <a:off x="3232400" y="3161250"/>
            <a:ext cx="3711675" cy="174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19150" y="4299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 Side</a:t>
            </a:r>
            <a:endParaRPr/>
          </a:p>
        </p:txBody>
      </p:sp>
      <p:sp>
        <p:nvSpPr>
          <p:cNvPr id="149" name="Google Shape;149;p16"/>
          <p:cNvSpPr txBox="1">
            <a:spLocks noGrp="1"/>
          </p:cNvSpPr>
          <p:nvPr>
            <p:ph type="body" idx="1"/>
          </p:nvPr>
        </p:nvSpPr>
        <p:spPr>
          <a:xfrm>
            <a:off x="819150" y="1059750"/>
            <a:ext cx="5157600" cy="332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Con: Taxing robots discourages productivity growth.</a:t>
            </a:r>
            <a:endParaRPr dirty="0"/>
          </a:p>
          <a:p>
            <a:pPr marL="457200" lvl="0" indent="-311150" algn="l" rtl="0">
              <a:spcBef>
                <a:spcPts val="1200"/>
              </a:spcBef>
              <a:spcAft>
                <a:spcPts val="0"/>
              </a:spcAft>
              <a:buSzPts val="1300"/>
              <a:buChar char="●"/>
            </a:pPr>
            <a:r>
              <a:rPr lang="en" dirty="0"/>
              <a:t>The entire purpose of these robots is to speed up productivity and increase profits.</a:t>
            </a:r>
            <a:endParaRPr dirty="0"/>
          </a:p>
          <a:p>
            <a:pPr marL="457200" lvl="0" indent="-311150" algn="l" rtl="0">
              <a:spcBef>
                <a:spcPts val="0"/>
              </a:spcBef>
              <a:spcAft>
                <a:spcPts val="0"/>
              </a:spcAft>
              <a:buSzPts val="1300"/>
              <a:buChar char="●"/>
            </a:pPr>
            <a:r>
              <a:rPr lang="en" dirty="0"/>
              <a:t>Taxing robots and the automation they allow for, completely defeats the purpose of using robots, discouraging companies from automating processes.</a:t>
            </a:r>
            <a:endParaRPr dirty="0"/>
          </a:p>
          <a:p>
            <a:pPr marL="457200" lvl="0" indent="-311150" algn="l" rtl="0">
              <a:spcBef>
                <a:spcPts val="0"/>
              </a:spcBef>
              <a:spcAft>
                <a:spcPts val="0"/>
              </a:spcAft>
              <a:buSzPts val="1300"/>
              <a:buChar char="●"/>
            </a:pPr>
            <a:r>
              <a:rPr lang="en" dirty="0"/>
              <a:t>In a study done by Georg Graetz and Guy Michaels, they found that increasing the number of robots ended up increasing labor productivity and GDP.</a:t>
            </a:r>
            <a:endParaRPr dirty="0"/>
          </a:p>
          <a:p>
            <a:pPr marL="457200" lvl="0" indent="-311150" algn="l" rtl="0">
              <a:spcBef>
                <a:spcPts val="0"/>
              </a:spcBef>
              <a:spcAft>
                <a:spcPts val="0"/>
              </a:spcAft>
              <a:buSzPts val="1300"/>
              <a:buChar char="●"/>
            </a:pPr>
            <a:r>
              <a:rPr lang="en" dirty="0"/>
              <a:t>With the incorporation of a robot tax, companies would be deterred from automating menial tasks, and end up slowing down the country’s progression and innovation.</a:t>
            </a:r>
            <a:endParaRPr dirty="0"/>
          </a:p>
          <a:p>
            <a:pPr marL="0" lvl="0" indent="0" algn="l" rtl="0">
              <a:spcBef>
                <a:spcPts val="1200"/>
              </a:spcBef>
              <a:spcAft>
                <a:spcPts val="1200"/>
              </a:spcAft>
              <a:buNone/>
            </a:pPr>
            <a:endParaRPr dirty="0"/>
          </a:p>
        </p:txBody>
      </p:sp>
      <p:pic>
        <p:nvPicPr>
          <p:cNvPr id="150" name="Google Shape;150;p16"/>
          <p:cNvPicPr preferRelativeResize="0"/>
          <p:nvPr/>
        </p:nvPicPr>
        <p:blipFill>
          <a:blip r:embed="rId3">
            <a:alphaModFix/>
          </a:blip>
          <a:stretch>
            <a:fillRect/>
          </a:stretch>
        </p:blipFill>
        <p:spPr>
          <a:xfrm>
            <a:off x="5976750" y="1656609"/>
            <a:ext cx="2756025" cy="1726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17"/>
          <p:cNvSpPr txBox="1">
            <a:spLocks noGrp="1"/>
          </p:cNvSpPr>
          <p:nvPr>
            <p:ph type="body" idx="1"/>
          </p:nvPr>
        </p:nvSpPr>
        <p:spPr>
          <a:xfrm>
            <a:off x="819150" y="2006200"/>
            <a:ext cx="4798200" cy="2914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dirty="0">
                <a:solidFill>
                  <a:srgbClr val="000000"/>
                </a:solidFill>
                <a:highlight>
                  <a:srgbClr val="FCFCFC"/>
                </a:highlight>
              </a:rPr>
              <a:t>Taxing robots to prevent companies from using them to create more human employment is not a solid plan. Robots are complements to labor, not substitutes for labor in most cases. </a:t>
            </a:r>
          </a:p>
          <a:p>
            <a:pPr marL="0" lvl="0" indent="0" algn="l" rtl="0">
              <a:spcBef>
                <a:spcPts val="0"/>
              </a:spcBef>
              <a:spcAft>
                <a:spcPts val="1200"/>
              </a:spcAft>
              <a:buNone/>
            </a:pPr>
            <a:r>
              <a:rPr lang="en" sz="1200" dirty="0">
                <a:solidFill>
                  <a:srgbClr val="000000"/>
                </a:solidFill>
                <a:highlight>
                  <a:srgbClr val="FCFCFC"/>
                </a:highlight>
              </a:rPr>
              <a:t>For example, Amazon has been increasing the number of robots it uses in its fulfillment centers, but </a:t>
            </a:r>
            <a:r>
              <a:rPr lang="en" sz="1200" dirty="0">
                <a:solidFill>
                  <a:srgbClr val="000000"/>
                </a:solidFill>
                <a:highlight>
                  <a:srgbClr val="FCFCFC"/>
                </a:highlight>
                <a:uFill>
                  <a:noFill/>
                </a:uFill>
                <a:hlinkClick r:id="rId3">
                  <a:extLst>
                    <a:ext uri="{A12FA001-AC4F-418D-AE19-62706E023703}">
                      <ahyp:hlinkClr xmlns:ahyp="http://schemas.microsoft.com/office/drawing/2018/hyperlinkcolor" val="tx"/>
                    </a:ext>
                  </a:extLst>
                </a:hlinkClick>
              </a:rPr>
              <a:t>Amazon has also been increasing the number of humans</a:t>
            </a:r>
            <a:r>
              <a:rPr lang="en" sz="1200" dirty="0">
                <a:solidFill>
                  <a:srgbClr val="000000"/>
                </a:solidFill>
                <a:highlight>
                  <a:srgbClr val="FCFCFC"/>
                </a:highlight>
              </a:rPr>
              <a:t> it employs in its fulfillment centers. </a:t>
            </a:r>
          </a:p>
          <a:p>
            <a:pPr marL="0" lvl="0" indent="0" algn="l" rtl="0">
              <a:spcBef>
                <a:spcPts val="0"/>
              </a:spcBef>
              <a:spcAft>
                <a:spcPts val="1200"/>
              </a:spcAft>
              <a:buNone/>
            </a:pPr>
            <a:r>
              <a:rPr lang="en" sz="1200" dirty="0">
                <a:solidFill>
                  <a:srgbClr val="000000"/>
                </a:solidFill>
                <a:highlight>
                  <a:srgbClr val="FCFCFC"/>
                </a:highlight>
              </a:rPr>
              <a:t>The fear of robots lowering jobs for humans is flawed, and can be dangerous because it can hinder new technological innovations that can bring new jobs.</a:t>
            </a:r>
            <a:endParaRPr sz="1200" dirty="0">
              <a:solidFill>
                <a:srgbClr val="000000"/>
              </a:solidFill>
            </a:endParaRPr>
          </a:p>
        </p:txBody>
      </p:sp>
      <p:sp>
        <p:nvSpPr>
          <p:cNvPr id="158" name="Google Shape;158;p17"/>
          <p:cNvSpPr txBox="1"/>
          <p:nvPr/>
        </p:nvSpPr>
        <p:spPr>
          <a:xfrm>
            <a:off x="713550" y="1203775"/>
            <a:ext cx="5374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Pro: Taxes prevents companies from using robots for every task, which could lead to employment of humans.</a:t>
            </a:r>
            <a:endParaRPr>
              <a:latin typeface="Calibri"/>
              <a:ea typeface="Calibri"/>
              <a:cs typeface="Calibri"/>
              <a:sym typeface="Calibri"/>
            </a:endParaRPr>
          </a:p>
        </p:txBody>
      </p:sp>
      <p:pic>
        <p:nvPicPr>
          <p:cNvPr id="159" name="Google Shape;159;p17"/>
          <p:cNvPicPr preferRelativeResize="0"/>
          <p:nvPr/>
        </p:nvPicPr>
        <p:blipFill rotWithShape="1">
          <a:blip r:embed="rId4">
            <a:alphaModFix/>
          </a:blip>
          <a:srcRect r="22360"/>
          <a:stretch/>
        </p:blipFill>
        <p:spPr>
          <a:xfrm>
            <a:off x="5690325" y="1636625"/>
            <a:ext cx="2894075" cy="237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311700" y="325925"/>
            <a:ext cx="85563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500"/>
              <a:t>CONCLUSION</a:t>
            </a:r>
            <a:endParaRPr sz="3500"/>
          </a:p>
        </p:txBody>
      </p:sp>
      <p:sp>
        <p:nvSpPr>
          <p:cNvPr id="165" name="Google Shape;165;p18"/>
          <p:cNvSpPr txBox="1">
            <a:spLocks noGrp="1"/>
          </p:cNvSpPr>
          <p:nvPr>
            <p:ph type="body" idx="1"/>
          </p:nvPr>
        </p:nvSpPr>
        <p:spPr>
          <a:xfrm>
            <a:off x="271725" y="1105975"/>
            <a:ext cx="4931700" cy="3664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275"/>
              <a:buNone/>
            </a:pPr>
            <a:r>
              <a:rPr lang="en" sz="1450" dirty="0">
                <a:solidFill>
                  <a:srgbClr val="000000"/>
                </a:solidFill>
              </a:rPr>
              <a:t>Forcing companies to pay for taxes on robots has multiple benefits that will help the people. </a:t>
            </a:r>
          </a:p>
          <a:p>
            <a:pPr marL="0" lvl="0" indent="0" algn="l" rtl="0">
              <a:lnSpc>
                <a:spcPct val="95000"/>
              </a:lnSpc>
              <a:spcBef>
                <a:spcPts val="0"/>
              </a:spcBef>
              <a:spcAft>
                <a:spcPts val="1200"/>
              </a:spcAft>
              <a:buSzPts val="275"/>
              <a:buNone/>
            </a:pPr>
            <a:r>
              <a:rPr lang="en" sz="1450" dirty="0">
                <a:solidFill>
                  <a:srgbClr val="000000"/>
                </a:solidFill>
              </a:rPr>
              <a:t>It can help restore some of the economic damages that the robots caused. Taxing robots will helps us achieve a universal basic income that will benefit everyone. Taxing robots also slows down the rate of unemployment and helps some of the employees keep their jobs. </a:t>
            </a:r>
          </a:p>
          <a:p>
            <a:pPr marL="0" lvl="0" indent="0" algn="l" rtl="0">
              <a:lnSpc>
                <a:spcPct val="95000"/>
              </a:lnSpc>
              <a:spcBef>
                <a:spcPts val="0"/>
              </a:spcBef>
              <a:spcAft>
                <a:spcPts val="1200"/>
              </a:spcAft>
              <a:buSzPts val="275"/>
              <a:buNone/>
            </a:pPr>
            <a:r>
              <a:rPr lang="en" sz="1450" dirty="0">
                <a:solidFill>
                  <a:srgbClr val="000000"/>
                </a:solidFill>
              </a:rPr>
              <a:t>Robot taxes will help prevent an overall tax increase due to the declining employment rate, by taxing robots it helps lower taxes for people. It also slows down companies from replacing the human workforce with robots. A vote for robot taxes is a step towards economic recovery.</a:t>
            </a:r>
            <a:endParaRPr sz="1450" dirty="0">
              <a:solidFill>
                <a:srgbClr val="000000"/>
              </a:solidFill>
            </a:endParaRPr>
          </a:p>
        </p:txBody>
      </p:sp>
      <p:pic>
        <p:nvPicPr>
          <p:cNvPr id="166" name="Google Shape;166;p18"/>
          <p:cNvPicPr preferRelativeResize="0"/>
          <p:nvPr/>
        </p:nvPicPr>
        <p:blipFill rotWithShape="1">
          <a:blip r:embed="rId3">
            <a:alphaModFix/>
          </a:blip>
          <a:srcRect l="4223"/>
          <a:stretch/>
        </p:blipFill>
        <p:spPr>
          <a:xfrm>
            <a:off x="5643200" y="1105975"/>
            <a:ext cx="3022775" cy="315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 Gracias - Sam Case Elementary School">
            <a:extLst>
              <a:ext uri="{FF2B5EF4-FFF2-40B4-BE49-F238E27FC236}">
                <a16:creationId xmlns:a16="http://schemas.microsoft.com/office/drawing/2014/main" id="{94B31E3D-074B-3345-A8A6-7B0DF3B20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46" y="327830"/>
            <a:ext cx="8425543" cy="454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255195"/>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1080</Words>
  <Application>Microsoft Office PowerPoint</Application>
  <PresentationFormat>On-screen Show (16:9)</PresentationFormat>
  <Paragraphs>32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Söhne</vt:lpstr>
      <vt:lpstr>Nunito</vt:lpstr>
      <vt:lpstr>Arial</vt:lpstr>
      <vt:lpstr>Calibri</vt:lpstr>
      <vt:lpstr>Shift</vt:lpstr>
      <vt:lpstr>Should Robots that do People’s Jobs Pay Taxes?</vt:lpstr>
      <vt:lpstr>Course of Action</vt:lpstr>
      <vt:lpstr>Argument Reasoning </vt:lpstr>
      <vt:lpstr>Con Side</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Should Robots that do People’s Jobs Pay Taxes?</dc:title>
  <cp:lastModifiedBy>Nirgun Amin</cp:lastModifiedBy>
  <cp:revision>4</cp:revision>
  <dcterms:modified xsi:type="dcterms:W3CDTF">2023-03-24T17:22:09Z</dcterms:modified>
</cp:coreProperties>
</file>